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Lst>
  <p:notesMasterIdLst>
    <p:notesMasterId r:id="rId28"/>
  </p:notesMasterIdLst>
  <p:sldIdLst>
    <p:sldId id="259" r:id="rId6"/>
    <p:sldId id="872" r:id="rId7"/>
    <p:sldId id="738" r:id="rId8"/>
    <p:sldId id="870" r:id="rId9"/>
    <p:sldId id="873" r:id="rId10"/>
    <p:sldId id="854" r:id="rId11"/>
    <p:sldId id="874" r:id="rId12"/>
    <p:sldId id="849" r:id="rId13"/>
    <p:sldId id="864" r:id="rId14"/>
    <p:sldId id="855" r:id="rId15"/>
    <p:sldId id="861" r:id="rId16"/>
    <p:sldId id="756" r:id="rId17"/>
    <p:sldId id="859" r:id="rId18"/>
    <p:sldId id="842" r:id="rId19"/>
    <p:sldId id="754" r:id="rId20"/>
    <p:sldId id="862" r:id="rId21"/>
    <p:sldId id="875" r:id="rId22"/>
    <p:sldId id="865" r:id="rId23"/>
    <p:sldId id="841" r:id="rId24"/>
    <p:sldId id="764" r:id="rId25"/>
    <p:sldId id="871" r:id="rId26"/>
    <p:sldId id="876"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39" clrIdx="0">
    <p:extLst>
      <p:ext uri="{19B8F6BF-5375-455C-9EA6-DF929625EA0E}">
        <p15:presenceInfo xmlns:p15="http://schemas.microsoft.com/office/powerpoint/2012/main" userId="S-1-5-21-2957929095-3120739573-999721741-118616" providerId="AD"/>
      </p:ext>
    </p:extLst>
  </p:cmAuthor>
  <p:cmAuthor id="2" name="Armstrong, Alexander" initials="AA" lastIdx="2" clrIdx="1">
    <p:extLst>
      <p:ext uri="{19B8F6BF-5375-455C-9EA6-DF929625EA0E}">
        <p15:presenceInfo xmlns:p15="http://schemas.microsoft.com/office/powerpoint/2012/main" userId="S-1-5-21-2957929095-3120739573-999721741-100650" providerId="AD"/>
      </p:ext>
    </p:extLst>
  </p:cmAuthor>
  <p:cmAuthor id="3" name="Goodspeed, Bruce" initials="GB" lastIdx="56" clrIdx="2">
    <p:extLst>
      <p:ext uri="{19B8F6BF-5375-455C-9EA6-DF929625EA0E}">
        <p15:presenceInfo xmlns:p15="http://schemas.microsoft.com/office/powerpoint/2012/main" userId="S-1-5-21-2957929095-3120739573-999721741-24248" providerId="AD"/>
      </p:ext>
    </p:extLst>
  </p:cmAuthor>
  <p:cmAuthor id="4" name="Jacinta Nelligan" initials="JN" lastIdx="21" clrIdx="3">
    <p:extLst>
      <p:ext uri="{19B8F6BF-5375-455C-9EA6-DF929625EA0E}">
        <p15:presenceInfo xmlns:p15="http://schemas.microsoft.com/office/powerpoint/2012/main" userId="ad990f9a64414bef" providerId="Windows Live"/>
      </p:ext>
    </p:extLst>
  </p:cmAuthor>
  <p:cmAuthor id="5" name="Campbell, Anne-Maree" initials="CA" lastIdx="8" clrIdx="4">
    <p:extLst>
      <p:ext uri="{19B8F6BF-5375-455C-9EA6-DF929625EA0E}">
        <p15:presenceInfo xmlns:p15="http://schemas.microsoft.com/office/powerpoint/2012/main" userId="S-1-5-21-2957929095-3120739573-999721741-17408" providerId="AD"/>
      </p:ext>
    </p:extLst>
  </p:cmAuthor>
  <p:cmAuthor id="6" name="Wright, Clare" initials="WC" lastIdx="1" clrIdx="5">
    <p:extLst>
      <p:ext uri="{19B8F6BF-5375-455C-9EA6-DF929625EA0E}">
        <p15:presenceInfo xmlns:p15="http://schemas.microsoft.com/office/powerpoint/2012/main" userId="S-1-5-21-2957929095-3120739573-999721741-8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F41"/>
    <a:srgbClr val="002E5D"/>
    <a:srgbClr val="CFD2E4"/>
    <a:srgbClr val="5762A7"/>
    <a:srgbClr val="DADEF4"/>
    <a:srgbClr val="485CC7"/>
    <a:srgbClr val="004680"/>
    <a:srgbClr val="000000"/>
    <a:srgbClr val="E8ECFF"/>
    <a:srgbClr val="E2E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1" autoAdjust="0"/>
    <p:restoredTop sz="37603" autoAdjust="0"/>
  </p:normalViewPr>
  <p:slideViewPr>
    <p:cSldViewPr snapToGrid="0">
      <p:cViewPr varScale="1">
        <p:scale>
          <a:sx n="41" d="100"/>
          <a:sy n="41" d="100"/>
        </p:scale>
        <p:origin x="3030" y="54"/>
      </p:cViewPr>
      <p:guideLst/>
    </p:cSldViewPr>
  </p:slideViewPr>
  <p:notesTextViewPr>
    <p:cViewPr>
      <p:scale>
        <a:sx n="3" d="2"/>
        <a:sy n="3" d="2"/>
      </p:scale>
      <p:origin x="0" y="-3648"/>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aee, Kathy" userId="82318cb8-ef60-4c79-b94a-0daba81af7e9" providerId="ADAL" clId="{CAF33943-45ED-4B29-A4D2-735F118B5DDC}"/>
    <pc:docChg chg="modSld">
      <pc:chgData name="Rezaee, Kathy" userId="82318cb8-ef60-4c79-b94a-0daba81af7e9" providerId="ADAL" clId="{CAF33943-45ED-4B29-A4D2-735F118B5DDC}" dt="2025-07-13T23:21:56.731" v="0" actId="6549"/>
      <pc:docMkLst>
        <pc:docMk/>
      </pc:docMkLst>
      <pc:sldChg chg="modNotesTx">
        <pc:chgData name="Rezaee, Kathy" userId="82318cb8-ef60-4c79-b94a-0daba81af7e9" providerId="ADAL" clId="{CAF33943-45ED-4B29-A4D2-735F118B5DDC}" dt="2025-07-13T23:21:56.731" v="0" actId="6549"/>
        <pc:sldMkLst>
          <pc:docMk/>
          <pc:sldMk cId="136846982" sldId="8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a:solidFill>
                  <a:schemeClr val="tx1"/>
                </a:solidFill>
                <a:latin typeface="Arial" panose="020B0604020202020204" pitchFamily="34" charset="0"/>
                <a:cs typeface="Arial" panose="020B0604020202020204" pitchFamily="34" charset="0"/>
              </a:rPr>
              <a:t>Copyright</a:t>
            </a:r>
          </a:p>
          <a:p>
            <a:r>
              <a:rPr lang="en-AU" sz="1200" b="0" kern="1200" dirty="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All material in this publication is licensed under a Creative Commons Attribution-</a:t>
            </a:r>
            <a:r>
              <a:rPr lang="en-AU" sz="1200" kern="1200" dirty="0" err="1">
                <a:solidFill>
                  <a:schemeClr val="tx1"/>
                </a:solidFill>
                <a:effectLst/>
                <a:latin typeface="+mn-lt"/>
                <a:ea typeface="+mn-ea"/>
                <a:cs typeface="+mn-cs"/>
              </a:rPr>
              <a:t>ShareAlike</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 images or photographs.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Creative Commons Attribution-</a:t>
            </a:r>
            <a:r>
              <a:rPr lang="en-AU" sz="1200" kern="1200" dirty="0" err="1">
                <a:solidFill>
                  <a:schemeClr val="tx1"/>
                </a:solidFill>
                <a:effectLst/>
                <a:latin typeface="+mn-lt"/>
                <a:ea typeface="+mn-ea"/>
                <a:cs typeface="+mn-cs"/>
              </a:rPr>
              <a:t>ShareAlike</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a:solidFill>
                  <a:schemeClr val="tx1"/>
                </a:solidFill>
                <a:effectLst/>
                <a:latin typeface="+mn-lt"/>
                <a:ea typeface="+mn-ea"/>
                <a:cs typeface="+mn-cs"/>
                <a:hlinkClick r:id="rId3"/>
              </a:rPr>
              <a:t>https://creativecommons.org/licenses/by-sa/4.0/</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Enquiries about this publication can be sent to: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Australian Building Codes Board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GPO Box 2013</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CANBERRA ACT 2601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Phone: 1300 134 631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Email: ncc@abcb.gov.au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www.abcb.gov.au</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Attribution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 of all or part of this publication must include the following attribution: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Disclaimer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By accessing or using this publication, you agree to the following:</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a:solidFill>
                  <a:schemeClr val="tx1"/>
                </a:solidFill>
                <a:effectLst/>
                <a:latin typeface="+mn-lt"/>
                <a:ea typeface="+mn-ea"/>
                <a:cs typeface="+mn-cs"/>
                <a:hlinkClick r:id="rId4"/>
              </a:rPr>
              <a:t>www.abcb.gov.au</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a:p>
        </p:txBody>
      </p:sp>
    </p:spTree>
    <p:extLst>
      <p:ext uri="{BB962C8B-B14F-4D97-AF65-F5344CB8AC3E}">
        <p14:creationId xmlns:p14="http://schemas.microsoft.com/office/powerpoint/2010/main" val="349482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only in the banner.</a:t>
            </a:r>
          </a:p>
          <a:p>
            <a:r>
              <a:rPr lang="en-AU" b="0" dirty="0"/>
              <a:t>Click once to see the left hand block.</a:t>
            </a:r>
          </a:p>
          <a:p>
            <a:r>
              <a:rPr lang="en-AU" b="0" dirty="0"/>
              <a:t>Click a second time to see the right hand block.</a:t>
            </a:r>
          </a:p>
          <a:p>
            <a:endParaRPr lang="en-AU" b="0" dirty="0"/>
          </a:p>
          <a:p>
            <a:r>
              <a:rPr lang="en-AU" b="0" dirty="0"/>
              <a:t>Click the Back button to return to the menu slide.</a:t>
            </a:r>
          </a:p>
          <a:p>
            <a:endParaRPr lang="en-AU" b="0" dirty="0"/>
          </a:p>
          <a:p>
            <a:r>
              <a:rPr lang="en-AU" b="1" dirty="0"/>
              <a:t>Facilitator notes</a:t>
            </a:r>
          </a:p>
          <a:p>
            <a:r>
              <a:rPr lang="en-AU" dirty="0"/>
              <a:t>The purpose of this slide is to illustrate and discuss what happens when a new product is of a type that DOESN’T require </a:t>
            </a:r>
            <a:r>
              <a:rPr lang="en-AU" dirty="0" err="1"/>
              <a:t>WaterMark</a:t>
            </a:r>
            <a:r>
              <a:rPr lang="en-AU" dirty="0"/>
              <a:t> certification.</a:t>
            </a:r>
          </a:p>
          <a:p>
            <a:endParaRPr lang="en-AU" dirty="0"/>
          </a:p>
          <a:p>
            <a:r>
              <a:rPr lang="en-AU" dirty="0"/>
              <a:t>Bring up the left hand block and discuss the content.</a:t>
            </a:r>
          </a:p>
          <a:p>
            <a:endParaRPr lang="en-AU" dirty="0"/>
          </a:p>
          <a:p>
            <a:r>
              <a:rPr lang="en-AU" dirty="0"/>
              <a:t>Then progress the slide to display the right hand block and discuss the requirements for appropriate evidence of suitability even when </a:t>
            </a:r>
            <a:r>
              <a:rPr lang="en-AU" dirty="0" err="1"/>
              <a:t>WaterMark</a:t>
            </a:r>
            <a:r>
              <a:rPr lang="en-AU" dirty="0"/>
              <a:t> certification is not required.</a:t>
            </a:r>
          </a:p>
          <a:p>
            <a:endParaRPr lang="en-AU" dirty="0"/>
          </a:p>
          <a:p>
            <a:r>
              <a:rPr lang="en-AU" b="0" dirty="0"/>
              <a:t>Emphasise that:</a:t>
            </a:r>
          </a:p>
          <a:p>
            <a:pPr marL="171450" indent="-171450">
              <a:buFont typeface="Arial" panose="020B0604020202020204" pitchFamily="34" charset="0"/>
              <a:buChar char="•"/>
            </a:pPr>
            <a:r>
              <a:rPr lang="en-AU" b="0" dirty="0"/>
              <a:t>The fact that some types of plumbing and drainage products don’t need to have </a:t>
            </a:r>
            <a:r>
              <a:rPr lang="en-AU" b="0" dirty="0" err="1"/>
              <a:t>WaterMark</a:t>
            </a:r>
            <a:r>
              <a:rPr lang="en-AU" b="0" dirty="0"/>
              <a:t> certification, doesn’t mean that any product can be used or that these products don’t have to otherwise comply with PCA requirements or applicable Australian Standards.</a:t>
            </a:r>
          </a:p>
          <a:p>
            <a:pPr marL="171450" indent="-171450">
              <a:buFont typeface="Arial" panose="020B0604020202020204" pitchFamily="34" charset="0"/>
              <a:buChar char="•"/>
            </a:pPr>
            <a:r>
              <a:rPr lang="en-AU" b="0" dirty="0"/>
              <a:t>All plumbing and drainage products must be fit for purpose, and some form of documentation will usually be necessary to demonstrate fitness for purpose.</a:t>
            </a:r>
          </a:p>
          <a:p>
            <a:pPr marL="171450" indent="-171450">
              <a:buFont typeface="Arial" panose="020B0604020202020204" pitchFamily="34" charset="0"/>
              <a:buChar char="•"/>
            </a:pPr>
            <a:r>
              <a:rPr lang="en-AU" b="0" dirty="0"/>
              <a:t>The approving authority decides what kind of documentation is acceptable in each instance.</a:t>
            </a:r>
          </a:p>
          <a:p>
            <a:pPr marL="171450" indent="-171450">
              <a:buFont typeface="Arial" panose="020B0604020202020204" pitchFamily="34" charset="0"/>
              <a:buChar char="•"/>
            </a:pPr>
            <a:endParaRPr lang="en-AU"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Return to the menu slide to view another process chart, or continue the presentation, when you are ready.</a:t>
            </a: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a:p>
        </p:txBody>
      </p:sp>
    </p:spTree>
    <p:extLst>
      <p:ext uri="{BB962C8B-B14F-4D97-AF65-F5344CB8AC3E}">
        <p14:creationId xmlns:p14="http://schemas.microsoft.com/office/powerpoint/2010/main" val="238328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slides starts with just the title visible in the banner.</a:t>
            </a:r>
          </a:p>
          <a:p>
            <a:r>
              <a:rPr lang="en-AU" dirty="0"/>
              <a:t>Click once to bring in the first box in the flow chart, then continue to click to bring in the other boxes. </a:t>
            </a:r>
          </a:p>
          <a:p>
            <a:r>
              <a:rPr lang="en-AU" dirty="0"/>
              <a:t>Boxes come onto the slide in the following order:</a:t>
            </a:r>
          </a:p>
          <a:p>
            <a:pPr marL="171450" indent="-171450">
              <a:buFont typeface="Arial" panose="020B0604020202020204" pitchFamily="34" charset="0"/>
              <a:buChar char="•"/>
            </a:pPr>
            <a:r>
              <a:rPr lang="en-AU" dirty="0"/>
              <a:t>Blue, red, then green boxes, AND</a:t>
            </a:r>
          </a:p>
          <a:p>
            <a:pPr marL="171450" indent="-171450">
              <a:buFont typeface="Arial" panose="020B0604020202020204" pitchFamily="34" charset="0"/>
              <a:buChar char="•"/>
            </a:pPr>
            <a:r>
              <a:rPr lang="en-AU" dirty="0"/>
              <a:t>Left to right.</a:t>
            </a:r>
          </a:p>
          <a:p>
            <a:r>
              <a:rPr lang="en-AU" dirty="0"/>
              <a:t>Click on any box to see a popup expansion box that provides some extra detail on that part of the process. </a:t>
            </a:r>
          </a:p>
          <a:p>
            <a:r>
              <a:rPr lang="en-AU" dirty="0"/>
              <a:t>Click the Back button to return to the menu slide, with the 3 process options.</a:t>
            </a:r>
          </a:p>
          <a:p>
            <a:endParaRPr lang="en-AU" dirty="0"/>
          </a:p>
          <a:p>
            <a:endParaRPr lang="en-AU" dirty="0"/>
          </a:p>
          <a:p>
            <a:r>
              <a:rPr lang="en-AU" b="1" dirty="0"/>
              <a:t>Facilitators notes</a:t>
            </a:r>
          </a:p>
          <a:p>
            <a:r>
              <a:rPr lang="en-AU" dirty="0"/>
              <a:t>The purpose of this slide is to illustrate and discuss how new types of plumbing and drainage products that require a risk assessment are dealt with.</a:t>
            </a:r>
          </a:p>
          <a:p>
            <a:endParaRPr lang="en-AU" dirty="0"/>
          </a:p>
          <a:p>
            <a:r>
              <a:rPr lang="en-AU" dirty="0"/>
              <a:t>Progress through the slide and discuss each stage of the process.</a:t>
            </a:r>
          </a:p>
          <a:p>
            <a:endParaRPr lang="en-AU" dirty="0"/>
          </a:p>
          <a:p>
            <a:r>
              <a:rPr lang="en-AU" dirty="0"/>
              <a:t>You can work through this slide in a variety of ways. For example, you could:</a:t>
            </a:r>
          </a:p>
          <a:p>
            <a:pPr marL="171450" indent="-171450">
              <a:buFont typeface="Arial" panose="020B0604020202020204" pitchFamily="34" charset="0"/>
              <a:buChar char="•"/>
            </a:pPr>
            <a:r>
              <a:rPr lang="en-AU" dirty="0"/>
              <a:t>Bring in each process box and view the popup for each box as you go.</a:t>
            </a:r>
          </a:p>
          <a:p>
            <a:pPr marL="171450" indent="-171450">
              <a:buFont typeface="Arial" panose="020B0604020202020204" pitchFamily="34" charset="0"/>
              <a:buChar char="•"/>
            </a:pPr>
            <a:r>
              <a:rPr lang="en-AU" dirty="0"/>
              <a:t>Bring in all the process boxes and then work through any of the popup boxes that you think would be helpful.</a:t>
            </a:r>
          </a:p>
          <a:p>
            <a:pPr marL="171450" indent="-171450">
              <a:buFont typeface="Arial" panose="020B0604020202020204" pitchFamily="34" charset="0"/>
              <a:buChar char="•"/>
            </a:pPr>
            <a:r>
              <a:rPr lang="en-AU" dirty="0"/>
              <a:t>Bring in and discuss the process boxes and/or their expansion boxes in sets – first the blue box, then the red box, then the green.</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Emphasise that this is the process that is followed for types of plumbing and drainage products that do not appear on either the </a:t>
            </a:r>
            <a:r>
              <a:rPr lang="en-AU" dirty="0" err="1"/>
              <a:t>WaterMark</a:t>
            </a:r>
            <a:r>
              <a:rPr lang="en-AU" dirty="0"/>
              <a:t> Schedule of Products or the </a:t>
            </a:r>
            <a:r>
              <a:rPr lang="en-AU" dirty="0" err="1"/>
              <a:t>WaterMark</a:t>
            </a:r>
            <a:r>
              <a:rPr lang="en-AU" dirty="0"/>
              <a:t> Schedule of Excluded Products. These are types of products that have not yet been risk assessed. </a:t>
            </a:r>
          </a:p>
          <a:p>
            <a:pPr marL="0" indent="0">
              <a:buFont typeface="Arial" panose="020B0604020202020204" pitchFamily="34" charset="0"/>
              <a:buNone/>
            </a:pPr>
            <a:r>
              <a:rPr lang="en-AU" dirty="0"/>
              <a:t>This process identifies the likely risks of the particular type of products, and their possible consequences and assigns a risk rating to that type of product.</a:t>
            </a:r>
          </a:p>
          <a:p>
            <a:pPr marL="0" indent="0">
              <a:buFont typeface="Arial" panose="020B0604020202020204" pitchFamily="34" charset="0"/>
              <a:buNone/>
            </a:pPr>
            <a:r>
              <a:rPr lang="en-AU" dirty="0"/>
              <a:t>If the product type is determined to pose sufficient risk, then that product type is added to the Schedule of Products, and the individual model/brand is evaluated against a suitable Specification.</a:t>
            </a:r>
          </a:p>
          <a:p>
            <a:pPr marL="0" indent="0">
              <a:buFont typeface="Arial" panose="020B0604020202020204" pitchFamily="34" charset="0"/>
              <a:buNone/>
            </a:pPr>
            <a:r>
              <a:rPr lang="en-AU" dirty="0"/>
              <a:t>If there is no suitable Specification, then one must be developed or amended before the product can be evaluated.</a:t>
            </a:r>
          </a:p>
          <a:p>
            <a:pPr marL="0" indent="0">
              <a:buFont typeface="Arial" panose="020B0604020202020204" pitchFamily="34" charset="0"/>
              <a:buNone/>
            </a:pPr>
            <a:r>
              <a:rPr lang="en-AU" dirty="0"/>
              <a:t>If the product type is found not to pose a significant risk, then the product type is added to the Schedule of Excluded Products and no further evaluation is necessary.</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Return to the menu slide to view another process chart, or continue the presentation, when you are ready.</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a:p>
        </p:txBody>
      </p:sp>
    </p:spTree>
    <p:extLst>
      <p:ext uri="{BB962C8B-B14F-4D97-AF65-F5344CB8AC3E}">
        <p14:creationId xmlns:p14="http://schemas.microsoft.com/office/powerpoint/2010/main" val="169090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all the text and image visible on the slide, except for the answer to the question.</a:t>
            </a:r>
          </a:p>
          <a:p>
            <a:r>
              <a:rPr lang="en-AU" dirty="0"/>
              <a:t>Press Enter to bring up the answer to the question in a blue highlight box at the bottom of the slide.</a:t>
            </a:r>
          </a:p>
          <a:p>
            <a:endParaRPr lang="en-AU" dirty="0"/>
          </a:p>
          <a:p>
            <a:r>
              <a:rPr lang="en-AU" b="1" dirty="0"/>
              <a:t>Facilitators notes</a:t>
            </a:r>
          </a:p>
          <a:p>
            <a:r>
              <a:rPr lang="en-AU" dirty="0"/>
              <a:t>The purpose of this slide is to review and reinforce the purpose and contents of the </a:t>
            </a:r>
            <a:r>
              <a:rPr lang="en-AU" dirty="0" err="1"/>
              <a:t>WaterMark</a:t>
            </a:r>
            <a:r>
              <a:rPr lang="en-AU" dirty="0"/>
              <a:t> Schedule of Excluded Products.</a:t>
            </a:r>
          </a:p>
          <a:p>
            <a:endParaRPr lang="en-AU" dirty="0"/>
          </a:p>
          <a:p>
            <a:r>
              <a:rPr lang="en-AU" dirty="0"/>
              <a:t>Ask the question on the slide and discuss the trainees’ answers. </a:t>
            </a:r>
          </a:p>
          <a:p>
            <a:endParaRPr lang="en-AU" dirty="0"/>
          </a:p>
          <a:p>
            <a:r>
              <a:rPr lang="en-AU" dirty="0"/>
              <a:t>At the appropriate time, bring up the answer to the question and discuss the trainees’ answers.  </a:t>
            </a:r>
          </a:p>
          <a:p>
            <a:endParaRPr lang="en-AU" dirty="0"/>
          </a:p>
          <a:p>
            <a:r>
              <a:rPr lang="en-AU" dirty="0"/>
              <a:t>Note that the next slide deals with the </a:t>
            </a:r>
            <a:r>
              <a:rPr lang="en-AU" dirty="0" err="1"/>
              <a:t>WaterMark</a:t>
            </a:r>
            <a:r>
              <a:rPr lang="en-AU" dirty="0"/>
              <a:t> Schedule of Products.</a:t>
            </a:r>
          </a:p>
          <a:p>
            <a:endParaRPr lang="en-AU" dirty="0"/>
          </a:p>
          <a:p>
            <a:r>
              <a:rPr lang="en-AU" dirty="0"/>
              <a:t>Emphasise that:</a:t>
            </a:r>
          </a:p>
          <a:p>
            <a:pPr marL="171450" indent="-171450">
              <a:buFont typeface="Arial" panose="020B0604020202020204" pitchFamily="34" charset="0"/>
              <a:buChar char="•"/>
            </a:pPr>
            <a:r>
              <a:rPr lang="en-AU" dirty="0"/>
              <a:t>Just because a product doesn’t need </a:t>
            </a:r>
            <a:r>
              <a:rPr lang="en-AU" dirty="0" err="1"/>
              <a:t>WaterMark</a:t>
            </a:r>
            <a:r>
              <a:rPr lang="en-AU" dirty="0"/>
              <a:t> certification doesn’t mean that it doesn’t have to meet any standards at all.</a:t>
            </a:r>
          </a:p>
          <a:p>
            <a:pPr marL="171450" indent="-171450">
              <a:buFont typeface="Arial" panose="020B0604020202020204" pitchFamily="34" charset="0"/>
              <a:buChar char="•"/>
            </a:pPr>
            <a:r>
              <a:rPr lang="en-AU" dirty="0"/>
              <a:t>Such products still have to be fit for purpose under the PCA and show appropriate evidence of suitability, in line with Part A5 of the NCC Governing Requirements.</a:t>
            </a:r>
          </a:p>
          <a:p>
            <a:endParaRPr lang="en-AU" dirty="0"/>
          </a:p>
          <a:p>
            <a:r>
              <a:rPr lang="en-AU" b="1" dirty="0"/>
              <a:t>Answer</a:t>
            </a:r>
            <a:r>
              <a:rPr lang="en-AU" dirty="0"/>
              <a:t>: </a:t>
            </a:r>
          </a:p>
          <a:p>
            <a:pPr marL="0" indent="0">
              <a:buFont typeface="Arial" panose="020B0604020202020204" pitchFamily="34" charset="0"/>
              <a:buNone/>
            </a:pPr>
            <a:r>
              <a:rPr lang="en-US" sz="1200" dirty="0">
                <a:latin typeface="+mn-lt"/>
              </a:rPr>
              <a:t>Plumbing and drainage products that:</a:t>
            </a:r>
          </a:p>
          <a:p>
            <a:pPr marL="171450" indent="-171450">
              <a:buFont typeface="Arial" panose="020B0604020202020204" pitchFamily="34" charset="0"/>
              <a:buChar char="•"/>
            </a:pPr>
            <a:r>
              <a:rPr lang="en-US" sz="1200" dirty="0"/>
              <a:t>Have been assessed as having a low risk </a:t>
            </a:r>
            <a:r>
              <a:rPr lang="en-AU" sz="1200" dirty="0"/>
              <a:t>of </a:t>
            </a:r>
            <a:r>
              <a:rPr lang="en-US" sz="1200" dirty="0"/>
              <a:t>health, safety, economic and wastage of water/energy consequences</a:t>
            </a:r>
          </a:p>
          <a:p>
            <a:pPr marL="171450" indent="-171450">
              <a:buFont typeface="Arial" panose="020B0604020202020204" pitchFamily="34" charset="0"/>
              <a:buChar char="•"/>
            </a:pPr>
            <a:r>
              <a:rPr lang="en-US" sz="1200" dirty="0">
                <a:latin typeface="+mn-lt"/>
              </a:rPr>
              <a:t>Do NOT need to have WaterMark certification</a:t>
            </a:r>
          </a:p>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a:p>
        </p:txBody>
      </p:sp>
    </p:spTree>
    <p:extLst>
      <p:ext uri="{BB962C8B-B14F-4D97-AF65-F5344CB8AC3E}">
        <p14:creationId xmlns:p14="http://schemas.microsoft.com/office/powerpoint/2010/main" val="410006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all the text and image visible on the slide, except for the answer to the question.</a:t>
            </a:r>
          </a:p>
          <a:p>
            <a:r>
              <a:rPr lang="en-AU" dirty="0"/>
              <a:t>Press Enter to bring up the answer to the question in a blue highlight box at the bottom of the slide.</a:t>
            </a:r>
          </a:p>
          <a:p>
            <a:endParaRPr lang="en-AU" dirty="0"/>
          </a:p>
          <a:p>
            <a:r>
              <a:rPr lang="en-AU" b="1" dirty="0"/>
              <a:t>Facilitators notes</a:t>
            </a:r>
          </a:p>
          <a:p>
            <a:r>
              <a:rPr lang="en-AU" dirty="0"/>
              <a:t>The purpose of this slide is to review and reinforce the purpose and contents of the </a:t>
            </a:r>
            <a:r>
              <a:rPr lang="en-AU" dirty="0" err="1"/>
              <a:t>WaterMark</a:t>
            </a:r>
            <a:r>
              <a:rPr lang="en-AU" dirty="0"/>
              <a:t> Schedule of Products.</a:t>
            </a:r>
          </a:p>
          <a:p>
            <a:endParaRPr lang="en-AU" dirty="0"/>
          </a:p>
          <a:p>
            <a:r>
              <a:rPr lang="en-AU" dirty="0"/>
              <a:t>Ask the question on the slide and discuss the trainees’ answers. </a:t>
            </a:r>
          </a:p>
          <a:p>
            <a:endParaRPr lang="en-AU" dirty="0"/>
          </a:p>
          <a:p>
            <a:r>
              <a:rPr lang="en-AU" dirty="0"/>
              <a:t>At the appropriate time, bring up the answer to the question and discuss the trainees’ answers.  </a:t>
            </a:r>
          </a:p>
          <a:p>
            <a:endParaRPr lang="en-AU" dirty="0"/>
          </a:p>
          <a:p>
            <a:r>
              <a:rPr lang="en-AU" dirty="0"/>
              <a:t>Emphasise that:</a:t>
            </a:r>
          </a:p>
          <a:p>
            <a:pPr marL="171450" indent="-171450">
              <a:buFont typeface="Arial" panose="020B0604020202020204" pitchFamily="34" charset="0"/>
              <a:buChar char="•"/>
            </a:pPr>
            <a:r>
              <a:rPr lang="en-AU" dirty="0"/>
              <a:t>If a category of product requires </a:t>
            </a:r>
            <a:r>
              <a:rPr lang="en-AU" dirty="0" err="1"/>
              <a:t>WaterMark</a:t>
            </a:r>
            <a:r>
              <a:rPr lang="en-AU" dirty="0"/>
              <a:t> certification, then you cannot specify or install a particular product of that category that is not certified.</a:t>
            </a:r>
          </a:p>
          <a:p>
            <a:pPr marL="171450" indent="-171450">
              <a:buFont typeface="Arial" panose="020B0604020202020204" pitchFamily="34" charset="0"/>
              <a:buChar char="•"/>
            </a:pPr>
            <a:r>
              <a:rPr lang="en-AU" dirty="0" err="1"/>
              <a:t>WaterMark</a:t>
            </a:r>
            <a:r>
              <a:rPr lang="en-AU" dirty="0"/>
              <a:t> certification constitutes acceptable documentation that a plumbing or drainage product is fit for purpose according to the requirements of the PCA.</a:t>
            </a:r>
          </a:p>
          <a:p>
            <a:endParaRPr lang="en-AU" dirty="0"/>
          </a:p>
          <a:p>
            <a:r>
              <a:rPr lang="en-AU" b="1" dirty="0"/>
              <a:t>Answer</a:t>
            </a:r>
            <a:r>
              <a:rPr lang="en-AU" dirty="0"/>
              <a:t>: </a:t>
            </a:r>
          </a:p>
          <a:p>
            <a:pPr marL="0" indent="0">
              <a:buFont typeface="Arial" panose="020B0604020202020204" pitchFamily="34" charset="0"/>
              <a:buNone/>
            </a:pPr>
            <a:r>
              <a:rPr lang="en-US" sz="1200" dirty="0">
                <a:latin typeface="+mn-lt"/>
              </a:rPr>
              <a:t>Plumbing and drainage products that:</a:t>
            </a:r>
          </a:p>
          <a:p>
            <a:pPr marL="171450" indent="-171450">
              <a:buFont typeface="Arial" panose="020B0604020202020204" pitchFamily="34" charset="0"/>
              <a:buChar char="•"/>
            </a:pPr>
            <a:r>
              <a:rPr lang="en-US" sz="1200" dirty="0"/>
              <a:t>Have been assessed as having a medium to high risk </a:t>
            </a:r>
            <a:r>
              <a:rPr lang="en-AU" sz="1200" dirty="0"/>
              <a:t>of </a:t>
            </a:r>
            <a:r>
              <a:rPr lang="en-US" sz="1200" dirty="0"/>
              <a:t>health, safety, economic and wastage of water/energy consequences</a:t>
            </a:r>
          </a:p>
          <a:p>
            <a:pPr marL="171450" indent="-171450">
              <a:buFont typeface="Arial" panose="020B0604020202020204" pitchFamily="34" charset="0"/>
              <a:buChar char="•"/>
            </a:pPr>
            <a:r>
              <a:rPr lang="en-US" sz="1200" dirty="0">
                <a:latin typeface="+mn-lt"/>
              </a:rPr>
              <a:t>MUST have WaterMark certification</a:t>
            </a:r>
          </a:p>
          <a:p>
            <a:pPr marL="171450" indent="-17145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a:p>
        </p:txBody>
      </p:sp>
    </p:spTree>
    <p:extLst>
      <p:ext uri="{BB962C8B-B14F-4D97-AF65-F5344CB8AC3E}">
        <p14:creationId xmlns:p14="http://schemas.microsoft.com/office/powerpoint/2010/main" val="290554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list of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reinforce the different ways that you can check whether a plumbing product has </a:t>
            </a:r>
            <a:r>
              <a:rPr lang="en-AU" dirty="0" err="1"/>
              <a:t>WaterMark</a:t>
            </a:r>
            <a:r>
              <a:rPr lang="en-AU" dirty="0"/>
              <a:t> certification.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how they would check whether a particular product has a current </a:t>
            </a:r>
            <a:r>
              <a:rPr lang="en-AU" dirty="0" err="1"/>
              <a:t>WaterMark</a:t>
            </a:r>
            <a:r>
              <a:rPr lang="en-AU" dirty="0"/>
              <a:t> certification and discuss their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All of the above</a:t>
            </a:r>
          </a:p>
          <a:p>
            <a:pPr algn="l"/>
            <a:r>
              <a:rPr lang="en-AU" b="0" dirty="0">
                <a:solidFill>
                  <a:schemeClr val="tx1"/>
                </a:solidFill>
              </a:rPr>
              <a:t>“Yes, that’s right. You can use all of these methods to determine whether a product has a current </a:t>
            </a:r>
            <a:r>
              <a:rPr lang="en-AU" b="0" dirty="0" err="1">
                <a:solidFill>
                  <a:schemeClr val="tx1"/>
                </a:solidFill>
              </a:rPr>
              <a:t>WaterMark</a:t>
            </a:r>
            <a:r>
              <a:rPr lang="en-AU" b="0" dirty="0">
                <a:solidFill>
                  <a:schemeClr val="tx1"/>
                </a:solidFill>
              </a:rPr>
              <a: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answers: All other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a:t>
            </a:r>
            <a:r>
              <a:rPr lang="en-AU" b="0" dirty="0">
                <a:solidFill>
                  <a:schemeClr val="tx1"/>
                </a:solidFill>
              </a:rPr>
              <a:t>Sorry, there’s a more accurate answer. Try again</a:t>
            </a:r>
            <a:r>
              <a:rPr lang="en-AU"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a:p>
        </p:txBody>
      </p:sp>
    </p:spTree>
    <p:extLst>
      <p:ext uri="{BB962C8B-B14F-4D97-AF65-F5344CB8AC3E}">
        <p14:creationId xmlns:p14="http://schemas.microsoft.com/office/powerpoint/2010/main" val="367867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instruction in the banner and 4 sentences below. Each sentence has one or more words or phrases missing.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sentence or its radio button to see a popup which contains the missing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4 sentences,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some of the elements of the </a:t>
            </a:r>
            <a:r>
              <a:rPr lang="en-AU" dirty="0" err="1"/>
              <a:t>WaterMark</a:t>
            </a:r>
            <a:r>
              <a:rPr lang="en-AU" dirty="0"/>
              <a:t> Scheme by asking the trainees to select the correct term to complete each statement.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each sentence, leaving out the term required, and ask the trainees to suggest the missing term.  Discuss their answers, if they are not correct. Refer them to the ABCB website to check details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each sentence to see the appropriate term appear in the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key distinction to reinforce here is that the risk assessment process applies to categories of products,</a:t>
            </a:r>
            <a:r>
              <a:rPr lang="en-AU" baseline="0" dirty="0"/>
              <a:t> w</a:t>
            </a:r>
            <a:r>
              <a:rPr lang="en-AU" dirty="0"/>
              <a:t>hile an individual product goes through an evaluation against a Specification, based on the category of product it belongs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1: </a:t>
            </a:r>
            <a:r>
              <a:rPr lang="en-AU" sz="1200" dirty="0">
                <a:solidFill>
                  <a:schemeClr val="tx1"/>
                </a:solidFill>
              </a:rPr>
              <a:t>Plumbing and drainage products that pose a </a:t>
            </a:r>
            <a:r>
              <a:rPr lang="en-AU" sz="1200" b="1" dirty="0">
                <a:solidFill>
                  <a:schemeClr val="tx1"/>
                </a:solidFill>
              </a:rPr>
              <a:t>significant</a:t>
            </a:r>
            <a:r>
              <a:rPr lang="en-AU" sz="1200" b="1" dirty="0">
                <a:solidFill>
                  <a:schemeClr val="accent2"/>
                </a:solidFill>
              </a:rPr>
              <a:t> </a:t>
            </a:r>
            <a:r>
              <a:rPr lang="en-AU" sz="1200" dirty="0"/>
              <a:t>risk </a:t>
            </a:r>
            <a:r>
              <a:rPr lang="en-AU" dirty="0"/>
              <a:t>of </a:t>
            </a:r>
            <a:r>
              <a:rPr lang="en-US" dirty="0"/>
              <a:t>health, safety, economic and wastage of water/energy consequences</a:t>
            </a:r>
            <a:r>
              <a:rPr lang="en-AU" dirty="0"/>
              <a:t> </a:t>
            </a:r>
            <a:r>
              <a:rPr lang="en-AU" sz="1200" dirty="0"/>
              <a:t>must be certified under the </a:t>
            </a:r>
            <a:r>
              <a:rPr lang="en-AU" sz="1200" dirty="0" err="1"/>
              <a:t>WaterMark</a:t>
            </a:r>
            <a:r>
              <a:rPr lang="en-AU" sz="1200" dirty="0"/>
              <a:t> Scheme.</a:t>
            </a:r>
            <a:r>
              <a:rPr lang="en-AU" sz="1400" dirty="0"/>
              <a:t> </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4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sz="1400" dirty="0">
                <a:solidFill>
                  <a:schemeClr val="tx1"/>
                </a:solidFill>
              </a:rPr>
              <a:t>Note that if the trainees suggest that the response involves products with a medium to high risk, this is also acceptable.</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2:  </a:t>
            </a:r>
            <a:r>
              <a:rPr lang="en-AU" sz="1200" dirty="0">
                <a:solidFill>
                  <a:schemeClr val="tx1"/>
                </a:solidFill>
              </a:rPr>
              <a:t>You can look up the details of specific products</a:t>
            </a:r>
            <a:r>
              <a:rPr lang="en-AU" sz="1200" dirty="0"/>
              <a:t> certified under the </a:t>
            </a:r>
            <a:r>
              <a:rPr lang="en-AU" sz="1200" dirty="0" err="1"/>
              <a:t>WaterMark</a:t>
            </a:r>
            <a:r>
              <a:rPr lang="en-AU" sz="1200" dirty="0"/>
              <a:t> Scheme in the </a:t>
            </a:r>
            <a:r>
              <a:rPr lang="en-AU" sz="1200" dirty="0">
                <a:solidFill>
                  <a:schemeClr val="tx1"/>
                </a:solidFill>
              </a:rPr>
              <a:t> </a:t>
            </a:r>
            <a:r>
              <a:rPr lang="en-AU" sz="1200" b="1" dirty="0" err="1">
                <a:solidFill>
                  <a:schemeClr val="accent2"/>
                </a:solidFill>
              </a:rPr>
              <a:t>WaterMark</a:t>
            </a:r>
            <a:r>
              <a:rPr lang="en-AU" sz="1200" b="1" dirty="0">
                <a:solidFill>
                  <a:schemeClr val="accent2"/>
                </a:solidFill>
              </a:rPr>
              <a:t> Product Database.</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b="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3: </a:t>
            </a:r>
            <a:r>
              <a:rPr lang="en-AU" b="0" dirty="0"/>
              <a:t> </a:t>
            </a:r>
            <a:r>
              <a:rPr lang="en-AU" sz="1200" dirty="0">
                <a:solidFill>
                  <a:schemeClr val="tx1"/>
                </a:solidFill>
              </a:rPr>
              <a:t>A new or innovative plumbing</a:t>
            </a:r>
            <a:r>
              <a:rPr lang="en-AU" sz="1200" baseline="0" dirty="0">
                <a:solidFill>
                  <a:schemeClr val="tx1"/>
                </a:solidFill>
              </a:rPr>
              <a:t> or </a:t>
            </a:r>
            <a:r>
              <a:rPr lang="en-AU" sz="1200" dirty="0">
                <a:solidFill>
                  <a:schemeClr val="tx1"/>
                </a:solidFill>
              </a:rPr>
              <a:t>drainage product must undergo a </a:t>
            </a:r>
            <a:r>
              <a:rPr lang="en-AU" sz="1200" b="1" dirty="0">
                <a:solidFill>
                  <a:schemeClr val="tx1"/>
                </a:solidFill>
              </a:rPr>
              <a:t>risk assessment </a:t>
            </a:r>
            <a:r>
              <a:rPr lang="en-AU" sz="1200" dirty="0">
                <a:solidFill>
                  <a:schemeClr val="tx1"/>
                </a:solidFill>
              </a:rPr>
              <a:t>to identify whether it requires </a:t>
            </a:r>
            <a:r>
              <a:rPr lang="en-AU" sz="1200" dirty="0" err="1">
                <a:solidFill>
                  <a:schemeClr val="tx1"/>
                </a:solidFill>
              </a:rPr>
              <a:t>WaterMark</a:t>
            </a:r>
            <a:r>
              <a:rPr lang="en-AU" sz="1200" dirty="0">
                <a:solidFill>
                  <a:schemeClr val="tx1"/>
                </a:solidFill>
              </a:rPr>
              <a:t> certification.</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4: </a:t>
            </a:r>
            <a:r>
              <a:rPr lang="en-AU" sz="1200" dirty="0">
                <a:solidFill>
                  <a:schemeClr val="tx1"/>
                </a:solidFill>
              </a:rPr>
              <a:t>Product types that require </a:t>
            </a:r>
            <a:r>
              <a:rPr lang="en-AU" sz="1200" dirty="0" err="1">
                <a:solidFill>
                  <a:schemeClr val="tx1"/>
                </a:solidFill>
              </a:rPr>
              <a:t>WaterMark</a:t>
            </a:r>
            <a:r>
              <a:rPr lang="en-AU" sz="1200" dirty="0">
                <a:solidFill>
                  <a:schemeClr val="tx1"/>
                </a:solidFill>
              </a:rPr>
              <a:t> certification are listed in the </a:t>
            </a:r>
            <a:r>
              <a:rPr lang="en-AU" sz="1200" dirty="0" err="1">
                <a:solidFill>
                  <a:schemeClr val="tx1"/>
                </a:solidFill>
              </a:rPr>
              <a:t>WaterMark</a:t>
            </a:r>
            <a:r>
              <a:rPr lang="en-AU" sz="1200" dirty="0">
                <a:solidFill>
                  <a:schemeClr val="tx1"/>
                </a:solidFill>
              </a:rPr>
              <a:t> </a:t>
            </a:r>
            <a:r>
              <a:rPr lang="en-AU" sz="1200" b="1" dirty="0">
                <a:solidFill>
                  <a:schemeClr val="tx1"/>
                </a:solidFill>
              </a:rPr>
              <a:t>Schedule of Products</a:t>
            </a:r>
            <a:r>
              <a:rPr lang="en-AU" sz="1200" dirty="0">
                <a:solidFill>
                  <a:schemeClr val="tx1"/>
                </a:solidFill>
              </a:rPr>
              <a:t>. Product types that don’t require certification are listed in the </a:t>
            </a:r>
            <a:r>
              <a:rPr lang="en-AU" sz="1200" dirty="0" err="1">
                <a:solidFill>
                  <a:schemeClr val="tx1"/>
                </a:solidFill>
              </a:rPr>
              <a:t>WaterMark</a:t>
            </a:r>
            <a:r>
              <a:rPr lang="en-AU" sz="1200" dirty="0">
                <a:solidFill>
                  <a:schemeClr val="tx1"/>
                </a:solidFill>
              </a:rPr>
              <a:t> </a:t>
            </a:r>
            <a:r>
              <a:rPr lang="en-AU" sz="1200" b="1" dirty="0">
                <a:solidFill>
                  <a:schemeClr val="accent2"/>
                </a:solidFill>
              </a:rPr>
              <a:t>Schedule of Excluded Products.</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algn="l">
              <a:lnSpc>
                <a:spcPct val="110000"/>
              </a:lnSpc>
              <a:spcBef>
                <a:spcPts val="200"/>
              </a:spcBef>
              <a:spcAft>
                <a:spcPts val="200"/>
              </a:spcAft>
            </a:pP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a:p>
        </p:txBody>
      </p:sp>
    </p:spTree>
    <p:extLst>
      <p:ext uri="{BB962C8B-B14F-4D97-AF65-F5344CB8AC3E}">
        <p14:creationId xmlns:p14="http://schemas.microsoft.com/office/powerpoint/2010/main" val="163814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list of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review the purpose of the </a:t>
            </a:r>
            <a:r>
              <a:rPr lang="en-AU" dirty="0" err="1"/>
              <a:t>WaterMark</a:t>
            </a:r>
            <a:r>
              <a:rPr lang="en-AU" dirty="0"/>
              <a:t> risk assessment process. In particular, it reinforces the distinction between a risk assessment, which relates to a new or innovative product type, and a </a:t>
            </a:r>
            <a:r>
              <a:rPr lang="en-AU" dirty="0" err="1"/>
              <a:t>WaterMark</a:t>
            </a:r>
            <a:r>
              <a:rPr lang="en-AU" dirty="0"/>
              <a:t> evaluation which is completed for a particular model or brand of plumbing or drainage product.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the question in the banner and discuss their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development of a new or amended Specification may result from the risk assessment process, but it is not the purpose of the risk assessment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a:t>
            </a:r>
            <a:r>
              <a:rPr lang="en-AU" sz="1200" b="1" dirty="0">
                <a:solidFill>
                  <a:schemeClr val="tx1"/>
                </a:solidFill>
              </a:rPr>
              <a:t>To identify whether a category of plumbing or drainage products requires </a:t>
            </a:r>
            <a:r>
              <a:rPr lang="en-AU" sz="1200" b="1" dirty="0" err="1">
                <a:solidFill>
                  <a:schemeClr val="tx1"/>
                </a:solidFill>
              </a:rPr>
              <a:t>WaterMark</a:t>
            </a:r>
            <a:r>
              <a:rPr lang="en-AU" sz="1200" b="1" dirty="0">
                <a:solidFill>
                  <a:schemeClr val="tx1"/>
                </a:solidFill>
              </a:rPr>
              <a:t>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“Yes, that’s right. A risk assessment is used to determine whether a </a:t>
            </a:r>
            <a:r>
              <a:rPr lang="en-AU" sz="1200" b="0" dirty="0">
                <a:solidFill>
                  <a:schemeClr val="accent1"/>
                </a:solidFill>
                <a:latin typeface="+mn-lt"/>
              </a:rPr>
              <a:t>new or innovative plumbing or drainage product</a:t>
            </a:r>
            <a:r>
              <a:rPr lang="en-AU" sz="1200" b="0" dirty="0">
                <a:solidFill>
                  <a:schemeClr val="tx1"/>
                </a:solidFill>
                <a:latin typeface="+mn-lt"/>
              </a:rPr>
              <a:t> presents risks that need to be managed through </a:t>
            </a:r>
            <a:r>
              <a:rPr lang="en-AU" sz="1200" b="0" dirty="0" err="1">
                <a:solidFill>
                  <a:schemeClr val="tx1"/>
                </a:solidFill>
                <a:latin typeface="+mn-lt"/>
              </a:rPr>
              <a:t>WaterMark</a:t>
            </a:r>
            <a:r>
              <a:rPr lang="en-AU" sz="1200" b="0" dirty="0">
                <a:solidFill>
                  <a:schemeClr val="tx1"/>
                </a:solidFill>
                <a:latin typeface="+mn-lt"/>
              </a:rPr>
              <a: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answers: All other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a:t>
            </a:r>
            <a:r>
              <a:rPr lang="en-AU" b="0" dirty="0">
                <a:solidFill>
                  <a:schemeClr val="tx1"/>
                </a:solidFill>
              </a:rPr>
              <a:t>Sorry, that’s not right. Please try again</a:t>
            </a:r>
            <a:r>
              <a:rPr lang="en-AU"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a:p>
        </p:txBody>
      </p:sp>
    </p:spTree>
    <p:extLst>
      <p:ext uri="{BB962C8B-B14F-4D97-AF65-F5344CB8AC3E}">
        <p14:creationId xmlns:p14="http://schemas.microsoft.com/office/powerpoint/2010/main" val="121411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chemeClr val="tx1"/>
                </a:solidFill>
              </a:rPr>
              <a:t>Click again on the same option to get rid of the response. </a:t>
            </a:r>
            <a:endParaRPr lang="en-AU" b="1" dirty="0">
              <a:solidFill>
                <a:schemeClr val="tx1"/>
              </a:solidFill>
            </a:endParaRPr>
          </a:p>
          <a:p>
            <a:r>
              <a:rPr lang="en-AU" b="0" dirty="0"/>
              <a:t>Click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either True or False to bring up an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Most plumbing and drainage products require </a:t>
            </a:r>
            <a:r>
              <a:rPr lang="en-AU" dirty="0" err="1"/>
              <a:t>WaterMark</a:t>
            </a:r>
            <a:r>
              <a:rPr lang="en-AU" dirty="0"/>
              <a:t> certification, but not all of them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product type that is listed in the </a:t>
            </a:r>
            <a:r>
              <a:rPr lang="en-AU" dirty="0" err="1"/>
              <a:t>WaterMark</a:t>
            </a:r>
            <a:r>
              <a:rPr lang="en-AU" dirty="0"/>
              <a:t> Schedule of Excluded Products doesn’t need to have </a:t>
            </a:r>
            <a:r>
              <a:rPr lang="en-AU" dirty="0" err="1"/>
              <a:t>WaterMark</a:t>
            </a:r>
            <a:r>
              <a:rPr lang="en-AU" dirty="0"/>
              <a:t>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However, an approving authority might require some other form of evidence that the product is fit for purpose.</a:t>
            </a:r>
          </a:p>
          <a:p>
            <a:endParaRPr lang="en-AU" dirty="0"/>
          </a:p>
          <a:p>
            <a:r>
              <a:rPr lang="en-AU" b="1" dirty="0"/>
              <a:t>Correct answer: False.</a:t>
            </a:r>
          </a:p>
          <a:p>
            <a:pPr>
              <a:spcBef>
                <a:spcPts val="200"/>
              </a:spcBef>
              <a:spcAft>
                <a:spcPts val="600"/>
              </a:spcAft>
            </a:pPr>
            <a:r>
              <a:rPr lang="en-US" sz="1200" b="0" dirty="0">
                <a:solidFill>
                  <a:schemeClr val="tx1"/>
                </a:solidFill>
              </a:rPr>
              <a:t>Yes, that's right. </a:t>
            </a:r>
          </a:p>
          <a:p>
            <a:pPr marL="171450" indent="-171450">
              <a:spcBef>
                <a:spcPts val="300"/>
              </a:spcBef>
              <a:spcAft>
                <a:spcPts val="600"/>
              </a:spcAft>
              <a:buFont typeface="Arial" panose="020B0604020202020204" pitchFamily="34" charset="0"/>
              <a:buChar char="•"/>
            </a:pPr>
            <a:r>
              <a:rPr lang="en-AU" sz="1200" dirty="0">
                <a:solidFill>
                  <a:schemeClr val="tx1"/>
                </a:solidFill>
              </a:rPr>
              <a:t>A product that doesn’t have WaterMark certification can be legally sold in Australia. </a:t>
            </a:r>
          </a:p>
          <a:p>
            <a:pPr marL="171450" indent="-171450">
              <a:spcBef>
                <a:spcPts val="300"/>
              </a:spcBef>
              <a:spcAft>
                <a:spcPts val="600"/>
              </a:spcAft>
              <a:buFont typeface="Arial" panose="020B0604020202020204" pitchFamily="34" charset="0"/>
              <a:buChar char="•"/>
            </a:pPr>
            <a:r>
              <a:rPr lang="en-AU" sz="1200" dirty="0">
                <a:solidFill>
                  <a:schemeClr val="tx1"/>
                </a:solidFill>
              </a:rPr>
              <a:t>However if the product is listed in the WaterMark Schedule of Products, but not WaterMark certified, a licenced plumber cannot install the product. </a:t>
            </a:r>
          </a:p>
          <a:p>
            <a:pPr marL="171450" indent="-171450">
              <a:spcBef>
                <a:spcPts val="300"/>
              </a:spcBef>
              <a:spcAft>
                <a:spcPts val="300"/>
              </a:spcAft>
              <a:buFont typeface="Arial" panose="020B0604020202020204" pitchFamily="34" charset="0"/>
              <a:buChar char="•"/>
            </a:pPr>
            <a:r>
              <a:rPr lang="en-AU" sz="1200" dirty="0">
                <a:solidFill>
                  <a:schemeClr val="tx1"/>
                </a:solidFill>
              </a:rPr>
              <a:t>If the product is a DIY installation, the plumbing regulator may not accept its installation.</a:t>
            </a:r>
          </a:p>
          <a:p>
            <a:pPr marL="171450" indent="-171450">
              <a:spcBef>
                <a:spcPts val="300"/>
              </a:spcBef>
              <a:spcAft>
                <a:spcPts val="300"/>
              </a:spcAft>
              <a:buFont typeface="Arial" panose="020B0604020202020204" pitchFamily="34" charset="0"/>
              <a:buChar char="•"/>
            </a:pPr>
            <a:endParaRPr lang="en-AU" dirty="0"/>
          </a:p>
          <a:p>
            <a:r>
              <a:rPr lang="en-AU" b="1" dirty="0"/>
              <a:t>Incorrect answer: True.</a:t>
            </a:r>
          </a:p>
          <a:p>
            <a:pPr>
              <a:spcBef>
                <a:spcPts val="300"/>
              </a:spcBef>
              <a:spcAft>
                <a:spcPts val="300"/>
              </a:spcAft>
            </a:pPr>
            <a:r>
              <a:rPr lang="en-AU" dirty="0"/>
              <a:t>Sorry, that’s not right. </a:t>
            </a:r>
          </a:p>
          <a:p>
            <a:pPr marL="171450" indent="-171450">
              <a:spcBef>
                <a:spcPts val="300"/>
              </a:spcBef>
              <a:spcAft>
                <a:spcPts val="600"/>
              </a:spcAft>
              <a:buFont typeface="Arial" panose="020B0604020202020204" pitchFamily="34" charset="0"/>
              <a:buChar char="•"/>
            </a:pPr>
            <a:r>
              <a:rPr lang="en-AU" sz="1200" dirty="0">
                <a:solidFill>
                  <a:schemeClr val="tx1"/>
                </a:solidFill>
              </a:rPr>
              <a:t>A product that doesn’t have WaterMark certification can be legally sold in Australia. </a:t>
            </a:r>
          </a:p>
          <a:p>
            <a:pPr marL="171450" indent="-171450">
              <a:spcBef>
                <a:spcPts val="300"/>
              </a:spcBef>
              <a:spcAft>
                <a:spcPts val="600"/>
              </a:spcAft>
              <a:buFont typeface="Arial" panose="020B0604020202020204" pitchFamily="34" charset="0"/>
              <a:buChar char="•"/>
            </a:pPr>
            <a:r>
              <a:rPr lang="en-AU" sz="1200" dirty="0">
                <a:solidFill>
                  <a:schemeClr val="tx1"/>
                </a:solidFill>
              </a:rPr>
              <a:t>However if the product is listed in the WaterMark Schedule of Products, but not WaterMark certified, a licenced plumber cannot install the product. </a:t>
            </a:r>
          </a:p>
          <a:p>
            <a:pPr marL="171450" indent="-171450">
              <a:spcBef>
                <a:spcPts val="300"/>
              </a:spcBef>
              <a:spcAft>
                <a:spcPts val="300"/>
              </a:spcAft>
              <a:buFont typeface="Arial" panose="020B0604020202020204" pitchFamily="34" charset="0"/>
              <a:buChar char="•"/>
            </a:pPr>
            <a:r>
              <a:rPr lang="en-AU" sz="1200" dirty="0">
                <a:solidFill>
                  <a:schemeClr val="tx1"/>
                </a:solidFill>
              </a:rPr>
              <a:t>If the product is a DIY installation, the plumbing regulator may not accept its installation.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a:p>
        </p:txBody>
      </p:sp>
    </p:spTree>
    <p:extLst>
      <p:ext uri="{BB962C8B-B14F-4D97-AF65-F5344CB8AC3E}">
        <p14:creationId xmlns:p14="http://schemas.microsoft.com/office/powerpoint/2010/main" val="1088582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Yes and No with radio buttons.</a:t>
            </a:r>
          </a:p>
          <a:p>
            <a:r>
              <a:rPr lang="en-AU" b="0" dirty="0"/>
              <a:t>Click once on either the Yes or No option (or the radio button for either) to see a response.</a:t>
            </a:r>
          </a:p>
          <a:p>
            <a:r>
              <a:rPr lang="en-AU" b="0" dirty="0">
                <a:solidFill>
                  <a:schemeClr val="tx1"/>
                </a:solidFill>
              </a:rPr>
              <a:t>Click again on the same option to get rid of the response. </a:t>
            </a:r>
            <a:endParaRPr lang="en-AU" b="1" dirty="0">
              <a:solidFill>
                <a:schemeClr val="tx1"/>
              </a:solidFill>
            </a:endParaRPr>
          </a:p>
          <a:p>
            <a:r>
              <a:rPr lang="en-AU" b="0" dirty="0"/>
              <a:t>Click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either Yes or No to bring up an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product in a category that is listed in the </a:t>
            </a:r>
            <a:r>
              <a:rPr lang="en-AU" dirty="0" err="1"/>
              <a:t>WaterMark</a:t>
            </a:r>
            <a:r>
              <a:rPr lang="en-AU" dirty="0"/>
              <a:t> Schedule of Products must have </a:t>
            </a:r>
            <a:r>
              <a:rPr lang="en-AU" dirty="0" err="1"/>
              <a:t>WaterMark</a:t>
            </a:r>
            <a:r>
              <a:rPr lang="en-AU" dirty="0"/>
              <a:t>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a product that fits into such a category doesn’t have </a:t>
            </a:r>
            <a:r>
              <a:rPr lang="en-AU" dirty="0" err="1"/>
              <a:t>WaterMark</a:t>
            </a:r>
            <a:r>
              <a:rPr lang="en-AU" dirty="0"/>
              <a:t> certification, this means that either: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manufacturer/supplier has never applied for certification for the product.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product failed the evaluation for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product was certified in the past, but failed to retain its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Regardless of the reason, a tap without a </a:t>
            </a:r>
            <a:r>
              <a:rPr lang="en-AU" dirty="0" err="1"/>
              <a:t>WaterMark</a:t>
            </a:r>
            <a:r>
              <a:rPr lang="en-AU" dirty="0"/>
              <a:t> can’t be used in any installation that is governed by the requirements of the PCA (NCC Volume Three).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It can, however, be used in another installation, which is not governed by the rules of the PCA. This would probably mean in an installation in which it would not be in contact with drinking water. For example, to bleed the radiators/convectors in a hydronic heating system, or to empty a boiler tank.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tap would have to meet any requirements for the installation it would be used in. The specifier/installer would have to satisfy any approving authority that it met these requirements, and might have to provide some alternative form of certification.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b="1" u="sng" dirty="0">
                <a:solidFill>
                  <a:srgbClr val="FF0000"/>
                </a:solidFill>
                <a:highlight>
                  <a:srgbClr val="FFFF00"/>
                </a:highlight>
              </a:rPr>
              <a:t>Incorrect answer: Yes.</a:t>
            </a:r>
          </a:p>
          <a:p>
            <a:pPr algn="l">
              <a:spcBef>
                <a:spcPts val="300"/>
              </a:spcBef>
              <a:spcAft>
                <a:spcPts val="300"/>
              </a:spcAft>
            </a:pPr>
            <a:r>
              <a:rPr lang="en-AU" b="0" u="sng" dirty="0">
                <a:solidFill>
                  <a:srgbClr val="FF0000"/>
                </a:solidFill>
                <a:highlight>
                  <a:srgbClr val="FFFF00"/>
                </a:highlight>
              </a:rPr>
              <a:t>No, that’s not right. </a:t>
            </a:r>
          </a:p>
          <a:p>
            <a:pPr algn="l">
              <a:spcBef>
                <a:spcPts val="300"/>
              </a:spcBef>
              <a:spcAft>
                <a:spcPts val="300"/>
              </a:spcAft>
            </a:pPr>
            <a:r>
              <a:rPr lang="en-US" u="sng" dirty="0">
                <a:solidFill>
                  <a:srgbClr val="FF0000"/>
                </a:solidFill>
                <a:highlight>
                  <a:srgbClr val="FFFF00"/>
                </a:highlight>
              </a:rPr>
              <a:t>The tap can be sold legally in Australia.</a:t>
            </a:r>
          </a:p>
          <a:p>
            <a:pPr marL="171450" indent="-171450">
              <a:spcBef>
                <a:spcPts val="200"/>
              </a:spcBef>
              <a:spcAft>
                <a:spcPts val="200"/>
              </a:spcAft>
              <a:buFont typeface="Arial" panose="020B0604020202020204" pitchFamily="34" charset="0"/>
              <a:buChar char="•"/>
            </a:pPr>
            <a:r>
              <a:rPr lang="en-US" u="sng" dirty="0">
                <a:solidFill>
                  <a:srgbClr val="FF0000"/>
                </a:solidFill>
                <a:highlight>
                  <a:srgbClr val="FFFF00"/>
                </a:highlight>
              </a:rPr>
              <a:t>However, as taps are listed on the Schedule of Products, only a </a:t>
            </a:r>
            <a:r>
              <a:rPr lang="en-US" u="sng" dirty="0" err="1">
                <a:solidFill>
                  <a:srgbClr val="FF0000"/>
                </a:solidFill>
                <a:highlight>
                  <a:srgbClr val="FFFF00"/>
                </a:highlight>
              </a:rPr>
              <a:t>WaterMark</a:t>
            </a:r>
            <a:r>
              <a:rPr lang="en-US" u="sng" dirty="0">
                <a:solidFill>
                  <a:srgbClr val="FF0000"/>
                </a:solidFill>
                <a:highlight>
                  <a:srgbClr val="FFFF00"/>
                </a:highlight>
              </a:rPr>
              <a:t> certified tap can be installed by a licensed plumber. </a:t>
            </a:r>
          </a:p>
          <a:p>
            <a:pPr marL="171450" indent="-171450">
              <a:spcBef>
                <a:spcPts val="200"/>
              </a:spcBef>
              <a:spcAft>
                <a:spcPts val="200"/>
              </a:spcAft>
              <a:buFont typeface="Arial" panose="020B0604020202020204" pitchFamily="34" charset="0"/>
              <a:buChar char="•"/>
            </a:pPr>
            <a:r>
              <a:rPr lang="en-US" u="sng" dirty="0">
                <a:solidFill>
                  <a:srgbClr val="FF0000"/>
                </a:solidFill>
                <a:highlight>
                  <a:srgbClr val="FFFF00"/>
                </a:highlight>
              </a:rPr>
              <a:t>If the tap is not </a:t>
            </a:r>
            <a:r>
              <a:rPr lang="en-US" u="sng" dirty="0" err="1">
                <a:solidFill>
                  <a:srgbClr val="FF0000"/>
                </a:solidFill>
                <a:highlight>
                  <a:srgbClr val="FFFF00"/>
                </a:highlight>
              </a:rPr>
              <a:t>WaterMark</a:t>
            </a:r>
            <a:r>
              <a:rPr lang="en-US" u="sng" dirty="0">
                <a:solidFill>
                  <a:srgbClr val="FF0000"/>
                </a:solidFill>
                <a:highlight>
                  <a:srgbClr val="FFFF00"/>
                </a:highlight>
              </a:rPr>
              <a:t> certified it is not </a:t>
            </a:r>
            <a:r>
              <a:rPr lang="en-US" u="sng" dirty="0" err="1">
                <a:solidFill>
                  <a:srgbClr val="FF0000"/>
                </a:solidFill>
                <a:highlight>
                  <a:srgbClr val="FFFF00"/>
                </a:highlight>
              </a:rPr>
              <a:t>authorised</a:t>
            </a:r>
            <a:r>
              <a:rPr lang="en-US" u="sng" dirty="0">
                <a:solidFill>
                  <a:srgbClr val="FF0000"/>
                </a:solidFill>
                <a:highlight>
                  <a:srgbClr val="FFFF00"/>
                </a:highlight>
              </a:rPr>
              <a:t> for installation.</a:t>
            </a:r>
          </a:p>
          <a:p>
            <a:endParaRPr lang="en-AU" u="sng" dirty="0">
              <a:solidFill>
                <a:srgbClr val="FF0000"/>
              </a:solidFill>
              <a:highlight>
                <a:srgbClr val="FFFF00"/>
              </a:highlight>
            </a:endParaRPr>
          </a:p>
          <a:p>
            <a:r>
              <a:rPr lang="en-AU" b="1" u="sng" dirty="0">
                <a:solidFill>
                  <a:srgbClr val="FF0000"/>
                </a:solidFill>
                <a:highlight>
                  <a:srgbClr val="FFFF00"/>
                </a:highlight>
              </a:rPr>
              <a:t>Correct answer: No.</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AU" b="0" u="sng" dirty="0">
                <a:solidFill>
                  <a:srgbClr val="FF0000"/>
                </a:solidFill>
                <a:highlight>
                  <a:srgbClr val="FFFF00"/>
                </a:highlight>
              </a:rPr>
              <a:t>Yes, that’s right. </a:t>
            </a:r>
          </a:p>
          <a:p>
            <a:pPr marL="171450" indent="-171450">
              <a:spcBef>
                <a:spcPts val="200"/>
              </a:spcBef>
              <a:spcAft>
                <a:spcPts val="200"/>
              </a:spcAft>
              <a:buFont typeface="Arial" panose="020B0604020202020204" pitchFamily="34" charset="0"/>
              <a:buChar char="•"/>
            </a:pPr>
            <a:r>
              <a:rPr lang="en-AU" u="sng" dirty="0">
                <a:solidFill>
                  <a:srgbClr val="FF0000"/>
                </a:solidFill>
                <a:highlight>
                  <a:srgbClr val="FFFF00"/>
                </a:highlight>
              </a:rPr>
              <a:t>The tap can be sold legally in Australia.</a:t>
            </a:r>
          </a:p>
          <a:p>
            <a:pPr marL="171450" indent="-171450">
              <a:spcBef>
                <a:spcPts val="200"/>
              </a:spcBef>
              <a:spcAft>
                <a:spcPts val="200"/>
              </a:spcAft>
              <a:buFont typeface="Arial" panose="020B0604020202020204" pitchFamily="34" charset="0"/>
              <a:buChar char="•"/>
            </a:pPr>
            <a:r>
              <a:rPr lang="en-US" u="sng" dirty="0">
                <a:solidFill>
                  <a:srgbClr val="FF0000"/>
                </a:solidFill>
                <a:highlight>
                  <a:srgbClr val="FFFF00"/>
                </a:highlight>
              </a:rPr>
              <a:t>However, as taps are listed on the Schedule of Products, only a </a:t>
            </a:r>
            <a:r>
              <a:rPr lang="en-US" u="sng" dirty="0" err="1">
                <a:solidFill>
                  <a:srgbClr val="FF0000"/>
                </a:solidFill>
                <a:highlight>
                  <a:srgbClr val="FFFF00"/>
                </a:highlight>
              </a:rPr>
              <a:t>WaterMark</a:t>
            </a:r>
            <a:r>
              <a:rPr lang="en-US" u="sng" dirty="0">
                <a:solidFill>
                  <a:srgbClr val="FF0000"/>
                </a:solidFill>
                <a:highlight>
                  <a:srgbClr val="FFFF00"/>
                </a:highlight>
              </a:rPr>
              <a:t> certified tap can be installed by a licensed plumber. </a:t>
            </a:r>
          </a:p>
          <a:p>
            <a:pPr marL="171450" indent="-171450">
              <a:spcBef>
                <a:spcPts val="200"/>
              </a:spcBef>
              <a:spcAft>
                <a:spcPts val="200"/>
              </a:spcAft>
              <a:buFont typeface="Arial" panose="020B0604020202020204" pitchFamily="34" charset="0"/>
              <a:buChar char="•"/>
            </a:pPr>
            <a:r>
              <a:rPr lang="en-US" u="sng" dirty="0">
                <a:solidFill>
                  <a:srgbClr val="FF0000"/>
                </a:solidFill>
                <a:highlight>
                  <a:srgbClr val="FFFF00"/>
                </a:highlight>
              </a:rPr>
              <a:t>If the tap is not </a:t>
            </a:r>
            <a:r>
              <a:rPr lang="en-US" u="sng" dirty="0" err="1">
                <a:solidFill>
                  <a:srgbClr val="FF0000"/>
                </a:solidFill>
                <a:highlight>
                  <a:srgbClr val="FFFF00"/>
                </a:highlight>
              </a:rPr>
              <a:t>WaterMark</a:t>
            </a:r>
            <a:r>
              <a:rPr lang="en-US" u="sng" dirty="0">
                <a:solidFill>
                  <a:srgbClr val="FF0000"/>
                </a:solidFill>
                <a:highlight>
                  <a:srgbClr val="FFFF00"/>
                </a:highlight>
              </a:rPr>
              <a:t> certified it is not </a:t>
            </a:r>
            <a:r>
              <a:rPr lang="en-US" u="sng" dirty="0" err="1">
                <a:solidFill>
                  <a:srgbClr val="FF0000"/>
                </a:solidFill>
                <a:highlight>
                  <a:srgbClr val="FFFF00"/>
                </a:highlight>
              </a:rPr>
              <a:t>authorised</a:t>
            </a:r>
            <a:r>
              <a:rPr lang="en-US" u="sng" dirty="0">
                <a:solidFill>
                  <a:srgbClr val="FF0000"/>
                </a:solidFill>
                <a:highlight>
                  <a:srgbClr val="FFFF00"/>
                </a:highlight>
              </a:rPr>
              <a:t> for installation.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endParaRPr lang="en-AU" b="1" strike="sngStrike" dirty="0"/>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a:p>
        </p:txBody>
      </p:sp>
    </p:spTree>
    <p:extLst>
      <p:ext uri="{BB962C8B-B14F-4D97-AF65-F5344CB8AC3E}">
        <p14:creationId xmlns:p14="http://schemas.microsoft.com/office/powerpoint/2010/main" val="396630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 which lists key resources for the Scheme.</a:t>
            </a:r>
          </a:p>
          <a:p>
            <a:r>
              <a:rPr lang="en-AU" dirty="0"/>
              <a:t>Click a second time to see the centre block which contains a link to the </a:t>
            </a:r>
            <a:r>
              <a:rPr lang="en-AU" dirty="0" err="1"/>
              <a:t>WaterMark</a:t>
            </a:r>
            <a:r>
              <a:rPr lang="en-AU" dirty="0"/>
              <a:t> Manual.</a:t>
            </a:r>
          </a:p>
          <a:p>
            <a:r>
              <a:rPr lang="en-AU" dirty="0"/>
              <a:t>Click a third time to see the right hand block of text which lists other available support materials.</a:t>
            </a:r>
          </a:p>
          <a:p>
            <a:r>
              <a:rPr lang="en-AU" dirty="0"/>
              <a:t>Press Enter to progress to the next slide.</a:t>
            </a:r>
          </a:p>
          <a:p>
            <a:endParaRPr lang="en-AU" dirty="0"/>
          </a:p>
          <a:p>
            <a:r>
              <a:rPr lang="en-AU" b="1" dirty="0"/>
              <a:t>Facilitator notes</a:t>
            </a:r>
          </a:p>
          <a:p>
            <a:r>
              <a:rPr lang="en-AU" dirty="0"/>
              <a:t>The purpose of this slide is to discuss resources that may help the trainees to use and understand the </a:t>
            </a:r>
            <a:r>
              <a:rPr lang="en-AU" dirty="0" err="1"/>
              <a:t>WaterMark</a:t>
            </a:r>
            <a:r>
              <a:rPr lang="en-AU" dirty="0"/>
              <a:t> Certification Scheme.</a:t>
            </a:r>
          </a:p>
          <a:p>
            <a:endParaRPr lang="en-AU" dirty="0"/>
          </a:p>
          <a:p>
            <a:r>
              <a:rPr lang="en-AU" dirty="0"/>
              <a:t>Bring up each block of text and discuss the resources that are listed on it.</a:t>
            </a:r>
          </a:p>
          <a:p>
            <a:endParaRPr lang="en-AU" dirty="0"/>
          </a:p>
          <a:p>
            <a:r>
              <a:rPr lang="en-AU" dirty="0"/>
              <a:t>If helpful, you can take the links to the linked documents/locations on the ABCB/WaterMark website. You could demonstrate how to download these documents and how to query the database, if you didn’t do this earlier in the module.</a:t>
            </a:r>
          </a:p>
          <a:p>
            <a:endParaRPr lang="en-AU" dirty="0"/>
          </a:p>
          <a:p>
            <a:r>
              <a:rPr lang="en-AU" dirty="0"/>
              <a:t>Emphasise that:</a:t>
            </a:r>
          </a:p>
          <a:p>
            <a:pPr marL="171450" indent="-171450">
              <a:buFont typeface="Arial" panose="020B0604020202020204" pitchFamily="34" charset="0"/>
              <a:buChar char="•"/>
            </a:pPr>
            <a:r>
              <a:rPr lang="en-AU" dirty="0"/>
              <a:t>The</a:t>
            </a:r>
            <a:r>
              <a:rPr lang="en-AU" baseline="0" dirty="0"/>
              <a:t> WaterMark website has key information about the Scheme and many other useful resources.</a:t>
            </a:r>
            <a:endParaRPr lang="en-AU" dirty="0"/>
          </a:p>
          <a:p>
            <a:pPr marL="171450" indent="-171450">
              <a:buFont typeface="Arial" panose="020B0604020202020204" pitchFamily="34" charset="0"/>
              <a:buChar char="•"/>
            </a:pPr>
            <a:r>
              <a:rPr lang="en-AU" dirty="0"/>
              <a:t>The Database and Schedules are maintained, and updated regularly, on the website. The</a:t>
            </a:r>
            <a:r>
              <a:rPr lang="en-AU" baseline="0" dirty="0"/>
              <a:t> Manual is</a:t>
            </a:r>
            <a:r>
              <a:rPr lang="en-AU" dirty="0"/>
              <a:t> current and comprehensively covers the WaterMark certification requirements.</a:t>
            </a:r>
          </a:p>
          <a:p>
            <a:pPr marL="171450" indent="-171450">
              <a:buFont typeface="Arial" panose="020B0604020202020204" pitchFamily="34" charset="0"/>
              <a:buChar char="•"/>
            </a:pPr>
            <a:r>
              <a:rPr lang="en-AU" dirty="0"/>
              <a:t>The handouts and videos provide supporting information only.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a:p>
        </p:txBody>
      </p:sp>
    </p:spTree>
    <p:extLst>
      <p:ext uri="{BB962C8B-B14F-4D97-AF65-F5344CB8AC3E}">
        <p14:creationId xmlns:p14="http://schemas.microsoft.com/office/powerpoint/2010/main" val="157772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the purpose, and operation of the WaterMark Certification Scheme for plumbing and drainage products.</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a:p>
        </p:txBody>
      </p:sp>
    </p:spTree>
    <p:extLst>
      <p:ext uri="{BB962C8B-B14F-4D97-AF65-F5344CB8AC3E}">
        <p14:creationId xmlns:p14="http://schemas.microsoft.com/office/powerpoint/2010/main" val="376328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leftmost 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rightmost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content of the module briefly, in order to reinforce that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4185182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text in the top left block, with the first 2 dividing lines.  </a:t>
            </a:r>
          </a:p>
          <a:p>
            <a:r>
              <a:rPr lang="en-AU" b="0" dirty="0"/>
              <a:t>Click once to see the bottom left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 appear.</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some of the key points in the module briefly.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301728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3 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a:p>
        </p:txBody>
      </p:sp>
    </p:spTree>
    <p:extLst>
      <p:ext uri="{BB962C8B-B14F-4D97-AF65-F5344CB8AC3E}">
        <p14:creationId xmlns:p14="http://schemas.microsoft.com/office/powerpoint/2010/main" val="409821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t>
            </a:r>
          </a:p>
          <a:p>
            <a:r>
              <a:rPr lang="en-AU" b="0" dirty="0"/>
              <a:t>The </a:t>
            </a:r>
            <a:r>
              <a:rPr lang="en-AU" b="0" dirty="0" err="1"/>
              <a:t>WaterMark</a:t>
            </a:r>
            <a:r>
              <a:rPr lang="en-AU" b="0" dirty="0"/>
              <a:t> logo and an illustration of plumbing fittings appear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only in the banner. The slide has several layers.</a:t>
            </a:r>
          </a:p>
          <a:p>
            <a:endParaRPr lang="en-AU" b="0" dirty="0"/>
          </a:p>
          <a:p>
            <a:r>
              <a:rPr lang="en-AU" b="1" dirty="0"/>
              <a:t>Layer 1:</a:t>
            </a:r>
          </a:p>
          <a:p>
            <a:r>
              <a:rPr lang="en-AU" b="0" dirty="0"/>
              <a:t>Click once to see the top block of text.</a:t>
            </a:r>
          </a:p>
          <a:p>
            <a:r>
              <a:rPr lang="en-AU" b="0" dirty="0"/>
              <a:t>Click a second time to see the bottom block of text and the image.</a:t>
            </a:r>
          </a:p>
          <a:p>
            <a:endParaRPr lang="en-AU" b="0" dirty="0"/>
          </a:p>
          <a:p>
            <a:r>
              <a:rPr lang="en-AU" b="1" dirty="0"/>
              <a:t>Layer 2:</a:t>
            </a:r>
          </a:p>
          <a:p>
            <a:r>
              <a:rPr lang="en-AU" b="0" dirty="0"/>
              <a:t>Click a third time to see the Layer 2 text box.</a:t>
            </a:r>
          </a:p>
          <a:p>
            <a:r>
              <a:rPr lang="en-AU" b="1" dirty="0"/>
              <a:t>Click on any bullet in Layer 2 to illustrate the risks on the image. </a:t>
            </a:r>
          </a:p>
          <a:p>
            <a:r>
              <a:rPr lang="en-AU" b="0" dirty="0"/>
              <a:t>Click on the same bullet a second time to dissolve the illustrations.</a:t>
            </a:r>
          </a:p>
          <a:p>
            <a:r>
              <a:rPr lang="en-AU" b="0" dirty="0"/>
              <a:t>Note that several of the bullets have a number of illustrations, so you will need to click multiple times to work through all of them and then dissolve the illustrations.</a:t>
            </a:r>
          </a:p>
          <a:p>
            <a:endParaRPr lang="en-AU" b="1" dirty="0"/>
          </a:p>
          <a:p>
            <a:r>
              <a:rPr lang="en-AU" b="1" dirty="0"/>
              <a:t>Layer 3:</a:t>
            </a:r>
          </a:p>
          <a:p>
            <a:r>
              <a:rPr lang="en-AU" b="0" dirty="0"/>
              <a:t>Click a fourth time to see the Layer 3 text box.</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This slide introduces discussion of the aims and risks that lead to the need for most plumbing and drainage products to have WaterMark certification. It aims to contextualise the remainder of the presentation by explaining and discussing the rationale behind the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Bring up the Layer 1 content and discuss. Emphasise the 3 elements required to manage the risks associated with plumbing and drainage infrastructure.</a:t>
            </a:r>
          </a:p>
          <a:p>
            <a:endParaRPr lang="en-AU" dirty="0"/>
          </a:p>
          <a:p>
            <a:r>
              <a:rPr lang="en-AU" dirty="0"/>
              <a:t>Bring up the Layer 2 content and discuss. Use the illustrations associated with the different bullet points if you think they will be helpful, and/or to create interest.</a:t>
            </a:r>
          </a:p>
          <a:p>
            <a:endParaRPr lang="en-AU" dirty="0"/>
          </a:p>
          <a:p>
            <a:r>
              <a:rPr lang="en-AU" dirty="0"/>
              <a:t>Bring up the Layer 3 content and discuss.</a:t>
            </a:r>
          </a:p>
          <a:p>
            <a:endParaRPr lang="en-AU" dirty="0"/>
          </a:p>
          <a:p>
            <a:r>
              <a:rPr lang="en-AU" dirty="0"/>
              <a:t>The key takeaway is that the </a:t>
            </a:r>
            <a:r>
              <a:rPr lang="en-AU" dirty="0" err="1"/>
              <a:t>WaterMark</a:t>
            </a:r>
            <a:r>
              <a:rPr lang="en-AU" dirty="0"/>
              <a:t> Certification Scheme is designed to manage the risks associated with plumbing and drainage products, thereby contributing to the health and safety of building occupants and protection of property, infrastructure and the environment.</a:t>
            </a:r>
          </a:p>
          <a:p>
            <a:endParaRPr lang="en-AU" dirty="0"/>
          </a:p>
          <a:p>
            <a:r>
              <a:rPr lang="en-AU" b="1" dirty="0"/>
              <a:t>Some points you could make in the discussion are:</a:t>
            </a:r>
          </a:p>
          <a:p>
            <a:endParaRPr lang="en-AU" b="1" dirty="0"/>
          </a:p>
          <a:p>
            <a:pPr marL="171450" indent="-171450">
              <a:buFont typeface="Arial" panose="020B0604020202020204" pitchFamily="34" charset="0"/>
              <a:buChar char="•"/>
            </a:pPr>
            <a:r>
              <a:rPr lang="en-AU" dirty="0"/>
              <a:t>Plumbing and drainage products can pose a number of different types of risks, including risks to:</a:t>
            </a:r>
          </a:p>
          <a:p>
            <a:pPr marL="628650" lvl="1" indent="-171450">
              <a:buFont typeface="Arial" panose="020B0604020202020204" pitchFamily="34" charset="0"/>
              <a:buChar char="•"/>
            </a:pPr>
            <a:r>
              <a:rPr lang="en-AU" dirty="0"/>
              <a:t>User/occupant health, for example</a:t>
            </a:r>
            <a:r>
              <a:rPr lang="en-AU" baseline="0" dirty="0"/>
              <a:t> p</a:t>
            </a:r>
            <a:r>
              <a:rPr lang="en-AU" dirty="0"/>
              <a:t>oisoning and infections when:  </a:t>
            </a:r>
          </a:p>
          <a:p>
            <a:pPr marL="1085850" lvl="2" indent="-171450">
              <a:buFont typeface="Arial" panose="020B0604020202020204" pitchFamily="34" charset="0"/>
              <a:buChar char="•"/>
            </a:pPr>
            <a:r>
              <a:rPr lang="en-AU" dirty="0"/>
              <a:t>Drinking</a:t>
            </a:r>
            <a:r>
              <a:rPr lang="en-AU" baseline="0" dirty="0"/>
              <a:t> w</a:t>
            </a:r>
            <a:r>
              <a:rPr lang="en-AU" dirty="0"/>
              <a:t>ater becomes contaminated with bacteria, viruses, microbes or pollutants.</a:t>
            </a:r>
            <a:r>
              <a:rPr lang="en-AU" baseline="0" dirty="0"/>
              <a:t> The backflow of c</a:t>
            </a:r>
            <a:r>
              <a:rPr lang="en-AU" dirty="0"/>
              <a:t>ontaminated water into the drinking water supply</a:t>
            </a:r>
            <a:r>
              <a:rPr lang="en-AU" baseline="0" dirty="0"/>
              <a:t> lines </a:t>
            </a:r>
            <a:r>
              <a:rPr lang="en-AU" dirty="0"/>
              <a:t>in one building</a:t>
            </a:r>
            <a:r>
              <a:rPr lang="en-AU" baseline="0" dirty="0"/>
              <a:t> can also flow to outlets in the same and neighbouring buildings.</a:t>
            </a:r>
          </a:p>
          <a:p>
            <a:pPr marL="1085850" lvl="2" indent="-171450">
              <a:buFont typeface="Arial" panose="020B0604020202020204" pitchFamily="34" charset="0"/>
              <a:buChar char="•"/>
            </a:pPr>
            <a:r>
              <a:rPr lang="en-AU" baseline="0" dirty="0"/>
              <a:t>Sewerage is not safely evacuated from buildings.</a:t>
            </a:r>
          </a:p>
          <a:p>
            <a:pPr marL="1085850" lvl="2" indent="-171450">
              <a:buFont typeface="Arial" panose="020B0604020202020204" pitchFamily="34" charset="0"/>
              <a:buChar char="•"/>
            </a:pPr>
            <a:r>
              <a:rPr lang="en-AU" baseline="0" dirty="0"/>
              <a:t>Noxious sewer gasses are permitted to enter buildings.</a:t>
            </a:r>
          </a:p>
          <a:p>
            <a:pPr marL="457200" lvl="1" indent="0">
              <a:buFont typeface="Arial" panose="020B0604020202020204" pitchFamily="34" charset="0"/>
              <a:buNone/>
            </a:pPr>
            <a:endParaRPr lang="en-AU" dirty="0"/>
          </a:p>
          <a:p>
            <a:pPr marL="628650" lvl="1" indent="-171450">
              <a:buFont typeface="Arial" panose="020B0604020202020204" pitchFamily="34" charset="0"/>
              <a:buChar char="•"/>
            </a:pPr>
            <a:r>
              <a:rPr lang="en-AU" dirty="0"/>
              <a:t>Safety, for example:</a:t>
            </a:r>
          </a:p>
          <a:p>
            <a:pPr marL="1085850" lvl="2" indent="-171450">
              <a:buFont typeface="Arial" panose="020B0604020202020204" pitchFamily="34" charset="0"/>
              <a:buChar char="•"/>
            </a:pPr>
            <a:r>
              <a:rPr lang="en-AU" dirty="0"/>
              <a:t>Burns can be caused by contact with boiling/very hot water or plumbing parts that are excessively hot. </a:t>
            </a:r>
          </a:p>
          <a:p>
            <a:pPr marL="1085850" lvl="2" indent="-171450">
              <a:buFont typeface="Arial" panose="020B0604020202020204" pitchFamily="34" charset="0"/>
              <a:buChar char="•"/>
            </a:pPr>
            <a:r>
              <a:rPr lang="en-AU" dirty="0"/>
              <a:t>Excess pressure can cause water to splash on people.</a:t>
            </a:r>
          </a:p>
          <a:p>
            <a:pPr marL="1085850" lvl="2" indent="-171450">
              <a:buFont typeface="Arial" panose="020B0604020202020204" pitchFamily="34" charset="0"/>
              <a:buChar char="•"/>
            </a:pPr>
            <a:r>
              <a:rPr lang="en-AU" dirty="0"/>
              <a:t>Leaks can cause water to pool and increase slips and falls, causing injuries.</a:t>
            </a:r>
          </a:p>
          <a:p>
            <a:pPr marL="1085850" lvl="2" indent="-171450">
              <a:buFont typeface="Arial" panose="020B0604020202020204" pitchFamily="34" charset="0"/>
              <a:buChar char="•"/>
            </a:pPr>
            <a:r>
              <a:rPr lang="en-AU" dirty="0"/>
              <a:t>Leaks can also cause the build up of mould, which is harmful to human health.</a:t>
            </a:r>
          </a:p>
          <a:p>
            <a:pPr marL="1085850" lvl="2"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Infrastructure, including the:</a:t>
            </a:r>
          </a:p>
          <a:p>
            <a:pPr marL="1085850" lvl="2" indent="-171450">
              <a:buFont typeface="Arial" panose="020B0604020202020204" pitchFamily="34" charset="0"/>
              <a:buChar char="•"/>
            </a:pPr>
            <a:r>
              <a:rPr lang="en-AU" dirty="0"/>
              <a:t>Building, for example damage to floors, ceilings, walls, pipes, fittings etc from leaks and seepage.</a:t>
            </a:r>
          </a:p>
          <a:p>
            <a:pPr marL="1085850" lvl="2" indent="-171450">
              <a:buFont typeface="Arial" panose="020B0604020202020204" pitchFamily="34" charset="0"/>
              <a:buChar char="•"/>
            </a:pPr>
            <a:r>
              <a:rPr lang="en-AU" dirty="0"/>
              <a:t>Water infrastructure, such as damage to the water supply system or drainage system from failures in plumbing or drainage elements within a property, e.g. when a blockage causes damage.</a:t>
            </a:r>
          </a:p>
          <a:p>
            <a:pPr marL="1085850" lvl="2"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The environment, such as when land, flora and/or fauna are affected by flooding or pollution from water/sewerage escaping, seeping, leaking from the plumbing or drainage system at a site/building. </a:t>
            </a:r>
          </a:p>
          <a:p>
            <a:pPr marL="628650" lvl="1"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Sustainability is also an issue. </a:t>
            </a:r>
          </a:p>
          <a:p>
            <a:pPr marL="1085850" lvl="2" indent="-171450">
              <a:buFont typeface="Arial" panose="020B0604020202020204" pitchFamily="34" charset="0"/>
              <a:buChar char="•"/>
            </a:pPr>
            <a:r>
              <a:rPr lang="en-AU" dirty="0"/>
              <a:t>Poor quality products can result in more water being used than necessary. Poor installation can result in leaks and seepage and other problems that waste water. </a:t>
            </a:r>
          </a:p>
          <a:p>
            <a:pPr marL="1085850" lvl="2" indent="-171450">
              <a:buFont typeface="Arial" panose="020B0604020202020204" pitchFamily="34" charset="0"/>
              <a:buChar char="•"/>
            </a:pPr>
            <a:r>
              <a:rPr lang="en-AU" dirty="0"/>
              <a:t>Power use can also be affected. If heated water is being wasted then more water needs to be heated overall, and heating water accounts for a substantial portion of the average electricity usage of a typical Australian home (less so in commercial, non-residential buildings). Less efficient water appliances also use more power.</a:t>
            </a:r>
          </a:p>
          <a:p>
            <a:pPr marL="1085850" lvl="2"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Ensuring that plumbing and drainage installations are safe involves ensuring that the:</a:t>
            </a:r>
          </a:p>
          <a:p>
            <a:pPr marL="628650" lvl="1" indent="-171450">
              <a:buFont typeface="Arial" panose="020B0604020202020204" pitchFamily="34" charset="0"/>
              <a:buChar char="•"/>
            </a:pPr>
            <a:r>
              <a:rPr lang="en-AU" dirty="0"/>
              <a:t>Water supply is safe for use.</a:t>
            </a:r>
          </a:p>
          <a:p>
            <a:pPr marL="628650" lvl="1" indent="-171450">
              <a:buFont typeface="Arial" panose="020B0604020202020204" pitchFamily="34" charset="0"/>
              <a:buChar char="•"/>
            </a:pPr>
            <a:r>
              <a:rPr lang="en-AU" dirty="0"/>
              <a:t>Sewerage is safely evacuated for</a:t>
            </a:r>
            <a:r>
              <a:rPr lang="en-AU" baseline="0" dirty="0"/>
              <a:t> treatment.</a:t>
            </a:r>
            <a:endParaRPr lang="en-AU" dirty="0"/>
          </a:p>
          <a:p>
            <a:pPr marL="628650" lvl="1" indent="-171450">
              <a:buFont typeface="Arial" panose="020B0604020202020204" pitchFamily="34" charset="0"/>
              <a:buChar char="•"/>
            </a:pPr>
            <a:r>
              <a:rPr lang="en-AU" dirty="0"/>
              <a:t>Plumbing and drainage products are appropriate and safe for use.</a:t>
            </a:r>
          </a:p>
          <a:p>
            <a:pPr marL="628650" lvl="1" indent="-171450">
              <a:buFont typeface="Arial" panose="020B0604020202020204" pitchFamily="34" charset="0"/>
              <a:buChar char="•"/>
            </a:pPr>
            <a:r>
              <a:rPr lang="en-AU" dirty="0"/>
              <a:t>Plumbing and drainage products are installed correctly.</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Water suppliers are responsible for the quality and reliability of water supply.</a:t>
            </a:r>
          </a:p>
          <a:p>
            <a:pPr marL="171450" lvl="0" indent="-171450">
              <a:buFont typeface="Arial" panose="020B0604020202020204" pitchFamily="34" charset="0"/>
              <a:buChar char="•"/>
            </a:pPr>
            <a:r>
              <a:rPr lang="en-AU" dirty="0"/>
              <a:t>The suitability of plumbing and drainage products is managed through </a:t>
            </a:r>
            <a:r>
              <a:rPr lang="en-AU" dirty="0" err="1"/>
              <a:t>WaterMark</a:t>
            </a:r>
            <a:r>
              <a:rPr lang="en-AU" dirty="0"/>
              <a:t> certification.</a:t>
            </a:r>
          </a:p>
          <a:p>
            <a:pPr marL="171450" lvl="0" indent="-171450">
              <a:buFont typeface="Arial" panose="020B0604020202020204" pitchFamily="34" charset="0"/>
              <a:buChar char="•"/>
            </a:pPr>
            <a:r>
              <a:rPr lang="en-AU" dirty="0"/>
              <a:t>Installation is managed through the provisions of the PCA, and state</a:t>
            </a:r>
            <a:r>
              <a:rPr lang="en-AU" baseline="0" dirty="0"/>
              <a:t> and t</a:t>
            </a:r>
            <a:r>
              <a:rPr lang="en-AU" dirty="0"/>
              <a:t>erritory approval and inspection regimes, where appropriate.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a:p>
        </p:txBody>
      </p:sp>
    </p:spTree>
    <p:extLst>
      <p:ext uri="{BB962C8B-B14F-4D97-AF65-F5344CB8AC3E}">
        <p14:creationId xmlns:p14="http://schemas.microsoft.com/office/powerpoint/2010/main" val="28741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left hand block of text visible on the slide.</a:t>
            </a:r>
          </a:p>
          <a:p>
            <a:r>
              <a:rPr lang="en-AU" b="0" dirty="0"/>
              <a:t>Click on either underlined term to see a popup expansion box that explains that term and lists examples of product categories that would be listed on that Schedule.</a:t>
            </a:r>
          </a:p>
          <a:p>
            <a:r>
              <a:rPr lang="en-AU" b="0" dirty="0"/>
              <a:t>Click on a term a second time to collapse the expansion box.</a:t>
            </a:r>
          </a:p>
          <a:p>
            <a:endParaRPr lang="en-AU" b="0" dirty="0"/>
          </a:p>
          <a:p>
            <a:r>
              <a:rPr lang="en-AU" b="1" dirty="0"/>
              <a:t>MAKE SURE THAT YOU CLOSE EACH POPUP EXPANSION BOX BEFORE YOU OPEN THE NEXT ONE because they write over the top of each other.</a:t>
            </a:r>
          </a:p>
          <a:p>
            <a:endParaRPr lang="en-AU" b="1" dirty="0"/>
          </a:p>
          <a:p>
            <a:r>
              <a:rPr lang="en-AU" b="0" dirty="0"/>
              <a:t>Press Enter to progress to the next slide when ready.</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purpose of this slide is to introduce the idea of risk assessment for categories of plumbing and drainage products and the contents of the </a:t>
            </a:r>
            <a:r>
              <a:rPr lang="en-AU" b="0" dirty="0" err="1"/>
              <a:t>WaterMark</a:t>
            </a:r>
            <a:r>
              <a:rPr lang="en-AU" b="0" dirty="0"/>
              <a:t> Schedule of Products and the </a:t>
            </a:r>
            <a:r>
              <a:rPr lang="en-AU" b="0" dirty="0" err="1"/>
              <a:t>WaterMark</a:t>
            </a:r>
            <a:r>
              <a:rPr lang="en-AU" b="0" dirty="0"/>
              <a:t> Schedule of Excluded Products. This explains what the 2 Schedules contain and why a type of product ends up on one Schedule or the other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Discuss the content in the left hand block.</a:t>
            </a:r>
          </a:p>
          <a:p>
            <a:endParaRPr lang="en-AU" dirty="0"/>
          </a:p>
          <a:p>
            <a:r>
              <a:rPr lang="en-AU" dirty="0"/>
              <a:t>If helpful, select the highlighted terms and discuss the information and examples in the popup boxes about each Schedule.</a:t>
            </a:r>
          </a:p>
          <a:p>
            <a:endParaRPr lang="en-AU" dirty="0"/>
          </a:p>
          <a:p>
            <a:r>
              <a:rPr lang="en-AU" b="1" dirty="0"/>
              <a:t>Some points you could make in the discussion are:</a:t>
            </a:r>
          </a:p>
          <a:p>
            <a:pPr marL="171450" indent="-171450">
              <a:buFont typeface="Arial" panose="020B0604020202020204" pitchFamily="34" charset="0"/>
              <a:buChar char="•"/>
            </a:pPr>
            <a:r>
              <a:rPr lang="en-AU" dirty="0"/>
              <a:t>As with other aspects of the NCC, Watermark certification is about effective management of the risks involved with construction. In this case, it relates to the risks that can arise from different types of plumbing and drainage products.</a:t>
            </a:r>
          </a:p>
          <a:p>
            <a:pPr marL="171450" indent="-171450">
              <a:buFont typeface="Arial" panose="020B0604020202020204" pitchFamily="34" charset="0"/>
              <a:buChar char="•"/>
            </a:pPr>
            <a:r>
              <a:rPr lang="en-AU" dirty="0"/>
              <a:t>So, the WaterMark process actually starts with different types of plumbing and drainage products being assessed to determine the kinds of risks they pose and the severity of those risks.</a:t>
            </a:r>
          </a:p>
          <a:p>
            <a:pPr marL="171450" indent="-171450">
              <a:buFont typeface="Arial" panose="020B0604020202020204" pitchFamily="34" charset="0"/>
              <a:buChar char="•"/>
            </a:pPr>
            <a:r>
              <a:rPr lang="en-AU" dirty="0"/>
              <a:t>Plumbing</a:t>
            </a:r>
            <a:r>
              <a:rPr lang="en-AU" baseline="0" dirty="0"/>
              <a:t> and </a:t>
            </a:r>
            <a:r>
              <a:rPr lang="en-AU" dirty="0"/>
              <a:t>drainage products that pose a significant risk are assessed as requiring WaterMark certification. </a:t>
            </a:r>
          </a:p>
          <a:p>
            <a:pPr marL="171450" indent="-171450">
              <a:buFont typeface="Arial" panose="020B0604020202020204" pitchFamily="34" charset="0"/>
              <a:buChar char="•"/>
            </a:pPr>
            <a:r>
              <a:rPr lang="en-AU" dirty="0"/>
              <a:t>Those that don’t pose a significant risk don’t require WaterMark certification. This is explained further in later slides.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ABCB maintains 2 WaterMark product schedules, both of which can be found on the WaterMark website (watermark.abcb.gov.au): </a:t>
            </a:r>
          </a:p>
          <a:p>
            <a:pPr marL="171450"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WaterMark Schedule of Products (WMSP):  </a:t>
            </a:r>
            <a:r>
              <a:rPr lang="en-AU" dirty="0">
                <a:solidFill>
                  <a:srgbClr val="C00000"/>
                </a:solidFill>
              </a:rPr>
              <a:t>lists products that require </a:t>
            </a:r>
            <a:r>
              <a:rPr lang="en-AU" dirty="0"/>
              <a:t>WaterMark certification. </a:t>
            </a:r>
          </a:p>
          <a:p>
            <a:pPr marL="628650" lvl="1" indent="-171450">
              <a:buFont typeface="Arial" panose="020B0604020202020204" pitchFamily="34" charset="0"/>
              <a:buChar char="•"/>
            </a:pPr>
            <a:r>
              <a:rPr lang="en-AU" dirty="0"/>
              <a:t>WaterMark Schedule of Excluded Products (WMEP):  lists</a:t>
            </a:r>
            <a:r>
              <a:rPr lang="en-AU" baseline="0" dirty="0"/>
              <a:t> p</a:t>
            </a:r>
            <a:r>
              <a:rPr lang="en-AU" dirty="0"/>
              <a:t>roducts which don’t need to have WaterMark certification.</a:t>
            </a:r>
          </a:p>
          <a:p>
            <a:pPr marL="628650" lvl="1"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a product is not listed on either schedule, then a risk assessment must be completed to determine whether certification is required. The Risk Assessment Protocol is Appendix 3 of the Manual for the WaterMark Certification Scheme which can be found on the WaterMark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Schedules don’t tell you whether a specific brand/model of a product type actually has been certified. You need to look elsewhere for this information, which is the subject of a later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a:p>
        </p:txBody>
      </p:sp>
    </p:spTree>
    <p:extLst>
      <p:ext uri="{BB962C8B-B14F-4D97-AF65-F5344CB8AC3E}">
        <p14:creationId xmlns:p14="http://schemas.microsoft.com/office/powerpoint/2010/main" val="401548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a:t>
            </a:r>
          </a:p>
          <a:p>
            <a:r>
              <a:rPr lang="en-AU" b="0" dirty="0"/>
              <a:t>Click once to see the description of the </a:t>
            </a:r>
            <a:r>
              <a:rPr lang="en-AU" b="0" dirty="0" err="1"/>
              <a:t>WaterMark</a:t>
            </a:r>
            <a:r>
              <a:rPr lang="en-AU" b="0" dirty="0"/>
              <a:t> Schedule of Products and the image of that Schedule on the left hand side of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description of the </a:t>
            </a:r>
            <a:r>
              <a:rPr lang="en-AU" b="0" dirty="0" err="1"/>
              <a:t>WaterMark</a:t>
            </a:r>
            <a:r>
              <a:rPr lang="en-AU" b="0" dirty="0"/>
              <a:t> Schedule of Excluded Products and the image of that Schedule on the right hand side of the slide.</a:t>
            </a:r>
          </a:p>
          <a:p>
            <a:r>
              <a:rPr lang="en-AU" b="0" dirty="0"/>
              <a:t>Click on either image to see an popup expansion box that explains the contents of the particular Schedule and lists examples of product types that would be listed on that Schedule.</a:t>
            </a:r>
            <a:r>
              <a:rPr lang="en-AU" b="1" dirty="0"/>
              <a:t> </a:t>
            </a:r>
          </a:p>
          <a:p>
            <a:endParaRPr lang="en-AU" b="1" dirty="0"/>
          </a:p>
          <a:p>
            <a:r>
              <a:rPr lang="en-AU" b="1" dirty="0"/>
              <a:t>NOTE THAT THESE ARE THE SAME BOXES AS APPEAR ON THE PREVIOUS SLIDE. THEY ARE REPEATED HERE IN CASE THEY ARE MORE USEFUL TO DISCUSS ON THIS SLIDE.</a:t>
            </a:r>
          </a:p>
          <a:p>
            <a:endParaRPr lang="en-AU" b="1" dirty="0"/>
          </a:p>
          <a:p>
            <a:r>
              <a:rPr lang="en-AU" b="0" dirty="0"/>
              <a:t>Click on an image a second time to collapse the expansion box.</a:t>
            </a:r>
          </a:p>
          <a:p>
            <a:endParaRPr lang="en-AU" b="1" dirty="0"/>
          </a:p>
          <a:p>
            <a:r>
              <a:rPr lang="en-AU" b="0" dirty="0"/>
              <a:t>Press Enter to progress to the next slide when ready.</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purpose of this slide is to discuss how the WaterMark Schedule of Products and the WaterMark Schedule of Excluded Products can be used to determine which types of plumbing and drainage products require WaterMark certification, and which ones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responses. This gives more knowledgeable trainees the opportunity to demonstrate their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Progress the slide and discuss the content in the left hand block.</a:t>
            </a:r>
          </a:p>
          <a:p>
            <a:endParaRPr lang="en-AU" dirty="0"/>
          </a:p>
          <a:p>
            <a:r>
              <a:rPr lang="en-AU" dirty="0"/>
              <a:t>Progress the slide again and discuss the content in the right hand block.</a:t>
            </a:r>
          </a:p>
          <a:p>
            <a:endParaRPr lang="en-AU" dirty="0"/>
          </a:p>
          <a:p>
            <a:r>
              <a:rPr lang="en-AU" dirty="0"/>
              <a:t>If and when helpful, select the highlight terms and discuss the information and examples in the popup boxes.</a:t>
            </a:r>
          </a:p>
          <a:p>
            <a:endParaRPr lang="en-AU" dirty="0"/>
          </a:p>
          <a:p>
            <a:r>
              <a:rPr lang="en-AU" b="1" dirty="0"/>
              <a:t>Some points you could make in the discussion are:</a:t>
            </a:r>
          </a:p>
          <a:p>
            <a:pPr marL="171450" indent="-171450">
              <a:buFont typeface="Arial" panose="020B0604020202020204" pitchFamily="34" charset="0"/>
              <a:buChar char="•"/>
            </a:pPr>
            <a:r>
              <a:rPr lang="en-AU" dirty="0"/>
              <a:t>The WaterMark Schedules can be used to identify whether you need to look for a WaterMark certified product for particular installations.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For example:</a:t>
            </a:r>
          </a:p>
          <a:p>
            <a:pPr marL="628650" lvl="1" indent="-171450">
              <a:buFont typeface="Arial" panose="020B0604020202020204" pitchFamily="34" charset="0"/>
              <a:buChar char="•"/>
            </a:pPr>
            <a:r>
              <a:rPr lang="en-AU" dirty="0"/>
              <a:t>If you are specifying or installing a hot water heater and you don’t know if it needs to be WaterMark certified, you can check these Schedules. </a:t>
            </a:r>
          </a:p>
          <a:p>
            <a:pPr marL="628650" lvl="1" indent="-171450">
              <a:buFont typeface="Arial" panose="020B0604020202020204" pitchFamily="34" charset="0"/>
              <a:buChar char="•"/>
            </a:pPr>
            <a:r>
              <a:rPr lang="en-AU" dirty="0"/>
              <a:t>Hot water heaters are included in the Schedule of Products, so that means that they need to be WaterMark certified.</a:t>
            </a:r>
          </a:p>
          <a:p>
            <a:pPr marL="628650" lvl="1" indent="-171450">
              <a:buFont typeface="Arial" panose="020B0604020202020204" pitchFamily="34" charset="0"/>
              <a:buChar char="•"/>
            </a:pPr>
            <a:r>
              <a:rPr lang="en-AU" dirty="0"/>
              <a:t>So, you need to make sure that the water heater you specify or install is certified.</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Similarly:</a:t>
            </a:r>
          </a:p>
          <a:p>
            <a:pPr marL="628650" lvl="1" indent="-171450">
              <a:buFont typeface="Arial" panose="020B0604020202020204" pitchFamily="34" charset="0"/>
              <a:buChar char="•"/>
            </a:pPr>
            <a:r>
              <a:rPr lang="en-AU" dirty="0"/>
              <a:t>If you are specifying or installing a new </a:t>
            </a:r>
            <a:r>
              <a:rPr lang="en-AU" dirty="0" err="1"/>
              <a:t>bain</a:t>
            </a:r>
            <a:r>
              <a:rPr lang="en-AU" dirty="0"/>
              <a:t> </a:t>
            </a:r>
            <a:r>
              <a:rPr lang="en-AU" dirty="0" err="1"/>
              <a:t>marie</a:t>
            </a:r>
            <a:r>
              <a:rPr lang="en-AU" dirty="0"/>
              <a:t> in a café, you can check these Schedules to find out if </a:t>
            </a:r>
            <a:r>
              <a:rPr lang="en-AU" dirty="0" err="1"/>
              <a:t>bain</a:t>
            </a:r>
            <a:r>
              <a:rPr lang="en-AU" dirty="0"/>
              <a:t> maries need to be WaterMark certified.</a:t>
            </a:r>
          </a:p>
          <a:p>
            <a:pPr marL="628650" lvl="1" indent="-171450">
              <a:buFont typeface="Arial" panose="020B0604020202020204" pitchFamily="34" charset="0"/>
              <a:buChar char="•"/>
            </a:pPr>
            <a:r>
              <a:rPr lang="en-AU" dirty="0"/>
              <a:t>They are listed in the Schedule of Excluded Products, so you wouldn’t have to get a WaterMark certified product in this case.</a:t>
            </a:r>
          </a:p>
          <a:p>
            <a:pPr marL="628650" lvl="1" indent="-171450">
              <a:buFont typeface="Arial" panose="020B0604020202020204" pitchFamily="34" charset="0"/>
              <a:buChar char="•"/>
            </a:pPr>
            <a:r>
              <a:rPr lang="en-AU" dirty="0"/>
              <a:t>Note that this doesn’t mean that the </a:t>
            </a:r>
            <a:r>
              <a:rPr lang="en-AU" dirty="0" err="1"/>
              <a:t>bain</a:t>
            </a:r>
            <a:r>
              <a:rPr lang="en-AU" dirty="0"/>
              <a:t> </a:t>
            </a:r>
            <a:r>
              <a:rPr lang="en-AU" dirty="0" err="1"/>
              <a:t>marie</a:t>
            </a:r>
            <a:r>
              <a:rPr lang="en-AU" dirty="0"/>
              <a:t> doesn’t have to meet any standards at all. Other regulations may apply to it and an approving authority might want to see evidence of suitability before they approve the installation.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a:p>
        </p:txBody>
      </p:sp>
    </p:spTree>
    <p:extLst>
      <p:ext uri="{BB962C8B-B14F-4D97-AF65-F5344CB8AC3E}">
        <p14:creationId xmlns:p14="http://schemas.microsoft.com/office/powerpoint/2010/main" val="36610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only.</a:t>
            </a:r>
          </a:p>
          <a:p>
            <a:r>
              <a:rPr lang="en-AU" b="0" dirty="0"/>
              <a:t>Click once to see the text on the left hand side of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images of </a:t>
            </a:r>
            <a:r>
              <a:rPr lang="en-AU" b="0" dirty="0" err="1"/>
              <a:t>WaterMark</a:t>
            </a:r>
            <a:r>
              <a:rPr lang="en-AU" b="0" dirty="0"/>
              <a:t> logos on the right hand side of the slide.</a:t>
            </a:r>
          </a:p>
          <a:p>
            <a:r>
              <a:rPr lang="en-AU" b="0" dirty="0"/>
              <a:t>Click a third time to see the image of the WaterMark Product Database towards the bottom of the slide.</a:t>
            </a:r>
          </a:p>
          <a:p>
            <a:endParaRPr lang="en-AU" b="1" dirty="0"/>
          </a:p>
          <a:p>
            <a:r>
              <a:rPr lang="en-AU" b="0" dirty="0"/>
              <a:t>Click on the link on the WaterMark Product Database, to open the database on the WaterMark</a:t>
            </a:r>
            <a:r>
              <a:rPr lang="en-AU" b="0" baseline="0" dirty="0"/>
              <a:t> </a:t>
            </a:r>
            <a:r>
              <a:rPr lang="en-AU" b="0" dirty="0"/>
              <a:t>website.</a:t>
            </a:r>
          </a:p>
          <a:p>
            <a:endParaRPr lang="en-AU" b="1" dirty="0"/>
          </a:p>
          <a:p>
            <a:r>
              <a:rPr lang="en-AU" b="0" dirty="0"/>
              <a:t>Press Enter to progress to the next slide when ready.</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purpose of this slide is to discuss how the trainees can identify whether a particular brand or model of a product is certified under the </a:t>
            </a:r>
            <a:r>
              <a:rPr lang="en-AU" b="0" dirty="0" err="1"/>
              <a:t>WaterMark</a:t>
            </a:r>
            <a:r>
              <a:rPr lang="en-AU" b="0" dirty="0"/>
              <a:t> Scheme.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responses. This gives more knowledgeable trainees the opportunity to demonstrate their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Progress the slide and discuss the content in the left hand block.</a:t>
            </a:r>
          </a:p>
          <a:p>
            <a:endParaRPr lang="en-AU" dirty="0"/>
          </a:p>
          <a:p>
            <a:r>
              <a:rPr lang="en-AU" dirty="0"/>
              <a:t>Progress the slide again and discuss the content in the right hand block.</a:t>
            </a:r>
          </a:p>
          <a:p>
            <a:endParaRPr lang="en-AU" dirty="0"/>
          </a:p>
          <a:p>
            <a:r>
              <a:rPr lang="en-AU" dirty="0"/>
              <a:t>If you have the time, take the link to the database on the ABCB website and demonstrate how to search for products in the database in different ways.</a:t>
            </a:r>
          </a:p>
          <a:p>
            <a:endParaRPr lang="en-AU" dirty="0"/>
          </a:p>
          <a:p>
            <a:r>
              <a:rPr lang="en-AU" b="1" dirty="0"/>
              <a:t>Some points you could make in the discussion are:</a:t>
            </a:r>
          </a:p>
          <a:p>
            <a:pPr marL="171450" indent="-171450">
              <a:buFont typeface="Arial" panose="020B0604020202020204" pitchFamily="34" charset="0"/>
              <a:buChar char="•"/>
            </a:pPr>
            <a:r>
              <a:rPr lang="en-AU" b="0" dirty="0"/>
              <a:t>The previous slides discussed how you could tell if a </a:t>
            </a:r>
            <a:r>
              <a:rPr lang="en-AU" b="1" dirty="0"/>
              <a:t>particular type of plumbing or drainage product</a:t>
            </a:r>
            <a:r>
              <a:rPr lang="en-AU" b="0" dirty="0"/>
              <a:t> needed to be </a:t>
            </a:r>
            <a:r>
              <a:rPr lang="en-AU" b="0" dirty="0" err="1"/>
              <a:t>WaterMark</a:t>
            </a:r>
            <a:r>
              <a:rPr lang="en-AU" b="0" dirty="0"/>
              <a:t> certified. </a:t>
            </a:r>
          </a:p>
          <a:p>
            <a:pPr marL="171450" indent="-171450">
              <a:buFont typeface="Arial" panose="020B0604020202020204" pitchFamily="34" charset="0"/>
              <a:buChar char="•"/>
            </a:pPr>
            <a:r>
              <a:rPr lang="en-AU" b="0" dirty="0"/>
              <a:t>This slide is talking about how you can tell whether</a:t>
            </a:r>
            <a:r>
              <a:rPr lang="en-AU" b="1" dirty="0"/>
              <a:t> a specific brand/model </a:t>
            </a:r>
            <a:r>
              <a:rPr lang="en-AU" b="0" dirty="0"/>
              <a:t>of a product type actually has </a:t>
            </a:r>
            <a:r>
              <a:rPr lang="en-AU" b="0" dirty="0" err="1"/>
              <a:t>WaterMark</a:t>
            </a:r>
            <a:r>
              <a:rPr lang="en-AU" b="0" dirty="0"/>
              <a:t> certification. So, whether a particular tap, hose, pipe or other fitting that requires </a:t>
            </a:r>
            <a:r>
              <a:rPr lang="en-AU" b="0" dirty="0" err="1"/>
              <a:t>WaterMark</a:t>
            </a:r>
            <a:r>
              <a:rPr lang="en-AU" b="0" dirty="0"/>
              <a:t> certification is actually and currently </a:t>
            </a:r>
            <a:r>
              <a:rPr lang="en-AU" b="0" dirty="0" err="1"/>
              <a:t>WaterMark</a:t>
            </a:r>
            <a:r>
              <a:rPr lang="en-AU" b="0" dirty="0"/>
              <a:t> certified.</a:t>
            </a:r>
          </a:p>
          <a:p>
            <a:pPr marL="171450" indent="-171450">
              <a:buFont typeface="Arial" panose="020B0604020202020204" pitchFamily="34" charset="0"/>
              <a:buChar char="•"/>
            </a:pPr>
            <a:r>
              <a:rPr lang="en-AU" b="0" dirty="0"/>
              <a:t>Only products with </a:t>
            </a:r>
            <a:r>
              <a:rPr lang="en-AU" b="0" dirty="0" err="1"/>
              <a:t>WaterMark</a:t>
            </a:r>
            <a:r>
              <a:rPr lang="en-AU" b="0" dirty="0"/>
              <a:t> certification are legally authorised to use the </a:t>
            </a:r>
            <a:r>
              <a:rPr lang="en-AU" b="0" dirty="0" err="1"/>
              <a:t>WaterMark</a:t>
            </a:r>
            <a:r>
              <a:rPr lang="en-AU" b="0" dirty="0"/>
              <a:t> trademark.</a:t>
            </a:r>
          </a:p>
          <a:p>
            <a:pPr marL="171450" indent="-171450">
              <a:buFont typeface="Arial" panose="020B0604020202020204" pitchFamily="34" charset="0"/>
              <a:buChar char="•"/>
            </a:pPr>
            <a:r>
              <a:rPr lang="en-AU" b="0" dirty="0"/>
              <a:t>Products that have certification are required to include the logo, their licence number and the Specification to which they were evaluated on the product and/or the packaging.  </a:t>
            </a:r>
          </a:p>
          <a:p>
            <a:pPr marL="171450" indent="-171450">
              <a:buFont typeface="Arial" panose="020B0604020202020204" pitchFamily="34" charset="0"/>
              <a:buChar char="•"/>
            </a:pPr>
            <a:r>
              <a:rPr lang="en-AU" b="0" dirty="0"/>
              <a:t>The information should be on the product, if it is possible to include it on the product.</a:t>
            </a:r>
          </a:p>
          <a:p>
            <a:pPr marL="171450" indent="-171450">
              <a:buFont typeface="Arial" panose="020B0604020202020204" pitchFamily="34" charset="0"/>
              <a:buChar char="•"/>
            </a:pPr>
            <a:r>
              <a:rPr lang="en-AU" b="0" dirty="0"/>
              <a:t>If it isn’t possible to put the information on the actual product, then the information needs to be included on the packaging. This would happen, for example, if the product was too small to include all this information.</a:t>
            </a:r>
          </a:p>
          <a:p>
            <a:pPr marL="171450" indent="-171450">
              <a:buFont typeface="Arial" panose="020B0604020202020204" pitchFamily="34" charset="0"/>
              <a:buChar char="•"/>
            </a:pPr>
            <a:r>
              <a:rPr lang="en-AU" b="0" dirty="0"/>
              <a:t>So when a product is not installed, or is still in its packaging, then you should be able to easily see whether it is certified.</a:t>
            </a:r>
          </a:p>
          <a:p>
            <a:pPr marL="171450" indent="-171450">
              <a:buFont typeface="Arial" panose="020B0604020202020204" pitchFamily="34" charset="0"/>
              <a:buChar char="•"/>
            </a:pPr>
            <a:r>
              <a:rPr lang="en-AU" b="0" dirty="0"/>
              <a:t>However, sometimes a product is installed already, or has become separated from its packaging, so you can’t check for the logo or licence number on the product/packaging. In these cases, you can use the WaterMark Product Database to check for current licencing information.</a:t>
            </a:r>
          </a:p>
          <a:p>
            <a:pPr marL="171450" indent="-171450">
              <a:buFont typeface="Arial" panose="020B0604020202020204" pitchFamily="34" charset="0"/>
              <a:buChar char="•"/>
            </a:pPr>
            <a:r>
              <a:rPr lang="en-AU" b="0" dirty="0"/>
              <a:t>Similarly, if you are not sure whether an older product is currently licenced, you can check the database to see. For example, if client wants to use an old fitting that has been sitting around in their garage for a few years. The item might have a </a:t>
            </a:r>
            <a:r>
              <a:rPr lang="en-AU" b="0" dirty="0" err="1"/>
              <a:t>WaterMark</a:t>
            </a:r>
            <a:r>
              <a:rPr lang="en-AU" b="0" dirty="0"/>
              <a:t> logo, but it could also be that the requirements for that kind of product have changed and it is no longer certified for use. You can check the currency of its WaterMark certification using the WaterMark Product Database.</a:t>
            </a:r>
          </a:p>
          <a:p>
            <a:pPr marL="171450" indent="-171450">
              <a:buFont typeface="Arial" panose="020B0604020202020204" pitchFamily="34" charset="0"/>
              <a:buChar char="•"/>
            </a:pPr>
            <a:r>
              <a:rPr lang="en-AU" b="0" dirty="0"/>
              <a:t>Note that certified products also need to display the Specification to which they were evaluated.</a:t>
            </a: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a:p>
        </p:txBody>
      </p:sp>
    </p:spTree>
    <p:extLst>
      <p:ext uri="{BB962C8B-B14F-4D97-AF65-F5344CB8AC3E}">
        <p14:creationId xmlns:p14="http://schemas.microsoft.com/office/powerpoint/2010/main" val="325938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only.</a:t>
            </a:r>
          </a:p>
          <a:p>
            <a:r>
              <a:rPr lang="en-AU" b="0" dirty="0"/>
              <a:t>Click once to bring in all the text and the 4 buttons on the slide.</a:t>
            </a:r>
          </a:p>
          <a:p>
            <a:endParaRPr lang="en-AU" b="1" dirty="0"/>
          </a:p>
          <a:p>
            <a:r>
              <a:rPr lang="en-AU" b="1" dirty="0"/>
              <a:t>This slide is a menu slide</a:t>
            </a:r>
            <a:r>
              <a:rPr lang="en-AU" b="0" dirty="0"/>
              <a:t>:</a:t>
            </a:r>
          </a:p>
          <a:p>
            <a:pPr marL="171450" indent="-171450">
              <a:buFont typeface="Arial" panose="020B0604020202020204" pitchFamily="34" charset="0"/>
              <a:buChar char="•"/>
            </a:pPr>
            <a:r>
              <a:rPr lang="en-AU" b="0" dirty="0"/>
              <a:t>Each button jumps the presentation to a slide or section that covers a particular set of information. </a:t>
            </a:r>
          </a:p>
          <a:p>
            <a:pPr marL="171450" indent="-171450">
              <a:buFont typeface="Arial" panose="020B0604020202020204" pitchFamily="34" charset="0"/>
              <a:buChar char="•"/>
            </a:pPr>
            <a:r>
              <a:rPr lang="en-AU" b="0" dirty="0"/>
              <a:t>From these other slides, you can jump back to this menu slide to look at the next section or continue the presentation. (Using the Back button at the bottom of those other slides.)</a:t>
            </a:r>
          </a:p>
          <a:p>
            <a:pPr marL="171450" indent="-171450">
              <a:buFont typeface="Arial" panose="020B0604020202020204" pitchFamily="34" charset="0"/>
              <a:buChar char="•"/>
            </a:pPr>
            <a:r>
              <a:rPr lang="en-AU" b="0" dirty="0"/>
              <a:t>Click on each button to jump to another section of the presentation.</a:t>
            </a:r>
          </a:p>
          <a:p>
            <a:endParaRPr lang="en-AU" b="0" dirty="0"/>
          </a:p>
          <a:p>
            <a:r>
              <a:rPr lang="en-AU" b="0" dirty="0"/>
              <a:t>When you are ready to continue the presentation, </a:t>
            </a:r>
            <a:r>
              <a:rPr lang="en-AU" b="1" dirty="0"/>
              <a:t>click on the Continue button to jump to the rest of the presentation</a:t>
            </a:r>
            <a:r>
              <a:rPr lang="en-AU" b="0" dirty="0"/>
              <a: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how new plumbing and drainage products achieve </a:t>
            </a:r>
            <a:r>
              <a:rPr lang="en-AU" dirty="0" err="1"/>
              <a:t>WaterMark</a:t>
            </a:r>
            <a:r>
              <a:rPr lang="en-AU" dirty="0"/>
              <a:t> certification – if they require it – and what happens if they don’t achieve that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slide is designed as a menu slide</a:t>
            </a:r>
            <a:r>
              <a:rPr lang="en-AU" baseline="0" dirty="0"/>
              <a:t> </a:t>
            </a:r>
            <a:r>
              <a:rPr lang="en-AU" dirty="0"/>
              <a:t>to give you flexibility in how much time you spend talking about this topic and the order in which you do it. It is also designed to allow you to review the 3 possible options/versions of the process in between discussing each one. This helps the trainees to distinguish between the various processes and when each one applies.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Each button takes you to a different section of the presentation, where you can work through content related to that particular version of the process. You can return to this menu slide at the end of each slide, to select another version or continue the presentation.</a:t>
            </a:r>
          </a:p>
          <a:p>
            <a:endParaRPr lang="en-AU" b="1" dirty="0"/>
          </a:p>
          <a:p>
            <a:r>
              <a:rPr lang="en-AU" dirty="0"/>
              <a:t>Select the button for any version of the process to jump to the relevant slide in the presentation. Work through the material on that slide, then return to this menu slide to select the next/another version.</a:t>
            </a:r>
          </a:p>
          <a:p>
            <a:endParaRPr lang="en-AU" dirty="0"/>
          </a:p>
          <a:p>
            <a:r>
              <a:rPr lang="en-AU" dirty="0"/>
              <a:t>Note that you can also continue to progress linearly through the presentation to see each and every slide, by pressing Enter when you have finished presenting one slide to bring up the next one. If you do this, you will see the sections that relate to the 3 versions in order from version one to version 3, then the remaining slides in the presentation. If you do this, however, you won’t be able to return easily to this slide to see the 3 possibilities summarised together.</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a:p>
        </p:txBody>
      </p:sp>
    </p:spTree>
    <p:extLst>
      <p:ext uri="{BB962C8B-B14F-4D97-AF65-F5344CB8AC3E}">
        <p14:creationId xmlns:p14="http://schemas.microsoft.com/office/powerpoint/2010/main" val="136582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slides starts with just the title visible in the banner.</a:t>
            </a:r>
          </a:p>
          <a:p>
            <a:endParaRPr lang="en-AU" dirty="0"/>
          </a:p>
          <a:p>
            <a:r>
              <a:rPr lang="en-AU" dirty="0"/>
              <a:t>Click once to bring in the first box in the flow chart, then continue to click to bring in the other boxes. </a:t>
            </a:r>
          </a:p>
          <a:p>
            <a:r>
              <a:rPr lang="en-AU" dirty="0"/>
              <a:t>Boxes come onto the slide in the following order:</a:t>
            </a:r>
          </a:p>
          <a:p>
            <a:pPr marL="171450" indent="-171450">
              <a:buFont typeface="Arial" panose="020B0604020202020204" pitchFamily="34" charset="0"/>
              <a:buChar char="•"/>
            </a:pPr>
            <a:r>
              <a:rPr lang="en-AU" dirty="0"/>
              <a:t>Blue, green then red boxes, AND</a:t>
            </a:r>
          </a:p>
          <a:p>
            <a:pPr marL="171450" indent="-171450">
              <a:buFont typeface="Arial" panose="020B0604020202020204" pitchFamily="34" charset="0"/>
              <a:buChar char="•"/>
            </a:pPr>
            <a:r>
              <a:rPr lang="en-AU" dirty="0"/>
              <a:t>Left to right.</a:t>
            </a:r>
          </a:p>
          <a:p>
            <a:endParaRPr lang="en-AU" dirty="0"/>
          </a:p>
          <a:p>
            <a:r>
              <a:rPr lang="en-AU" dirty="0"/>
              <a:t>Click on any box to see a popup expansion box that provides some extra detail on that part of the process.</a:t>
            </a:r>
          </a:p>
          <a:p>
            <a:r>
              <a:rPr lang="en-AU" dirty="0"/>
              <a:t>Click the Back button to return to the menu slide, with the 3 process options.</a:t>
            </a:r>
          </a:p>
          <a:p>
            <a:endParaRPr lang="en-AU" dirty="0"/>
          </a:p>
          <a:p>
            <a:r>
              <a:rPr lang="en-AU" b="1" dirty="0"/>
              <a:t>Facilitators notes</a:t>
            </a:r>
          </a:p>
          <a:p>
            <a:r>
              <a:rPr lang="en-AU" dirty="0"/>
              <a:t>The purpose of this slide is to illustrate and discuss how products that require </a:t>
            </a:r>
            <a:r>
              <a:rPr lang="en-AU" dirty="0" err="1"/>
              <a:t>WaterMark</a:t>
            </a:r>
            <a:r>
              <a:rPr lang="en-AU" dirty="0"/>
              <a:t> certification are evaluated and certified.</a:t>
            </a:r>
          </a:p>
          <a:p>
            <a:endParaRPr lang="en-AU" dirty="0"/>
          </a:p>
          <a:p>
            <a:r>
              <a:rPr lang="en-AU" dirty="0"/>
              <a:t>Progress through the slide and discuss each stage of the process.</a:t>
            </a:r>
          </a:p>
          <a:p>
            <a:endParaRPr lang="en-AU" dirty="0"/>
          </a:p>
          <a:p>
            <a:r>
              <a:rPr lang="en-AU" dirty="0"/>
              <a:t>You can work through this slide in a variety of ways. For example, you could:</a:t>
            </a:r>
          </a:p>
          <a:p>
            <a:pPr marL="171450" indent="-171450">
              <a:buFont typeface="Arial" panose="020B0604020202020204" pitchFamily="34" charset="0"/>
              <a:buChar char="•"/>
            </a:pPr>
            <a:r>
              <a:rPr lang="en-AU" dirty="0"/>
              <a:t>Bring in each process box and view the popup for each box as you go.</a:t>
            </a:r>
          </a:p>
          <a:p>
            <a:pPr marL="171450" indent="-171450">
              <a:buFont typeface="Arial" panose="020B0604020202020204" pitchFamily="34" charset="0"/>
              <a:buChar char="•"/>
            </a:pPr>
            <a:r>
              <a:rPr lang="en-AU" dirty="0"/>
              <a:t>Bring in all the process boxes and then work through any of the popup boxes that you think would be helpful.</a:t>
            </a:r>
          </a:p>
          <a:p>
            <a:pPr marL="171450" indent="-171450">
              <a:buFont typeface="Arial" panose="020B0604020202020204" pitchFamily="34" charset="0"/>
              <a:buChar char="•"/>
            </a:pPr>
            <a:r>
              <a:rPr lang="en-AU" dirty="0"/>
              <a:t>Bring in and discuss the process boxes and/or their expansion boxes in sets – first the blue boxes, then the green, then the red.</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Emphasise that this is the process that is followed for products that are listed on the </a:t>
            </a:r>
            <a:r>
              <a:rPr lang="en-AU" dirty="0" err="1"/>
              <a:t>WaterMark</a:t>
            </a:r>
            <a:r>
              <a:rPr lang="en-AU" dirty="0"/>
              <a:t> Schedule of Products. These are product types that have already been risk assessed and have been found to pose sufficient risk to require </a:t>
            </a:r>
            <a:r>
              <a:rPr lang="en-AU" dirty="0" err="1"/>
              <a:t>WaterMark</a:t>
            </a:r>
            <a:r>
              <a:rPr lang="en-AU" dirty="0"/>
              <a:t> certification.</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Return to the menu slide to view another process chart, or continue the presentation, when you are ready.</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a:p>
        </p:txBody>
      </p:sp>
    </p:spTree>
    <p:extLst>
      <p:ext uri="{BB962C8B-B14F-4D97-AF65-F5344CB8AC3E}">
        <p14:creationId xmlns:p14="http://schemas.microsoft.com/office/powerpoint/2010/main" val="255938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6" name="Volume One Logo" descr="Icon&#10;&#10;Description automatically generated">
            <a:extLst>
              <a:ext uri="{FF2B5EF4-FFF2-40B4-BE49-F238E27FC236}">
                <a16:creationId xmlns:a16="http://schemas.microsoft.com/office/drawing/2014/main"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a16="http://schemas.microsoft.com/office/drawing/2014/main"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39" name="Straight Connector 38">
            <a:extLst>
              <a:ext uri="{FF2B5EF4-FFF2-40B4-BE49-F238E27FC236}">
                <a16:creationId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descr="Icon&#10;&#10;Description automatically generated">
            <a:extLst>
              <a:ext uri="{FF2B5EF4-FFF2-40B4-BE49-F238E27FC236}">
                <a16:creationId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Picture 10" descr="Icon&#10;&#10;Description automatically generated">
            <a:extLst>
              <a:ext uri="{FF2B5EF4-FFF2-40B4-BE49-F238E27FC236}">
                <a16:creationId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Picture 11" descr="A close up of a sign&#10;&#10;Description automatically generated">
            <a:extLst>
              <a:ext uri="{FF2B5EF4-FFF2-40B4-BE49-F238E27FC236}">
                <a16:creationId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3" name="Logo" descr="NCC Volume Two Logo. A stylised house in bright red.">
            <a:extLst>
              <a:ext uri="{FF2B5EF4-FFF2-40B4-BE49-F238E27FC236}">
                <a16:creationId xmlns:a16="http://schemas.microsoft.com/office/drawing/2014/main" id="{D18EBA45-13F9-4B66-AB74-B13D2CC45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7565" y="12850"/>
            <a:ext cx="1623600" cy="1623600"/>
          </a:xfrm>
          <a:prstGeom prst="rect">
            <a:avLst/>
          </a:prstGeom>
        </p:spPr>
      </p:pic>
      <p:sp>
        <p:nvSpPr>
          <p:cNvPr id="10" name="Slide Title">
            <a:extLst>
              <a:ext uri="{FF2B5EF4-FFF2-40B4-BE49-F238E27FC236}">
                <a16:creationId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a16="http://schemas.microsoft.com/office/drawing/2014/main"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55042" y="4878542"/>
            <a:ext cx="1080000" cy="1037841"/>
          </a:xfrm>
          <a:prstGeom prst="rect">
            <a:avLst/>
          </a:prstGeom>
        </p:spPr>
      </p:pic>
      <p:cxnSp>
        <p:nvCxnSpPr>
          <p:cNvPr id="39" name="Straight Connector 38">
            <a:extLst>
              <a:ext uri="{FF2B5EF4-FFF2-40B4-BE49-F238E27FC236}">
                <a16:creationId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a16="http://schemas.microsoft.com/office/drawing/2014/main" id="{1EF8326A-463F-4E09-B382-C12145DC007B}"/>
              </a:ext>
              <a:ext uri="{C183D7F6-B498-43B3-948B-1728B52AA6E4}">
                <adec:decorative xmlns:adec="http://schemas.microsoft.com/office/drawing/2017/decorative"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5" name="Footer Placeholder 4">
            <a:extLst>
              <a:ext uri="{FF2B5EF4-FFF2-40B4-BE49-F238E27FC236}">
                <a16:creationId xmlns:a16="http://schemas.microsoft.com/office/drawing/2014/main"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5" name="Footer Placeholder 4">
            <a:extLst>
              <a:ext uri="{FF2B5EF4-FFF2-40B4-BE49-F238E27FC236}">
                <a16:creationId xmlns:a16="http://schemas.microsoft.com/office/drawing/2014/main"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5" name="Footer Placeholder 4">
            <a:extLst>
              <a:ext uri="{FF2B5EF4-FFF2-40B4-BE49-F238E27FC236}">
                <a16:creationId xmlns:a16="http://schemas.microsoft.com/office/drawing/2014/main"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6" name="Footer Placeholder 5">
            <a:extLst>
              <a:ext uri="{FF2B5EF4-FFF2-40B4-BE49-F238E27FC236}">
                <a16:creationId xmlns:a16="http://schemas.microsoft.com/office/drawing/2014/main"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8" name="Footer Placeholder 7">
            <a:extLst>
              <a:ext uri="{FF2B5EF4-FFF2-40B4-BE49-F238E27FC236}">
                <a16:creationId xmlns:a16="http://schemas.microsoft.com/office/drawing/2014/main"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4" name="Footer Placeholder 3">
            <a:extLst>
              <a:ext uri="{FF2B5EF4-FFF2-40B4-BE49-F238E27FC236}">
                <a16:creationId xmlns:a16="http://schemas.microsoft.com/office/drawing/2014/main"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3" name="Footer Placeholder 2">
            <a:extLst>
              <a:ext uri="{FF2B5EF4-FFF2-40B4-BE49-F238E27FC236}">
                <a16:creationId xmlns:a16="http://schemas.microsoft.com/office/drawing/2014/main"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6" name="Footer Placeholder 5">
            <a:extLst>
              <a:ext uri="{FF2B5EF4-FFF2-40B4-BE49-F238E27FC236}">
                <a16:creationId xmlns:a16="http://schemas.microsoft.com/office/drawing/2014/main"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6" name="Footer Placeholder 5">
            <a:extLst>
              <a:ext uri="{FF2B5EF4-FFF2-40B4-BE49-F238E27FC236}">
                <a16:creationId xmlns:a16="http://schemas.microsoft.com/office/drawing/2014/main"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5" name="Footer Placeholder 4">
            <a:extLst>
              <a:ext uri="{FF2B5EF4-FFF2-40B4-BE49-F238E27FC236}">
                <a16:creationId xmlns:a16="http://schemas.microsoft.com/office/drawing/2014/main"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14/07/2025</a:t>
            </a:fld>
            <a:endParaRPr lang="en-AU"/>
          </a:p>
        </p:txBody>
      </p:sp>
      <p:sp>
        <p:nvSpPr>
          <p:cNvPr id="5" name="Footer Placeholder 4">
            <a:extLst>
              <a:ext uri="{FF2B5EF4-FFF2-40B4-BE49-F238E27FC236}">
                <a16:creationId xmlns:a16="http://schemas.microsoft.com/office/drawing/2014/main"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22235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5987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813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541753496"/>
      </p:ext>
    </p:extLst>
  </p:cSld>
  <p:clrMapOvr>
    <a:masterClrMapping/>
  </p:clrMapOvr>
  <p:extLst>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id="{F05B772B-27A1-4949-BA61-86B23483233E}"/>
              </a:ext>
            </a:extLst>
          </p:cNvPr>
          <p:cNvGrpSpPr/>
          <p:nvPr userDrawn="1"/>
        </p:nvGrpSpPr>
        <p:grpSpPr>
          <a:xfrm>
            <a:off x="651590" y="713639"/>
            <a:ext cx="5192853" cy="1203755"/>
            <a:chOff x="651590" y="713639"/>
            <a:chExt cx="5192853" cy="1203755"/>
          </a:xfrm>
        </p:grpSpPr>
        <p:pic>
          <p:nvPicPr>
            <p:cNvPr id="11" name="Picture 10">
              <a:extLst>
                <a:ext uri="{FF2B5EF4-FFF2-40B4-BE49-F238E27FC236}">
                  <a16:creationId xmlns:a16="http://schemas.microsoft.com/office/drawing/2014/main"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90" y="729394"/>
              <a:ext cx="1188000" cy="1188000"/>
            </a:xfrm>
            <a:prstGeom prst="rect">
              <a:avLst/>
            </a:prstGeom>
          </p:spPr>
        </p:pic>
        <p:sp>
          <p:nvSpPr>
            <p:cNvPr id="12" name="Rectangle 11">
              <a:extLst>
                <a:ext uri="{FF2B5EF4-FFF2-40B4-BE49-F238E27FC236}">
                  <a16:creationId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9153" y="2040029"/>
              <a:ext cx="1187998" cy="1187998"/>
            </a:xfrm>
            <a:prstGeom prst="rect">
              <a:avLst/>
            </a:prstGeom>
          </p:spPr>
        </p:pic>
        <p:sp>
          <p:nvSpPr>
            <p:cNvPr id="19" name="Rectangle 18">
              <a:extLst>
                <a:ext uri="{FF2B5EF4-FFF2-40B4-BE49-F238E27FC236}">
                  <a16:creationId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01" y="3400581"/>
              <a:ext cx="1187999" cy="1187999"/>
            </a:xfrm>
            <a:prstGeom prst="rect">
              <a:avLst/>
            </a:prstGeom>
          </p:spPr>
        </p:pic>
        <p:sp>
          <p:nvSpPr>
            <p:cNvPr id="23" name="Rectangle 22">
              <a:extLst>
                <a:ext uri="{FF2B5EF4-FFF2-40B4-BE49-F238E27FC236}">
                  <a16:creationId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id="{4A25CC01-3E7B-478B-B1F9-1E61ABBCEF25}"/>
              </a:ext>
            </a:extLst>
          </p:cNvPr>
          <p:cNvGrpSpPr/>
          <p:nvPr userDrawn="1"/>
        </p:nvGrpSpPr>
        <p:grpSpPr>
          <a:xfrm>
            <a:off x="651589" y="4761133"/>
            <a:ext cx="5192854" cy="1190340"/>
            <a:chOff x="651589" y="4761133"/>
            <a:chExt cx="5192854" cy="1190340"/>
          </a:xfrm>
        </p:grpSpPr>
        <p:sp>
          <p:nvSpPr>
            <p:cNvPr id="26" name="Rectangle 25">
              <a:extLst>
                <a:ext uri="{FF2B5EF4-FFF2-40B4-BE49-F238E27FC236}">
                  <a16:creationId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grpSp>
        <p:nvGrpSpPr>
          <p:cNvPr id="30" name="Logo Group">
            <a:extLst>
              <a:ext uri="{FF2B5EF4-FFF2-40B4-BE49-F238E27FC236}">
                <a16:creationId xmlns:a16="http://schemas.microsoft.com/office/drawing/2014/main" id="{3FBCD53D-F422-4E8F-B551-3AC1A21D58D5}"/>
              </a:ext>
            </a:extLst>
          </p:cNvPr>
          <p:cNvGrpSpPr/>
          <p:nvPr userDrawn="1"/>
        </p:nvGrpSpPr>
        <p:grpSpPr>
          <a:xfrm>
            <a:off x="6695641" y="4678327"/>
            <a:ext cx="5022326" cy="1295250"/>
            <a:chOff x="6813533" y="4928579"/>
            <a:chExt cx="4322543" cy="1114777"/>
          </a:xfrm>
        </p:grpSpPr>
        <p:pic>
          <p:nvPicPr>
            <p:cNvPr id="32" name="Volume One Logo">
              <a:extLst>
                <a:ext uri="{FF2B5EF4-FFF2-40B4-BE49-F238E27FC236}">
                  <a16:creationId xmlns:a16="http://schemas.microsoft.com/office/drawing/2014/main" id="{F060BE4E-71B7-4CCF-B0BD-7D00AF0D1F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3533" y="4946767"/>
              <a:ext cx="1080000" cy="1080000"/>
            </a:xfrm>
            <a:prstGeom prst="rect">
              <a:avLst/>
            </a:prstGeom>
          </p:spPr>
        </p:pic>
        <p:pic>
          <p:nvPicPr>
            <p:cNvPr id="34" name="Volume Two Logo">
              <a:extLst>
                <a:ext uri="{FF2B5EF4-FFF2-40B4-BE49-F238E27FC236}">
                  <a16:creationId xmlns:a16="http://schemas.microsoft.com/office/drawing/2014/main" id="{6B38163B-79ED-4E79-8B38-7E3DDE33F1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7061" y="4963356"/>
              <a:ext cx="1080000" cy="1080000"/>
            </a:xfrm>
            <a:prstGeom prst="rect">
              <a:avLst/>
            </a:prstGeom>
          </p:spPr>
        </p:pic>
        <p:pic>
          <p:nvPicPr>
            <p:cNvPr id="35" name="Volume Three Logo">
              <a:extLst>
                <a:ext uri="{FF2B5EF4-FFF2-40B4-BE49-F238E27FC236}">
                  <a16:creationId xmlns:a16="http://schemas.microsoft.com/office/drawing/2014/main" id="{5515F48F-12F5-41A8-AF31-9FDABDF26F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56076" y="4928579"/>
              <a:ext cx="1080000" cy="1080000"/>
            </a:xfrm>
            <a:prstGeom prst="rect">
              <a:avLst/>
            </a:prstGeom>
          </p:spPr>
        </p:pic>
      </p:grpSp>
      <p:cxnSp>
        <p:nvCxnSpPr>
          <p:cNvPr id="36" name="Straight Connector 35">
            <a:extLst>
              <a:ext uri="{FF2B5EF4-FFF2-40B4-BE49-F238E27FC236}">
                <a16:creationId xmlns:a16="http://schemas.microsoft.com/office/drawing/2014/main" id="{41830C1F-E617-4C94-934E-BB3FD130FDBA}"/>
              </a:ext>
            </a:extLst>
          </p:cNvPr>
          <p:cNvCxnSpPr>
            <a:cxnSpLocks/>
          </p:cNvCxnSpPr>
          <p:nvPr userDrawn="1"/>
        </p:nvCxnSpPr>
        <p:spPr>
          <a:xfrm>
            <a:off x="7084291" y="3916450"/>
            <a:ext cx="408247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37" name="MOdule Title Placeholder">
            <a:extLst>
              <a:ext uri="{FF2B5EF4-FFF2-40B4-BE49-F238E27FC236}">
                <a16:creationId xmlns:a16="http://schemas.microsoft.com/office/drawing/2014/main" id="{AE0568D2-C84E-4CF7-84A7-93316E05EE4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8" name="NCC Tutor title">
            <a:extLst>
              <a:ext uri="{FF2B5EF4-FFF2-40B4-BE49-F238E27FC236}">
                <a16:creationId xmlns:a16="http://schemas.microsoft.com/office/drawing/2014/main" id="{AB9D34C4-628F-43C2-A259-A08F0C908EAE}"/>
              </a:ext>
            </a:extLst>
          </p:cNvPr>
          <p:cNvSpPr txBox="1"/>
          <p:nvPr userDrawn="1"/>
        </p:nvSpPr>
        <p:spPr>
          <a:xfrm>
            <a:off x="841781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dissolve">
                                      <p:cBhvr>
                                        <p:cTn id="19" dur="500"/>
                                        <p:tgtEl>
                                          <p:spTgt spid="37">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1000"/>
                                        <p:tgtEl>
                                          <p:spTgt spid="36"/>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9"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8"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pic>
        <p:nvPicPr>
          <p:cNvPr id="6" name="Volume One Logo">
            <a:extLst>
              <a:ext uri="{FF2B5EF4-FFF2-40B4-BE49-F238E27FC236}">
                <a16:creationId xmlns:a16="http://schemas.microsoft.com/office/drawing/2014/main" id="{B89A5013-DABC-4F5F-ACA8-674496E9B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2" name="Volume Two Logo">
            <a:extLst>
              <a:ext uri="{FF2B5EF4-FFF2-40B4-BE49-F238E27FC236}">
                <a16:creationId xmlns:a16="http://schemas.microsoft.com/office/drawing/2014/main" id="{DBDDCF4B-5DD8-4960-90E5-C67DE5E07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1" name="Volume Three Logo">
            <a:extLst>
              <a:ext uri="{FF2B5EF4-FFF2-40B4-BE49-F238E27FC236}">
                <a16:creationId xmlns:a16="http://schemas.microsoft.com/office/drawing/2014/main" id="{C7E61D5D-BDE5-4537-B3C6-7A5BC280A6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7635" y="2895633"/>
            <a:ext cx="2585410" cy="2585410"/>
          </a:xfrm>
          <a:prstGeom prst="rect">
            <a:avLst/>
          </a:prstGeom>
        </p:spPr>
      </p:pic>
      <p:pic>
        <p:nvPicPr>
          <p:cNvPr id="10" name="Logo">
            <a:extLst>
              <a:ext uri="{FF2B5EF4-FFF2-40B4-BE49-F238E27FC236}">
                <a16:creationId xmlns:a16="http://schemas.microsoft.com/office/drawing/2014/main"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3" name="Blue banner">
            <a:extLst>
              <a:ext uri="{FF2B5EF4-FFF2-40B4-BE49-F238E27FC236}">
                <a16:creationId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a16="http://schemas.microsoft.com/office/drawing/2014/main"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533011" y="4836735"/>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14/07/2025</a:t>
            </a:fld>
            <a:endParaRPr lang="en-AU"/>
          </a:p>
        </p:txBody>
      </p:sp>
      <p:sp>
        <p:nvSpPr>
          <p:cNvPr id="5" name="Footer Placeholder 4">
            <a:extLst>
              <a:ext uri="{FF2B5EF4-FFF2-40B4-BE49-F238E27FC236}">
                <a16:creationId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
        <p:nvSpPr>
          <p:cNvPr id="9" name="TextBox 8">
            <a:extLst>
              <a:ext uri="{FF2B5EF4-FFF2-40B4-BE49-F238E27FC236}">
                <a16:creationId xmlns:a16="http://schemas.microsoft.com/office/drawing/2014/main" id="{77ACDC89-BD74-FACD-0401-13496730E5FF}"/>
              </a:ext>
            </a:extLst>
          </p:cNvPr>
          <p:cNvSpPr txBox="1"/>
          <p:nvPr>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74CB9527-8B15-EF51-DF2E-E7A62302D688}"/>
              </a:ext>
            </a:extLst>
          </p:cNvPr>
          <p:cNvSpPr txBox="1"/>
          <p:nvPr>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custDataLst>
      <p:tags r:id="rId30"/>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838" r:id="rId26"/>
    <p:sldLayoutId id="2147483839" r:id="rId27"/>
    <p:sldLayoutId id="214748384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slide" Target="slide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hyperlink" Target="https://www.abcb.gov.au/Resources/Publications/Certification/Manual-for-the-WaterMark-Certification-Scheme" TargetMode="External"/><Relationship Id="rId3" Type="http://schemas.openxmlformats.org/officeDocument/2006/relationships/notesSlide" Target="../notesSlides/notesSlide11.xml"/><Relationship Id="rId7"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slide" Target="slide9.xml"/><Relationship Id="rId5" Type="http://schemas.openxmlformats.org/officeDocument/2006/relationships/slide" Target="slide10.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25.JP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24.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hyperlink" Target="https://watermark.abcb.gov.au/certification/schedule-excluded-products" TargetMode="External"/><Relationship Id="rId13" Type="http://schemas.openxmlformats.org/officeDocument/2006/relationships/hyperlink" Target="https://youtu.be/nlDQowzvf9Y" TargetMode="External"/><Relationship Id="rId3" Type="http://schemas.openxmlformats.org/officeDocument/2006/relationships/notesSlide" Target="../notesSlides/notesSlide19.xml"/><Relationship Id="rId7" Type="http://schemas.openxmlformats.org/officeDocument/2006/relationships/hyperlink" Target="https://watermark.abcb.gov.au/certification/schedule-products" TargetMode="External"/><Relationship Id="rId12" Type="http://schemas.openxmlformats.org/officeDocument/2006/relationships/hyperlink" Target="https://watermark.abcb.gov.au/consumers/what-watermark"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watermark.abcb.gov.au/product-search" TargetMode="External"/><Relationship Id="rId11" Type="http://schemas.openxmlformats.org/officeDocument/2006/relationships/hyperlink" Target="https://www.abcb.gov.au/Resources/Publications/Certification/WaterMark-Certification-Process-flow-chart" TargetMode="External"/><Relationship Id="rId5" Type="http://schemas.openxmlformats.org/officeDocument/2006/relationships/hyperlink" Target="https://watermark.abcb.gov.au/" TargetMode="External"/><Relationship Id="rId10" Type="http://schemas.openxmlformats.org/officeDocument/2006/relationships/hyperlink" Target="https://www.abcb.gov.au/sites/default/files/resources/2020/Brochure-WaterMark-Certification-Scheme.pdf" TargetMode="External"/><Relationship Id="rId4" Type="http://schemas.openxmlformats.org/officeDocument/2006/relationships/image" Target="../media/image8.jpeg"/><Relationship Id="rId9" Type="http://schemas.openxmlformats.org/officeDocument/2006/relationships/hyperlink" Target="https://www.abcb.gov.au/Resources/Publications/Certification/Manual-for-the-WaterMark-Certification-Scheme" TargetMode="External"/><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4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7.xml"/><Relationship Id="rId1" Type="http://schemas.openxmlformats.org/officeDocument/2006/relationships/tags" Target="../tags/tag4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2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jpe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7.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26.JPG"/><Relationship Id="rId5" Type="http://schemas.openxmlformats.org/officeDocument/2006/relationships/hyperlink" Target="https://watermark.abcb.gov.au/product-search" TargetMode="External"/><Relationship Id="rId4" Type="http://schemas.openxmlformats.org/officeDocument/2006/relationships/image" Target="../media/image8.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slide" Target="slide12.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abcb.gov.au/Product-Certification/WaterMark-Certification-Scheme/WMPD-Search" TargetMode="Externa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hyperlink" Target="https://www.abcb.gov.au/Product-Certification/WaterMark-Certification-Scheme/Conformity-Assessment-Bodies" TargetMode="External"/><Relationship Id="rId5" Type="http://schemas.openxmlformats.org/officeDocument/2006/relationships/slide" Target="slide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65128F86-7FCB-44AA-B161-CD2E61B0FC0F}"/>
              </a:ext>
            </a:extLst>
          </p:cNvPr>
          <p:cNvSpPr/>
          <p:nvPr/>
        </p:nvSpPr>
        <p:spPr>
          <a:xfrm>
            <a:off x="85168" y="69549"/>
            <a:ext cx="12024000" cy="6732000"/>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Your logo here square">
            <a:extLst>
              <a:ext uri="{FF2B5EF4-FFF2-40B4-BE49-F238E27FC236}">
                <a16:creationId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id="{459A67CC-BAC3-4F97-A049-5BF4C6DB28C5}"/>
              </a:ext>
            </a:extLst>
          </p:cNvPr>
          <p:cNvSpPr txBox="1">
            <a:spLocks/>
          </p:cNvSpPr>
          <p:nvPr/>
        </p:nvSpPr>
        <p:spPr>
          <a:xfrm>
            <a:off x="1163779" y="3363463"/>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a:t>
            </a:r>
            <a:br>
              <a:rPr lang="en-AU" sz="5600" dirty="0">
                <a:solidFill>
                  <a:schemeClr val="bg1"/>
                </a:solidFill>
              </a:rPr>
            </a:br>
            <a:r>
              <a:rPr lang="en-AU" sz="5600" dirty="0" err="1">
                <a:solidFill>
                  <a:schemeClr val="bg1"/>
                </a:solidFill>
              </a:rPr>
              <a:t>WaterMark</a:t>
            </a:r>
            <a:endParaRPr lang="en-AU" sz="5600" dirty="0">
              <a:solidFill>
                <a:schemeClr val="bg1"/>
              </a:solidFill>
            </a:endParaRPr>
          </a:p>
        </p:txBody>
      </p:sp>
      <p:cxnSp>
        <p:nvCxnSpPr>
          <p:cNvPr id="6" name="White dividing line">
            <a:extLst>
              <a:ext uri="{FF2B5EF4-FFF2-40B4-BE49-F238E27FC236}">
                <a16:creationId xmlns:a16="http://schemas.microsoft.com/office/drawing/2014/main" id="{FB54B87B-517C-4E02-957B-51C3D0197865}"/>
              </a:ext>
            </a:extLst>
          </p:cNvPr>
          <p:cNvCxnSpPr/>
          <p:nvPr/>
        </p:nvCxnSpPr>
        <p:spPr>
          <a:xfrm>
            <a:off x="2355802" y="5046312"/>
            <a:ext cx="73126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id="{EEC6A751-D267-4DE1-9D51-3E64935CAE0D}"/>
              </a:ext>
            </a:extLst>
          </p:cNvPr>
          <p:cNvSpPr txBox="1">
            <a:spLocks/>
          </p:cNvSpPr>
          <p:nvPr/>
        </p:nvSpPr>
        <p:spPr>
          <a:xfrm>
            <a:off x="1163779" y="5231980"/>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79" y="6136223"/>
            <a:ext cx="1126490" cy="393065"/>
          </a:xfrm>
          <a:prstGeom prst="rect">
            <a:avLst/>
          </a:prstGeom>
          <a:noFill/>
          <a:ln>
            <a:noFill/>
          </a:ln>
        </p:spPr>
      </p:pic>
      <p:sp>
        <p:nvSpPr>
          <p:cNvPr id="8" name="TextBox 7"/>
          <p:cNvSpPr txBox="1"/>
          <p:nvPr/>
        </p:nvSpPr>
        <p:spPr>
          <a:xfrm>
            <a:off x="2342086" y="6194257"/>
            <a:ext cx="8901953" cy="276999"/>
          </a:xfrm>
          <a:prstGeom prst="rect">
            <a:avLst/>
          </a:prstGeom>
          <a:noFill/>
        </p:spPr>
        <p:txBody>
          <a:bodyPr wrap="square" rtlCol="0">
            <a:spAutoFit/>
          </a:bodyPr>
          <a:lstStyle/>
          <a:p>
            <a:r>
              <a:rPr lang="en-AU" sz="1200" dirty="0">
                <a:solidFill>
                  <a:schemeClr val="bg1"/>
                </a:solidFill>
              </a:rPr>
              <a:t>© Commonwealth of Australia and the States and Territories of Australia 2022, published by the Australian Building Codes Board.</a:t>
            </a:r>
          </a:p>
        </p:txBody>
      </p:sp>
    </p:spTree>
    <p:custDataLst>
      <p:tags r:id="rId1"/>
    </p:custDataLst>
    <p:extLst>
      <p:ext uri="{BB962C8B-B14F-4D97-AF65-F5344CB8AC3E}">
        <p14:creationId xmlns:p14="http://schemas.microsoft.com/office/powerpoint/2010/main" val="374037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F0539C6-AE1B-42F3-A52B-D7A04F68CE41}"/>
              </a:ext>
            </a:extLst>
          </p:cNvPr>
          <p:cNvSpPr>
            <a:spLocks noGrp="1"/>
          </p:cNvSpPr>
          <p:nvPr>
            <p:ph type="body" sz="quarter" idx="11"/>
          </p:nvPr>
        </p:nvSpPr>
        <p:spPr>
          <a:xfrm>
            <a:off x="334962" y="314325"/>
            <a:ext cx="10028238" cy="981075"/>
          </a:xfrm>
        </p:spPr>
        <p:txBody>
          <a:bodyPr>
            <a:normAutofit/>
          </a:bodyPr>
          <a:lstStyle/>
          <a:p>
            <a:r>
              <a:rPr lang="en-AU" dirty="0"/>
              <a:t>Products that don’t require </a:t>
            </a:r>
            <a:r>
              <a:rPr lang="en-AU" dirty="0" err="1"/>
              <a:t>WaterMark</a:t>
            </a:r>
            <a:r>
              <a:rPr lang="en-AU" dirty="0"/>
              <a:t> certification</a:t>
            </a:r>
          </a:p>
        </p:txBody>
      </p:sp>
      <p:pic>
        <p:nvPicPr>
          <p:cNvPr id="7" name="Logo" descr="Blue NCC logo, diagonal lines getting prgressivly thinner from the left bottom corner to the top right corner. ">
            <a:extLst>
              <a:ext uri="{FF2B5EF4-FFF2-40B4-BE49-F238E27FC236}">
                <a16:creationId xmlns:a16="http://schemas.microsoft.com/office/drawing/2014/main" id="{BA68FB5F-A755-4424-BB0B-7B8448EF5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Right hand block">
            <a:extLst>
              <a:ext uri="{FF2B5EF4-FFF2-40B4-BE49-F238E27FC236}">
                <a16:creationId xmlns:a16="http://schemas.microsoft.com/office/drawing/2014/main" id="{CE7E05AB-61B7-4E5E-A500-9AC5C4C85A48}"/>
              </a:ext>
            </a:extLst>
          </p:cNvPr>
          <p:cNvSpPr>
            <a:spLocks noGrp="1"/>
          </p:cNvSpPr>
          <p:nvPr>
            <p:ph type="body" sz="quarter" idx="10"/>
          </p:nvPr>
        </p:nvSpPr>
        <p:spPr/>
        <p:txBody>
          <a:bodyPr>
            <a:normAutofit/>
          </a:bodyPr>
          <a:lstStyle/>
          <a:p>
            <a:pPr marL="285750" indent="-285750">
              <a:spcBef>
                <a:spcPts val="200"/>
              </a:spcBef>
              <a:spcAft>
                <a:spcPts val="200"/>
              </a:spcAft>
              <a:buFont typeface="Arial" panose="020B0604020202020204" pitchFamily="34" charset="0"/>
              <a:buChar char="•"/>
            </a:pPr>
            <a:r>
              <a:rPr lang="en-AU" sz="1800" dirty="0">
                <a:solidFill>
                  <a:schemeClr val="tx1"/>
                </a:solidFill>
              </a:rPr>
              <a:t>Part A5 Documentation of design and construction in the NCC contains requirements for evidence of suitability</a:t>
            </a:r>
          </a:p>
          <a:p>
            <a:pPr marL="285750" indent="-285750">
              <a:spcBef>
                <a:spcPts val="200"/>
              </a:spcBef>
              <a:spcAft>
                <a:spcPts val="200"/>
              </a:spcAft>
              <a:buFont typeface="Arial" panose="020B0604020202020204" pitchFamily="34" charset="0"/>
              <a:buChar char="•"/>
            </a:pPr>
            <a:r>
              <a:rPr lang="en-AU" sz="1800" dirty="0">
                <a:solidFill>
                  <a:schemeClr val="tx1"/>
                </a:solidFill>
              </a:rPr>
              <a:t>This could include:</a:t>
            </a:r>
          </a:p>
          <a:p>
            <a:pPr marL="742950" lvl="1" indent="-285750">
              <a:spcBef>
                <a:spcPts val="200"/>
              </a:spcBef>
              <a:spcAft>
                <a:spcPts val="200"/>
              </a:spcAft>
              <a:buFont typeface="Arial" panose="020B0604020202020204" pitchFamily="34" charset="0"/>
              <a:buChar char="•"/>
            </a:pPr>
            <a:r>
              <a:rPr lang="en-AU" sz="1800" dirty="0">
                <a:solidFill>
                  <a:schemeClr val="tx1"/>
                </a:solidFill>
              </a:rPr>
              <a:t>A certificate issued by a relevant certification body stating that the product meets the requirements of the PCA, or</a:t>
            </a:r>
          </a:p>
          <a:p>
            <a:pPr marL="742950" lvl="1" indent="-285750">
              <a:spcBef>
                <a:spcPts val="200"/>
              </a:spcBef>
              <a:spcAft>
                <a:spcPts val="200"/>
              </a:spcAft>
              <a:buFont typeface="Arial" panose="020B0604020202020204" pitchFamily="34" charset="0"/>
              <a:buChar char="•"/>
            </a:pPr>
            <a:r>
              <a:rPr lang="en-AU" sz="1800" dirty="0">
                <a:solidFill>
                  <a:schemeClr val="tx1"/>
                </a:solidFill>
              </a:rPr>
              <a:t>A report from an Accredited Testing Laboratory that demonstrates that the product meets the requirements of the PCA and describes the testing completed to reach this conclusion</a:t>
            </a:r>
          </a:p>
          <a:p>
            <a:pPr marL="742950" lvl="1" indent="-285750">
              <a:spcBef>
                <a:spcPts val="200"/>
              </a:spcBef>
              <a:spcAft>
                <a:spcPts val="200"/>
              </a:spcAft>
              <a:buFont typeface="Arial" panose="020B0604020202020204" pitchFamily="34" charset="0"/>
              <a:buChar char="•"/>
            </a:pPr>
            <a:r>
              <a:rPr lang="en-AU" sz="1800" dirty="0"/>
              <a:t>Some other form of evidence acceptable to the approving authority</a:t>
            </a:r>
            <a:endParaRPr lang="en-AU" sz="1800" dirty="0">
              <a:solidFill>
                <a:schemeClr val="tx1"/>
              </a:solidFill>
            </a:endParaRPr>
          </a:p>
          <a:p>
            <a:endParaRPr lang="en-AU" dirty="0"/>
          </a:p>
        </p:txBody>
      </p:sp>
      <p:sp>
        <p:nvSpPr>
          <p:cNvPr id="4" name="Left hand block">
            <a:extLst>
              <a:ext uri="{FF2B5EF4-FFF2-40B4-BE49-F238E27FC236}">
                <a16:creationId xmlns:a16="http://schemas.microsoft.com/office/drawing/2014/main" id="{629E5579-D3A5-42BA-89C4-28F92046E535}"/>
              </a:ext>
            </a:extLst>
          </p:cNvPr>
          <p:cNvSpPr>
            <a:spLocks noGrp="1"/>
          </p:cNvSpPr>
          <p:nvPr>
            <p:ph type="body" sz="quarter" idx="12"/>
          </p:nvPr>
        </p:nvSpPr>
        <p:spPr/>
        <p:txBody>
          <a:bodyPr>
            <a:normAutofit fontScale="62500" lnSpcReduction="20000"/>
          </a:bodyPr>
          <a:lstStyle/>
          <a:p>
            <a:pPr>
              <a:lnSpc>
                <a:spcPct val="120000"/>
              </a:lnSpc>
              <a:spcBef>
                <a:spcPts val="300"/>
              </a:spcBef>
              <a:spcAft>
                <a:spcPts val="300"/>
              </a:spcAft>
            </a:pPr>
            <a:r>
              <a:rPr lang="en-AU" dirty="0"/>
              <a:t>Product type is listed in the </a:t>
            </a:r>
            <a:r>
              <a:rPr lang="en-AU" u="sng" dirty="0" err="1">
                <a:solidFill>
                  <a:schemeClr val="accent1"/>
                </a:solidFill>
              </a:rPr>
              <a:t>WaterMark</a:t>
            </a:r>
            <a:r>
              <a:rPr lang="en-AU" u="sng" dirty="0">
                <a:solidFill>
                  <a:schemeClr val="accent1"/>
                </a:solidFill>
              </a:rPr>
              <a:t> Schedule of Excluded Products</a:t>
            </a:r>
          </a:p>
          <a:p>
            <a:pPr>
              <a:lnSpc>
                <a:spcPct val="120000"/>
              </a:lnSpc>
              <a:spcBef>
                <a:spcPts val="300"/>
              </a:spcBef>
              <a:spcAft>
                <a:spcPts val="300"/>
              </a:spcAft>
            </a:pPr>
            <a:r>
              <a:rPr lang="en-AU" dirty="0"/>
              <a:t>The product can be sold without </a:t>
            </a:r>
            <a:r>
              <a:rPr lang="en-AU" dirty="0" err="1"/>
              <a:t>WaterMark</a:t>
            </a:r>
            <a:r>
              <a:rPr lang="en-AU" dirty="0"/>
              <a:t> certification and can be installed by a licenced plumber</a:t>
            </a:r>
          </a:p>
          <a:p>
            <a:pPr>
              <a:lnSpc>
                <a:spcPct val="120000"/>
              </a:lnSpc>
              <a:spcBef>
                <a:spcPts val="300"/>
              </a:spcBef>
              <a:spcAft>
                <a:spcPts val="300"/>
              </a:spcAft>
            </a:pPr>
            <a:r>
              <a:rPr lang="en-AU" dirty="0"/>
              <a:t>Its use may still pose risks to people and infrastructure</a:t>
            </a:r>
          </a:p>
          <a:p>
            <a:pPr>
              <a:lnSpc>
                <a:spcPct val="120000"/>
              </a:lnSpc>
              <a:spcBef>
                <a:spcPts val="300"/>
              </a:spcBef>
              <a:spcAft>
                <a:spcPts val="300"/>
              </a:spcAft>
            </a:pPr>
            <a:r>
              <a:rPr lang="en-AU" dirty="0"/>
              <a:t>Its use requires another form of </a:t>
            </a:r>
            <a:r>
              <a:rPr lang="en-AU" u="sng" dirty="0">
                <a:solidFill>
                  <a:schemeClr val="accent1"/>
                </a:solidFill>
              </a:rPr>
              <a:t>evidence of suitability</a:t>
            </a:r>
            <a:r>
              <a:rPr lang="en-AU" dirty="0"/>
              <a:t>, i.e. evidence that it otherwise meets the requirements of the PCA and conforms to relevant standards</a:t>
            </a:r>
          </a:p>
          <a:p>
            <a:pPr>
              <a:lnSpc>
                <a:spcPct val="120000"/>
              </a:lnSpc>
              <a:spcBef>
                <a:spcPts val="300"/>
              </a:spcBef>
              <a:spcAft>
                <a:spcPts val="300"/>
              </a:spcAft>
            </a:pPr>
            <a:r>
              <a:rPr lang="en-AU" dirty="0"/>
              <a:t>Approving authority may not approve the </a:t>
            </a:r>
            <a:br>
              <a:rPr lang="en-AU" dirty="0"/>
            </a:br>
            <a:r>
              <a:rPr lang="en-AU" dirty="0"/>
              <a:t>installation of a product without appropriate evidence of suitability</a:t>
            </a:r>
          </a:p>
        </p:txBody>
      </p:sp>
      <p:sp>
        <p:nvSpPr>
          <p:cNvPr id="6" name="Back button">
            <a:hlinkClick r:id="rId5" action="ppaction://hlinksldjump"/>
            <a:extLst>
              <a:ext uri="{FF2B5EF4-FFF2-40B4-BE49-F238E27FC236}">
                <a16:creationId xmlns:a16="http://schemas.microsoft.com/office/drawing/2014/main" id="{0227F5D3-E6EC-4C47-9189-EDFC400ECA59}"/>
              </a:ext>
            </a:extLst>
          </p:cNvPr>
          <p:cNvSpPr txBox="1"/>
          <p:nvPr/>
        </p:nvSpPr>
        <p:spPr>
          <a:xfrm>
            <a:off x="11092996" y="6284673"/>
            <a:ext cx="764042" cy="340519"/>
          </a:xfrm>
          <a:prstGeom prst="roundRect">
            <a:avLst/>
          </a:prstGeom>
          <a:solidFill>
            <a:srgbClr val="DADEF4"/>
          </a:solidFill>
          <a:ln w="28575">
            <a:solidFill>
              <a:schemeClr val="accent1"/>
            </a:solidFill>
          </a:ln>
          <a:scene3d>
            <a:camera prst="orthographicFront"/>
            <a:lightRig rig="threePt" dir="t"/>
          </a:scene3d>
          <a:sp3d>
            <a:bevelT w="165100" prst="coolSlant"/>
          </a:sp3d>
        </p:spPr>
        <p:txBody>
          <a:bodyPr wrap="square" rtlCol="0">
            <a:spAutoFit/>
          </a:bodyPr>
          <a:lstStyle/>
          <a:p>
            <a:pPr marL="357188" indent="-357188" algn="ctr">
              <a:tabLst>
                <a:tab pos="357188" algn="l"/>
              </a:tabLst>
            </a:pPr>
            <a:r>
              <a:rPr lang="en-AU" sz="1400" b="1" dirty="0">
                <a:solidFill>
                  <a:schemeClr val="accent1"/>
                </a:solidFill>
                <a:effectLst/>
                <a:ea typeface="Calibri" panose="020F0502020204030204" pitchFamily="34" charset="0"/>
                <a:cs typeface="Arial" panose="020B0604020202020204" pitchFamily="34" charset="0"/>
              </a:rPr>
              <a:t>Back</a:t>
            </a:r>
            <a:endParaRPr lang="en-AU" sz="1400" b="1" dirty="0"/>
          </a:p>
        </p:txBody>
      </p:sp>
    </p:spTree>
    <p:custDataLst>
      <p:tags r:id="rId1"/>
    </p:custDataLst>
    <p:extLst>
      <p:ext uri="{BB962C8B-B14F-4D97-AF65-F5344CB8AC3E}">
        <p14:creationId xmlns:p14="http://schemas.microsoft.com/office/powerpoint/2010/main" val="125807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730BCCB-B53B-42A7-8BF1-218FD5E7F023}"/>
              </a:ext>
            </a:extLst>
          </p:cNvPr>
          <p:cNvSpPr>
            <a:spLocks noGrp="1"/>
          </p:cNvSpPr>
          <p:nvPr>
            <p:ph type="body" sz="quarter" idx="11"/>
          </p:nvPr>
        </p:nvSpPr>
        <p:spPr/>
        <p:txBody>
          <a:bodyPr/>
          <a:lstStyle/>
          <a:p>
            <a:r>
              <a:rPr lang="en-AU" dirty="0"/>
              <a:t>Products that require a risk assessment</a:t>
            </a:r>
          </a:p>
        </p:txBody>
      </p:sp>
      <p:pic>
        <p:nvPicPr>
          <p:cNvPr id="28" name="Logo" descr="Blue NCC logo, diagonal lines getting prgressivly thinner from the left bottom corner to the top right corner. ">
            <a:extLst>
              <a:ext uri="{FF2B5EF4-FFF2-40B4-BE49-F238E27FC236}">
                <a16:creationId xmlns:a16="http://schemas.microsoft.com/office/drawing/2014/main" id="{B5359098-E332-4956-B05A-FE13559F6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1 Risk assessment box">
            <a:extLst>
              <a:ext uri="{FF2B5EF4-FFF2-40B4-BE49-F238E27FC236}">
                <a16:creationId xmlns:a16="http://schemas.microsoft.com/office/drawing/2014/main" id="{18367906-4A67-4F39-B791-778EB2B9C703}"/>
              </a:ext>
            </a:extLst>
          </p:cNvPr>
          <p:cNvSpPr txBox="1"/>
          <p:nvPr/>
        </p:nvSpPr>
        <p:spPr>
          <a:xfrm>
            <a:off x="625059" y="1962444"/>
            <a:ext cx="2130129" cy="830997"/>
          </a:xfrm>
          <a:prstGeom prst="rect">
            <a:avLst/>
          </a:prstGeom>
          <a:solidFill>
            <a:srgbClr val="5762A7">
              <a:alpha val="29804"/>
            </a:srgbClr>
          </a:solidFill>
          <a:ln>
            <a:solidFill>
              <a:schemeClr val="accent1"/>
            </a:solidFill>
          </a:ln>
          <a:scene3d>
            <a:camera prst="orthographicFront"/>
            <a:lightRig rig="threePt" dir="t"/>
          </a:scene3d>
          <a:sp3d>
            <a:bevelT w="165100" prst="coolSlant"/>
          </a:sp3d>
        </p:spPr>
        <p:txBody>
          <a:bodyPr wrap="square" rtlCol="0">
            <a:spAutoFit/>
          </a:bodyPr>
          <a:lstStyle/>
          <a:p>
            <a:r>
              <a:rPr lang="en-AU" sz="1600" b="1" dirty="0"/>
              <a:t>WMCAB assesses risks associated with the product</a:t>
            </a:r>
          </a:p>
        </p:txBody>
      </p:sp>
      <p:sp>
        <p:nvSpPr>
          <p:cNvPr id="7" name="2 Low risk box">
            <a:extLst>
              <a:ext uri="{FF2B5EF4-FFF2-40B4-BE49-F238E27FC236}">
                <a16:creationId xmlns:a16="http://schemas.microsoft.com/office/drawing/2014/main" id="{B4034947-5850-49B4-9A4D-ADFC51319B31}"/>
              </a:ext>
            </a:extLst>
          </p:cNvPr>
          <p:cNvSpPr txBox="1"/>
          <p:nvPr/>
        </p:nvSpPr>
        <p:spPr>
          <a:xfrm>
            <a:off x="335811" y="3540011"/>
            <a:ext cx="2697910" cy="3046988"/>
          </a:xfrm>
          <a:prstGeom prst="rect">
            <a:avLst/>
          </a:prstGeom>
          <a:solidFill>
            <a:schemeClr val="accent5">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a:t>
            </a:r>
            <a:r>
              <a:rPr lang="en-AU" dirty="0">
                <a:solidFill>
                  <a:schemeClr val="accent6"/>
                </a:solidFill>
              </a:rPr>
              <a:t>low risk</a:t>
            </a:r>
            <a:r>
              <a:rPr lang="en-AU" dirty="0"/>
              <a:t>:</a:t>
            </a:r>
          </a:p>
          <a:p>
            <a:pPr marL="180975" indent="-180975">
              <a:buFont typeface="Arial" panose="020B0604020202020204" pitchFamily="34" charset="0"/>
              <a:buChar char="•"/>
            </a:pPr>
            <a:r>
              <a:rPr lang="en-AU" dirty="0"/>
              <a:t>Product type is listed in the Schedule of Excluded Products</a:t>
            </a:r>
          </a:p>
          <a:p>
            <a:pPr marL="180975" indent="-180975">
              <a:buFont typeface="Arial" panose="020B0604020202020204" pitchFamily="34" charset="0"/>
              <a:buChar char="•"/>
            </a:pPr>
            <a:r>
              <a:rPr lang="en-AU" dirty="0"/>
              <a:t>Products of this type:</a:t>
            </a:r>
          </a:p>
          <a:p>
            <a:pPr marL="354013" lvl="1" indent="-180975">
              <a:buFont typeface="Arial" panose="020B0604020202020204" pitchFamily="34" charset="0"/>
              <a:buChar char="•"/>
            </a:pPr>
            <a:r>
              <a:rPr lang="en-AU" sz="1600" b="1" dirty="0">
                <a:hlinkClick r:id="rId5" action="ppaction://hlinksldjump"/>
              </a:rPr>
              <a:t>Do NOT require </a:t>
            </a:r>
            <a:r>
              <a:rPr lang="en-AU" sz="1600" b="1" dirty="0" err="1">
                <a:hlinkClick r:id="rId5" action="ppaction://hlinksldjump"/>
              </a:rPr>
              <a:t>WaterMark</a:t>
            </a:r>
            <a:r>
              <a:rPr lang="en-AU" sz="1600" b="1" dirty="0">
                <a:hlinkClick r:id="rId5" action="ppaction://hlinksldjump"/>
              </a:rPr>
              <a:t> certification</a:t>
            </a:r>
            <a:endParaRPr lang="en-AU" sz="1600" b="1" dirty="0"/>
          </a:p>
          <a:p>
            <a:pPr marL="354013" lvl="1" indent="-180975">
              <a:buFont typeface="Arial" panose="020B0604020202020204" pitchFamily="34" charset="0"/>
              <a:buChar char="•"/>
            </a:pPr>
            <a:r>
              <a:rPr lang="en-AU" sz="1600" b="1" dirty="0"/>
              <a:t>Require another form of evidence of compliance</a:t>
            </a:r>
          </a:p>
        </p:txBody>
      </p:sp>
      <p:sp>
        <p:nvSpPr>
          <p:cNvPr id="4" name="3 Med to high risk box">
            <a:extLst>
              <a:ext uri="{FF2B5EF4-FFF2-40B4-BE49-F238E27FC236}">
                <a16:creationId xmlns:a16="http://schemas.microsoft.com/office/drawing/2014/main" id="{6E1F82F0-AC2A-4E18-A99E-182311AC7B02}"/>
              </a:ext>
            </a:extLst>
          </p:cNvPr>
          <p:cNvSpPr txBox="1"/>
          <p:nvPr/>
        </p:nvSpPr>
        <p:spPr>
          <a:xfrm>
            <a:off x="3318415" y="2248207"/>
            <a:ext cx="3229178" cy="1569660"/>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a:t>
            </a:r>
            <a:r>
              <a:rPr lang="en-AU" dirty="0">
                <a:solidFill>
                  <a:srgbClr val="E17F41"/>
                </a:solidFill>
              </a:rPr>
              <a:t>medium</a:t>
            </a:r>
            <a:r>
              <a:rPr lang="en-AU" dirty="0">
                <a:solidFill>
                  <a:schemeClr val="accent1"/>
                </a:solidFill>
              </a:rPr>
              <a:t> </a:t>
            </a:r>
            <a:r>
              <a:rPr lang="en-AU" dirty="0"/>
              <a:t>or </a:t>
            </a:r>
            <a:r>
              <a:rPr lang="en-AU" dirty="0">
                <a:solidFill>
                  <a:schemeClr val="accent5"/>
                </a:solidFill>
              </a:rPr>
              <a:t>high risk</a:t>
            </a:r>
            <a:r>
              <a:rPr lang="en-AU" dirty="0"/>
              <a:t>:</a:t>
            </a:r>
          </a:p>
          <a:p>
            <a:pPr marL="180975" indent="-180975">
              <a:buFont typeface="Arial" panose="020B0604020202020204" pitchFamily="34" charset="0"/>
              <a:buChar char="•"/>
            </a:pPr>
            <a:r>
              <a:rPr lang="en-AU" dirty="0"/>
              <a:t>Product type is included on the Schedule of Products</a:t>
            </a:r>
          </a:p>
          <a:p>
            <a:pPr marL="180975" indent="-180975">
              <a:buFont typeface="Arial" panose="020B0604020202020204" pitchFamily="34" charset="0"/>
              <a:buChar char="•"/>
            </a:pPr>
            <a:r>
              <a:rPr lang="en-AU" dirty="0"/>
              <a:t>Products of this type need </a:t>
            </a:r>
            <a:r>
              <a:rPr lang="en-AU" dirty="0" err="1"/>
              <a:t>WaterMark</a:t>
            </a:r>
            <a:r>
              <a:rPr lang="en-AU" dirty="0"/>
              <a:t> certification</a:t>
            </a:r>
          </a:p>
        </p:txBody>
      </p:sp>
      <p:sp>
        <p:nvSpPr>
          <p:cNvPr id="9" name="4 No Specification box">
            <a:extLst>
              <a:ext uri="{FF2B5EF4-FFF2-40B4-BE49-F238E27FC236}">
                <a16:creationId xmlns:a16="http://schemas.microsoft.com/office/drawing/2014/main" id="{E0DD4971-40C4-4470-A088-D71B95884FF4}"/>
              </a:ext>
            </a:extLst>
          </p:cNvPr>
          <p:cNvSpPr txBox="1"/>
          <p:nvPr/>
        </p:nvSpPr>
        <p:spPr>
          <a:xfrm>
            <a:off x="3317401" y="4566295"/>
            <a:ext cx="3229200" cy="1815882"/>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there is no applicable Specification to evaluate this type of product, the WMCAB nominates an existing, or develops a new / amended, Specification for the ABCB to approve</a:t>
            </a:r>
          </a:p>
        </p:txBody>
      </p:sp>
      <p:sp>
        <p:nvSpPr>
          <p:cNvPr id="5" name="5 ABCB Approves Spec Devt box">
            <a:extLst>
              <a:ext uri="{FF2B5EF4-FFF2-40B4-BE49-F238E27FC236}">
                <a16:creationId xmlns:a16="http://schemas.microsoft.com/office/drawing/2014/main" id="{89BC1CA0-E471-4C2D-895C-553994AC8981}"/>
              </a:ext>
            </a:extLst>
          </p:cNvPr>
          <p:cNvSpPr txBox="1"/>
          <p:nvPr/>
        </p:nvSpPr>
        <p:spPr>
          <a:xfrm>
            <a:off x="6830281" y="5354079"/>
            <a:ext cx="2700000" cy="83099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ABCB gives approval for development of new / amended Specification</a:t>
            </a:r>
          </a:p>
        </p:txBody>
      </p:sp>
      <p:sp>
        <p:nvSpPr>
          <p:cNvPr id="36" name="6 WMCAB oversees Spec box">
            <a:extLst>
              <a:ext uri="{FF2B5EF4-FFF2-40B4-BE49-F238E27FC236}">
                <a16:creationId xmlns:a16="http://schemas.microsoft.com/office/drawing/2014/main" id="{3D5182E4-F6B2-49D4-B7A5-97AFD0AC1CFF}"/>
              </a:ext>
            </a:extLst>
          </p:cNvPr>
          <p:cNvSpPr txBox="1"/>
          <p:nvPr/>
        </p:nvSpPr>
        <p:spPr>
          <a:xfrm>
            <a:off x="6839361" y="4199516"/>
            <a:ext cx="2700000" cy="83099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WMCAB oversees development of new / amended Specification</a:t>
            </a:r>
          </a:p>
        </p:txBody>
      </p:sp>
      <p:sp>
        <p:nvSpPr>
          <p:cNvPr id="40" name="7 ABCB Approves new Spec box">
            <a:extLst>
              <a:ext uri="{FF2B5EF4-FFF2-40B4-BE49-F238E27FC236}">
                <a16:creationId xmlns:a16="http://schemas.microsoft.com/office/drawing/2014/main" id="{2A7DCD29-BEC7-44EC-8415-17D0245DB31E}"/>
              </a:ext>
            </a:extLst>
          </p:cNvPr>
          <p:cNvSpPr txBox="1"/>
          <p:nvPr/>
        </p:nvSpPr>
        <p:spPr>
          <a:xfrm>
            <a:off x="6839361" y="3291175"/>
            <a:ext cx="2700000" cy="584775"/>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ABCB approves new / amended Specification</a:t>
            </a:r>
          </a:p>
        </p:txBody>
      </p:sp>
      <p:sp>
        <p:nvSpPr>
          <p:cNvPr id="10" name="8 Products use new Spec box">
            <a:extLst>
              <a:ext uri="{FF2B5EF4-FFF2-40B4-BE49-F238E27FC236}">
                <a16:creationId xmlns:a16="http://schemas.microsoft.com/office/drawing/2014/main" id="{7E8B52BA-94FF-49D4-82B8-499A7E78AD04}"/>
              </a:ext>
            </a:extLst>
          </p:cNvPr>
          <p:cNvSpPr txBox="1"/>
          <p:nvPr/>
        </p:nvSpPr>
        <p:spPr>
          <a:xfrm>
            <a:off x="6839361" y="2136612"/>
            <a:ext cx="2700000" cy="83099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Products of this type are </a:t>
            </a:r>
            <a:r>
              <a:rPr lang="en-AU" dirty="0">
                <a:hlinkClick r:id="rId6" action="ppaction://hlinksldjump"/>
              </a:rPr>
              <a:t>evaluated using the approved Specification</a:t>
            </a:r>
            <a:endParaRPr lang="en-AU" dirty="0"/>
          </a:p>
        </p:txBody>
      </p:sp>
      <p:cxnSp>
        <p:nvCxnSpPr>
          <p:cNvPr id="16" name="1 to 2 arrow">
            <a:extLst>
              <a:ext uri="{FF2B5EF4-FFF2-40B4-BE49-F238E27FC236}">
                <a16:creationId xmlns:a16="http://schemas.microsoft.com/office/drawing/2014/main" id="{A6B9ABB9-4FF8-4A20-B0A6-D9149DC1CCA0}"/>
              </a:ext>
            </a:extLst>
          </p:cNvPr>
          <p:cNvCxnSpPr>
            <a:cxnSpLocks/>
            <a:stCxn id="3" idx="2"/>
          </p:cNvCxnSpPr>
          <p:nvPr/>
        </p:nvCxnSpPr>
        <p:spPr>
          <a:xfrm rot="16200000" flipH="1">
            <a:off x="1317971" y="3165594"/>
            <a:ext cx="746569" cy="2262"/>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1 to 3 arrow">
            <a:extLst>
              <a:ext uri="{FF2B5EF4-FFF2-40B4-BE49-F238E27FC236}">
                <a16:creationId xmlns:a16="http://schemas.microsoft.com/office/drawing/2014/main" id="{D256A5C0-8DA5-4C6F-835B-7036C3B19E2C}"/>
              </a:ext>
            </a:extLst>
          </p:cNvPr>
          <p:cNvCxnSpPr>
            <a:cxnSpLocks/>
            <a:stCxn id="3" idx="2"/>
            <a:endCxn id="4" idx="1"/>
          </p:cNvCxnSpPr>
          <p:nvPr/>
        </p:nvCxnSpPr>
        <p:spPr>
          <a:xfrm rot="16200000" flipH="1">
            <a:off x="2384471" y="2099093"/>
            <a:ext cx="239596" cy="1628291"/>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3 to 8 arrow">
            <a:extLst>
              <a:ext uri="{FF2B5EF4-FFF2-40B4-BE49-F238E27FC236}">
                <a16:creationId xmlns:a16="http://schemas.microsoft.com/office/drawing/2014/main" id="{8DABA4C5-3331-482F-AE75-EC45858808F4}"/>
              </a:ext>
            </a:extLst>
          </p:cNvPr>
          <p:cNvCxnSpPr>
            <a:cxnSpLocks/>
            <a:stCxn id="4" idx="0"/>
            <a:endCxn id="10" idx="0"/>
          </p:cNvCxnSpPr>
          <p:nvPr/>
        </p:nvCxnSpPr>
        <p:spPr>
          <a:xfrm rot="5400000" flipH="1" flipV="1">
            <a:off x="6505385" y="564232"/>
            <a:ext cx="111595" cy="3256357"/>
          </a:xfrm>
          <a:prstGeom prst="bentConnector3">
            <a:avLst>
              <a:gd name="adj1" fmla="val 37313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3 to 4 arrow">
            <a:extLst>
              <a:ext uri="{FF2B5EF4-FFF2-40B4-BE49-F238E27FC236}">
                <a16:creationId xmlns:a16="http://schemas.microsoft.com/office/drawing/2014/main" id="{6BAE830E-65AB-4B58-B06A-63E8B07EB98D}"/>
              </a:ext>
            </a:extLst>
          </p:cNvPr>
          <p:cNvCxnSpPr>
            <a:cxnSpLocks/>
            <a:stCxn id="4" idx="2"/>
            <a:endCxn id="9" idx="0"/>
          </p:cNvCxnSpPr>
          <p:nvPr/>
        </p:nvCxnSpPr>
        <p:spPr>
          <a:xfrm rot="5400000">
            <a:off x="4558289" y="4191580"/>
            <a:ext cx="748428" cy="1003"/>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4 to 5 arrow">
            <a:extLst>
              <a:ext uri="{FF2B5EF4-FFF2-40B4-BE49-F238E27FC236}">
                <a16:creationId xmlns:a16="http://schemas.microsoft.com/office/drawing/2014/main" id="{AA963E2A-7E1F-41BB-B506-1931C1F08597}"/>
              </a:ext>
            </a:extLst>
          </p:cNvPr>
          <p:cNvCxnSpPr>
            <a:cxnSpLocks/>
            <a:stCxn id="9" idx="2"/>
            <a:endCxn id="5" idx="2"/>
          </p:cNvCxnSpPr>
          <p:nvPr/>
        </p:nvCxnSpPr>
        <p:spPr>
          <a:xfrm rot="5400000" flipH="1" flipV="1">
            <a:off x="6457590" y="4659487"/>
            <a:ext cx="197101" cy="3248280"/>
          </a:xfrm>
          <a:prstGeom prst="bentConnector3">
            <a:avLst>
              <a:gd name="adj1" fmla="val -11598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5 to 6 arrow">
            <a:extLst>
              <a:ext uri="{FF2B5EF4-FFF2-40B4-BE49-F238E27FC236}">
                <a16:creationId xmlns:a16="http://schemas.microsoft.com/office/drawing/2014/main" id="{14956D08-EB12-4752-B050-64511EDB61AD}"/>
              </a:ext>
            </a:extLst>
          </p:cNvPr>
          <p:cNvCxnSpPr>
            <a:cxnSpLocks/>
            <a:stCxn id="5" idx="0"/>
            <a:endCxn id="36" idx="2"/>
          </p:cNvCxnSpPr>
          <p:nvPr/>
        </p:nvCxnSpPr>
        <p:spPr>
          <a:xfrm flipV="1">
            <a:off x="8180281" y="5030513"/>
            <a:ext cx="9080" cy="323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6 to 7 arrow">
            <a:extLst>
              <a:ext uri="{FF2B5EF4-FFF2-40B4-BE49-F238E27FC236}">
                <a16:creationId xmlns:a16="http://schemas.microsoft.com/office/drawing/2014/main" id="{1A0E8480-6501-4337-9C2B-6F3A95522F39}"/>
              </a:ext>
            </a:extLst>
          </p:cNvPr>
          <p:cNvCxnSpPr>
            <a:cxnSpLocks/>
            <a:stCxn id="36" idx="0"/>
            <a:endCxn id="40" idx="2"/>
          </p:cNvCxnSpPr>
          <p:nvPr/>
        </p:nvCxnSpPr>
        <p:spPr>
          <a:xfrm flipV="1">
            <a:off x="8189361" y="3875950"/>
            <a:ext cx="0" cy="323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7 to 8 arrow">
            <a:extLst>
              <a:ext uri="{FF2B5EF4-FFF2-40B4-BE49-F238E27FC236}">
                <a16:creationId xmlns:a16="http://schemas.microsoft.com/office/drawing/2014/main" id="{F0440BBB-80DD-47FB-8000-6E3BF7EAD26D}"/>
              </a:ext>
            </a:extLst>
          </p:cNvPr>
          <p:cNvCxnSpPr>
            <a:cxnSpLocks/>
            <a:stCxn id="40" idx="0"/>
            <a:endCxn id="10" idx="2"/>
          </p:cNvCxnSpPr>
          <p:nvPr/>
        </p:nvCxnSpPr>
        <p:spPr>
          <a:xfrm flipV="1">
            <a:off x="8189361" y="2967609"/>
            <a:ext cx="0" cy="323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Back button">
            <a:hlinkClick r:id="rId7" action="ppaction://hlinksldjump"/>
            <a:extLst>
              <a:ext uri="{FF2B5EF4-FFF2-40B4-BE49-F238E27FC236}">
                <a16:creationId xmlns:a16="http://schemas.microsoft.com/office/drawing/2014/main" id="{331F9D95-8CE2-4F56-A2D7-9997C5D22127}"/>
              </a:ext>
            </a:extLst>
          </p:cNvPr>
          <p:cNvSpPr txBox="1"/>
          <p:nvPr/>
        </p:nvSpPr>
        <p:spPr>
          <a:xfrm>
            <a:off x="11089291" y="6303648"/>
            <a:ext cx="764042" cy="340519"/>
          </a:xfrm>
          <a:prstGeom prst="roundRect">
            <a:avLst/>
          </a:prstGeom>
          <a:solidFill>
            <a:srgbClr val="5762A7">
              <a:alpha val="30196"/>
            </a:srgbClr>
          </a:solidFill>
          <a:ln w="28575">
            <a:solidFill>
              <a:schemeClr val="accent1"/>
            </a:solidFill>
          </a:ln>
          <a:scene3d>
            <a:camera prst="orthographicFront"/>
            <a:lightRig rig="threePt" dir="t"/>
          </a:scene3d>
          <a:sp3d>
            <a:bevelT w="165100" prst="coolSlant"/>
          </a:sp3d>
        </p:spPr>
        <p:txBody>
          <a:bodyPr wrap="square" rtlCol="0">
            <a:spAutoFit/>
          </a:bodyPr>
          <a:lstStyle/>
          <a:p>
            <a:pPr marL="357188" indent="-357188" algn="ctr">
              <a:tabLst>
                <a:tab pos="357188" algn="l"/>
              </a:tabLst>
            </a:pPr>
            <a:r>
              <a:rPr lang="en-AU" sz="1400" b="1" dirty="0">
                <a:solidFill>
                  <a:schemeClr val="accent1"/>
                </a:solidFill>
                <a:effectLst/>
                <a:ea typeface="Calibri" panose="020F0502020204030204" pitchFamily="34" charset="0"/>
                <a:cs typeface="Arial" panose="020B0604020202020204" pitchFamily="34" charset="0"/>
              </a:rPr>
              <a:t>Back</a:t>
            </a:r>
            <a:endParaRPr lang="en-AU" sz="1400" b="1" dirty="0"/>
          </a:p>
        </p:txBody>
      </p:sp>
      <p:sp>
        <p:nvSpPr>
          <p:cNvPr id="31" name="1 Risk Assessment Bubble">
            <a:extLst>
              <a:ext uri="{FF2B5EF4-FFF2-40B4-BE49-F238E27FC236}">
                <a16:creationId xmlns:a16="http://schemas.microsoft.com/office/drawing/2014/main" id="{55FF0259-28AE-4899-8D46-9B8395171268}"/>
              </a:ext>
            </a:extLst>
          </p:cNvPr>
          <p:cNvSpPr/>
          <p:nvPr/>
        </p:nvSpPr>
        <p:spPr>
          <a:xfrm>
            <a:off x="9747832" y="2783958"/>
            <a:ext cx="2130129" cy="2633862"/>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WMCAB follows the risk assessment procedure in the </a:t>
            </a:r>
            <a:r>
              <a:rPr lang="en-AU" sz="2200" b="1" dirty="0">
                <a:solidFill>
                  <a:schemeClr val="tx1"/>
                </a:solidFill>
                <a:hlinkClick r:id="rId8"/>
              </a:rPr>
              <a:t>Manual for the </a:t>
            </a:r>
            <a:r>
              <a:rPr lang="en-AU" sz="2200" b="1" dirty="0" err="1">
                <a:solidFill>
                  <a:schemeClr val="tx1"/>
                </a:solidFill>
                <a:hlinkClick r:id="rId8"/>
              </a:rPr>
              <a:t>WaterMark</a:t>
            </a:r>
            <a:r>
              <a:rPr lang="en-AU" sz="2200" b="1" dirty="0">
                <a:solidFill>
                  <a:schemeClr val="tx1"/>
                </a:solidFill>
                <a:hlinkClick r:id="rId8"/>
              </a:rPr>
              <a:t> Certification Scheme</a:t>
            </a:r>
            <a:endParaRPr lang="en-AU" sz="2200" b="1" dirty="0">
              <a:solidFill>
                <a:schemeClr val="tx1"/>
              </a:solidFill>
            </a:endParaRP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Appendix 3 Protocol for the Assessment of Risks of Plumbing Products</a:t>
            </a:r>
          </a:p>
        </p:txBody>
      </p:sp>
      <p:sp>
        <p:nvSpPr>
          <p:cNvPr id="37" name="2 Low risk Bubble">
            <a:extLst>
              <a:ext uri="{FF2B5EF4-FFF2-40B4-BE49-F238E27FC236}">
                <a16:creationId xmlns:a16="http://schemas.microsoft.com/office/drawing/2014/main" id="{84C30985-9EB9-4F0F-B6AB-7DC3BD2DF918}"/>
              </a:ext>
            </a:extLst>
          </p:cNvPr>
          <p:cNvSpPr/>
          <p:nvPr/>
        </p:nvSpPr>
        <p:spPr>
          <a:xfrm>
            <a:off x="9691409" y="2571750"/>
            <a:ext cx="2159870" cy="2626621"/>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180975" indent="-180975">
              <a:spcBef>
                <a:spcPts val="200"/>
              </a:spcBef>
              <a:spcAft>
                <a:spcPts val="200"/>
              </a:spcAft>
              <a:buFont typeface="Arial" panose="020B0604020202020204" pitchFamily="34" charset="0"/>
              <a:buChar char="•"/>
            </a:pPr>
            <a:r>
              <a:rPr lang="en-AU" sz="1200" b="1" dirty="0">
                <a:solidFill>
                  <a:schemeClr val="tx1"/>
                </a:solidFill>
              </a:rPr>
              <a:t>Other suitable forms of evidence are described in Part A5 of the NCC Governing Requirements</a:t>
            </a:r>
          </a:p>
          <a:p>
            <a:pPr marL="180975" indent="-180975">
              <a:spcBef>
                <a:spcPts val="200"/>
              </a:spcBef>
              <a:spcAft>
                <a:spcPts val="200"/>
              </a:spcAft>
              <a:buFont typeface="Arial" panose="020B0604020202020204" pitchFamily="34" charset="0"/>
              <a:buChar char="•"/>
            </a:pPr>
            <a:r>
              <a:rPr lang="en-AU" sz="1200" b="1" dirty="0">
                <a:solidFill>
                  <a:schemeClr val="tx1"/>
                </a:solidFill>
              </a:rPr>
              <a:t>E.g. another type of certificate or report from an accredited testing body</a:t>
            </a:r>
          </a:p>
        </p:txBody>
      </p:sp>
      <p:sp>
        <p:nvSpPr>
          <p:cNvPr id="43" name="3 MEd to high risk Bubble">
            <a:extLst>
              <a:ext uri="{FF2B5EF4-FFF2-40B4-BE49-F238E27FC236}">
                <a16:creationId xmlns:a16="http://schemas.microsoft.com/office/drawing/2014/main" id="{A2A3B1CC-837E-4555-89D8-1F67D1EE589E}"/>
              </a:ext>
            </a:extLst>
          </p:cNvPr>
          <p:cNvSpPr/>
          <p:nvPr/>
        </p:nvSpPr>
        <p:spPr>
          <a:xfrm>
            <a:off x="9700288" y="2783957"/>
            <a:ext cx="2177673" cy="2339187"/>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marL="171450" indent="-171450">
              <a:spcBef>
                <a:spcPts val="200"/>
              </a:spcBef>
              <a:spcAft>
                <a:spcPts val="200"/>
              </a:spcAft>
              <a:buFont typeface="Arial" panose="020B0604020202020204" pitchFamily="34" charset="0"/>
              <a:buChar char="•"/>
            </a:pPr>
            <a:r>
              <a:rPr lang="en-AU" sz="1200" b="1" dirty="0">
                <a:solidFill>
                  <a:schemeClr val="tx1"/>
                </a:solidFill>
              </a:rPr>
              <a:t>Risks could be associated with </a:t>
            </a:r>
            <a:r>
              <a:rPr lang="en-US" sz="1200" b="1" dirty="0">
                <a:solidFill>
                  <a:schemeClr val="tx1"/>
                </a:solidFill>
              </a:rPr>
              <a:t>health, safety, economic and wastage of water/energy consequences</a:t>
            </a:r>
            <a:endParaRPr lang="en-AU" sz="1200" b="1" dirty="0">
              <a:solidFill>
                <a:schemeClr val="tx1"/>
              </a:solidFill>
            </a:endParaRPr>
          </a:p>
          <a:p>
            <a:pPr marL="171450" indent="-171450">
              <a:spcBef>
                <a:spcPts val="200"/>
              </a:spcBef>
              <a:spcAft>
                <a:spcPts val="200"/>
              </a:spcAft>
              <a:buFont typeface="Arial" panose="020B0604020202020204" pitchFamily="34" charset="0"/>
              <a:buChar char="•"/>
            </a:pPr>
            <a:r>
              <a:rPr lang="en-AU" sz="1200" b="1" dirty="0">
                <a:solidFill>
                  <a:schemeClr val="tx1"/>
                </a:solidFill>
              </a:rPr>
              <a:t>A </a:t>
            </a:r>
            <a:r>
              <a:rPr lang="en-AU" sz="1200" b="1" dirty="0">
                <a:solidFill>
                  <a:srgbClr val="E17F41"/>
                </a:solidFill>
              </a:rPr>
              <a:t>medium </a:t>
            </a:r>
            <a:r>
              <a:rPr lang="en-AU" sz="1200" b="1" dirty="0">
                <a:solidFill>
                  <a:schemeClr val="tx1"/>
                </a:solidFill>
              </a:rPr>
              <a:t>risk to health and safety is enough to require </a:t>
            </a:r>
            <a:r>
              <a:rPr lang="en-AU" sz="1200" b="1" dirty="0" err="1">
                <a:solidFill>
                  <a:schemeClr val="tx1"/>
                </a:solidFill>
              </a:rPr>
              <a:t>WaterMark</a:t>
            </a:r>
            <a:r>
              <a:rPr lang="en-AU" sz="1200" b="1" dirty="0">
                <a:solidFill>
                  <a:schemeClr val="tx1"/>
                </a:solidFill>
              </a:rPr>
              <a:t> approval for the product type</a:t>
            </a:r>
          </a:p>
        </p:txBody>
      </p:sp>
      <p:sp>
        <p:nvSpPr>
          <p:cNvPr id="44" name="4 No specification Bubble">
            <a:extLst>
              <a:ext uri="{FF2B5EF4-FFF2-40B4-BE49-F238E27FC236}">
                <a16:creationId xmlns:a16="http://schemas.microsoft.com/office/drawing/2014/main" id="{614CB0CD-8F56-4490-868E-26B3B72F1B2F}"/>
              </a:ext>
            </a:extLst>
          </p:cNvPr>
          <p:cNvSpPr/>
          <p:nvPr/>
        </p:nvSpPr>
        <p:spPr>
          <a:xfrm>
            <a:off x="9697466" y="2712460"/>
            <a:ext cx="2180495" cy="2818619"/>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A suitable Specification might exist already, e.g. an existing Standard, and just requires approval for use in the Watermark Scheme</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For new or innovative products, a new Specification might need to be developed</a:t>
            </a:r>
          </a:p>
        </p:txBody>
      </p:sp>
      <p:sp>
        <p:nvSpPr>
          <p:cNvPr id="45" name="5 ABCB Approves Spec Devt Bubble">
            <a:extLst>
              <a:ext uri="{FF2B5EF4-FFF2-40B4-BE49-F238E27FC236}">
                <a16:creationId xmlns:a16="http://schemas.microsoft.com/office/drawing/2014/main" id="{1A7E0A75-25B5-4954-9772-01D59F4E76AA}"/>
              </a:ext>
            </a:extLst>
          </p:cNvPr>
          <p:cNvSpPr/>
          <p:nvPr/>
        </p:nvSpPr>
        <p:spPr>
          <a:xfrm>
            <a:off x="9697054" y="3287397"/>
            <a:ext cx="2141529" cy="1620000"/>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spcBef>
                <a:spcPts val="200"/>
              </a:spcBef>
              <a:spcAft>
                <a:spcPts val="200"/>
              </a:spcAft>
            </a:pPr>
            <a:r>
              <a:rPr lang="en-AU" sz="1200" b="1" dirty="0">
                <a:solidFill>
                  <a:schemeClr val="tx1"/>
                </a:solidFill>
              </a:rPr>
              <a:t>A draft Specification may be provided with the application to approve/develop a </a:t>
            </a:r>
            <a:br>
              <a:rPr lang="en-AU" sz="1200" b="1" dirty="0">
                <a:solidFill>
                  <a:schemeClr val="tx1"/>
                </a:solidFill>
              </a:rPr>
            </a:br>
            <a:r>
              <a:rPr lang="en-AU" sz="1200" b="1" dirty="0">
                <a:solidFill>
                  <a:schemeClr val="tx1"/>
                </a:solidFill>
              </a:rPr>
              <a:t>new Specification</a:t>
            </a:r>
          </a:p>
        </p:txBody>
      </p:sp>
      <p:sp>
        <p:nvSpPr>
          <p:cNvPr id="46" name="6  WMCAB oversees Spec Devt Bubble">
            <a:extLst>
              <a:ext uri="{FF2B5EF4-FFF2-40B4-BE49-F238E27FC236}">
                <a16:creationId xmlns:a16="http://schemas.microsoft.com/office/drawing/2014/main" id="{82E28AED-FBC4-49B5-99B7-61181C101C92}"/>
              </a:ext>
            </a:extLst>
          </p:cNvPr>
          <p:cNvSpPr/>
          <p:nvPr/>
        </p:nvSpPr>
        <p:spPr>
          <a:xfrm>
            <a:off x="9698181" y="3344041"/>
            <a:ext cx="2174410" cy="1467011"/>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sz="1200" b="1" dirty="0">
                <a:solidFill>
                  <a:schemeClr val="tx1"/>
                </a:solidFill>
              </a:rPr>
              <a:t>WMCAB may contract a suitable organisation to develop the Specification</a:t>
            </a:r>
          </a:p>
        </p:txBody>
      </p:sp>
      <p:sp>
        <p:nvSpPr>
          <p:cNvPr id="47" name="7 ABCB Approves new Spec Bubble">
            <a:extLst>
              <a:ext uri="{FF2B5EF4-FFF2-40B4-BE49-F238E27FC236}">
                <a16:creationId xmlns:a16="http://schemas.microsoft.com/office/drawing/2014/main" id="{0772BB0B-DC17-4BC4-AC1B-ADAD623B2210}"/>
              </a:ext>
            </a:extLst>
          </p:cNvPr>
          <p:cNvSpPr/>
          <p:nvPr/>
        </p:nvSpPr>
        <p:spPr>
          <a:xfrm>
            <a:off x="9693189" y="2783958"/>
            <a:ext cx="2206314" cy="2601705"/>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spcBef>
                <a:spcPts val="200"/>
              </a:spcBef>
              <a:spcAft>
                <a:spcPts val="200"/>
              </a:spcAft>
            </a:pPr>
            <a:r>
              <a:rPr lang="en-AU" sz="1200" b="1" dirty="0">
                <a:solidFill>
                  <a:schemeClr val="tx1"/>
                </a:solidFill>
              </a:rPr>
              <a:t>The ABCB:</a:t>
            </a:r>
          </a:p>
          <a:p>
            <a:pPr marL="182563" indent="-182563">
              <a:spcBef>
                <a:spcPts val="200"/>
              </a:spcBef>
              <a:spcAft>
                <a:spcPts val="200"/>
              </a:spcAft>
              <a:buFont typeface="Arial" panose="020B0604020202020204" pitchFamily="34" charset="0"/>
              <a:buChar char="•"/>
            </a:pPr>
            <a:r>
              <a:rPr lang="en-AU" sz="1200" b="1" dirty="0">
                <a:solidFill>
                  <a:schemeClr val="tx1"/>
                </a:solidFill>
              </a:rPr>
              <a:t>Lists the new Specification on the </a:t>
            </a:r>
            <a:r>
              <a:rPr lang="en-AU" sz="1200" b="1" dirty="0" err="1">
                <a:solidFill>
                  <a:schemeClr val="tx1"/>
                </a:solidFill>
              </a:rPr>
              <a:t>WaterMark</a:t>
            </a:r>
            <a:r>
              <a:rPr lang="en-AU" sz="1200" b="1" dirty="0">
                <a:solidFill>
                  <a:schemeClr val="tx1"/>
                </a:solidFill>
              </a:rPr>
              <a:t> Schedule of Products and </a:t>
            </a:r>
            <a:r>
              <a:rPr lang="en-AU" sz="1200" b="1" dirty="0" err="1">
                <a:solidFill>
                  <a:schemeClr val="tx1"/>
                </a:solidFill>
              </a:rPr>
              <a:t>WaterMark</a:t>
            </a:r>
            <a:r>
              <a:rPr lang="en-AU" sz="1200" b="1" dirty="0">
                <a:solidFill>
                  <a:schemeClr val="tx1"/>
                </a:solidFill>
              </a:rPr>
              <a:t> Product Database</a:t>
            </a:r>
          </a:p>
          <a:p>
            <a:pPr marL="182563" indent="-182563">
              <a:spcBef>
                <a:spcPts val="200"/>
              </a:spcBef>
              <a:spcAft>
                <a:spcPts val="200"/>
              </a:spcAft>
              <a:buFont typeface="Arial" panose="020B0604020202020204" pitchFamily="34" charset="0"/>
              <a:buChar char="•"/>
            </a:pPr>
            <a:r>
              <a:rPr lang="en-AU" sz="1200" b="1" dirty="0">
                <a:solidFill>
                  <a:schemeClr val="tx1"/>
                </a:solidFill>
              </a:rPr>
              <a:t>May publish the Specification as a </a:t>
            </a:r>
            <a:r>
              <a:rPr lang="en-AU" sz="1200" b="1" dirty="0" err="1">
                <a:solidFill>
                  <a:schemeClr val="tx1"/>
                </a:solidFill>
              </a:rPr>
              <a:t>WaterMark</a:t>
            </a:r>
            <a:r>
              <a:rPr lang="en-AU" sz="1200" b="1" dirty="0">
                <a:solidFill>
                  <a:schemeClr val="tx1"/>
                </a:solidFill>
              </a:rPr>
              <a:t> Technical Specification</a:t>
            </a:r>
          </a:p>
        </p:txBody>
      </p:sp>
      <p:sp>
        <p:nvSpPr>
          <p:cNvPr id="48" name="8 appropriate installation Bubble">
            <a:extLst>
              <a:ext uri="{FF2B5EF4-FFF2-40B4-BE49-F238E27FC236}">
                <a16:creationId xmlns:a16="http://schemas.microsoft.com/office/drawing/2014/main" id="{E8D8B684-3C34-43BA-A4C7-3CADB675F9D2}"/>
              </a:ext>
            </a:extLst>
          </p:cNvPr>
          <p:cNvSpPr/>
          <p:nvPr/>
        </p:nvSpPr>
        <p:spPr>
          <a:xfrm>
            <a:off x="9698181" y="3549386"/>
            <a:ext cx="2195570" cy="1193189"/>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180975" indent="-180975">
              <a:lnSpc>
                <a:spcPct val="120000"/>
              </a:lnSpc>
              <a:spcBef>
                <a:spcPts val="200"/>
              </a:spcBef>
              <a:spcAft>
                <a:spcPts val="200"/>
              </a:spcAft>
              <a:buFont typeface="Arial" panose="020B0604020202020204" pitchFamily="34" charset="0"/>
              <a:buChar char="•"/>
            </a:pPr>
            <a:r>
              <a:rPr lang="en-AU" sz="1200" b="1" dirty="0">
                <a:solidFill>
                  <a:schemeClr val="tx1"/>
                </a:solidFill>
              </a:rPr>
              <a:t>See </a:t>
            </a:r>
            <a:r>
              <a:rPr lang="en-AU" sz="1200" b="1" dirty="0">
                <a:solidFill>
                  <a:schemeClr val="tx1"/>
                </a:solidFill>
                <a:hlinkClick r:id="rId6" action="ppaction://hlinksldjump"/>
              </a:rPr>
              <a:t>Products that require </a:t>
            </a:r>
            <a:r>
              <a:rPr lang="en-AU" sz="1200" b="1" dirty="0" err="1">
                <a:solidFill>
                  <a:schemeClr val="tx1"/>
                </a:solidFill>
                <a:hlinkClick r:id="rId6" action="ppaction://hlinksldjump"/>
              </a:rPr>
              <a:t>WaterMark</a:t>
            </a:r>
            <a:r>
              <a:rPr lang="en-AU" sz="1200" b="1" dirty="0">
                <a:solidFill>
                  <a:schemeClr val="tx1"/>
                </a:solidFill>
                <a:hlinkClick r:id="rId6" action="ppaction://hlinksldjump"/>
              </a:rPr>
              <a:t> Certification</a:t>
            </a:r>
            <a:endParaRPr lang="en-AU" sz="1200" b="1" dirty="0">
              <a:solidFill>
                <a:schemeClr val="tx1"/>
              </a:solidFill>
            </a:endParaRPr>
          </a:p>
        </p:txBody>
      </p:sp>
    </p:spTree>
    <p:custDataLst>
      <p:tags r:id="rId1"/>
    </p:custDataLst>
    <p:extLst>
      <p:ext uri="{BB962C8B-B14F-4D97-AF65-F5344CB8AC3E}">
        <p14:creationId xmlns:p14="http://schemas.microsoft.com/office/powerpoint/2010/main" val="34698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dissolve">
                                      <p:cBhvr>
                                        <p:cTn id="28" dur="500"/>
                                        <p:tgtEl>
                                          <p:spTgt spid="1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dissolve">
                                      <p:cBhvr>
                                        <p:cTn id="52" dur="500"/>
                                        <p:tgtEl>
                                          <p:spTgt spid="7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dissolv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dissolve">
                                      <p:cBhvr>
                                        <p:cTn id="60" dur="500"/>
                                        <p:tgtEl>
                                          <p:spTgt spid="74"/>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dissolv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dissolve">
                                      <p:cBhvr>
                                        <p:cTn id="6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3"/>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0" restart="whenNotActive" fill="hold" evtFilter="cancelBubble" nodeType="interactiveSeq">
                <p:stCondLst>
                  <p:cond evt="onClick" delay="0">
                    <p:tgtEl>
                      <p:spTgt spid="4"/>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43"/>
                                        </p:tgtEl>
                                      </p:cBhvr>
                                    </p:animEffect>
                                    <p:set>
                                      <p:cBhvr>
                                        <p:cTn id="9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44"/>
                                        </p:tgtEl>
                                      </p:cBhvr>
                                    </p:animEffect>
                                    <p:set>
                                      <p:cBhvr>
                                        <p:cTn id="10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2" restart="whenNotActive" fill="hold" evtFilter="cancelBubble" nodeType="interactiveSeq">
                <p:stCondLst>
                  <p:cond evt="onClick" delay="0">
                    <p:tgtEl>
                      <p:spTgt spid="7"/>
                    </p:tgtEl>
                  </p:cond>
                </p:stCondLst>
                <p:endSync evt="end" delay="0">
                  <p:rtn val="all"/>
                </p:endSync>
                <p:childTnLst>
                  <p:par>
                    <p:cTn id="103" fill="hold">
                      <p:stCondLst>
                        <p:cond delay="0"/>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3" restart="whenNotActive" fill="hold" evtFilter="cancelBubble" nodeType="interactiveSeq">
                <p:stCondLst>
                  <p:cond evt="onClick" delay="0">
                    <p:tgtEl>
                      <p:spTgt spid="5"/>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45"/>
                                        </p:tgtEl>
                                      </p:cBhvr>
                                    </p:animEffect>
                                    <p:set>
                                      <p:cBhvr>
                                        <p:cTn id="1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4" restart="whenNotActive" fill="hold" evtFilter="cancelBubble" nodeType="interactiveSeq">
                <p:stCondLst>
                  <p:cond evt="onClick" delay="0">
                    <p:tgtEl>
                      <p:spTgt spid="36"/>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46"/>
                                        </p:tgtEl>
                                      </p:cBhvr>
                                    </p:animEffect>
                                    <p:set>
                                      <p:cBhvr>
                                        <p:cTn id="13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35" restart="whenNotActive" fill="hold" evtFilter="cancelBubble" nodeType="interactiveSeq">
                <p:stCondLst>
                  <p:cond evt="onClick" delay="0">
                    <p:tgtEl>
                      <p:spTgt spid="40"/>
                    </p:tgtEl>
                  </p:cond>
                </p:stCondLst>
                <p:endSync evt="end" delay="0">
                  <p:rtn val="all"/>
                </p:endSync>
                <p:childTnLst>
                  <p:par>
                    <p:cTn id="136" fill="hold">
                      <p:stCondLst>
                        <p:cond delay="0"/>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47"/>
                                        </p:tgtEl>
                                      </p:cBhvr>
                                    </p:animEffect>
                                    <p:set>
                                      <p:cBhvr>
                                        <p:cTn id="14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6" restart="whenNotActive" fill="hold" evtFilter="cancelBubble" nodeType="interactiveSeq">
                <p:stCondLst>
                  <p:cond evt="onClick" delay="0">
                    <p:tgtEl>
                      <p:spTgt spid="10"/>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500"/>
                                        <p:tgtEl>
                                          <p:spTgt spid="4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48"/>
                                        </p:tgtEl>
                                      </p:cBhvr>
                                    </p:animEffect>
                                    <p:set>
                                      <p:cBhvr>
                                        <p:cTn id="15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animBg="1"/>
      <p:bldP spid="7" grpId="0" animBg="1"/>
      <p:bldP spid="4" grpId="0" animBg="1"/>
      <p:bldP spid="9" grpId="0" animBg="1"/>
      <p:bldP spid="5" grpId="0" animBg="1"/>
      <p:bldP spid="36" grpId="0" animBg="1"/>
      <p:bldP spid="40" grpId="0" animBg="1"/>
      <p:bldP spid="10" grpId="0" animBg="1"/>
      <p:bldP spid="31" grpId="0" animBg="1"/>
      <p:bldP spid="31" grpId="1" animBg="1"/>
      <p:bldP spid="37" grpId="0" animBg="1"/>
      <p:bldP spid="37"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D054BF10-C36B-4218-B309-17DB85B8035F}"/>
              </a:ext>
            </a:extLst>
          </p:cNvPr>
          <p:cNvSpPr>
            <a:spLocks noGrp="1"/>
          </p:cNvSpPr>
          <p:nvPr>
            <p:ph type="body" sz="quarter" idx="11"/>
          </p:nvPr>
        </p:nvSpPr>
        <p:spPr/>
        <p:txBody>
          <a:bodyPr/>
          <a:lstStyle/>
          <a:p>
            <a:r>
              <a:rPr lang="en-AU" dirty="0"/>
              <a:t>What types of products are listed in…</a:t>
            </a:r>
          </a:p>
        </p:txBody>
      </p:sp>
      <p:pic>
        <p:nvPicPr>
          <p:cNvPr id="6" name="Logo" descr="Blue NCC logo, diagonal lines getting prgressivly thinner from the left bottom corner to the top right corner. ">
            <a:extLst>
              <a:ext uri="{FF2B5EF4-FFF2-40B4-BE49-F238E27FC236}">
                <a16:creationId xmlns:a16="http://schemas.microsoft.com/office/drawing/2014/main" id="{70B0F490-338F-435A-B802-85750D4F0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Question text">
            <a:extLst>
              <a:ext uri="{FF2B5EF4-FFF2-40B4-BE49-F238E27FC236}">
                <a16:creationId xmlns:a16="http://schemas.microsoft.com/office/drawing/2014/main" id="{3E98D56C-DA35-45A2-B7AE-9808E2C786C5}"/>
              </a:ext>
            </a:extLst>
          </p:cNvPr>
          <p:cNvSpPr txBox="1">
            <a:spLocks/>
          </p:cNvSpPr>
          <p:nvPr/>
        </p:nvSpPr>
        <p:spPr>
          <a:xfrm>
            <a:off x="365888" y="2019833"/>
            <a:ext cx="5747658" cy="1107190"/>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WaterMark </a:t>
            </a:r>
            <a:br>
              <a:rPr lang="en-US" dirty="0"/>
            </a:br>
            <a:r>
              <a:rPr lang="en-US" dirty="0"/>
              <a:t>Schedule of Excluded Products?</a:t>
            </a:r>
            <a:endParaRPr lang="en-AU" dirty="0"/>
          </a:p>
        </p:txBody>
      </p:sp>
      <p:sp>
        <p:nvSpPr>
          <p:cNvPr id="5" name="Answer text">
            <a:extLst>
              <a:ext uri="{FF2B5EF4-FFF2-40B4-BE49-F238E27FC236}">
                <a16:creationId xmlns:a16="http://schemas.microsoft.com/office/drawing/2014/main" id="{F1C2E596-3A64-4869-9708-CE68CBC9BC51}"/>
              </a:ext>
            </a:extLst>
          </p:cNvPr>
          <p:cNvSpPr txBox="1">
            <a:spLocks/>
          </p:cNvSpPr>
          <p:nvPr/>
        </p:nvSpPr>
        <p:spPr>
          <a:xfrm>
            <a:off x="333374" y="3544383"/>
            <a:ext cx="6225470" cy="3052399"/>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Plumbing and drainage products that:</a:t>
            </a:r>
          </a:p>
          <a:p>
            <a:pPr marL="522900" indent="-342900">
              <a:buFont typeface="Arial" panose="020B0604020202020204" pitchFamily="34" charset="0"/>
              <a:buChar char="•"/>
            </a:pPr>
            <a:r>
              <a:rPr lang="en-US" sz="2400" dirty="0"/>
              <a:t>Have been assessed as having a </a:t>
            </a:r>
            <a:br>
              <a:rPr lang="en-US" sz="2400" dirty="0"/>
            </a:br>
            <a:r>
              <a:rPr lang="en-US" sz="2400" dirty="0">
                <a:solidFill>
                  <a:schemeClr val="accent6"/>
                </a:solidFill>
              </a:rPr>
              <a:t>low risk</a:t>
            </a:r>
            <a:r>
              <a:rPr lang="en-US" sz="2400" dirty="0"/>
              <a:t> </a:t>
            </a:r>
            <a:r>
              <a:rPr lang="en-AU" sz="2400" dirty="0"/>
              <a:t>of </a:t>
            </a:r>
            <a:r>
              <a:rPr lang="en-US" sz="2400" dirty="0"/>
              <a:t>health, safety, economic and wastage of water/energy consequences</a:t>
            </a:r>
          </a:p>
          <a:p>
            <a:pPr marL="522900" indent="-342900">
              <a:buFont typeface="Arial" panose="020B0604020202020204" pitchFamily="34" charset="0"/>
              <a:buChar char="•"/>
            </a:pPr>
            <a:r>
              <a:rPr lang="en-US" sz="2400" dirty="0"/>
              <a:t>Do NOT need to have WaterMark certification</a:t>
            </a:r>
          </a:p>
        </p:txBody>
      </p:sp>
      <p:pic>
        <p:nvPicPr>
          <p:cNvPr id="10" name="Sched of Excluded Products pic">
            <a:extLst>
              <a:ext uri="{FF2B5EF4-FFF2-40B4-BE49-F238E27FC236}">
                <a16:creationId xmlns:a16="http://schemas.microsoft.com/office/drawing/2014/main" id="{0ECDF05A-E791-4B25-BD77-4AC7D2CB2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480" y="2157334"/>
            <a:ext cx="3967306" cy="4439448"/>
          </a:xfrm>
          <a:prstGeom prst="rect">
            <a:avLst/>
          </a:prstGeom>
          <a:ln>
            <a:solidFill>
              <a:srgbClr val="193C6A"/>
            </a:solidFill>
          </a:ln>
        </p:spPr>
      </p:pic>
    </p:spTree>
    <p:custDataLst>
      <p:tags r:id="rId1"/>
    </p:custDataLst>
    <p:extLst>
      <p:ext uri="{BB962C8B-B14F-4D97-AF65-F5344CB8AC3E}">
        <p14:creationId xmlns:p14="http://schemas.microsoft.com/office/powerpoint/2010/main" val="1662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D054BF10-C36B-4218-B309-17DB85B8035F}"/>
              </a:ext>
            </a:extLst>
          </p:cNvPr>
          <p:cNvSpPr>
            <a:spLocks noGrp="1"/>
          </p:cNvSpPr>
          <p:nvPr>
            <p:ph type="body" sz="quarter" idx="11"/>
          </p:nvPr>
        </p:nvSpPr>
        <p:spPr/>
        <p:txBody>
          <a:bodyPr/>
          <a:lstStyle/>
          <a:p>
            <a:r>
              <a:rPr lang="en-AU" dirty="0"/>
              <a:t>What types of products are listed in…</a:t>
            </a:r>
          </a:p>
        </p:txBody>
      </p:sp>
      <p:pic>
        <p:nvPicPr>
          <p:cNvPr id="6" name="Logo" descr="Blue NCC logo, diagonal lines getting prgressivly thinner from the left bottom corner to the top right corner. ">
            <a:extLst>
              <a:ext uri="{FF2B5EF4-FFF2-40B4-BE49-F238E27FC236}">
                <a16:creationId xmlns:a16="http://schemas.microsoft.com/office/drawing/2014/main" id="{70B0F490-338F-435A-B802-85750D4F0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Question text">
            <a:extLst>
              <a:ext uri="{FF2B5EF4-FFF2-40B4-BE49-F238E27FC236}">
                <a16:creationId xmlns:a16="http://schemas.microsoft.com/office/drawing/2014/main" id="{3E98D56C-DA35-45A2-B7AE-9808E2C786C5}"/>
              </a:ext>
            </a:extLst>
          </p:cNvPr>
          <p:cNvSpPr txBox="1">
            <a:spLocks/>
          </p:cNvSpPr>
          <p:nvPr/>
        </p:nvSpPr>
        <p:spPr>
          <a:xfrm>
            <a:off x="365889" y="2019832"/>
            <a:ext cx="4048068" cy="1409168"/>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WaterMark Schedule of Products?</a:t>
            </a:r>
            <a:endParaRPr lang="en-AU" dirty="0"/>
          </a:p>
        </p:txBody>
      </p:sp>
      <p:pic>
        <p:nvPicPr>
          <p:cNvPr id="8" name="Schedule of Products pic">
            <a:extLst>
              <a:ext uri="{FF2B5EF4-FFF2-40B4-BE49-F238E27FC236}">
                <a16:creationId xmlns:a16="http://schemas.microsoft.com/office/drawing/2014/main" id="{19AED1EE-76E1-4E81-820F-D03D7D50D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2134866"/>
            <a:ext cx="3786058" cy="4461916"/>
          </a:xfrm>
          <a:prstGeom prst="rect">
            <a:avLst/>
          </a:prstGeom>
          <a:ln>
            <a:solidFill>
              <a:srgbClr val="193C6A"/>
            </a:solidFill>
          </a:ln>
        </p:spPr>
      </p:pic>
      <p:sp>
        <p:nvSpPr>
          <p:cNvPr id="5" name="Answer text">
            <a:extLst>
              <a:ext uri="{FF2B5EF4-FFF2-40B4-BE49-F238E27FC236}">
                <a16:creationId xmlns:a16="http://schemas.microsoft.com/office/drawing/2014/main" id="{F1C2E596-3A64-4869-9708-CE68CBC9BC51}"/>
              </a:ext>
            </a:extLst>
          </p:cNvPr>
          <p:cNvSpPr txBox="1">
            <a:spLocks/>
          </p:cNvSpPr>
          <p:nvPr/>
        </p:nvSpPr>
        <p:spPr>
          <a:xfrm>
            <a:off x="333374" y="3318933"/>
            <a:ext cx="6225470" cy="3277849"/>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Plumbing and drainage products that:</a:t>
            </a:r>
          </a:p>
          <a:p>
            <a:pPr marL="522900" indent="-342900">
              <a:buFont typeface="Arial" panose="020B0604020202020204" pitchFamily="34" charset="0"/>
              <a:buChar char="•"/>
            </a:pPr>
            <a:r>
              <a:rPr lang="en-US" sz="2400" dirty="0"/>
              <a:t>Have been assessed as having a </a:t>
            </a:r>
            <a:r>
              <a:rPr lang="en-US" sz="2400" dirty="0">
                <a:solidFill>
                  <a:srgbClr val="E17F41"/>
                </a:solidFill>
              </a:rPr>
              <a:t>medium</a:t>
            </a:r>
            <a:r>
              <a:rPr lang="en-US" sz="2400" dirty="0"/>
              <a:t> to </a:t>
            </a:r>
            <a:r>
              <a:rPr lang="en-US" sz="2400" dirty="0">
                <a:solidFill>
                  <a:schemeClr val="accent5"/>
                </a:solidFill>
              </a:rPr>
              <a:t>high risk </a:t>
            </a:r>
            <a:r>
              <a:rPr lang="en-AU" sz="2400" dirty="0"/>
              <a:t>of </a:t>
            </a:r>
            <a:r>
              <a:rPr lang="en-US" sz="2400" dirty="0"/>
              <a:t>health, safety, economic and wastage of water/energy consequences</a:t>
            </a:r>
          </a:p>
          <a:p>
            <a:pPr marL="522900" indent="-342900">
              <a:buFont typeface="Arial" panose="020B0604020202020204" pitchFamily="34" charset="0"/>
              <a:buChar char="•"/>
            </a:pPr>
            <a:r>
              <a:rPr lang="en-US" sz="2400" dirty="0"/>
              <a:t>MUST have WaterMark certification</a:t>
            </a:r>
          </a:p>
        </p:txBody>
      </p:sp>
    </p:spTree>
    <p:custDataLst>
      <p:tags r:id="rId1"/>
    </p:custDataLst>
    <p:extLst>
      <p:ext uri="{BB962C8B-B14F-4D97-AF65-F5344CB8AC3E}">
        <p14:creationId xmlns:p14="http://schemas.microsoft.com/office/powerpoint/2010/main" val="22599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31322E65-B5F1-4D51-AFA8-9AA2088A61B8}"/>
              </a:ext>
            </a:extLst>
          </p:cNvPr>
          <p:cNvSpPr>
            <a:spLocks noGrp="1"/>
          </p:cNvSpPr>
          <p:nvPr>
            <p:ph type="body" sz="quarter" idx="11"/>
          </p:nvPr>
        </p:nvSpPr>
        <p:spPr/>
        <p:txBody>
          <a:bodyPr>
            <a:normAutofit lnSpcReduction="10000"/>
          </a:bodyPr>
          <a:lstStyle/>
          <a:p>
            <a:r>
              <a:rPr lang="en-AU" dirty="0"/>
              <a:t>How can you find out if a product has a current </a:t>
            </a:r>
            <a:r>
              <a:rPr lang="en-AU" dirty="0" err="1"/>
              <a:t>WaterMark</a:t>
            </a:r>
            <a:r>
              <a:rPr lang="en-AU" dirty="0"/>
              <a:t> certification?</a:t>
            </a:r>
          </a:p>
        </p:txBody>
      </p:sp>
      <p:grpSp>
        <p:nvGrpSpPr>
          <p:cNvPr id="3" name="Option 1">
            <a:extLst>
              <a:ext uri="{FF2B5EF4-FFF2-40B4-BE49-F238E27FC236}">
                <a16:creationId xmlns:a16="http://schemas.microsoft.com/office/drawing/2014/main" id="{842B87CC-5BC5-4D65-96AA-5B6CA1FB1C7B}"/>
              </a:ext>
            </a:extLst>
          </p:cNvPr>
          <p:cNvGrpSpPr/>
          <p:nvPr/>
        </p:nvGrpSpPr>
        <p:grpSpPr>
          <a:xfrm>
            <a:off x="334962" y="2132293"/>
            <a:ext cx="7148967" cy="850968"/>
            <a:chOff x="951533" y="2719165"/>
            <a:chExt cx="10691827" cy="850968"/>
          </a:xfrm>
        </p:grpSpPr>
        <p:sp>
          <p:nvSpPr>
            <p:cNvPr id="4" name="Option 1">
              <a:extLst>
                <a:ext uri="{FF2B5EF4-FFF2-40B4-BE49-F238E27FC236}">
                  <a16:creationId xmlns:a16="http://schemas.microsoft.com/office/drawing/2014/main" id="{5601CF5E-C212-47EB-AD6F-E87D3EF1CA6B}"/>
                </a:ext>
              </a:extLst>
            </p:cNvPr>
            <p:cNvSpPr txBox="1"/>
            <p:nvPr/>
          </p:nvSpPr>
          <p:spPr>
            <a:xfrm>
              <a:off x="1731264" y="2739136"/>
              <a:ext cx="9912096" cy="830997"/>
            </a:xfrm>
            <a:prstGeom prst="rect">
              <a:avLst/>
            </a:prstGeom>
            <a:noFill/>
          </p:spPr>
          <p:txBody>
            <a:bodyPr wrap="square" rtlCol="0">
              <a:spAutoFit/>
            </a:bodyPr>
            <a:lstStyle/>
            <a:p>
              <a:r>
                <a:rPr lang="en-AU" sz="2400" dirty="0">
                  <a:solidFill>
                    <a:schemeClr val="tx1"/>
                  </a:solidFill>
                </a:rPr>
                <a:t>Look for the trademarked </a:t>
              </a:r>
              <a:r>
                <a:rPr lang="en-AU" sz="2400" dirty="0" err="1">
                  <a:solidFill>
                    <a:schemeClr val="tx1"/>
                  </a:solidFill>
                </a:rPr>
                <a:t>WaterMark</a:t>
              </a:r>
              <a:r>
                <a:rPr lang="en-AU" sz="2400" dirty="0">
                  <a:solidFill>
                    <a:schemeClr val="tx1"/>
                  </a:solidFill>
                </a:rPr>
                <a:t> symbol</a:t>
              </a:r>
              <a:br>
                <a:rPr lang="en-AU" sz="2400" dirty="0">
                  <a:solidFill>
                    <a:schemeClr val="tx1"/>
                  </a:solidFill>
                </a:rPr>
              </a:br>
              <a:r>
                <a:rPr lang="en-AU" sz="2400" dirty="0">
                  <a:solidFill>
                    <a:schemeClr val="tx1"/>
                  </a:solidFill>
                </a:rPr>
                <a:t> on the product or packaging.</a:t>
              </a:r>
            </a:p>
          </p:txBody>
        </p:sp>
        <p:sp>
          <p:nvSpPr>
            <p:cNvPr id="5" name="Button 1">
              <a:extLst>
                <a:ext uri="{FF2B5EF4-FFF2-40B4-BE49-F238E27FC236}">
                  <a16:creationId xmlns:a16="http://schemas.microsoft.com/office/drawing/2014/main" id="{3F9CC848-9DE3-43BD-B7ED-87248EB0DFA1}"/>
                </a:ext>
              </a:extLst>
            </p:cNvPr>
            <p:cNvSpPr/>
            <p:nvPr/>
          </p:nvSpPr>
          <p:spPr>
            <a:xfrm>
              <a:off x="951533" y="2719165"/>
              <a:ext cx="703531"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9" name="Option 2">
            <a:extLst>
              <a:ext uri="{FF2B5EF4-FFF2-40B4-BE49-F238E27FC236}">
                <a16:creationId xmlns:a16="http://schemas.microsoft.com/office/drawing/2014/main" id="{297A7497-EB5D-458A-BF0A-A8E73F59C3D4}"/>
              </a:ext>
            </a:extLst>
          </p:cNvPr>
          <p:cNvGrpSpPr/>
          <p:nvPr/>
        </p:nvGrpSpPr>
        <p:grpSpPr>
          <a:xfrm>
            <a:off x="334962" y="3294182"/>
            <a:ext cx="7154409" cy="850968"/>
            <a:chOff x="986936" y="4306733"/>
            <a:chExt cx="10699966" cy="850968"/>
          </a:xfrm>
        </p:grpSpPr>
        <p:sp>
          <p:nvSpPr>
            <p:cNvPr id="10" name="Option 2">
              <a:extLst>
                <a:ext uri="{FF2B5EF4-FFF2-40B4-BE49-F238E27FC236}">
                  <a16:creationId xmlns:a16="http://schemas.microsoft.com/office/drawing/2014/main" id="{E17D3C21-EAE6-446F-9E6D-F4F03CF2F2FD}"/>
                </a:ext>
              </a:extLst>
            </p:cNvPr>
            <p:cNvSpPr txBox="1"/>
            <p:nvPr/>
          </p:nvSpPr>
          <p:spPr>
            <a:xfrm>
              <a:off x="1774806" y="4326704"/>
              <a:ext cx="9912096" cy="830997"/>
            </a:xfrm>
            <a:prstGeom prst="rect">
              <a:avLst/>
            </a:prstGeom>
            <a:noFill/>
          </p:spPr>
          <p:txBody>
            <a:bodyPr wrap="square" rtlCol="0">
              <a:spAutoFit/>
            </a:bodyPr>
            <a:lstStyle/>
            <a:p>
              <a:r>
                <a:rPr lang="en-AU" sz="2400" dirty="0">
                  <a:solidFill>
                    <a:schemeClr val="tx1"/>
                  </a:solidFill>
                </a:rPr>
                <a:t>Look for a </a:t>
              </a:r>
              <a:r>
                <a:rPr lang="en-AU" sz="2400" dirty="0" err="1">
                  <a:solidFill>
                    <a:schemeClr val="tx1"/>
                  </a:solidFill>
                </a:rPr>
                <a:t>WaterMark</a:t>
              </a:r>
              <a:r>
                <a:rPr lang="en-AU" sz="2400" dirty="0">
                  <a:solidFill>
                    <a:schemeClr val="tx1"/>
                  </a:solidFill>
                </a:rPr>
                <a:t> licence number on the</a:t>
              </a:r>
              <a:br>
                <a:rPr lang="en-AU" sz="2400" dirty="0">
                  <a:solidFill>
                    <a:schemeClr val="tx1"/>
                  </a:solidFill>
                </a:rPr>
              </a:br>
              <a:r>
                <a:rPr lang="en-AU" sz="2400" dirty="0">
                  <a:solidFill>
                    <a:schemeClr val="tx1"/>
                  </a:solidFill>
                </a:rPr>
                <a:t>product or packaging.</a:t>
              </a:r>
            </a:p>
          </p:txBody>
        </p:sp>
        <p:sp>
          <p:nvSpPr>
            <p:cNvPr id="11" name="Button 2">
              <a:extLst>
                <a:ext uri="{FF2B5EF4-FFF2-40B4-BE49-F238E27FC236}">
                  <a16:creationId xmlns:a16="http://schemas.microsoft.com/office/drawing/2014/main" id="{C77E14ED-BC68-40E1-8273-E8FB6D94CBC8}"/>
                </a:ext>
              </a:extLst>
            </p:cNvPr>
            <p:cNvSpPr/>
            <p:nvPr/>
          </p:nvSpPr>
          <p:spPr>
            <a:xfrm>
              <a:off x="986936" y="4306733"/>
              <a:ext cx="711670"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6" name="Option 3">
            <a:extLst>
              <a:ext uri="{FF2B5EF4-FFF2-40B4-BE49-F238E27FC236}">
                <a16:creationId xmlns:a16="http://schemas.microsoft.com/office/drawing/2014/main" id="{9F0AB216-0C34-42F1-A24C-B968BBF4E715}"/>
              </a:ext>
            </a:extLst>
          </p:cNvPr>
          <p:cNvGrpSpPr/>
          <p:nvPr/>
        </p:nvGrpSpPr>
        <p:grpSpPr>
          <a:xfrm>
            <a:off x="334962" y="4456071"/>
            <a:ext cx="7148967" cy="850968"/>
            <a:chOff x="951533" y="3511977"/>
            <a:chExt cx="10691827" cy="850968"/>
          </a:xfrm>
        </p:grpSpPr>
        <p:sp>
          <p:nvSpPr>
            <p:cNvPr id="7" name="Option 3">
              <a:extLst>
                <a:ext uri="{FF2B5EF4-FFF2-40B4-BE49-F238E27FC236}">
                  <a16:creationId xmlns:a16="http://schemas.microsoft.com/office/drawing/2014/main" id="{DDA38C93-73B6-4E58-8241-319B0BAC644E}"/>
                </a:ext>
              </a:extLst>
            </p:cNvPr>
            <p:cNvSpPr txBox="1"/>
            <p:nvPr/>
          </p:nvSpPr>
          <p:spPr>
            <a:xfrm>
              <a:off x="1731264" y="3531948"/>
              <a:ext cx="9912096" cy="830997"/>
            </a:xfrm>
            <a:prstGeom prst="rect">
              <a:avLst/>
            </a:prstGeom>
            <a:noFill/>
          </p:spPr>
          <p:txBody>
            <a:bodyPr wrap="square" rtlCol="0">
              <a:spAutoFit/>
            </a:bodyPr>
            <a:lstStyle/>
            <a:p>
              <a:r>
                <a:rPr lang="en-AU" sz="2400" dirty="0">
                  <a:solidFill>
                    <a:schemeClr val="tx1"/>
                  </a:solidFill>
                </a:rPr>
                <a:t>Check whether the product is listed in the </a:t>
              </a:r>
              <a:br>
                <a:rPr lang="en-AU" sz="2400" dirty="0">
                  <a:solidFill>
                    <a:schemeClr val="tx1"/>
                  </a:solidFill>
                </a:rPr>
              </a:br>
              <a:r>
                <a:rPr lang="en-AU" sz="2400" dirty="0" err="1">
                  <a:solidFill>
                    <a:schemeClr val="tx1"/>
                  </a:solidFill>
                </a:rPr>
                <a:t>WaterMark</a:t>
              </a:r>
              <a:r>
                <a:rPr lang="en-AU" sz="2400" dirty="0">
                  <a:solidFill>
                    <a:schemeClr val="tx1"/>
                  </a:solidFill>
                </a:rPr>
                <a:t> Product Database.</a:t>
              </a:r>
            </a:p>
          </p:txBody>
        </p:sp>
        <p:sp>
          <p:nvSpPr>
            <p:cNvPr id="8" name="Button 3">
              <a:extLst>
                <a:ext uri="{FF2B5EF4-FFF2-40B4-BE49-F238E27FC236}">
                  <a16:creationId xmlns:a16="http://schemas.microsoft.com/office/drawing/2014/main" id="{11908675-1713-4B99-A83D-FA951B9671A8}"/>
                </a:ext>
              </a:extLst>
            </p:cNvPr>
            <p:cNvSpPr/>
            <p:nvPr/>
          </p:nvSpPr>
          <p:spPr>
            <a:xfrm>
              <a:off x="951533" y="3511977"/>
              <a:ext cx="703531"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12" name="Option 4">
            <a:extLst>
              <a:ext uri="{FF2B5EF4-FFF2-40B4-BE49-F238E27FC236}">
                <a16:creationId xmlns:a16="http://schemas.microsoft.com/office/drawing/2014/main" id="{D063C0FB-B533-4D35-8BA6-CA63BB5C4580}"/>
              </a:ext>
            </a:extLst>
          </p:cNvPr>
          <p:cNvGrpSpPr/>
          <p:nvPr/>
        </p:nvGrpSpPr>
        <p:grpSpPr>
          <a:xfrm>
            <a:off x="334962" y="5617961"/>
            <a:ext cx="7081041" cy="501606"/>
            <a:chOff x="986936" y="5388734"/>
            <a:chExt cx="10590238" cy="501606"/>
          </a:xfrm>
        </p:grpSpPr>
        <p:sp>
          <p:nvSpPr>
            <p:cNvPr id="13" name="Option 4">
              <a:extLst>
                <a:ext uri="{FF2B5EF4-FFF2-40B4-BE49-F238E27FC236}">
                  <a16:creationId xmlns:a16="http://schemas.microsoft.com/office/drawing/2014/main"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All of the above.</a:t>
              </a:r>
            </a:p>
          </p:txBody>
        </p:sp>
        <p:sp>
          <p:nvSpPr>
            <p:cNvPr id="14" name="Button 4">
              <a:extLst>
                <a:ext uri="{FF2B5EF4-FFF2-40B4-BE49-F238E27FC236}">
                  <a16:creationId xmlns:a16="http://schemas.microsoft.com/office/drawing/2014/main" id="{FFC0A550-8AE1-4974-9956-005B4BD256AE}"/>
                </a:ext>
              </a:extLst>
            </p:cNvPr>
            <p:cNvSpPr/>
            <p:nvPr/>
          </p:nvSpPr>
          <p:spPr>
            <a:xfrm>
              <a:off x="986936" y="5388734"/>
              <a:ext cx="711670"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sp>
        <p:nvSpPr>
          <p:cNvPr id="15" name="Response 1 Bubble">
            <a:extLst>
              <a:ext uri="{FF2B5EF4-FFF2-40B4-BE49-F238E27FC236}">
                <a16:creationId xmlns:a16="http://schemas.microsoft.com/office/drawing/2014/main" id="{4470B226-4F06-40D5-8B15-D4D3BB8A7ADC}"/>
              </a:ext>
            </a:extLst>
          </p:cNvPr>
          <p:cNvSpPr/>
          <p:nvPr/>
        </p:nvSpPr>
        <p:spPr>
          <a:xfrm>
            <a:off x="7277209" y="1973491"/>
            <a:ext cx="4476747" cy="847911"/>
          </a:xfrm>
          <a:prstGeom prst="wedgeRoundRectCallout">
            <a:avLst>
              <a:gd name="adj1" fmla="val -55948"/>
              <a:gd name="adj2" fmla="val -83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there’s a more accurate answer. Please try again.</a:t>
            </a:r>
          </a:p>
        </p:txBody>
      </p:sp>
      <p:sp>
        <p:nvSpPr>
          <p:cNvPr id="16" name="Response 2 Bubble">
            <a:extLst>
              <a:ext uri="{FF2B5EF4-FFF2-40B4-BE49-F238E27FC236}">
                <a16:creationId xmlns:a16="http://schemas.microsoft.com/office/drawing/2014/main" id="{037BE40A-DC8B-4131-A656-E09F452533A9}"/>
              </a:ext>
            </a:extLst>
          </p:cNvPr>
          <p:cNvSpPr/>
          <p:nvPr/>
        </p:nvSpPr>
        <p:spPr>
          <a:xfrm>
            <a:off x="7265752" y="3115289"/>
            <a:ext cx="4476747" cy="850100"/>
          </a:xfrm>
          <a:prstGeom prst="wedgeRoundRectCallout">
            <a:avLst>
              <a:gd name="adj1" fmla="val -55948"/>
              <a:gd name="adj2" fmla="val -408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there’s a more accurate answer. Please try again.</a:t>
            </a:r>
          </a:p>
        </p:txBody>
      </p:sp>
      <p:sp>
        <p:nvSpPr>
          <p:cNvPr id="17" name="Response 3 Bubble">
            <a:extLst>
              <a:ext uri="{FF2B5EF4-FFF2-40B4-BE49-F238E27FC236}">
                <a16:creationId xmlns:a16="http://schemas.microsoft.com/office/drawing/2014/main" id="{AE8050A3-96AF-4DF6-B3F3-FCC6C6BED0A7}"/>
              </a:ext>
            </a:extLst>
          </p:cNvPr>
          <p:cNvSpPr/>
          <p:nvPr/>
        </p:nvSpPr>
        <p:spPr>
          <a:xfrm>
            <a:off x="7277209" y="4300457"/>
            <a:ext cx="4476747" cy="850100"/>
          </a:xfrm>
          <a:prstGeom prst="wedgeRoundRectCallout">
            <a:avLst>
              <a:gd name="adj1" fmla="val -64130"/>
              <a:gd name="adj2" fmla="val -4088"/>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there’s a more accurate answer. Please try again.</a:t>
            </a:r>
          </a:p>
        </p:txBody>
      </p:sp>
      <p:sp>
        <p:nvSpPr>
          <p:cNvPr id="18" name="Response 4 Bubble">
            <a:extLst>
              <a:ext uri="{FF2B5EF4-FFF2-40B4-BE49-F238E27FC236}">
                <a16:creationId xmlns:a16="http://schemas.microsoft.com/office/drawing/2014/main" id="{CE2AAE87-1365-48F1-97C2-CC399A7D4F30}"/>
              </a:ext>
            </a:extLst>
          </p:cNvPr>
          <p:cNvSpPr/>
          <p:nvPr/>
        </p:nvSpPr>
        <p:spPr>
          <a:xfrm>
            <a:off x="3556000" y="5457924"/>
            <a:ext cx="7936140" cy="830997"/>
          </a:xfrm>
          <a:prstGeom prst="wedgeRoundRectCallout">
            <a:avLst>
              <a:gd name="adj1" fmla="val -52982"/>
              <a:gd name="adj2" fmla="val 835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Yes, that’s right. You can use all of these methods to determine whether a product has a current </a:t>
            </a:r>
            <a:r>
              <a:rPr lang="en-AU" b="1" dirty="0" err="1">
                <a:solidFill>
                  <a:schemeClr val="tx1"/>
                </a:solidFill>
              </a:rPr>
              <a:t>WaterMark</a:t>
            </a:r>
            <a:r>
              <a:rPr lang="en-AU" b="1" dirty="0">
                <a:solidFill>
                  <a:schemeClr val="tx1"/>
                </a:solidFill>
              </a:rPr>
              <a:t> certification. </a:t>
            </a:r>
          </a:p>
        </p:txBody>
      </p:sp>
      <p:pic>
        <p:nvPicPr>
          <p:cNvPr id="19" name="Logo" descr="Blue NCC logo, diagonal lines getting prgressivly thinner from the left bottom corner to the top right corner. ">
            <a:extLst>
              <a:ext uri="{FF2B5EF4-FFF2-40B4-BE49-F238E27FC236}">
                <a16:creationId xmlns:a16="http://schemas.microsoft.com/office/drawing/2014/main" id="{300DF9D1-0B35-4B24-86FB-F79E8CABA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666452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31322E65-B5F1-4D51-AFA8-9AA2088A61B8}"/>
              </a:ext>
            </a:extLst>
          </p:cNvPr>
          <p:cNvSpPr>
            <a:spLocks noGrp="1"/>
          </p:cNvSpPr>
          <p:nvPr>
            <p:ph type="body" sz="quarter" idx="11"/>
          </p:nvPr>
        </p:nvSpPr>
        <p:spPr/>
        <p:txBody>
          <a:bodyPr/>
          <a:lstStyle/>
          <a:p>
            <a:r>
              <a:rPr lang="en-AU" dirty="0"/>
              <a:t>Complete the sentences below…</a:t>
            </a:r>
          </a:p>
        </p:txBody>
      </p:sp>
      <p:pic>
        <p:nvPicPr>
          <p:cNvPr id="19" name="Logo" descr="Blue NCC logo, diagonal lines getting prgressivly thinner from the left bottom corner to the top right corner. ">
            <a:extLst>
              <a:ext uri="{FF2B5EF4-FFF2-40B4-BE49-F238E27FC236}">
                <a16:creationId xmlns:a16="http://schemas.microsoft.com/office/drawing/2014/main" id="{017B0877-FC78-4534-A754-B7B9B5CCD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3" name="Option 1">
            <a:extLst>
              <a:ext uri="{FF2B5EF4-FFF2-40B4-BE49-F238E27FC236}">
                <a16:creationId xmlns:a16="http://schemas.microsoft.com/office/drawing/2014/main" id="{842B87CC-5BC5-4D65-96AA-5B6CA1FB1C7B}"/>
              </a:ext>
            </a:extLst>
          </p:cNvPr>
          <p:cNvGrpSpPr/>
          <p:nvPr/>
        </p:nvGrpSpPr>
        <p:grpSpPr>
          <a:xfrm>
            <a:off x="505082" y="2027815"/>
            <a:ext cx="10954739" cy="1046440"/>
            <a:chOff x="1105700" y="2702260"/>
            <a:chExt cx="10537714" cy="1046440"/>
          </a:xfrm>
        </p:grpSpPr>
        <p:sp>
          <p:nvSpPr>
            <p:cNvPr id="4" name="Option 1">
              <a:extLst>
                <a:ext uri="{FF2B5EF4-FFF2-40B4-BE49-F238E27FC236}">
                  <a16:creationId xmlns:a16="http://schemas.microsoft.com/office/drawing/2014/main" id="{5601CF5E-C212-47EB-AD6F-E87D3EF1CA6B}"/>
                </a:ext>
              </a:extLst>
            </p:cNvPr>
            <p:cNvSpPr txBox="1"/>
            <p:nvPr/>
          </p:nvSpPr>
          <p:spPr>
            <a:xfrm>
              <a:off x="1731318" y="2702260"/>
              <a:ext cx="9912096" cy="1046440"/>
            </a:xfrm>
            <a:prstGeom prst="rect">
              <a:avLst/>
            </a:prstGeom>
            <a:noFill/>
          </p:spPr>
          <p:txBody>
            <a:bodyPr wrap="square" rtlCol="0">
              <a:spAutoFit/>
            </a:bodyPr>
            <a:lstStyle/>
            <a:p>
              <a:r>
                <a:rPr lang="en-AU" sz="2000" dirty="0">
                  <a:solidFill>
                    <a:schemeClr val="tx1"/>
                  </a:solidFill>
                </a:rPr>
                <a:t>Plumbing and drainage products that pose a  </a:t>
              </a:r>
              <a:r>
                <a:rPr lang="en-AU" sz="2000" b="1" dirty="0">
                  <a:solidFill>
                    <a:schemeClr val="accent2"/>
                  </a:solidFill>
                </a:rPr>
                <a:t>_________  </a:t>
              </a:r>
              <a:r>
                <a:rPr lang="en-AU" sz="2000" dirty="0"/>
                <a:t>risk </a:t>
              </a:r>
              <a:r>
                <a:rPr lang="en-AU" sz="2000" dirty="0">
                  <a:solidFill>
                    <a:schemeClr val="tx1"/>
                  </a:solidFill>
                </a:rPr>
                <a:t>of </a:t>
              </a:r>
              <a:r>
                <a:rPr lang="en-US" sz="2000" dirty="0">
                  <a:solidFill>
                    <a:schemeClr val="tx1"/>
                  </a:solidFill>
                </a:rPr>
                <a:t>health, safety, economic and wastage of water/energy consequences</a:t>
              </a:r>
              <a:r>
                <a:rPr lang="en-AU" sz="2000" dirty="0"/>
                <a:t> must be certified under the </a:t>
              </a:r>
              <a:r>
                <a:rPr lang="en-AU" sz="2000" dirty="0" err="1"/>
                <a:t>WaterMark</a:t>
              </a:r>
              <a:r>
                <a:rPr lang="en-AU" sz="2000" dirty="0"/>
                <a:t> Scheme.</a:t>
              </a:r>
              <a:r>
                <a:rPr lang="en-AU" sz="2200" dirty="0"/>
                <a:t> </a:t>
              </a:r>
              <a:endParaRPr lang="en-AU" sz="2200" dirty="0">
                <a:solidFill>
                  <a:schemeClr val="tx1"/>
                </a:solidFill>
              </a:endParaRPr>
            </a:p>
          </p:txBody>
        </p:sp>
        <p:sp>
          <p:nvSpPr>
            <p:cNvPr id="5" name="Button 1">
              <a:extLst>
                <a:ext uri="{FF2B5EF4-FFF2-40B4-BE49-F238E27FC236}">
                  <a16:creationId xmlns:a16="http://schemas.microsoft.com/office/drawing/2014/main" id="{3F9CC848-9DE3-43BD-B7ED-87248EB0DFA1}"/>
                </a:ext>
              </a:extLst>
            </p:cNvPr>
            <p:cNvSpPr/>
            <p:nvPr/>
          </p:nvSpPr>
          <p:spPr>
            <a:xfrm>
              <a:off x="1105700" y="2805664"/>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id="{4470B226-4F06-40D5-8B15-D4D3BB8A7ADC}"/>
              </a:ext>
            </a:extLst>
          </p:cNvPr>
          <p:cNvSpPr/>
          <p:nvPr/>
        </p:nvSpPr>
        <p:spPr>
          <a:xfrm>
            <a:off x="6169813" y="1976968"/>
            <a:ext cx="1623063" cy="501606"/>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solidFill>
                  <a:srgbClr val="485CC7"/>
                </a:solidFill>
              </a:rPr>
              <a:t>significant</a:t>
            </a:r>
          </a:p>
        </p:txBody>
      </p:sp>
      <p:grpSp>
        <p:nvGrpSpPr>
          <p:cNvPr id="9" name="Option 2">
            <a:extLst>
              <a:ext uri="{FF2B5EF4-FFF2-40B4-BE49-F238E27FC236}">
                <a16:creationId xmlns:a16="http://schemas.microsoft.com/office/drawing/2014/main" id="{297A7497-EB5D-458A-BF0A-A8E73F59C3D4}"/>
              </a:ext>
            </a:extLst>
          </p:cNvPr>
          <p:cNvGrpSpPr/>
          <p:nvPr/>
        </p:nvGrpSpPr>
        <p:grpSpPr>
          <a:xfrm>
            <a:off x="505082" y="3251317"/>
            <a:ext cx="10955643" cy="707886"/>
            <a:chOff x="1149242" y="4326704"/>
            <a:chExt cx="10537660" cy="707886"/>
          </a:xfrm>
        </p:grpSpPr>
        <p:sp>
          <p:nvSpPr>
            <p:cNvPr id="10" name="Option 2">
              <a:extLst>
                <a:ext uri="{FF2B5EF4-FFF2-40B4-BE49-F238E27FC236}">
                  <a16:creationId xmlns:a16="http://schemas.microsoft.com/office/drawing/2014/main" id="{E17D3C21-EAE6-446F-9E6D-F4F03CF2F2FD}"/>
                </a:ext>
              </a:extLst>
            </p:cNvPr>
            <p:cNvSpPr txBox="1"/>
            <p:nvPr/>
          </p:nvSpPr>
          <p:spPr>
            <a:xfrm>
              <a:off x="1774806" y="4326704"/>
              <a:ext cx="9912096" cy="707886"/>
            </a:xfrm>
            <a:prstGeom prst="rect">
              <a:avLst/>
            </a:prstGeom>
            <a:noFill/>
          </p:spPr>
          <p:txBody>
            <a:bodyPr wrap="square" rtlCol="0">
              <a:spAutoFit/>
            </a:bodyPr>
            <a:lstStyle/>
            <a:p>
              <a:r>
                <a:rPr lang="en-AU" sz="2000" dirty="0">
                  <a:solidFill>
                    <a:schemeClr val="tx1"/>
                  </a:solidFill>
                </a:rPr>
                <a:t>You can look up the details of specific products</a:t>
              </a:r>
              <a:r>
                <a:rPr lang="en-AU" sz="2000" dirty="0"/>
                <a:t> certified under the </a:t>
              </a:r>
              <a:r>
                <a:rPr lang="en-AU" sz="2000" dirty="0" err="1"/>
                <a:t>WaterMark</a:t>
              </a:r>
              <a:r>
                <a:rPr lang="en-AU" sz="2000" dirty="0"/>
                <a:t> Scheme </a:t>
              </a:r>
              <a:br>
                <a:rPr lang="en-AU" sz="2000" dirty="0"/>
              </a:br>
              <a:r>
                <a:rPr lang="en-AU" sz="2000" dirty="0"/>
                <a:t>in the </a:t>
              </a:r>
              <a:r>
                <a:rPr lang="en-AU" sz="2000" dirty="0">
                  <a:solidFill>
                    <a:schemeClr val="tx1"/>
                  </a:solidFill>
                </a:rPr>
                <a:t> </a:t>
              </a:r>
              <a:r>
                <a:rPr lang="en-AU" sz="2000" b="1" dirty="0">
                  <a:solidFill>
                    <a:schemeClr val="accent2"/>
                  </a:solidFill>
                </a:rPr>
                <a:t>_________________________</a:t>
              </a:r>
              <a:r>
                <a:rPr lang="en-AU" sz="2000" dirty="0">
                  <a:solidFill>
                    <a:schemeClr val="tx1"/>
                  </a:solidFill>
                </a:rPr>
                <a:t>.</a:t>
              </a:r>
            </a:p>
          </p:txBody>
        </p:sp>
        <p:sp>
          <p:nvSpPr>
            <p:cNvPr id="11" name="Button 2">
              <a:extLst>
                <a:ext uri="{FF2B5EF4-FFF2-40B4-BE49-F238E27FC236}">
                  <a16:creationId xmlns:a16="http://schemas.microsoft.com/office/drawing/2014/main" id="{C77E14ED-BC68-40E1-8273-E8FB6D94CBC8}"/>
                </a:ext>
              </a:extLst>
            </p:cNvPr>
            <p:cNvSpPr/>
            <p:nvPr/>
          </p:nvSpPr>
          <p:spPr>
            <a:xfrm>
              <a:off x="1149242" y="4380875"/>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6" name="Response 2 Bubble">
            <a:extLst>
              <a:ext uri="{FF2B5EF4-FFF2-40B4-BE49-F238E27FC236}">
                <a16:creationId xmlns:a16="http://schemas.microsoft.com/office/drawing/2014/main" id="{037BE40A-DC8B-4131-A656-E09F452533A9}"/>
              </a:ext>
            </a:extLst>
          </p:cNvPr>
          <p:cNvSpPr/>
          <p:nvPr/>
        </p:nvSpPr>
        <p:spPr>
          <a:xfrm>
            <a:off x="1863089" y="3589075"/>
            <a:ext cx="3847595" cy="338554"/>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err="1">
                <a:solidFill>
                  <a:srgbClr val="485CC7"/>
                </a:solidFill>
              </a:rPr>
              <a:t>WaterMark</a:t>
            </a:r>
            <a:r>
              <a:rPr lang="en-AU" sz="2000" b="1" dirty="0">
                <a:solidFill>
                  <a:srgbClr val="485CC7"/>
                </a:solidFill>
              </a:rPr>
              <a:t> Product Database</a:t>
            </a:r>
          </a:p>
        </p:txBody>
      </p:sp>
      <p:grpSp>
        <p:nvGrpSpPr>
          <p:cNvPr id="25" name="Option 3">
            <a:extLst>
              <a:ext uri="{FF2B5EF4-FFF2-40B4-BE49-F238E27FC236}">
                <a16:creationId xmlns:a16="http://schemas.microsoft.com/office/drawing/2014/main" id="{6F5A9537-CE7C-4FE2-AE97-C47C5A709CB4}"/>
              </a:ext>
            </a:extLst>
          </p:cNvPr>
          <p:cNvGrpSpPr/>
          <p:nvPr/>
        </p:nvGrpSpPr>
        <p:grpSpPr>
          <a:xfrm>
            <a:off x="505083" y="4298920"/>
            <a:ext cx="10956816" cy="707886"/>
            <a:chOff x="430783" y="4237135"/>
            <a:chExt cx="11358445" cy="707886"/>
          </a:xfrm>
        </p:grpSpPr>
        <p:sp>
          <p:nvSpPr>
            <p:cNvPr id="7" name="Option 3">
              <a:extLst>
                <a:ext uri="{FF2B5EF4-FFF2-40B4-BE49-F238E27FC236}">
                  <a16:creationId xmlns:a16="http://schemas.microsoft.com/office/drawing/2014/main" id="{DDA38C93-73B6-4E58-8241-319B0BAC644E}"/>
                </a:ext>
              </a:extLst>
            </p:cNvPr>
            <p:cNvSpPr txBox="1"/>
            <p:nvPr/>
          </p:nvSpPr>
          <p:spPr>
            <a:xfrm>
              <a:off x="1058400" y="4237135"/>
              <a:ext cx="10730828" cy="707886"/>
            </a:xfrm>
            <a:prstGeom prst="rect">
              <a:avLst/>
            </a:prstGeom>
            <a:noFill/>
          </p:spPr>
          <p:txBody>
            <a:bodyPr wrap="square" rtlCol="0">
              <a:spAutoFit/>
            </a:bodyPr>
            <a:lstStyle/>
            <a:p>
              <a:r>
                <a:rPr lang="en-AU" sz="2000" dirty="0">
                  <a:solidFill>
                    <a:schemeClr val="tx1"/>
                  </a:solidFill>
                </a:rPr>
                <a:t>A new or innovative plumbing/drainage product must undergo a  </a:t>
              </a:r>
              <a:r>
                <a:rPr lang="en-AU" sz="2000" b="1" dirty="0">
                  <a:solidFill>
                    <a:schemeClr val="accent2"/>
                  </a:solidFill>
                </a:rPr>
                <a:t>______________ </a:t>
              </a:r>
              <a:r>
                <a:rPr lang="en-AU" sz="2000" dirty="0">
                  <a:solidFill>
                    <a:schemeClr val="tx1"/>
                  </a:solidFill>
                </a:rPr>
                <a:t> to identify whether it requires </a:t>
              </a:r>
              <a:r>
                <a:rPr lang="en-AU" sz="2000" dirty="0" err="1">
                  <a:solidFill>
                    <a:schemeClr val="tx1"/>
                  </a:solidFill>
                </a:rPr>
                <a:t>WaterMark</a:t>
              </a:r>
              <a:r>
                <a:rPr lang="en-AU" sz="2000" dirty="0">
                  <a:solidFill>
                    <a:schemeClr val="tx1"/>
                  </a:solidFill>
                </a:rPr>
                <a:t> certification.</a:t>
              </a:r>
            </a:p>
          </p:txBody>
        </p:sp>
        <p:sp>
          <p:nvSpPr>
            <p:cNvPr id="8" name="Button 3">
              <a:extLst>
                <a:ext uri="{FF2B5EF4-FFF2-40B4-BE49-F238E27FC236}">
                  <a16:creationId xmlns:a16="http://schemas.microsoft.com/office/drawing/2014/main" id="{11908675-1713-4B99-A83D-FA951B9671A8}"/>
                </a:ext>
              </a:extLst>
            </p:cNvPr>
            <p:cNvSpPr/>
            <p:nvPr/>
          </p:nvSpPr>
          <p:spPr>
            <a:xfrm>
              <a:off x="430783" y="4328377"/>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Response 3 Bubble">
            <a:extLst>
              <a:ext uri="{FF2B5EF4-FFF2-40B4-BE49-F238E27FC236}">
                <a16:creationId xmlns:a16="http://schemas.microsoft.com/office/drawing/2014/main" id="{AE8050A3-96AF-4DF6-B3F3-FCC6C6BED0A7}"/>
              </a:ext>
            </a:extLst>
          </p:cNvPr>
          <p:cNvSpPr/>
          <p:nvPr/>
        </p:nvSpPr>
        <p:spPr>
          <a:xfrm>
            <a:off x="8267163" y="4275447"/>
            <a:ext cx="2341207" cy="444440"/>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000" b="1" dirty="0">
                <a:solidFill>
                  <a:srgbClr val="485CC7"/>
                </a:solidFill>
              </a:rPr>
              <a:t>risk assessment</a:t>
            </a:r>
          </a:p>
        </p:txBody>
      </p:sp>
      <p:grpSp>
        <p:nvGrpSpPr>
          <p:cNvPr id="18" name="Option 4">
            <a:extLst>
              <a:ext uri="{FF2B5EF4-FFF2-40B4-BE49-F238E27FC236}">
                <a16:creationId xmlns:a16="http://schemas.microsoft.com/office/drawing/2014/main" id="{91E27203-2F15-4DE7-A5F4-23CD5A11331E}"/>
              </a:ext>
            </a:extLst>
          </p:cNvPr>
          <p:cNvGrpSpPr/>
          <p:nvPr/>
        </p:nvGrpSpPr>
        <p:grpSpPr>
          <a:xfrm>
            <a:off x="505083" y="5366117"/>
            <a:ext cx="10956816" cy="1015663"/>
            <a:chOff x="1105700" y="3591582"/>
            <a:chExt cx="11358445" cy="1015663"/>
          </a:xfrm>
        </p:grpSpPr>
        <p:sp>
          <p:nvSpPr>
            <p:cNvPr id="20" name="Option 4">
              <a:extLst>
                <a:ext uri="{FF2B5EF4-FFF2-40B4-BE49-F238E27FC236}">
                  <a16:creationId xmlns:a16="http://schemas.microsoft.com/office/drawing/2014/main" id="{C1E005E1-83E8-4CD1-AACA-AAFE5EDFE246}"/>
                </a:ext>
              </a:extLst>
            </p:cNvPr>
            <p:cNvSpPr txBox="1"/>
            <p:nvPr/>
          </p:nvSpPr>
          <p:spPr>
            <a:xfrm>
              <a:off x="1733317" y="3591582"/>
              <a:ext cx="10730828" cy="1015663"/>
            </a:xfrm>
            <a:prstGeom prst="rect">
              <a:avLst/>
            </a:prstGeom>
            <a:noFill/>
          </p:spPr>
          <p:txBody>
            <a:bodyPr wrap="square" rtlCol="0">
              <a:spAutoFit/>
            </a:bodyPr>
            <a:lstStyle/>
            <a:p>
              <a:r>
                <a:rPr lang="en-AU" sz="2000" dirty="0">
                  <a:solidFill>
                    <a:schemeClr val="tx1"/>
                  </a:solidFill>
                </a:rPr>
                <a:t>Product types that require </a:t>
              </a:r>
              <a:r>
                <a:rPr lang="en-AU" sz="2000" dirty="0" err="1">
                  <a:solidFill>
                    <a:schemeClr val="tx1"/>
                  </a:solidFill>
                </a:rPr>
                <a:t>WaterMark</a:t>
              </a:r>
              <a:r>
                <a:rPr lang="en-AU" sz="2000" dirty="0">
                  <a:solidFill>
                    <a:schemeClr val="tx1"/>
                  </a:solidFill>
                </a:rPr>
                <a:t> certification are listed in the </a:t>
              </a:r>
              <a:r>
                <a:rPr lang="en-AU" sz="2000" dirty="0" err="1">
                  <a:solidFill>
                    <a:schemeClr val="tx1"/>
                  </a:solidFill>
                </a:rPr>
                <a:t>WaterMark</a:t>
              </a:r>
              <a:r>
                <a:rPr lang="en-AU" sz="2000" dirty="0">
                  <a:solidFill>
                    <a:schemeClr val="tx1"/>
                  </a:solidFill>
                </a:rPr>
                <a:t> </a:t>
              </a:r>
              <a:r>
                <a:rPr lang="en-AU" sz="2000" b="1" dirty="0">
                  <a:solidFill>
                    <a:srgbClr val="485CC7"/>
                  </a:solidFill>
                </a:rPr>
                <a:t>_________________________</a:t>
              </a:r>
              <a:r>
                <a:rPr lang="en-AU" sz="2000" b="1" dirty="0">
                  <a:solidFill>
                    <a:schemeClr val="accent2"/>
                  </a:solidFill>
                </a:rPr>
                <a:t>. </a:t>
              </a:r>
              <a:r>
                <a:rPr lang="en-AU" sz="2000" dirty="0">
                  <a:solidFill>
                    <a:schemeClr val="tx1"/>
                  </a:solidFill>
                </a:rPr>
                <a:t>Product types that don’t require certification are listed in the </a:t>
              </a:r>
              <a:r>
                <a:rPr lang="en-AU" sz="2000" dirty="0" err="1">
                  <a:solidFill>
                    <a:schemeClr val="tx1"/>
                  </a:solidFill>
                </a:rPr>
                <a:t>WaterMark</a:t>
              </a:r>
              <a:r>
                <a:rPr lang="en-AU" sz="2000" dirty="0">
                  <a:solidFill>
                    <a:schemeClr val="tx1"/>
                  </a:solidFill>
                </a:rPr>
                <a:t>  </a:t>
              </a:r>
              <a:r>
                <a:rPr lang="en-AU" sz="2000" b="1" dirty="0">
                  <a:solidFill>
                    <a:schemeClr val="accent2"/>
                  </a:solidFill>
                </a:rPr>
                <a:t>___________________________.</a:t>
              </a:r>
              <a:endParaRPr lang="en-AU" sz="2000" dirty="0">
                <a:solidFill>
                  <a:schemeClr val="tx1"/>
                </a:solidFill>
              </a:endParaRPr>
            </a:p>
          </p:txBody>
        </p:sp>
        <p:sp>
          <p:nvSpPr>
            <p:cNvPr id="21" name="Button 4">
              <a:extLst>
                <a:ext uri="{FF2B5EF4-FFF2-40B4-BE49-F238E27FC236}">
                  <a16:creationId xmlns:a16="http://schemas.microsoft.com/office/drawing/2014/main" id="{99711A92-A051-4087-8ED7-54D438480C09}"/>
                </a:ext>
              </a:extLst>
            </p:cNvPr>
            <p:cNvSpPr/>
            <p:nvPr/>
          </p:nvSpPr>
          <p:spPr>
            <a:xfrm>
              <a:off x="1105700" y="3660261"/>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2" name="Response 4 x 1 Bubble">
            <a:extLst>
              <a:ext uri="{FF2B5EF4-FFF2-40B4-BE49-F238E27FC236}">
                <a16:creationId xmlns:a16="http://schemas.microsoft.com/office/drawing/2014/main" id="{D950C13B-8B6E-4B63-A5BA-902574D4945D}"/>
              </a:ext>
            </a:extLst>
          </p:cNvPr>
          <p:cNvSpPr/>
          <p:nvPr/>
        </p:nvSpPr>
        <p:spPr>
          <a:xfrm>
            <a:off x="916600" y="5645755"/>
            <a:ext cx="3537067" cy="444440"/>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000" b="1" dirty="0">
                <a:solidFill>
                  <a:srgbClr val="485CC7"/>
                </a:solidFill>
              </a:rPr>
              <a:t>Schedule of Products</a:t>
            </a:r>
          </a:p>
        </p:txBody>
      </p:sp>
      <p:sp>
        <p:nvSpPr>
          <p:cNvPr id="23" name="Response 4 x 2 Bubble">
            <a:extLst>
              <a:ext uri="{FF2B5EF4-FFF2-40B4-BE49-F238E27FC236}">
                <a16:creationId xmlns:a16="http://schemas.microsoft.com/office/drawing/2014/main" id="{D452194F-B485-4A41-8300-C40E3E86D152}"/>
              </a:ext>
            </a:extLst>
          </p:cNvPr>
          <p:cNvSpPr/>
          <p:nvPr/>
        </p:nvSpPr>
        <p:spPr>
          <a:xfrm>
            <a:off x="2785575" y="5997271"/>
            <a:ext cx="4159217" cy="407093"/>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sz="2000" b="1" dirty="0">
                <a:solidFill>
                  <a:srgbClr val="485CC7"/>
                </a:solidFill>
              </a:rPr>
              <a:t>Schedule of Excluded Products</a:t>
            </a:r>
          </a:p>
        </p:txBody>
      </p:sp>
    </p:spTree>
    <p:custDataLst>
      <p:tags r:id="rId1"/>
    </p:custDataLst>
    <p:extLst>
      <p:ext uri="{BB962C8B-B14F-4D97-AF65-F5344CB8AC3E}">
        <p14:creationId xmlns:p14="http://schemas.microsoft.com/office/powerpoint/2010/main" val="208846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childTnLst>
              </p:cTn>
              <p:nextCondLst>
                <p:cond evt="onClick" delay="0">
                  <p:tgtEl>
                    <p:spTgt spid="18"/>
                  </p:tgtEl>
                </p:cond>
              </p:nextCondLst>
            </p:seq>
          </p:childTnLst>
        </p:cTn>
      </p:par>
    </p:tnLst>
    <p:bldLst>
      <p:bldP spid="15" grpId="0"/>
      <p:bldP spid="16" grpId="0"/>
      <p:bldP spid="17"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31322E65-B5F1-4D51-AFA8-9AA2088A61B8}"/>
              </a:ext>
            </a:extLst>
          </p:cNvPr>
          <p:cNvSpPr>
            <a:spLocks noGrp="1"/>
          </p:cNvSpPr>
          <p:nvPr>
            <p:ph type="body" sz="quarter" idx="11"/>
          </p:nvPr>
        </p:nvSpPr>
        <p:spPr/>
        <p:txBody>
          <a:bodyPr>
            <a:normAutofit lnSpcReduction="10000"/>
          </a:bodyPr>
          <a:lstStyle/>
          <a:p>
            <a:r>
              <a:rPr lang="en-AU" dirty="0"/>
              <a:t>What is the purpose of a WaterMark risk assessment?</a:t>
            </a:r>
          </a:p>
        </p:txBody>
      </p:sp>
      <p:pic>
        <p:nvPicPr>
          <p:cNvPr id="19" name="Logo" descr="Blue NCC logo, diagonal lines getting prgressivly thinner from the left bottom corner to the top right corner. ">
            <a:extLst>
              <a:ext uri="{FF2B5EF4-FFF2-40B4-BE49-F238E27FC236}">
                <a16:creationId xmlns:a16="http://schemas.microsoft.com/office/drawing/2014/main" id="{E06F057A-8554-4A06-8A0B-E3417085F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3" name="Option 1">
            <a:extLst>
              <a:ext uri="{FF2B5EF4-FFF2-40B4-BE49-F238E27FC236}">
                <a16:creationId xmlns:a16="http://schemas.microsoft.com/office/drawing/2014/main" id="{842B87CC-5BC5-4D65-96AA-5B6CA1FB1C7B}"/>
              </a:ext>
            </a:extLst>
          </p:cNvPr>
          <p:cNvGrpSpPr/>
          <p:nvPr/>
        </p:nvGrpSpPr>
        <p:grpSpPr>
          <a:xfrm>
            <a:off x="334962" y="2093104"/>
            <a:ext cx="7515815" cy="850968"/>
            <a:chOff x="959163" y="2719165"/>
            <a:chExt cx="10684197" cy="850968"/>
          </a:xfrm>
        </p:grpSpPr>
        <p:sp>
          <p:nvSpPr>
            <p:cNvPr id="4" name="Option 1">
              <a:extLst>
                <a:ext uri="{FF2B5EF4-FFF2-40B4-BE49-F238E27FC236}">
                  <a16:creationId xmlns:a16="http://schemas.microsoft.com/office/drawing/2014/main" id="{5601CF5E-C212-47EB-AD6F-E87D3EF1CA6B}"/>
                </a:ext>
              </a:extLst>
            </p:cNvPr>
            <p:cNvSpPr txBox="1"/>
            <p:nvPr/>
          </p:nvSpPr>
          <p:spPr>
            <a:xfrm>
              <a:off x="1731264" y="2739136"/>
              <a:ext cx="9912096" cy="830997"/>
            </a:xfrm>
            <a:prstGeom prst="rect">
              <a:avLst/>
            </a:prstGeom>
            <a:noFill/>
          </p:spPr>
          <p:txBody>
            <a:bodyPr wrap="square" rtlCol="0">
              <a:spAutoFit/>
            </a:bodyPr>
            <a:lstStyle/>
            <a:p>
              <a:r>
                <a:rPr lang="en-AU" sz="2400" dirty="0">
                  <a:solidFill>
                    <a:schemeClr val="tx1"/>
                  </a:solidFill>
                </a:rPr>
                <a:t>To identify whether a particular product complies with the relevant Specification.</a:t>
              </a:r>
            </a:p>
          </p:txBody>
        </p:sp>
        <p:sp>
          <p:nvSpPr>
            <p:cNvPr id="5" name="Button 1">
              <a:extLst>
                <a:ext uri="{FF2B5EF4-FFF2-40B4-BE49-F238E27FC236}">
                  <a16:creationId xmlns:a16="http://schemas.microsoft.com/office/drawing/2014/main" id="{3F9CC848-9DE3-43BD-B7ED-87248EB0DFA1}"/>
                </a:ext>
              </a:extLst>
            </p:cNvPr>
            <p:cNvSpPr/>
            <p:nvPr/>
          </p:nvSpPr>
          <p:spPr>
            <a:xfrm>
              <a:off x="959163" y="2719165"/>
              <a:ext cx="695902"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9" name="Option 2">
            <a:extLst>
              <a:ext uri="{FF2B5EF4-FFF2-40B4-BE49-F238E27FC236}">
                <a16:creationId xmlns:a16="http://schemas.microsoft.com/office/drawing/2014/main" id="{297A7497-EB5D-458A-BF0A-A8E73F59C3D4}"/>
              </a:ext>
            </a:extLst>
          </p:cNvPr>
          <p:cNvGrpSpPr/>
          <p:nvPr/>
        </p:nvGrpSpPr>
        <p:grpSpPr>
          <a:xfrm>
            <a:off x="334962" y="3303890"/>
            <a:ext cx="7672569" cy="850968"/>
            <a:chOff x="994968" y="4306733"/>
            <a:chExt cx="10907033" cy="850968"/>
          </a:xfrm>
        </p:grpSpPr>
        <p:sp>
          <p:nvSpPr>
            <p:cNvPr id="10" name="Option 2">
              <a:extLst>
                <a:ext uri="{FF2B5EF4-FFF2-40B4-BE49-F238E27FC236}">
                  <a16:creationId xmlns:a16="http://schemas.microsoft.com/office/drawing/2014/main" id="{E17D3C21-EAE6-446F-9E6D-F4F03CF2F2FD}"/>
                </a:ext>
              </a:extLst>
            </p:cNvPr>
            <p:cNvSpPr txBox="1"/>
            <p:nvPr/>
          </p:nvSpPr>
          <p:spPr>
            <a:xfrm>
              <a:off x="1774806" y="4326704"/>
              <a:ext cx="10127195" cy="830997"/>
            </a:xfrm>
            <a:prstGeom prst="rect">
              <a:avLst/>
            </a:prstGeom>
            <a:noFill/>
          </p:spPr>
          <p:txBody>
            <a:bodyPr wrap="square" rtlCol="0">
              <a:spAutoFit/>
            </a:bodyPr>
            <a:lstStyle/>
            <a:p>
              <a:r>
                <a:rPr lang="en-AU" sz="2400" dirty="0">
                  <a:solidFill>
                    <a:schemeClr val="tx1"/>
                  </a:solidFill>
                </a:rPr>
                <a:t>To identify whether a type of plumbing or drainage product requires WaterMark certification.</a:t>
              </a:r>
            </a:p>
          </p:txBody>
        </p:sp>
        <p:sp>
          <p:nvSpPr>
            <p:cNvPr id="11" name="Button 2">
              <a:extLst>
                <a:ext uri="{FF2B5EF4-FFF2-40B4-BE49-F238E27FC236}">
                  <a16:creationId xmlns:a16="http://schemas.microsoft.com/office/drawing/2014/main" id="{C77E14ED-BC68-40E1-8273-E8FB6D94CBC8}"/>
                </a:ext>
              </a:extLst>
            </p:cNvPr>
            <p:cNvSpPr/>
            <p:nvPr/>
          </p:nvSpPr>
          <p:spPr>
            <a:xfrm>
              <a:off x="994968" y="4306733"/>
              <a:ext cx="703638"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6" name="Option 3">
            <a:extLst>
              <a:ext uri="{FF2B5EF4-FFF2-40B4-BE49-F238E27FC236}">
                <a16:creationId xmlns:a16="http://schemas.microsoft.com/office/drawing/2014/main" id="{9F0AB216-0C34-42F1-A24C-B968BBF4E715}"/>
              </a:ext>
            </a:extLst>
          </p:cNvPr>
          <p:cNvGrpSpPr/>
          <p:nvPr/>
        </p:nvGrpSpPr>
        <p:grpSpPr>
          <a:xfrm>
            <a:off x="334962" y="4511679"/>
            <a:ext cx="7515815" cy="850968"/>
            <a:chOff x="959163" y="3511977"/>
            <a:chExt cx="10684197" cy="850968"/>
          </a:xfrm>
        </p:grpSpPr>
        <p:sp>
          <p:nvSpPr>
            <p:cNvPr id="7" name="Option 3">
              <a:extLst>
                <a:ext uri="{FF2B5EF4-FFF2-40B4-BE49-F238E27FC236}">
                  <a16:creationId xmlns:a16="http://schemas.microsoft.com/office/drawing/2014/main" id="{DDA38C93-73B6-4E58-8241-319B0BAC644E}"/>
                </a:ext>
              </a:extLst>
            </p:cNvPr>
            <p:cNvSpPr txBox="1"/>
            <p:nvPr/>
          </p:nvSpPr>
          <p:spPr>
            <a:xfrm>
              <a:off x="1731264" y="3531948"/>
              <a:ext cx="9912096" cy="830997"/>
            </a:xfrm>
            <a:prstGeom prst="rect">
              <a:avLst/>
            </a:prstGeom>
            <a:noFill/>
          </p:spPr>
          <p:txBody>
            <a:bodyPr wrap="square" rtlCol="0">
              <a:spAutoFit/>
            </a:bodyPr>
            <a:lstStyle/>
            <a:p>
              <a:r>
                <a:rPr lang="en-AU" sz="2400" dirty="0">
                  <a:solidFill>
                    <a:schemeClr val="tx1"/>
                  </a:solidFill>
                </a:rPr>
                <a:t>To devel</a:t>
              </a:r>
              <a:r>
                <a:rPr lang="en-AU" sz="2400" dirty="0"/>
                <a:t>op a Specification for assessing a new or innovative plumbing or drainage product.</a:t>
              </a:r>
              <a:endParaRPr lang="en-AU" sz="2400" dirty="0">
                <a:solidFill>
                  <a:schemeClr val="tx1"/>
                </a:solidFill>
              </a:endParaRPr>
            </a:p>
          </p:txBody>
        </p:sp>
        <p:sp>
          <p:nvSpPr>
            <p:cNvPr id="8" name="Button 3">
              <a:extLst>
                <a:ext uri="{FF2B5EF4-FFF2-40B4-BE49-F238E27FC236}">
                  <a16:creationId xmlns:a16="http://schemas.microsoft.com/office/drawing/2014/main" id="{11908675-1713-4B99-A83D-FA951B9671A8}"/>
                </a:ext>
              </a:extLst>
            </p:cNvPr>
            <p:cNvSpPr/>
            <p:nvPr/>
          </p:nvSpPr>
          <p:spPr>
            <a:xfrm>
              <a:off x="959163" y="3511977"/>
              <a:ext cx="695902"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12" name="Option 4">
            <a:extLst>
              <a:ext uri="{FF2B5EF4-FFF2-40B4-BE49-F238E27FC236}">
                <a16:creationId xmlns:a16="http://schemas.microsoft.com/office/drawing/2014/main" id="{D063C0FB-B533-4D35-8BA6-CA63BB5C4580}"/>
              </a:ext>
            </a:extLst>
          </p:cNvPr>
          <p:cNvGrpSpPr/>
          <p:nvPr/>
        </p:nvGrpSpPr>
        <p:grpSpPr>
          <a:xfrm>
            <a:off x="334962" y="5722465"/>
            <a:ext cx="7081041" cy="501606"/>
            <a:chOff x="986936" y="5388734"/>
            <a:chExt cx="10590238" cy="501606"/>
          </a:xfrm>
        </p:grpSpPr>
        <p:sp>
          <p:nvSpPr>
            <p:cNvPr id="13" name="Option 4">
              <a:extLst>
                <a:ext uri="{FF2B5EF4-FFF2-40B4-BE49-F238E27FC236}">
                  <a16:creationId xmlns:a16="http://schemas.microsoft.com/office/drawing/2014/main"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All of the above.</a:t>
              </a:r>
            </a:p>
          </p:txBody>
        </p:sp>
        <p:sp>
          <p:nvSpPr>
            <p:cNvPr id="14" name="Button 4">
              <a:extLst>
                <a:ext uri="{FF2B5EF4-FFF2-40B4-BE49-F238E27FC236}">
                  <a16:creationId xmlns:a16="http://schemas.microsoft.com/office/drawing/2014/main" id="{FFC0A550-8AE1-4974-9956-005B4BD256AE}"/>
                </a:ext>
              </a:extLst>
            </p:cNvPr>
            <p:cNvSpPr/>
            <p:nvPr/>
          </p:nvSpPr>
          <p:spPr>
            <a:xfrm>
              <a:off x="986936" y="5388734"/>
              <a:ext cx="711670"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sp>
        <p:nvSpPr>
          <p:cNvPr id="15" name="Response 1 Bubble">
            <a:extLst>
              <a:ext uri="{FF2B5EF4-FFF2-40B4-BE49-F238E27FC236}">
                <a16:creationId xmlns:a16="http://schemas.microsoft.com/office/drawing/2014/main" id="{4470B226-4F06-40D5-8B15-D4D3BB8A7ADC}"/>
              </a:ext>
            </a:extLst>
          </p:cNvPr>
          <p:cNvSpPr/>
          <p:nvPr/>
        </p:nvSpPr>
        <p:spPr>
          <a:xfrm>
            <a:off x="7850777" y="1899497"/>
            <a:ext cx="3107762" cy="828000"/>
          </a:xfrm>
          <a:prstGeom prst="wedgeRoundRectCallout">
            <a:avLst>
              <a:gd name="adj1" fmla="val -60151"/>
              <a:gd name="adj2" fmla="val -237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a:t>
            </a:r>
            <a:br>
              <a:rPr lang="en-AU" b="1" dirty="0">
                <a:solidFill>
                  <a:schemeClr val="tx1"/>
                </a:solidFill>
              </a:rPr>
            </a:br>
            <a:r>
              <a:rPr lang="en-AU" b="1" dirty="0">
                <a:solidFill>
                  <a:schemeClr val="tx1"/>
                </a:solidFill>
              </a:rPr>
              <a:t>Please try again.</a:t>
            </a:r>
          </a:p>
        </p:txBody>
      </p:sp>
      <p:sp>
        <p:nvSpPr>
          <p:cNvPr id="16" name="Response 2 Bubble">
            <a:extLst>
              <a:ext uri="{FF2B5EF4-FFF2-40B4-BE49-F238E27FC236}">
                <a16:creationId xmlns:a16="http://schemas.microsoft.com/office/drawing/2014/main" id="{037BE40A-DC8B-4131-A656-E09F452533A9}"/>
              </a:ext>
            </a:extLst>
          </p:cNvPr>
          <p:cNvSpPr/>
          <p:nvPr/>
        </p:nvSpPr>
        <p:spPr>
          <a:xfrm>
            <a:off x="8104512" y="2845994"/>
            <a:ext cx="3749040" cy="2313436"/>
          </a:xfrm>
          <a:prstGeom prst="wedgeRoundRectCallout">
            <a:avLst>
              <a:gd name="adj1" fmla="val -57242"/>
              <a:gd name="adj2" fmla="val -20866"/>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b="1" dirty="0">
                <a:solidFill>
                  <a:schemeClr val="tx1"/>
                </a:solidFill>
              </a:rPr>
              <a:t>Yes, that’s right. </a:t>
            </a:r>
            <a:br>
              <a:rPr lang="en-AU" b="1" dirty="0">
                <a:solidFill>
                  <a:schemeClr val="tx1"/>
                </a:solidFill>
              </a:rPr>
            </a:br>
            <a:r>
              <a:rPr lang="en-AU" b="1" dirty="0">
                <a:solidFill>
                  <a:schemeClr val="tx1"/>
                </a:solidFill>
              </a:rPr>
              <a:t>A risk assessment is used to determine whether a new or innovative plumbing or drainage product presents risks that need to be managed through </a:t>
            </a:r>
            <a:r>
              <a:rPr lang="en-AU" b="1" dirty="0" err="1">
                <a:solidFill>
                  <a:schemeClr val="tx1"/>
                </a:solidFill>
              </a:rPr>
              <a:t>WaterMark</a:t>
            </a:r>
            <a:r>
              <a:rPr lang="en-AU" b="1" dirty="0">
                <a:solidFill>
                  <a:schemeClr val="tx1"/>
                </a:solidFill>
              </a:rPr>
              <a:t> certification.</a:t>
            </a:r>
          </a:p>
        </p:txBody>
      </p:sp>
      <p:sp>
        <p:nvSpPr>
          <p:cNvPr id="17" name="Response 3 Bubble">
            <a:extLst>
              <a:ext uri="{FF2B5EF4-FFF2-40B4-BE49-F238E27FC236}">
                <a16:creationId xmlns:a16="http://schemas.microsoft.com/office/drawing/2014/main" id="{AE8050A3-96AF-4DF6-B3F3-FCC6C6BED0A7}"/>
              </a:ext>
            </a:extLst>
          </p:cNvPr>
          <p:cNvSpPr/>
          <p:nvPr/>
        </p:nvSpPr>
        <p:spPr>
          <a:xfrm>
            <a:off x="7285299" y="5424256"/>
            <a:ext cx="3107762" cy="828000"/>
          </a:xfrm>
          <a:prstGeom prst="wedgeRoundRectCallout">
            <a:avLst>
              <a:gd name="adj1" fmla="val -58677"/>
              <a:gd name="adj2" fmla="val -9007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a:t>
            </a:r>
            <a:br>
              <a:rPr lang="en-AU" b="1" dirty="0">
                <a:solidFill>
                  <a:schemeClr val="tx1"/>
                </a:solidFill>
              </a:rPr>
            </a:br>
            <a:r>
              <a:rPr lang="en-AU" b="1" dirty="0">
                <a:solidFill>
                  <a:schemeClr val="tx1"/>
                </a:solidFill>
              </a:rPr>
              <a:t>Please try again.</a:t>
            </a:r>
          </a:p>
        </p:txBody>
      </p:sp>
      <p:sp>
        <p:nvSpPr>
          <p:cNvPr id="18" name="Response 4 Bubble">
            <a:extLst>
              <a:ext uri="{FF2B5EF4-FFF2-40B4-BE49-F238E27FC236}">
                <a16:creationId xmlns:a16="http://schemas.microsoft.com/office/drawing/2014/main" id="{CE2AAE87-1365-48F1-97C2-CC399A7D4F30}"/>
              </a:ext>
            </a:extLst>
          </p:cNvPr>
          <p:cNvSpPr/>
          <p:nvPr/>
        </p:nvSpPr>
        <p:spPr>
          <a:xfrm>
            <a:off x="3529874" y="5597303"/>
            <a:ext cx="3108910" cy="828000"/>
          </a:xfrm>
          <a:prstGeom prst="wedgeRoundRectCallout">
            <a:avLst>
              <a:gd name="adj1" fmla="val -60965"/>
              <a:gd name="adj2" fmla="val -105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a:t>
            </a:r>
            <a:br>
              <a:rPr lang="en-AU" b="1" dirty="0">
                <a:solidFill>
                  <a:schemeClr val="tx1"/>
                </a:solidFill>
              </a:rPr>
            </a:br>
            <a:r>
              <a:rPr lang="en-AU" b="1" dirty="0">
                <a:solidFill>
                  <a:schemeClr val="tx1"/>
                </a:solidFill>
              </a:rPr>
              <a:t>Please try again.</a:t>
            </a:r>
          </a:p>
        </p:txBody>
      </p:sp>
    </p:spTree>
    <p:custDataLst>
      <p:tags r:id="rId1"/>
    </p:custDataLst>
    <p:extLst>
      <p:ext uri="{BB962C8B-B14F-4D97-AF65-F5344CB8AC3E}">
        <p14:creationId xmlns:p14="http://schemas.microsoft.com/office/powerpoint/2010/main" val="1203904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pic>
        <p:nvPicPr>
          <p:cNvPr id="12" name="Logo" descr="Blue NCC logo, diagonal lines getting prgressivly thinner from the left bottom corner to the top right corner. ">
            <a:extLst>
              <a:ext uri="{FF2B5EF4-FFF2-40B4-BE49-F238E27FC236}">
                <a16:creationId xmlns:a16="http://schemas.microsoft.com/office/drawing/2014/main" id="{0E570573-2CA7-4619-A3EB-8DED09B2E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Statement">
            <a:extLst>
              <a:ext uri="{FF2B5EF4-FFF2-40B4-BE49-F238E27FC236}">
                <a16:creationId xmlns:a16="http://schemas.microsoft.com/office/drawing/2014/main" id="{3EE33743-DCA2-4CEB-A9FC-7A370E68E64A}"/>
              </a:ext>
            </a:extLst>
          </p:cNvPr>
          <p:cNvSpPr txBox="1"/>
          <p:nvPr/>
        </p:nvSpPr>
        <p:spPr>
          <a:xfrm>
            <a:off x="451940" y="2554315"/>
            <a:ext cx="2937978" cy="3539430"/>
          </a:xfrm>
          <a:prstGeom prst="rect">
            <a:avLst/>
          </a:prstGeom>
          <a:noFill/>
        </p:spPr>
        <p:txBody>
          <a:bodyPr wrap="square" rtlCol="0">
            <a:spAutoFit/>
          </a:bodyPr>
          <a:lstStyle/>
          <a:p>
            <a:pPr>
              <a:spcBef>
                <a:spcPts val="200"/>
              </a:spcBef>
              <a:spcAft>
                <a:spcPts val="200"/>
              </a:spcAft>
            </a:pPr>
            <a:r>
              <a:rPr lang="en-AU" sz="2800" dirty="0"/>
              <a:t>A plumbing product that </a:t>
            </a:r>
            <a:br>
              <a:rPr lang="en-AU" sz="2800" dirty="0"/>
            </a:br>
            <a:r>
              <a:rPr lang="en-AU" sz="2800" dirty="0"/>
              <a:t>doesn’t have WaterMark certification </a:t>
            </a:r>
            <a:r>
              <a:rPr lang="en-AU" sz="2800" b="1" dirty="0"/>
              <a:t>cannot</a:t>
            </a:r>
            <a:r>
              <a:rPr lang="en-AU" sz="2800" dirty="0"/>
              <a:t> be sold or installed in Australia.</a:t>
            </a:r>
          </a:p>
        </p:txBody>
      </p:sp>
      <p:grpSp>
        <p:nvGrpSpPr>
          <p:cNvPr id="4" name="False button">
            <a:extLst>
              <a:ext uri="{FF2B5EF4-FFF2-40B4-BE49-F238E27FC236}">
                <a16:creationId xmlns:a16="http://schemas.microsoft.com/office/drawing/2014/main" id="{DD3C4A91-DFB7-4B67-BBAD-2D6F8C05BA13}"/>
              </a:ext>
            </a:extLst>
          </p:cNvPr>
          <p:cNvGrpSpPr/>
          <p:nvPr/>
        </p:nvGrpSpPr>
        <p:grpSpPr>
          <a:xfrm>
            <a:off x="9686975" y="4531748"/>
            <a:ext cx="2042829" cy="523220"/>
            <a:chOff x="8552285" y="4732652"/>
            <a:chExt cx="2042829" cy="523220"/>
          </a:xfrm>
        </p:grpSpPr>
        <p:sp>
          <p:nvSpPr>
            <p:cNvPr id="5" name="TextBox 4">
              <a:extLst>
                <a:ext uri="{FF2B5EF4-FFF2-40B4-BE49-F238E27FC236}">
                  <a16:creationId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a16="http://schemas.microsoft.com/office/drawing/2014/main" id="{8A3051C6-C517-4F2D-8B7F-8FB437748CD4}"/>
                </a:ext>
              </a:extLst>
            </p:cNvPr>
            <p:cNvSpPr/>
            <p:nvPr/>
          </p:nvSpPr>
          <p:spPr>
            <a:xfrm>
              <a:off x="8552285" y="4743459"/>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id="{9CA497A8-D91F-41D0-9C94-4CBDB1647B96}"/>
              </a:ext>
            </a:extLst>
          </p:cNvPr>
          <p:cNvGrpSpPr/>
          <p:nvPr/>
        </p:nvGrpSpPr>
        <p:grpSpPr>
          <a:xfrm>
            <a:off x="9686975" y="3413643"/>
            <a:ext cx="1883802" cy="523220"/>
            <a:chOff x="8552285" y="3853083"/>
            <a:chExt cx="1883802" cy="523220"/>
          </a:xfrm>
        </p:grpSpPr>
        <p:sp>
          <p:nvSpPr>
            <p:cNvPr id="8" name="Diamond 7">
              <a:extLst>
                <a:ext uri="{FF2B5EF4-FFF2-40B4-BE49-F238E27FC236}">
                  <a16:creationId xmlns:a16="http://schemas.microsoft.com/office/drawing/2014/main" id="{B5DC944E-E305-4611-B0E6-505DB7EB2FCE}"/>
                </a:ext>
              </a:extLst>
            </p:cNvPr>
            <p:cNvSpPr/>
            <p:nvPr/>
          </p:nvSpPr>
          <p:spPr>
            <a:xfrm>
              <a:off x="8552285" y="3863890"/>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a16="http://schemas.microsoft.com/office/drawing/2014/main" id="{99D6481B-532F-4A2B-9193-5732694A6B50}"/>
              </a:ext>
            </a:extLst>
          </p:cNvPr>
          <p:cNvSpPr/>
          <p:nvPr/>
        </p:nvSpPr>
        <p:spPr>
          <a:xfrm>
            <a:off x="3386724" y="2012043"/>
            <a:ext cx="5663963" cy="4441371"/>
          </a:xfrm>
          <a:prstGeom prst="wedgeRoundRectCallout">
            <a:avLst>
              <a:gd name="adj1" fmla="val 58372"/>
              <a:gd name="adj2" fmla="val -14085"/>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US" sz="2100" b="1" dirty="0">
                <a:solidFill>
                  <a:schemeClr val="tx1"/>
                </a:solidFill>
              </a:rPr>
              <a:t>Sorry, that's not right. </a:t>
            </a:r>
          </a:p>
          <a:p>
            <a:pPr>
              <a:spcBef>
                <a:spcPts val="300"/>
              </a:spcBef>
              <a:spcAft>
                <a:spcPts val="600"/>
              </a:spcAft>
            </a:pPr>
            <a:r>
              <a:rPr lang="en-AU" sz="2100" dirty="0">
                <a:solidFill>
                  <a:schemeClr val="tx1"/>
                </a:solidFill>
              </a:rPr>
              <a:t>A product that doesn’t have WaterMark certification can be legally sold in Australia. </a:t>
            </a:r>
          </a:p>
          <a:p>
            <a:pPr>
              <a:spcBef>
                <a:spcPts val="300"/>
              </a:spcBef>
              <a:spcAft>
                <a:spcPts val="600"/>
              </a:spcAft>
            </a:pPr>
            <a:r>
              <a:rPr lang="en-AU" sz="2100" dirty="0">
                <a:solidFill>
                  <a:schemeClr val="tx1"/>
                </a:solidFill>
              </a:rPr>
              <a:t>However if the product is listed in the WaterMark Schedule of Products, but not WaterMark certified, a licenced plumber cannot install the product. </a:t>
            </a:r>
          </a:p>
          <a:p>
            <a:pPr>
              <a:spcBef>
                <a:spcPts val="300"/>
              </a:spcBef>
              <a:spcAft>
                <a:spcPts val="300"/>
              </a:spcAft>
            </a:pPr>
            <a:r>
              <a:rPr lang="en-AU" sz="2100" dirty="0">
                <a:solidFill>
                  <a:schemeClr val="tx1"/>
                </a:solidFill>
              </a:rPr>
              <a:t>If the product is a DIY installation, the plumbing regulator may not accept its installation</a:t>
            </a:r>
          </a:p>
        </p:txBody>
      </p:sp>
      <p:sp>
        <p:nvSpPr>
          <p:cNvPr id="11" name="False Speech Bubble">
            <a:extLst>
              <a:ext uri="{FF2B5EF4-FFF2-40B4-BE49-F238E27FC236}">
                <a16:creationId xmlns:a16="http://schemas.microsoft.com/office/drawing/2014/main" id="{9200A625-C2E4-4BD7-AAAC-8DAC9707263F}"/>
              </a:ext>
            </a:extLst>
          </p:cNvPr>
          <p:cNvSpPr/>
          <p:nvPr/>
        </p:nvSpPr>
        <p:spPr>
          <a:xfrm>
            <a:off x="3534811" y="1993900"/>
            <a:ext cx="5367789" cy="4503906"/>
          </a:xfrm>
          <a:prstGeom prst="wedgeRoundRectCallout">
            <a:avLst>
              <a:gd name="adj1" fmla="val 59174"/>
              <a:gd name="adj2" fmla="val 1263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US" sz="2100" b="1" dirty="0">
                <a:solidFill>
                  <a:schemeClr val="tx1"/>
                </a:solidFill>
              </a:rPr>
              <a:t>Yes, that's right. </a:t>
            </a:r>
          </a:p>
          <a:p>
            <a:pPr>
              <a:spcBef>
                <a:spcPts val="300"/>
              </a:spcBef>
              <a:spcAft>
                <a:spcPts val="600"/>
              </a:spcAft>
            </a:pPr>
            <a:r>
              <a:rPr lang="en-AU" sz="2100" dirty="0">
                <a:solidFill>
                  <a:schemeClr val="tx1"/>
                </a:solidFill>
              </a:rPr>
              <a:t>A product that doesn’t have WaterMark certification can be legally sold in Australia. </a:t>
            </a:r>
          </a:p>
          <a:p>
            <a:pPr>
              <a:spcBef>
                <a:spcPts val="300"/>
              </a:spcBef>
              <a:spcAft>
                <a:spcPts val="600"/>
              </a:spcAft>
            </a:pPr>
            <a:r>
              <a:rPr lang="en-AU" sz="2100" dirty="0">
                <a:solidFill>
                  <a:schemeClr val="tx1"/>
                </a:solidFill>
              </a:rPr>
              <a:t>However if the product is listed in the WaterMark Schedule of Products, but not WaterMark certified, a licenced plumber cannot install the product. </a:t>
            </a:r>
          </a:p>
          <a:p>
            <a:pPr>
              <a:spcBef>
                <a:spcPts val="300"/>
              </a:spcBef>
              <a:spcAft>
                <a:spcPts val="300"/>
              </a:spcAft>
            </a:pPr>
            <a:r>
              <a:rPr lang="en-AU" sz="2100" dirty="0">
                <a:solidFill>
                  <a:schemeClr val="tx1"/>
                </a:solidFill>
              </a:rPr>
              <a:t>If the product is DIY installed, the plumbing regulator may not accept its installation. </a:t>
            </a:r>
          </a:p>
        </p:txBody>
      </p:sp>
    </p:spTree>
    <p:custDataLst>
      <p:tags r:id="rId1"/>
    </p:custDataLst>
    <p:extLst>
      <p:ext uri="{BB962C8B-B14F-4D97-AF65-F5344CB8AC3E}">
        <p14:creationId xmlns:p14="http://schemas.microsoft.com/office/powerpoint/2010/main" val="2490058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F78BF6CC-69B3-481B-9E2B-5D07E725365F}"/>
              </a:ext>
            </a:extLst>
          </p:cNvPr>
          <p:cNvSpPr>
            <a:spLocks noGrp="1"/>
          </p:cNvSpPr>
          <p:nvPr>
            <p:ph type="body" sz="quarter" idx="11"/>
          </p:nvPr>
        </p:nvSpPr>
        <p:spPr/>
        <p:txBody>
          <a:bodyPr/>
          <a:lstStyle/>
          <a:p>
            <a:r>
              <a:rPr lang="en-AU" dirty="0"/>
              <a:t>Yes or no?</a:t>
            </a:r>
          </a:p>
        </p:txBody>
      </p:sp>
      <p:pic>
        <p:nvPicPr>
          <p:cNvPr id="12" name="Logo" descr="Blue NCC logo, diagonal lines getting prgressivly thinner from the left bottom corner to the top right corner. ">
            <a:extLst>
              <a:ext uri="{FF2B5EF4-FFF2-40B4-BE49-F238E27FC236}">
                <a16:creationId xmlns:a16="http://schemas.microsoft.com/office/drawing/2014/main" id="{E0E61526-3E91-45EF-ADFE-FE4D1F68D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Statement">
            <a:extLst>
              <a:ext uri="{FF2B5EF4-FFF2-40B4-BE49-F238E27FC236}">
                <a16:creationId xmlns:a16="http://schemas.microsoft.com/office/drawing/2014/main" id="{3EE33743-DCA2-4CEB-A9FC-7A370E68E64A}"/>
              </a:ext>
            </a:extLst>
          </p:cNvPr>
          <p:cNvSpPr txBox="1"/>
          <p:nvPr/>
        </p:nvSpPr>
        <p:spPr>
          <a:xfrm>
            <a:off x="462196" y="1828800"/>
            <a:ext cx="3444726" cy="4093428"/>
          </a:xfrm>
          <a:prstGeom prst="rect">
            <a:avLst/>
          </a:prstGeom>
          <a:noFill/>
        </p:spPr>
        <p:txBody>
          <a:bodyPr wrap="square" rtlCol="0">
            <a:spAutoFit/>
          </a:bodyPr>
          <a:lstStyle/>
          <a:p>
            <a:pPr>
              <a:spcBef>
                <a:spcPts val="600"/>
              </a:spcBef>
              <a:spcAft>
                <a:spcPts val="600"/>
              </a:spcAft>
            </a:pPr>
            <a:r>
              <a:rPr lang="en-AU" sz="2400" dirty="0"/>
              <a:t>Tapware is listed in the WaterMark Schedule of Products. </a:t>
            </a:r>
          </a:p>
          <a:p>
            <a:pPr>
              <a:spcBef>
                <a:spcPts val="600"/>
              </a:spcBef>
              <a:spcAft>
                <a:spcPts val="600"/>
              </a:spcAft>
            </a:pPr>
            <a:r>
              <a:rPr lang="en-AU" sz="2400" dirty="0"/>
              <a:t>A particular tap doesn’t have a WaterMark licence.</a:t>
            </a:r>
          </a:p>
          <a:p>
            <a:pPr>
              <a:spcBef>
                <a:spcPts val="600"/>
              </a:spcBef>
              <a:spcAft>
                <a:spcPts val="600"/>
              </a:spcAft>
            </a:pPr>
            <a:r>
              <a:rPr lang="en-AU" sz="2400" b="1" dirty="0"/>
              <a:t>Can this tap be used in a plumbing and drainage installation in Australia?</a:t>
            </a:r>
          </a:p>
        </p:txBody>
      </p:sp>
      <p:grpSp>
        <p:nvGrpSpPr>
          <p:cNvPr id="4" name="False button">
            <a:extLst>
              <a:ext uri="{FF2B5EF4-FFF2-40B4-BE49-F238E27FC236}">
                <a16:creationId xmlns:a16="http://schemas.microsoft.com/office/drawing/2014/main" id="{DD3C4A91-DFB7-4B67-BBAD-2D6F8C05BA13}"/>
              </a:ext>
            </a:extLst>
          </p:cNvPr>
          <p:cNvGrpSpPr/>
          <p:nvPr/>
        </p:nvGrpSpPr>
        <p:grpSpPr>
          <a:xfrm>
            <a:off x="9686975" y="4531748"/>
            <a:ext cx="2042829" cy="523220"/>
            <a:chOff x="8552285" y="4732652"/>
            <a:chExt cx="2042829" cy="523220"/>
          </a:xfrm>
        </p:grpSpPr>
        <p:sp>
          <p:nvSpPr>
            <p:cNvPr id="5" name="TextBox 4">
              <a:extLst>
                <a:ext uri="{FF2B5EF4-FFF2-40B4-BE49-F238E27FC236}">
                  <a16:creationId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No</a:t>
              </a:r>
            </a:p>
          </p:txBody>
        </p:sp>
        <p:sp>
          <p:nvSpPr>
            <p:cNvPr id="6" name="Diamond 5">
              <a:extLst>
                <a:ext uri="{FF2B5EF4-FFF2-40B4-BE49-F238E27FC236}">
                  <a16:creationId xmlns:a16="http://schemas.microsoft.com/office/drawing/2014/main" id="{8A3051C6-C517-4F2D-8B7F-8FB437748CD4}"/>
                </a:ext>
              </a:extLst>
            </p:cNvPr>
            <p:cNvSpPr/>
            <p:nvPr/>
          </p:nvSpPr>
          <p:spPr>
            <a:xfrm>
              <a:off x="8552285" y="4743459"/>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id="{9CA497A8-D91F-41D0-9C94-4CBDB1647B96}"/>
              </a:ext>
            </a:extLst>
          </p:cNvPr>
          <p:cNvGrpSpPr/>
          <p:nvPr/>
        </p:nvGrpSpPr>
        <p:grpSpPr>
          <a:xfrm>
            <a:off x="9686975" y="3413643"/>
            <a:ext cx="1883802" cy="523220"/>
            <a:chOff x="8552285" y="3853083"/>
            <a:chExt cx="1883802" cy="523220"/>
          </a:xfrm>
        </p:grpSpPr>
        <p:sp>
          <p:nvSpPr>
            <p:cNvPr id="8" name="Diamond 7">
              <a:extLst>
                <a:ext uri="{FF2B5EF4-FFF2-40B4-BE49-F238E27FC236}">
                  <a16:creationId xmlns:a16="http://schemas.microsoft.com/office/drawing/2014/main" id="{B5DC944E-E305-4611-B0E6-505DB7EB2FCE}"/>
                </a:ext>
              </a:extLst>
            </p:cNvPr>
            <p:cNvSpPr/>
            <p:nvPr/>
          </p:nvSpPr>
          <p:spPr>
            <a:xfrm>
              <a:off x="8552285" y="3863890"/>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Yes</a:t>
              </a:r>
            </a:p>
          </p:txBody>
        </p:sp>
      </p:grpSp>
      <p:sp>
        <p:nvSpPr>
          <p:cNvPr id="10" name="Yes Speech Bubble">
            <a:extLst>
              <a:ext uri="{FF2B5EF4-FFF2-40B4-BE49-F238E27FC236}">
                <a16:creationId xmlns:a16="http://schemas.microsoft.com/office/drawing/2014/main" id="{99D6481B-532F-4A2B-9193-5732694A6B50}"/>
              </a:ext>
            </a:extLst>
          </p:cNvPr>
          <p:cNvSpPr/>
          <p:nvPr/>
        </p:nvSpPr>
        <p:spPr>
          <a:xfrm>
            <a:off x="4204919" y="2016087"/>
            <a:ext cx="4873767" cy="4472847"/>
          </a:xfrm>
          <a:prstGeom prst="wedgeRoundRectCallout">
            <a:avLst>
              <a:gd name="adj1" fmla="val 60169"/>
              <a:gd name="adj2" fmla="val -11873"/>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AU" sz="2200" b="1" dirty="0">
                <a:solidFill>
                  <a:schemeClr val="tx1"/>
                </a:solidFill>
              </a:rPr>
              <a:t>No, that’s not right. </a:t>
            </a:r>
          </a:p>
          <a:p>
            <a:pPr>
              <a:spcBef>
                <a:spcPts val="200"/>
              </a:spcBef>
              <a:spcAft>
                <a:spcPts val="600"/>
              </a:spcAft>
            </a:pPr>
            <a:r>
              <a:rPr lang="en-US" sz="2200" dirty="0">
                <a:solidFill>
                  <a:schemeClr val="tx1"/>
                </a:solidFill>
              </a:rPr>
              <a:t>The tap cannot be legally installed in Australia.</a:t>
            </a:r>
          </a:p>
          <a:p>
            <a:pPr>
              <a:spcBef>
                <a:spcPts val="200"/>
              </a:spcBef>
              <a:spcAft>
                <a:spcPts val="600"/>
              </a:spcAft>
            </a:pPr>
            <a:r>
              <a:rPr lang="en-US" sz="2200" dirty="0">
                <a:solidFill>
                  <a:schemeClr val="tx1"/>
                </a:solidFill>
              </a:rPr>
              <a:t>As taps are listed on the Schedule of Products, only a WaterMark certified tap can be installed by a licensed plumber.</a:t>
            </a:r>
          </a:p>
          <a:p>
            <a:pPr>
              <a:spcBef>
                <a:spcPts val="200"/>
              </a:spcBef>
              <a:spcAft>
                <a:spcPts val="600"/>
              </a:spcAft>
            </a:pPr>
            <a:r>
              <a:rPr lang="en-US" sz="2200" dirty="0">
                <a:solidFill>
                  <a:schemeClr val="tx1"/>
                </a:solidFill>
              </a:rPr>
              <a:t>If the tap is not WaterMark certified, it is not </a:t>
            </a:r>
            <a:r>
              <a:rPr lang="en-US" sz="2200" dirty="0" err="1">
                <a:solidFill>
                  <a:schemeClr val="tx1"/>
                </a:solidFill>
              </a:rPr>
              <a:t>authorised</a:t>
            </a:r>
            <a:r>
              <a:rPr lang="en-US" sz="2200" dirty="0">
                <a:solidFill>
                  <a:schemeClr val="tx1"/>
                </a:solidFill>
              </a:rPr>
              <a:t> for installation. </a:t>
            </a:r>
          </a:p>
        </p:txBody>
      </p:sp>
      <p:sp>
        <p:nvSpPr>
          <p:cNvPr id="11" name="No Speech Bubble">
            <a:extLst>
              <a:ext uri="{FF2B5EF4-FFF2-40B4-BE49-F238E27FC236}">
                <a16:creationId xmlns:a16="http://schemas.microsoft.com/office/drawing/2014/main" id="{9200A625-C2E4-4BD7-AAAC-8DAC9707263F}"/>
              </a:ext>
            </a:extLst>
          </p:cNvPr>
          <p:cNvSpPr/>
          <p:nvPr/>
        </p:nvSpPr>
        <p:spPr>
          <a:xfrm>
            <a:off x="4220310" y="2049137"/>
            <a:ext cx="4873767" cy="4490332"/>
          </a:xfrm>
          <a:prstGeom prst="wedgeRoundRectCallout">
            <a:avLst>
              <a:gd name="adj1" fmla="val 61300"/>
              <a:gd name="adj2" fmla="val 10989"/>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AU" sz="2200" b="1" dirty="0">
                <a:solidFill>
                  <a:schemeClr val="tx1"/>
                </a:solidFill>
              </a:rPr>
              <a:t>Yes, that’s right. </a:t>
            </a:r>
          </a:p>
          <a:p>
            <a:pPr>
              <a:spcBef>
                <a:spcPts val="200"/>
              </a:spcBef>
              <a:spcAft>
                <a:spcPts val="600"/>
              </a:spcAft>
            </a:pPr>
            <a:r>
              <a:rPr lang="en-US" sz="2200" dirty="0">
                <a:solidFill>
                  <a:schemeClr val="tx1"/>
                </a:solidFill>
              </a:rPr>
              <a:t>The tap cannot be legally installed in Australia.</a:t>
            </a:r>
          </a:p>
          <a:p>
            <a:pPr>
              <a:spcBef>
                <a:spcPts val="200"/>
              </a:spcBef>
              <a:spcAft>
                <a:spcPts val="600"/>
              </a:spcAft>
            </a:pPr>
            <a:r>
              <a:rPr lang="en-US" sz="2200" dirty="0">
                <a:solidFill>
                  <a:schemeClr val="tx1"/>
                </a:solidFill>
              </a:rPr>
              <a:t>As taps are listed on the Schedule of Products, only a WaterMark certified tap can be installed by a licensed plumber.</a:t>
            </a:r>
          </a:p>
          <a:p>
            <a:pPr>
              <a:spcBef>
                <a:spcPts val="200"/>
              </a:spcBef>
              <a:spcAft>
                <a:spcPts val="600"/>
              </a:spcAft>
            </a:pPr>
            <a:r>
              <a:rPr lang="en-US" sz="2200" dirty="0">
                <a:solidFill>
                  <a:schemeClr val="tx1"/>
                </a:solidFill>
              </a:rPr>
              <a:t>If the tap is not WaterMark certified, it is not </a:t>
            </a:r>
            <a:r>
              <a:rPr lang="en-US" sz="2200" dirty="0" err="1">
                <a:solidFill>
                  <a:schemeClr val="tx1"/>
                </a:solidFill>
              </a:rPr>
              <a:t>authorised</a:t>
            </a:r>
            <a:r>
              <a:rPr lang="en-US" sz="2200" dirty="0">
                <a:solidFill>
                  <a:schemeClr val="tx1"/>
                </a:solidFill>
              </a:rPr>
              <a:t> for installation. </a:t>
            </a:r>
          </a:p>
        </p:txBody>
      </p:sp>
    </p:spTree>
    <p:custDataLst>
      <p:tags r:id="rId1"/>
    </p:custDataLst>
    <p:extLst>
      <p:ext uri="{BB962C8B-B14F-4D97-AF65-F5344CB8AC3E}">
        <p14:creationId xmlns:p14="http://schemas.microsoft.com/office/powerpoint/2010/main" val="136846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DDEA7554-24B0-4C68-8264-FCCA6D2F2DC2}"/>
              </a:ext>
            </a:extLst>
          </p:cNvPr>
          <p:cNvSpPr>
            <a:spLocks noGrp="1"/>
          </p:cNvSpPr>
          <p:nvPr>
            <p:ph type="body" sz="quarter" idx="11"/>
          </p:nvPr>
        </p:nvSpPr>
        <p:spPr/>
        <p:txBody>
          <a:bodyPr/>
          <a:lstStyle/>
          <a:p>
            <a:r>
              <a:rPr lang="en-AU" dirty="0"/>
              <a:t>Useful resources</a:t>
            </a:r>
          </a:p>
        </p:txBody>
      </p:sp>
      <p:pic>
        <p:nvPicPr>
          <p:cNvPr id="6" name="Banner Logo" descr="Blue NCC logo, diagonal lines getting prgressivly thinner from the left bottom corner to the top right corner. ">
            <a:extLst>
              <a:ext uri="{FF2B5EF4-FFF2-40B4-BE49-F238E27FC236}">
                <a16:creationId xmlns:a16="http://schemas.microsoft.com/office/drawing/2014/main" id="{3359D243-120E-4F2C-8526-6FD894C73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Left hand block">
            <a:extLst>
              <a:ext uri="{FF2B5EF4-FFF2-40B4-BE49-F238E27FC236}">
                <a16:creationId xmlns:a16="http://schemas.microsoft.com/office/drawing/2014/main" id="{3317C271-2C09-4132-A32E-8CCAEB7A59B3}"/>
              </a:ext>
            </a:extLst>
          </p:cNvPr>
          <p:cNvSpPr>
            <a:spLocks noGrp="1"/>
          </p:cNvSpPr>
          <p:nvPr>
            <p:ph type="body" sz="quarter" idx="12"/>
          </p:nvPr>
        </p:nvSpPr>
        <p:spPr/>
        <p:txBody>
          <a:bodyPr>
            <a:normAutofit/>
          </a:bodyPr>
          <a:lstStyle/>
          <a:p>
            <a:pPr marL="0" indent="0">
              <a:spcBef>
                <a:spcPts val="300"/>
              </a:spcBef>
              <a:spcAft>
                <a:spcPts val="300"/>
              </a:spcAft>
              <a:buNone/>
            </a:pPr>
            <a:r>
              <a:rPr lang="en-AU" sz="2400" dirty="0"/>
              <a:t>Key information on the </a:t>
            </a:r>
            <a:r>
              <a:rPr lang="en-AU" sz="2400" dirty="0" err="1"/>
              <a:t>WaterMark</a:t>
            </a:r>
            <a:r>
              <a:rPr lang="en-AU" sz="2400" dirty="0"/>
              <a:t> Certification Scheme can be found on the </a:t>
            </a:r>
            <a:r>
              <a:rPr lang="en-AU" sz="2400" dirty="0">
                <a:hlinkClick r:id="rId5"/>
              </a:rPr>
              <a:t>ABCB website</a:t>
            </a:r>
            <a:r>
              <a:rPr lang="en-AU" sz="2400" dirty="0"/>
              <a:t>:</a:t>
            </a:r>
          </a:p>
          <a:p>
            <a:pPr lvl="1">
              <a:spcBef>
                <a:spcPts val="300"/>
              </a:spcBef>
              <a:spcAft>
                <a:spcPts val="300"/>
              </a:spcAft>
            </a:pPr>
            <a:r>
              <a:rPr lang="en-AU" sz="2200" dirty="0">
                <a:hlinkClick r:id="rId6"/>
              </a:rPr>
              <a:t>WaterMark Product Database</a:t>
            </a:r>
            <a:endParaRPr lang="en-AU" sz="2200" dirty="0"/>
          </a:p>
          <a:p>
            <a:pPr lvl="1">
              <a:spcBef>
                <a:spcPts val="300"/>
              </a:spcBef>
              <a:spcAft>
                <a:spcPts val="300"/>
              </a:spcAft>
            </a:pPr>
            <a:r>
              <a:rPr lang="en-AU" sz="2200" dirty="0">
                <a:hlinkClick r:id="rId7"/>
              </a:rPr>
              <a:t>Schedule of Products</a:t>
            </a:r>
            <a:endParaRPr lang="en-AU" sz="2200" dirty="0"/>
          </a:p>
          <a:p>
            <a:pPr lvl="1">
              <a:spcBef>
                <a:spcPts val="300"/>
              </a:spcBef>
              <a:spcAft>
                <a:spcPts val="300"/>
              </a:spcAft>
            </a:pPr>
            <a:r>
              <a:rPr lang="en-AU" sz="2200" dirty="0">
                <a:hlinkClick r:id="rId8"/>
              </a:rPr>
              <a:t>Schedule of Excluded Products</a:t>
            </a:r>
            <a:endParaRPr lang="en-AU" sz="2200" dirty="0"/>
          </a:p>
        </p:txBody>
      </p:sp>
      <p:sp>
        <p:nvSpPr>
          <p:cNvPr id="4" name="Centre block">
            <a:extLst>
              <a:ext uri="{FF2B5EF4-FFF2-40B4-BE49-F238E27FC236}">
                <a16:creationId xmlns:a16="http://schemas.microsoft.com/office/drawing/2014/main" id="{A6B3540E-2532-42A1-8E8E-E5FFD0F53D8D}"/>
              </a:ext>
            </a:extLst>
          </p:cNvPr>
          <p:cNvSpPr>
            <a:spLocks noGrp="1"/>
          </p:cNvSpPr>
          <p:nvPr>
            <p:ph type="body" sz="quarter" idx="13"/>
          </p:nvPr>
        </p:nvSpPr>
        <p:spPr>
          <a:xfrm>
            <a:off x="4380490" y="1994133"/>
            <a:ext cx="3365500" cy="4652042"/>
          </a:xfrm>
        </p:spPr>
        <p:txBody>
          <a:bodyPr>
            <a:normAutofit/>
          </a:bodyPr>
          <a:lstStyle/>
          <a:p>
            <a:pPr marL="0" indent="0">
              <a:spcBef>
                <a:spcPts val="300"/>
              </a:spcBef>
              <a:spcAft>
                <a:spcPts val="300"/>
              </a:spcAft>
              <a:buNone/>
            </a:pPr>
            <a:r>
              <a:rPr lang="en-AU" sz="2400" dirty="0"/>
              <a:t>The Rules and Administrative procedures for the Scheme can be found in the </a:t>
            </a:r>
            <a:r>
              <a:rPr lang="en-AU" sz="2400" dirty="0">
                <a:hlinkClick r:id="rId9"/>
              </a:rPr>
              <a:t>Manual for the WaterMark Certification Scheme</a:t>
            </a:r>
            <a:endParaRPr lang="en-AU" sz="2400" dirty="0"/>
          </a:p>
          <a:p>
            <a:pPr marL="0" indent="0">
              <a:spcBef>
                <a:spcPts val="300"/>
              </a:spcBef>
              <a:spcAft>
                <a:spcPts val="300"/>
              </a:spcAft>
              <a:buNone/>
            </a:pPr>
            <a:endParaRPr lang="en-AU" sz="2400" dirty="0"/>
          </a:p>
          <a:p>
            <a:pPr>
              <a:spcBef>
                <a:spcPts val="300"/>
              </a:spcBef>
              <a:spcAft>
                <a:spcPts val="300"/>
              </a:spcAft>
            </a:pPr>
            <a:endParaRPr lang="en-AU" dirty="0"/>
          </a:p>
        </p:txBody>
      </p:sp>
      <p:sp>
        <p:nvSpPr>
          <p:cNvPr id="5" name="Right hand block">
            <a:extLst>
              <a:ext uri="{FF2B5EF4-FFF2-40B4-BE49-F238E27FC236}">
                <a16:creationId xmlns:a16="http://schemas.microsoft.com/office/drawing/2014/main" id="{EE46AE77-9C01-43F7-BC8B-55929BB1CC1D}"/>
              </a:ext>
            </a:extLst>
          </p:cNvPr>
          <p:cNvSpPr>
            <a:spLocks noGrp="1"/>
          </p:cNvSpPr>
          <p:nvPr>
            <p:ph type="body" sz="quarter" idx="14"/>
          </p:nvPr>
        </p:nvSpPr>
        <p:spPr/>
        <p:txBody>
          <a:bodyPr>
            <a:normAutofit/>
          </a:bodyPr>
          <a:lstStyle/>
          <a:p>
            <a:pPr>
              <a:spcBef>
                <a:spcPts val="300"/>
              </a:spcBef>
              <a:spcAft>
                <a:spcPts val="300"/>
              </a:spcAft>
            </a:pPr>
            <a:r>
              <a:rPr lang="en-US" sz="2600" dirty="0"/>
              <a:t>Handouts:</a:t>
            </a:r>
          </a:p>
          <a:p>
            <a:pPr lvl="1">
              <a:spcBef>
                <a:spcPts val="300"/>
              </a:spcBef>
              <a:spcAft>
                <a:spcPts val="300"/>
              </a:spcAft>
            </a:pPr>
            <a:r>
              <a:rPr lang="en-US" sz="2200" dirty="0">
                <a:hlinkClick r:id="rId10"/>
              </a:rPr>
              <a:t>WaterMark Information Brochure</a:t>
            </a:r>
            <a:endParaRPr lang="en-US" sz="2200" dirty="0"/>
          </a:p>
          <a:p>
            <a:pPr lvl="1">
              <a:spcBef>
                <a:spcPts val="300"/>
              </a:spcBef>
              <a:spcAft>
                <a:spcPts val="300"/>
              </a:spcAft>
            </a:pPr>
            <a:r>
              <a:rPr lang="en-US" sz="2200" dirty="0">
                <a:hlinkClick r:id="rId11"/>
              </a:rPr>
              <a:t>WaterMark Certification Process Flowchart</a:t>
            </a:r>
            <a:endParaRPr lang="en-US" sz="2200" dirty="0"/>
          </a:p>
          <a:p>
            <a:pPr>
              <a:spcBef>
                <a:spcPts val="300"/>
              </a:spcBef>
              <a:spcAft>
                <a:spcPts val="300"/>
              </a:spcAft>
            </a:pPr>
            <a:r>
              <a:rPr lang="en-US" sz="2600" dirty="0"/>
              <a:t>YouTube videos:</a:t>
            </a:r>
          </a:p>
          <a:p>
            <a:pPr lvl="1">
              <a:spcBef>
                <a:spcPts val="300"/>
              </a:spcBef>
              <a:spcAft>
                <a:spcPts val="300"/>
              </a:spcAft>
            </a:pPr>
            <a:r>
              <a:rPr lang="en-US" sz="2200" dirty="0">
                <a:hlinkClick r:id="rId12"/>
              </a:rPr>
              <a:t>What is WaterMark?</a:t>
            </a:r>
            <a:endParaRPr lang="en-US" sz="2200" dirty="0"/>
          </a:p>
          <a:p>
            <a:pPr lvl="1"/>
            <a:r>
              <a:rPr lang="en-AU" sz="2200" dirty="0">
                <a:hlinkClick r:id="rId13"/>
              </a:rPr>
              <a:t>Look for the </a:t>
            </a:r>
            <a:r>
              <a:rPr lang="en-AU" sz="2200" dirty="0" err="1">
                <a:hlinkClick r:id="rId13"/>
              </a:rPr>
              <a:t>WaterMark</a:t>
            </a:r>
            <a:endParaRPr lang="en-AU" sz="2200" dirty="0"/>
          </a:p>
          <a:p>
            <a:endParaRPr lang="en-AU" dirty="0"/>
          </a:p>
        </p:txBody>
      </p:sp>
      <p:pic>
        <p:nvPicPr>
          <p:cNvPr id="8" name="Manual image" descr="Cover page of the Manual for the WaterMark Certification Scheme.">
            <a:extLst>
              <a:ext uri="{FF2B5EF4-FFF2-40B4-BE49-F238E27FC236}">
                <a16:creationId xmlns:a16="http://schemas.microsoft.com/office/drawing/2014/main" id="{DE3428F0-0E43-41BB-A0C4-D5F476578042}"/>
              </a:ext>
            </a:extLst>
          </p:cNvPr>
          <p:cNvPicPr>
            <a:picLocks noChangeAspect="1"/>
          </p:cNvPicPr>
          <p:nvPr/>
        </p:nvPicPr>
        <p:blipFill>
          <a:blip r:embed="rId14"/>
          <a:stretch>
            <a:fillRect/>
          </a:stretch>
        </p:blipFill>
        <p:spPr>
          <a:xfrm>
            <a:off x="5570767" y="4849896"/>
            <a:ext cx="1268183" cy="1776562"/>
          </a:xfrm>
          <a:prstGeom prst="rect">
            <a:avLst/>
          </a:prstGeom>
          <a:ln>
            <a:solidFill>
              <a:schemeClr val="accent1"/>
            </a:solidFill>
          </a:ln>
        </p:spPr>
      </p:pic>
    </p:spTree>
    <p:custDataLst>
      <p:tags r:id="rId1"/>
    </p:custDataLst>
    <p:extLst>
      <p:ext uri="{BB962C8B-B14F-4D97-AF65-F5344CB8AC3E}">
        <p14:creationId xmlns:p14="http://schemas.microsoft.com/office/powerpoint/2010/main" val="380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4EBE85-831B-40E2-9E11-BBEABDB640A1}"/>
              </a:ext>
            </a:extLst>
          </p:cNvPr>
          <p:cNvSpPr>
            <a:spLocks noGrp="1"/>
          </p:cNvSpPr>
          <p:nvPr>
            <p:ph type="body" sz="quarter" idx="10"/>
          </p:nvPr>
        </p:nvSpPr>
        <p:spPr/>
        <p:txBody>
          <a:bodyPr/>
          <a:lstStyle/>
          <a:p>
            <a:r>
              <a:rPr lang="en-AU" dirty="0"/>
              <a:t>Understanding WaterMark</a:t>
            </a:r>
          </a:p>
        </p:txBody>
      </p:sp>
    </p:spTree>
    <p:custDataLst>
      <p:tags r:id="rId1"/>
    </p:custDataLst>
    <p:extLst>
      <p:ext uri="{BB962C8B-B14F-4D97-AF65-F5344CB8AC3E}">
        <p14:creationId xmlns:p14="http://schemas.microsoft.com/office/powerpoint/2010/main" val="418764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FF2CA606-F938-4E7B-80BE-C97252226D46}"/>
              </a:ext>
            </a:extLst>
          </p:cNvPr>
          <p:cNvSpPr>
            <a:spLocks noGrp="1"/>
          </p:cNvSpPr>
          <p:nvPr>
            <p:ph type="body" sz="quarter" idx="11"/>
          </p:nvPr>
        </p:nvSpPr>
        <p:spPr/>
        <p:txBody>
          <a:bodyPr/>
          <a:lstStyle/>
          <a:p>
            <a:r>
              <a:rPr lang="en-AU" dirty="0"/>
              <a:t>Summary</a:t>
            </a:r>
          </a:p>
        </p:txBody>
      </p:sp>
      <p:pic>
        <p:nvPicPr>
          <p:cNvPr id="9" name="Logo" descr="Blue NCC logo, diagonal lines getting prgressivly thinner from the left bottom corner to the top right corner. ">
            <a:extLst>
              <a:ext uri="{FF2B5EF4-FFF2-40B4-BE49-F238E27FC236}">
                <a16:creationId xmlns:a16="http://schemas.microsoft.com/office/drawing/2014/main" id="{4E510BC5-D670-45DE-9B4F-98B9E2905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Left hand box">
            <a:extLst>
              <a:ext uri="{FF2B5EF4-FFF2-40B4-BE49-F238E27FC236}">
                <a16:creationId xmlns:a16="http://schemas.microsoft.com/office/drawing/2014/main" id="{504311BB-A6ED-45EA-9AC9-97659640A83A}"/>
              </a:ext>
            </a:extLst>
          </p:cNvPr>
          <p:cNvSpPr>
            <a:spLocks noGrp="1"/>
          </p:cNvSpPr>
          <p:nvPr>
            <p:ph type="body" sz="quarter" idx="12"/>
          </p:nvPr>
        </p:nvSpPr>
        <p:spPr/>
        <p:txBody>
          <a:bodyPr>
            <a:noAutofit/>
          </a:bodyPr>
          <a:lstStyle/>
          <a:p>
            <a:pPr>
              <a:spcBef>
                <a:spcPts val="300"/>
              </a:spcBef>
              <a:spcAft>
                <a:spcPts val="300"/>
              </a:spcAft>
            </a:pPr>
            <a:r>
              <a:rPr lang="en-AU" sz="2200" dirty="0" err="1"/>
              <a:t>WaterMark</a:t>
            </a:r>
            <a:r>
              <a:rPr lang="en-AU" sz="2200" dirty="0"/>
              <a:t> Scheme is designed to ensure safety and efficiency of plumbing and drainage products in Australian buildings</a:t>
            </a:r>
          </a:p>
          <a:p>
            <a:pPr>
              <a:spcBef>
                <a:spcPts val="300"/>
              </a:spcBef>
              <a:spcAft>
                <a:spcPts val="300"/>
              </a:spcAft>
            </a:pPr>
            <a:r>
              <a:rPr lang="en-AU" sz="2200" dirty="0"/>
              <a:t>WaterMark certification is one form of evidence of suitability under </a:t>
            </a:r>
            <a:br>
              <a:rPr lang="en-AU" sz="2200" dirty="0"/>
            </a:br>
            <a:r>
              <a:rPr lang="en-AU" sz="2200" dirty="0"/>
              <a:t>Part A5 of the NCC Governing Requirements</a:t>
            </a:r>
          </a:p>
        </p:txBody>
      </p:sp>
      <p:sp>
        <p:nvSpPr>
          <p:cNvPr id="4" name="Centre box">
            <a:extLst>
              <a:ext uri="{FF2B5EF4-FFF2-40B4-BE49-F238E27FC236}">
                <a16:creationId xmlns:a16="http://schemas.microsoft.com/office/drawing/2014/main" id="{F5CDEDA1-FD8C-40C0-AB0B-B10DFB769768}"/>
              </a:ext>
            </a:extLst>
          </p:cNvPr>
          <p:cNvSpPr>
            <a:spLocks noGrp="1"/>
          </p:cNvSpPr>
          <p:nvPr>
            <p:ph type="body" sz="quarter" idx="13"/>
          </p:nvPr>
        </p:nvSpPr>
        <p:spPr>
          <a:xfrm>
            <a:off x="4489345" y="2013850"/>
            <a:ext cx="3365500" cy="4632325"/>
          </a:xfrm>
        </p:spPr>
        <p:txBody>
          <a:bodyPr>
            <a:noAutofit/>
          </a:bodyPr>
          <a:lstStyle/>
          <a:p>
            <a:pPr marL="0" indent="0">
              <a:spcBef>
                <a:spcPts val="300"/>
              </a:spcBef>
              <a:spcAft>
                <a:spcPts val="300"/>
              </a:spcAft>
              <a:buNone/>
            </a:pPr>
            <a:r>
              <a:rPr lang="en-AU" sz="2200" dirty="0"/>
              <a:t>WaterMark certification is required for any plumbing and drainage product that poses a </a:t>
            </a:r>
            <a:r>
              <a:rPr lang="en-AU" sz="2200" b="1" dirty="0">
                <a:solidFill>
                  <a:srgbClr val="E17F41"/>
                </a:solidFill>
              </a:rPr>
              <a:t>medium</a:t>
            </a:r>
            <a:r>
              <a:rPr lang="en-AU" sz="2200" b="1" dirty="0"/>
              <a:t> </a:t>
            </a:r>
            <a:br>
              <a:rPr lang="en-AU" sz="2200" b="1" dirty="0"/>
            </a:br>
            <a:r>
              <a:rPr lang="en-AU" sz="2200" dirty="0"/>
              <a:t>to </a:t>
            </a:r>
            <a:r>
              <a:rPr lang="en-AU" sz="2200" b="1" dirty="0">
                <a:solidFill>
                  <a:schemeClr val="accent5"/>
                </a:solidFill>
              </a:rPr>
              <a:t>high risk</a:t>
            </a:r>
            <a:r>
              <a:rPr lang="en-AU" sz="2200" dirty="0">
                <a:solidFill>
                  <a:schemeClr val="accent5"/>
                </a:solidFill>
              </a:rPr>
              <a:t> </a:t>
            </a:r>
            <a:r>
              <a:rPr lang="en-AU" sz="2200" dirty="0"/>
              <a:t>to:</a:t>
            </a:r>
          </a:p>
          <a:p>
            <a:pPr>
              <a:spcBef>
                <a:spcPts val="300"/>
              </a:spcBef>
              <a:spcAft>
                <a:spcPts val="300"/>
              </a:spcAft>
            </a:pPr>
            <a:r>
              <a:rPr lang="en-AU" sz="2200" dirty="0"/>
              <a:t>Health and safety</a:t>
            </a:r>
          </a:p>
          <a:p>
            <a:pPr>
              <a:spcBef>
                <a:spcPts val="300"/>
              </a:spcBef>
              <a:spcAft>
                <a:spcPts val="300"/>
              </a:spcAft>
            </a:pPr>
            <a:r>
              <a:rPr lang="en-AU" sz="2200" dirty="0"/>
              <a:t>Economic impacts</a:t>
            </a:r>
          </a:p>
          <a:p>
            <a:pPr>
              <a:spcBef>
                <a:spcPts val="300"/>
              </a:spcBef>
              <a:spcAft>
                <a:spcPts val="300"/>
              </a:spcAft>
            </a:pPr>
            <a:r>
              <a:rPr lang="en-AU" sz="2200" dirty="0"/>
              <a:t>Wastage of water or energy</a:t>
            </a:r>
          </a:p>
          <a:p>
            <a:pPr marL="0" indent="0">
              <a:spcBef>
                <a:spcPts val="300"/>
              </a:spcBef>
              <a:spcAft>
                <a:spcPts val="300"/>
              </a:spcAft>
              <a:buNone/>
            </a:pPr>
            <a:endParaRPr lang="en-AU" sz="2200" dirty="0"/>
          </a:p>
        </p:txBody>
      </p:sp>
      <p:sp>
        <p:nvSpPr>
          <p:cNvPr id="5" name="Right hand box">
            <a:extLst>
              <a:ext uri="{FF2B5EF4-FFF2-40B4-BE49-F238E27FC236}">
                <a16:creationId xmlns:a16="http://schemas.microsoft.com/office/drawing/2014/main" id="{2AF418BC-3848-4995-B0FA-BE24A4A128CD}"/>
              </a:ext>
            </a:extLst>
          </p:cNvPr>
          <p:cNvSpPr>
            <a:spLocks noGrp="1"/>
          </p:cNvSpPr>
          <p:nvPr>
            <p:ph type="body" sz="quarter" idx="14"/>
          </p:nvPr>
        </p:nvSpPr>
        <p:spPr>
          <a:xfrm>
            <a:off x="8334510" y="1994133"/>
            <a:ext cx="3544310" cy="4632325"/>
          </a:xfrm>
        </p:spPr>
        <p:txBody>
          <a:bodyPr>
            <a:normAutofit/>
          </a:bodyPr>
          <a:lstStyle/>
          <a:p>
            <a:pPr>
              <a:spcBef>
                <a:spcPts val="300"/>
              </a:spcBef>
              <a:spcAft>
                <a:spcPts val="300"/>
              </a:spcAft>
            </a:pPr>
            <a:r>
              <a:rPr lang="en-AU" sz="2200" b="1" dirty="0">
                <a:solidFill>
                  <a:schemeClr val="accent1"/>
                </a:solidFill>
              </a:rPr>
              <a:t>Schedule of Products</a:t>
            </a:r>
            <a:r>
              <a:rPr lang="en-AU" sz="2200" dirty="0"/>
              <a:t> lists product types that require </a:t>
            </a:r>
            <a:r>
              <a:rPr lang="en-AU" sz="2200" dirty="0" err="1"/>
              <a:t>WaterMark</a:t>
            </a:r>
            <a:r>
              <a:rPr lang="en-AU" sz="2200" dirty="0"/>
              <a:t> certification</a:t>
            </a:r>
          </a:p>
          <a:p>
            <a:pPr>
              <a:spcBef>
                <a:spcPts val="300"/>
              </a:spcBef>
              <a:spcAft>
                <a:spcPts val="300"/>
              </a:spcAft>
            </a:pPr>
            <a:r>
              <a:rPr lang="en-AU" sz="2200" b="1" dirty="0">
                <a:solidFill>
                  <a:schemeClr val="accent1"/>
                </a:solidFill>
              </a:rPr>
              <a:t>Schedule of Excluded Products</a:t>
            </a:r>
            <a:r>
              <a:rPr lang="en-AU" sz="2200" dirty="0"/>
              <a:t> lists product types that do NOT require </a:t>
            </a:r>
            <a:r>
              <a:rPr lang="en-AU" sz="2200" dirty="0" err="1"/>
              <a:t>WaterMark</a:t>
            </a:r>
            <a:r>
              <a:rPr lang="en-AU" sz="2200" dirty="0"/>
              <a:t> certification</a:t>
            </a:r>
          </a:p>
          <a:p>
            <a:pPr marL="0" indent="0">
              <a:buNone/>
            </a:pPr>
            <a:endParaRPr lang="en-AU" sz="2200" dirty="0"/>
          </a:p>
        </p:txBody>
      </p:sp>
    </p:spTree>
    <p:custDataLst>
      <p:tags r:id="rId1"/>
    </p:custDataLst>
    <p:extLst>
      <p:ext uri="{BB962C8B-B14F-4D97-AF65-F5344CB8AC3E}">
        <p14:creationId xmlns:p14="http://schemas.microsoft.com/office/powerpoint/2010/main" val="134269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DEEAECB6-C920-46CB-9643-0E10DF7F8927}"/>
              </a:ext>
            </a:extLst>
          </p:cNvPr>
          <p:cNvSpPr>
            <a:spLocks noGrp="1"/>
          </p:cNvSpPr>
          <p:nvPr>
            <p:ph type="body" sz="quarter" idx="11"/>
          </p:nvPr>
        </p:nvSpPr>
        <p:spPr/>
        <p:txBody>
          <a:bodyPr/>
          <a:lstStyle/>
          <a:p>
            <a:r>
              <a:rPr lang="en-AU" dirty="0"/>
              <a:t>Key points</a:t>
            </a:r>
          </a:p>
        </p:txBody>
      </p:sp>
      <p:pic>
        <p:nvPicPr>
          <p:cNvPr id="7" name="Logo" descr="Blue NCC logo, diagonal lines getting prgressivly thinner from the left bottom corner to the top right corner. ">
            <a:extLst>
              <a:ext uri="{FF2B5EF4-FFF2-40B4-BE49-F238E27FC236}">
                <a16:creationId xmlns:a16="http://schemas.microsoft.com/office/drawing/2014/main" id="{284787EC-8060-45C7-8E61-874376CE2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Top Left Block">
            <a:extLst>
              <a:ext uri="{FF2B5EF4-FFF2-40B4-BE49-F238E27FC236}">
                <a16:creationId xmlns:a16="http://schemas.microsoft.com/office/drawing/2014/main" id="{5B0B20ED-728C-43ED-9B47-71C681B44E84}"/>
              </a:ext>
            </a:extLst>
          </p:cNvPr>
          <p:cNvSpPr>
            <a:spLocks noGrp="1"/>
          </p:cNvSpPr>
          <p:nvPr>
            <p:ph type="body" sz="quarter" idx="12"/>
          </p:nvPr>
        </p:nvSpPr>
        <p:spPr>
          <a:xfrm>
            <a:off x="341480" y="2006809"/>
            <a:ext cx="5359232" cy="1980000"/>
          </a:xfrm>
        </p:spPr>
        <p:txBody>
          <a:bodyPr>
            <a:noAutofit/>
          </a:bodyPr>
          <a:lstStyle/>
          <a:p>
            <a:pPr indent="0">
              <a:spcBef>
                <a:spcPts val="300"/>
              </a:spcBef>
              <a:spcAft>
                <a:spcPts val="300"/>
              </a:spcAft>
            </a:pPr>
            <a:r>
              <a:rPr lang="en-AU" sz="2000" dirty="0"/>
              <a:t>A Watermark Conformity Assessment Body evaluates a product type against the applicable specification listed on the WaterMark Schedule of Products. This can be an Australian/International Standard or a WaterMark Technical Specification</a:t>
            </a:r>
          </a:p>
        </p:txBody>
      </p:sp>
      <p:sp>
        <p:nvSpPr>
          <p:cNvPr id="4" name="Top Right block">
            <a:extLst>
              <a:ext uri="{FF2B5EF4-FFF2-40B4-BE49-F238E27FC236}">
                <a16:creationId xmlns:a16="http://schemas.microsoft.com/office/drawing/2014/main" id="{44BBD972-7408-4D7D-8EFF-385A7653E467}"/>
              </a:ext>
            </a:extLst>
          </p:cNvPr>
          <p:cNvSpPr>
            <a:spLocks noGrp="1"/>
          </p:cNvSpPr>
          <p:nvPr>
            <p:ph type="body" sz="quarter" idx="13"/>
          </p:nvPr>
        </p:nvSpPr>
        <p:spPr>
          <a:xfrm>
            <a:off x="6630820" y="1770743"/>
            <a:ext cx="5219700" cy="2335591"/>
          </a:xfrm>
        </p:spPr>
        <p:txBody>
          <a:bodyPr>
            <a:noAutofit/>
          </a:bodyPr>
          <a:lstStyle/>
          <a:p>
            <a:pPr indent="0"/>
            <a:r>
              <a:rPr lang="en-AU" sz="2000" dirty="0"/>
              <a:t>Licensed products must:</a:t>
            </a:r>
          </a:p>
          <a:p>
            <a:pPr marL="685800" indent="-457200">
              <a:buFont typeface="Arial" panose="020B0604020202020204" pitchFamily="34" charset="0"/>
              <a:buChar char="•"/>
            </a:pPr>
            <a:r>
              <a:rPr lang="en-AU" sz="2000" dirty="0"/>
              <a:t>Display the </a:t>
            </a:r>
            <a:r>
              <a:rPr lang="en-AU" sz="2000" dirty="0" err="1"/>
              <a:t>WaterMark</a:t>
            </a:r>
            <a:r>
              <a:rPr lang="en-AU" sz="2000" dirty="0"/>
              <a:t> trademark, licence number and specification</a:t>
            </a:r>
          </a:p>
          <a:p>
            <a:pPr marL="685800" indent="-457200">
              <a:buFont typeface="Arial" panose="020B0604020202020204" pitchFamily="34" charset="0"/>
              <a:buChar char="•"/>
            </a:pPr>
            <a:r>
              <a:rPr lang="en-AU" sz="2000" dirty="0"/>
              <a:t>Be provided with a Scope of Use</a:t>
            </a:r>
          </a:p>
          <a:p>
            <a:pPr marL="685800" indent="-457200">
              <a:buFont typeface="Arial" panose="020B0604020202020204" pitchFamily="34" charset="0"/>
              <a:buChar char="•"/>
            </a:pPr>
            <a:r>
              <a:rPr lang="en-AU" sz="2000" dirty="0"/>
              <a:t>Undergo annual surveillance and be re-evaluated 5 yearly or when the applicable specification changes</a:t>
            </a:r>
          </a:p>
          <a:p>
            <a:pPr>
              <a:lnSpc>
                <a:spcPct val="120000"/>
              </a:lnSpc>
              <a:spcBef>
                <a:spcPts val="300"/>
              </a:spcBef>
              <a:spcAft>
                <a:spcPts val="300"/>
              </a:spcAft>
            </a:pPr>
            <a:endParaRPr lang="en-AU" sz="2000" dirty="0"/>
          </a:p>
        </p:txBody>
      </p:sp>
      <p:sp>
        <p:nvSpPr>
          <p:cNvPr id="5" name="Bottom left block">
            <a:extLst>
              <a:ext uri="{FF2B5EF4-FFF2-40B4-BE49-F238E27FC236}">
                <a16:creationId xmlns:a16="http://schemas.microsoft.com/office/drawing/2014/main" id="{C7FACF30-DE6C-454D-8072-742A81CF3997}"/>
              </a:ext>
            </a:extLst>
          </p:cNvPr>
          <p:cNvSpPr>
            <a:spLocks noGrp="1"/>
          </p:cNvSpPr>
          <p:nvPr>
            <p:ph type="body" sz="quarter" idx="14"/>
          </p:nvPr>
        </p:nvSpPr>
        <p:spPr>
          <a:xfrm>
            <a:off x="341479" y="4542081"/>
            <a:ext cx="5359233" cy="2130182"/>
          </a:xfrm>
        </p:spPr>
        <p:txBody>
          <a:bodyPr>
            <a:normAutofit/>
          </a:bodyPr>
          <a:lstStyle/>
          <a:p>
            <a:pPr indent="0"/>
            <a:r>
              <a:rPr lang="en-AU" sz="2000" dirty="0"/>
              <a:t>A product that conforms is:</a:t>
            </a:r>
          </a:p>
          <a:p>
            <a:pPr marL="685800" indent="-457200">
              <a:buFont typeface="Arial" panose="020B0604020202020204" pitchFamily="34" charset="0"/>
              <a:buChar char="•"/>
            </a:pPr>
            <a:r>
              <a:rPr lang="en-AU" sz="2000" dirty="0"/>
              <a:t>Licensed to use the </a:t>
            </a:r>
            <a:r>
              <a:rPr lang="en-AU" sz="2000" dirty="0" err="1"/>
              <a:t>WaterMark</a:t>
            </a:r>
            <a:r>
              <a:rPr lang="en-AU" sz="2000" dirty="0"/>
              <a:t> trademark</a:t>
            </a:r>
          </a:p>
          <a:p>
            <a:pPr marL="685800" indent="-457200">
              <a:buFont typeface="Arial" panose="020B0604020202020204" pitchFamily="34" charset="0"/>
              <a:buChar char="•"/>
            </a:pPr>
            <a:r>
              <a:rPr lang="en-AU" sz="2000" dirty="0"/>
              <a:t>Issued a </a:t>
            </a:r>
            <a:r>
              <a:rPr lang="en-AU" sz="2000" dirty="0" err="1"/>
              <a:t>WaterMark</a:t>
            </a:r>
            <a:r>
              <a:rPr lang="en-AU" sz="2000" dirty="0"/>
              <a:t> licence number and Certificate of Conformity</a:t>
            </a:r>
          </a:p>
          <a:p>
            <a:pPr marL="685800" indent="-457200">
              <a:buFont typeface="Arial" panose="020B0604020202020204" pitchFamily="34" charset="0"/>
              <a:buChar char="•"/>
            </a:pPr>
            <a:r>
              <a:rPr lang="en-AU" sz="2000" dirty="0"/>
              <a:t>Listed in </a:t>
            </a:r>
            <a:r>
              <a:rPr lang="en-AU" sz="2000" dirty="0" err="1"/>
              <a:t>WaterMark</a:t>
            </a:r>
            <a:r>
              <a:rPr lang="en-AU" sz="2000" dirty="0"/>
              <a:t> Product Database</a:t>
            </a:r>
          </a:p>
          <a:p>
            <a:pPr indent="0">
              <a:lnSpc>
                <a:spcPct val="110000"/>
              </a:lnSpc>
              <a:spcBef>
                <a:spcPts val="300"/>
              </a:spcBef>
              <a:spcAft>
                <a:spcPts val="300"/>
              </a:spcAft>
            </a:pPr>
            <a:endParaRPr lang="en-AU" sz="2000" dirty="0"/>
          </a:p>
        </p:txBody>
      </p:sp>
      <p:sp>
        <p:nvSpPr>
          <p:cNvPr id="6" name="Bottom right block">
            <a:extLst>
              <a:ext uri="{FF2B5EF4-FFF2-40B4-BE49-F238E27FC236}">
                <a16:creationId xmlns:a16="http://schemas.microsoft.com/office/drawing/2014/main" id="{BC8E7DF6-9F32-4A81-8AD7-E05CC419D0BF}"/>
              </a:ext>
            </a:extLst>
          </p:cNvPr>
          <p:cNvSpPr>
            <a:spLocks noGrp="1"/>
          </p:cNvSpPr>
          <p:nvPr>
            <p:ph type="body" sz="quarter" idx="15"/>
          </p:nvPr>
        </p:nvSpPr>
        <p:spPr/>
        <p:txBody>
          <a:bodyPr>
            <a:noAutofit/>
          </a:bodyPr>
          <a:lstStyle/>
          <a:p>
            <a:pPr indent="0"/>
            <a:r>
              <a:rPr lang="en-AU" sz="2000" dirty="0"/>
              <a:t>Unlicensed products can be sold in Australia, but </a:t>
            </a:r>
            <a:r>
              <a:rPr lang="en-AU" sz="2000" b="1" dirty="0"/>
              <a:t>only if</a:t>
            </a:r>
            <a:r>
              <a:rPr lang="en-AU" sz="2000" dirty="0"/>
              <a:t> the product type:</a:t>
            </a:r>
          </a:p>
          <a:p>
            <a:pPr marL="571500" indent="-342900">
              <a:buFont typeface="Arial" panose="020B0604020202020204" pitchFamily="34" charset="0"/>
              <a:buChar char="•"/>
            </a:pPr>
            <a:r>
              <a:rPr lang="en-AU" sz="2000" dirty="0"/>
              <a:t>Is listed in the Schedule of Excluded Products, </a:t>
            </a:r>
            <a:r>
              <a:rPr lang="en-AU" sz="2000" b="1" dirty="0"/>
              <a:t>OR</a:t>
            </a:r>
          </a:p>
          <a:p>
            <a:pPr marL="571500" indent="-342900">
              <a:buFont typeface="Arial" panose="020B0604020202020204" pitchFamily="34" charset="0"/>
              <a:buChar char="•"/>
            </a:pPr>
            <a:r>
              <a:rPr lang="en-AU" sz="2000" dirty="0"/>
              <a:t>Is used in an installation not covered by the PCA provisions</a:t>
            </a:r>
          </a:p>
          <a:p>
            <a:pPr>
              <a:spcBef>
                <a:spcPts val="300"/>
              </a:spcBef>
              <a:spcAft>
                <a:spcPts val="300"/>
              </a:spcAft>
            </a:pPr>
            <a:endParaRPr lang="en-AU" sz="2000" dirty="0"/>
          </a:p>
        </p:txBody>
      </p:sp>
    </p:spTree>
    <p:custDataLst>
      <p:tags r:id="rId1"/>
    </p:custDataLst>
    <p:extLst>
      <p:ext uri="{BB962C8B-B14F-4D97-AF65-F5344CB8AC3E}">
        <p14:creationId xmlns:p14="http://schemas.microsoft.com/office/powerpoint/2010/main" val="403576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23B1A76-6590-430B-8AFF-EFADA123693E}"/>
              </a:ext>
            </a:extLst>
          </p:cNvPr>
          <p:cNvSpPr>
            <a:spLocks noGrp="1"/>
          </p:cNvSpPr>
          <p:nvPr>
            <p:ph type="body" sz="quarter" idx="11"/>
          </p:nvPr>
        </p:nvSpPr>
        <p:spPr/>
        <p:txBody>
          <a:bodyPr/>
          <a:lstStyle/>
          <a:p>
            <a:r>
              <a:rPr lang="en-AU" dirty="0"/>
              <a:t>Conclusion</a:t>
            </a:r>
          </a:p>
        </p:txBody>
      </p:sp>
    </p:spTree>
    <p:custDataLst>
      <p:tags r:id="rId1"/>
    </p:custDataLst>
    <p:extLst>
      <p:ext uri="{BB962C8B-B14F-4D97-AF65-F5344CB8AC3E}">
        <p14:creationId xmlns:p14="http://schemas.microsoft.com/office/powerpoint/2010/main" val="397160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A2C7585B-6F37-45E7-A6C7-F36E185361D5}"/>
              </a:ext>
            </a:extLst>
          </p:cNvPr>
          <p:cNvSpPr>
            <a:spLocks noGrp="1"/>
          </p:cNvSpPr>
          <p:nvPr>
            <p:ph type="body" sz="quarter" idx="11"/>
          </p:nvPr>
        </p:nvSpPr>
        <p:spPr/>
        <p:txBody>
          <a:bodyPr/>
          <a:lstStyle/>
          <a:p>
            <a:r>
              <a:rPr lang="en-AU" dirty="0"/>
              <a:t>What you will learn</a:t>
            </a:r>
          </a:p>
        </p:txBody>
      </p:sp>
      <p:pic>
        <p:nvPicPr>
          <p:cNvPr id="4" name="Logo" descr="Blue NCC logo, diagonal lines getting prgressivly thinner from the left bottom corner to the top right corner. ">
            <a:extLst>
              <a:ext uri="{FF2B5EF4-FFF2-40B4-BE49-F238E27FC236}">
                <a16:creationId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2" name="Main text">
            <a:extLst>
              <a:ext uri="{FF2B5EF4-FFF2-40B4-BE49-F238E27FC236}">
                <a16:creationId xmlns:a16="http://schemas.microsoft.com/office/drawing/2014/main" id="{640674A3-8608-46FE-BB65-6ECDBFCADA59}"/>
              </a:ext>
            </a:extLst>
          </p:cNvPr>
          <p:cNvSpPr>
            <a:spLocks noGrp="1"/>
          </p:cNvSpPr>
          <p:nvPr>
            <p:ph type="body" sz="quarter" idx="10"/>
          </p:nvPr>
        </p:nvSpPr>
        <p:spPr>
          <a:xfrm>
            <a:off x="334963" y="2006600"/>
            <a:ext cx="5761037" cy="4554538"/>
          </a:xfrm>
        </p:spPr>
        <p:txBody>
          <a:bodyPr>
            <a:normAutofit/>
          </a:bodyPr>
          <a:lstStyle/>
          <a:p>
            <a:r>
              <a:rPr lang="en-US" dirty="0"/>
              <a:t>What is WaterMark and why it is important</a:t>
            </a:r>
          </a:p>
          <a:p>
            <a:r>
              <a:rPr lang="en-US" dirty="0"/>
              <a:t>What types of products need WaterMark certification</a:t>
            </a:r>
          </a:p>
          <a:p>
            <a:r>
              <a:rPr lang="en-US" dirty="0"/>
              <a:t>How to determine if a product has WaterMark certification</a:t>
            </a:r>
          </a:p>
          <a:p>
            <a:r>
              <a:rPr lang="en-US" dirty="0"/>
              <a:t>How a new product is certified</a:t>
            </a:r>
          </a:p>
          <a:p>
            <a:r>
              <a:rPr lang="en-US" dirty="0"/>
              <a:t>Useful resources</a:t>
            </a:r>
            <a:endParaRPr lang="en-AU" dirty="0"/>
          </a:p>
        </p:txBody>
      </p:sp>
      <p:pic>
        <p:nvPicPr>
          <p:cNvPr id="25" name="Illustrative image" descr="Illustrative image of building plans, with plumbing connectors and a spanner lying on top of the plans.">
            <a:extLst>
              <a:ext uri="{FF2B5EF4-FFF2-40B4-BE49-F238E27FC236}">
                <a16:creationId xmlns:a16="http://schemas.microsoft.com/office/drawing/2014/main" id="{3D4EAAFA-BC7A-4174-B51C-EA6FBDC4B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4496" y="4397317"/>
            <a:ext cx="2106766" cy="1580075"/>
          </a:xfrm>
          <a:prstGeom prst="rect">
            <a:avLst/>
          </a:prstGeom>
        </p:spPr>
      </p:pic>
      <p:pic>
        <p:nvPicPr>
          <p:cNvPr id="26" name="WaterMark logo" descr="WaterMark logo, which shows a bright red stylised W, with the word WaterMark in black beneath it.">
            <a:extLst>
              <a:ext uri="{FF2B5EF4-FFF2-40B4-BE49-F238E27FC236}">
                <a16:creationId xmlns:a16="http://schemas.microsoft.com/office/drawing/2014/main" id="{8357E0E9-F0AB-49DE-A0F9-6AE4AE4DE7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29"/>
          <a:stretch/>
        </p:blipFill>
        <p:spPr>
          <a:xfrm>
            <a:off x="6904496" y="2598260"/>
            <a:ext cx="2106767" cy="1415231"/>
          </a:xfrm>
          <a:prstGeom prst="rect">
            <a:avLst/>
          </a:prstGeom>
        </p:spPr>
      </p:pic>
      <p:pic>
        <p:nvPicPr>
          <p:cNvPr id="7" name="Illustrative image" descr="Illustrative image of building plans, with plumbing connectors and a spanner lying on top of the plans.">
            <a:extLst>
              <a:ext uri="{FF2B5EF4-FFF2-40B4-BE49-F238E27FC236}">
                <a16:creationId xmlns:a16="http://schemas.microsoft.com/office/drawing/2014/main" id="{5DEE4121-B751-4C08-9A35-B37A76EEC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4419" y="2515837"/>
            <a:ext cx="2106766" cy="1580075"/>
          </a:xfrm>
          <a:prstGeom prst="rect">
            <a:avLst/>
          </a:prstGeom>
        </p:spPr>
      </p:pic>
      <p:pic>
        <p:nvPicPr>
          <p:cNvPr id="8" name="WaterMark logo" descr="WaterMark logo, which shows a bright red stylised W, with the word WaterMark in black beneath it.">
            <a:extLst>
              <a:ext uri="{FF2B5EF4-FFF2-40B4-BE49-F238E27FC236}">
                <a16:creationId xmlns:a16="http://schemas.microsoft.com/office/drawing/2014/main" id="{3872E7AF-4195-4041-83CC-C9228DDB35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29"/>
          <a:stretch/>
        </p:blipFill>
        <p:spPr>
          <a:xfrm>
            <a:off x="9394419" y="4479738"/>
            <a:ext cx="2106767" cy="1415231"/>
          </a:xfrm>
          <a:prstGeom prst="rect">
            <a:avLst/>
          </a:prstGeom>
        </p:spPr>
      </p:pic>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500"/>
                                        <p:tgtEl>
                                          <p:spTgt spid="26"/>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1500"/>
                                        <p:tgtEl>
                                          <p:spTgt spid="25"/>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500"/>
                                        <p:tgtEl>
                                          <p:spTgt spid="8"/>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F27B457-835F-4C78-8CAC-109765C1573F}"/>
              </a:ext>
            </a:extLst>
          </p:cNvPr>
          <p:cNvSpPr>
            <a:spLocks noGrp="1"/>
          </p:cNvSpPr>
          <p:nvPr>
            <p:ph type="body" sz="quarter" idx="11"/>
          </p:nvPr>
        </p:nvSpPr>
        <p:spPr/>
        <p:txBody>
          <a:bodyPr/>
          <a:lstStyle/>
          <a:p>
            <a:r>
              <a:rPr lang="en-AU" dirty="0"/>
              <a:t>Risks from plumbing and drainage products</a:t>
            </a:r>
          </a:p>
        </p:txBody>
      </p:sp>
      <p:pic>
        <p:nvPicPr>
          <p:cNvPr id="5" name="Logo" descr="Blue NCC logo, diagonal lines getting prgressivly thinner from the left bottom corner to the top right corner. ">
            <a:extLst>
              <a:ext uri="{FF2B5EF4-FFF2-40B4-BE49-F238E27FC236}">
                <a16:creationId xmlns:a16="http://schemas.microsoft.com/office/drawing/2014/main" id="{21C18A38-0527-438A-9097-08A801D99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L1 Top text box">
            <a:extLst>
              <a:ext uri="{FF2B5EF4-FFF2-40B4-BE49-F238E27FC236}">
                <a16:creationId xmlns:a16="http://schemas.microsoft.com/office/drawing/2014/main" id="{D0F2E6EA-5B4C-48E0-8CC2-ECCA7612C341}"/>
              </a:ext>
            </a:extLst>
          </p:cNvPr>
          <p:cNvSpPr txBox="1"/>
          <p:nvPr/>
        </p:nvSpPr>
        <p:spPr>
          <a:xfrm>
            <a:off x="334962" y="1918171"/>
            <a:ext cx="5761038" cy="2169825"/>
          </a:xfrm>
          <a:prstGeom prst="rect">
            <a:avLst/>
          </a:prstGeom>
          <a:noFill/>
        </p:spPr>
        <p:txBody>
          <a:bodyPr wrap="square">
            <a:spAutoFit/>
          </a:bodyPr>
          <a:lstStyle/>
          <a:p>
            <a:pPr>
              <a:spcBef>
                <a:spcPts val="200"/>
              </a:spcBef>
              <a:spcAft>
                <a:spcPts val="200"/>
              </a:spcAft>
            </a:pPr>
            <a:r>
              <a:rPr lang="en-AU" sz="2000" dirty="0"/>
              <a:t>NCC provisions aim to ensure that plumbing and drainage installations:</a:t>
            </a:r>
          </a:p>
          <a:p>
            <a:pPr marL="285750" indent="-285750">
              <a:spcBef>
                <a:spcPts val="200"/>
              </a:spcBef>
              <a:spcAft>
                <a:spcPts val="200"/>
              </a:spcAft>
              <a:buFont typeface="Arial" panose="020B0604020202020204" pitchFamily="34" charset="0"/>
              <a:buChar char="•"/>
            </a:pPr>
            <a:r>
              <a:rPr lang="en-AU" sz="2000" dirty="0"/>
              <a:t>Are safe for building occupants</a:t>
            </a:r>
          </a:p>
          <a:p>
            <a:pPr marL="285750" indent="-285750">
              <a:spcBef>
                <a:spcPts val="200"/>
              </a:spcBef>
              <a:spcAft>
                <a:spcPts val="200"/>
              </a:spcAft>
              <a:buFont typeface="Arial" panose="020B0604020202020204" pitchFamily="34" charset="0"/>
              <a:buChar char="•"/>
            </a:pPr>
            <a:r>
              <a:rPr lang="en-AU" sz="2000" dirty="0"/>
              <a:t>Don’t result in damage to the building, infrastructure or the environment</a:t>
            </a:r>
          </a:p>
          <a:p>
            <a:pPr marL="285750" indent="-285750">
              <a:spcBef>
                <a:spcPts val="200"/>
              </a:spcBef>
              <a:spcAft>
                <a:spcPts val="200"/>
              </a:spcAft>
              <a:buFont typeface="Arial" panose="020B0604020202020204" pitchFamily="34" charset="0"/>
              <a:buChar char="•"/>
            </a:pPr>
            <a:r>
              <a:rPr lang="en-AU" sz="2000" dirty="0"/>
              <a:t>Encourage efficient water use</a:t>
            </a:r>
          </a:p>
        </p:txBody>
      </p:sp>
      <p:sp>
        <p:nvSpPr>
          <p:cNvPr id="6" name="L1 Bottom text box">
            <a:extLst>
              <a:ext uri="{FF2B5EF4-FFF2-40B4-BE49-F238E27FC236}">
                <a16:creationId xmlns:a16="http://schemas.microsoft.com/office/drawing/2014/main" id="{2E71071D-909C-4DA8-B315-3EA04EA82FCE}"/>
              </a:ext>
            </a:extLst>
          </p:cNvPr>
          <p:cNvSpPr txBox="1"/>
          <p:nvPr/>
        </p:nvSpPr>
        <p:spPr>
          <a:xfrm>
            <a:off x="334962" y="4253393"/>
            <a:ext cx="5761038" cy="2144177"/>
          </a:xfrm>
          <a:prstGeom prst="rect">
            <a:avLst/>
          </a:prstGeom>
          <a:noFill/>
        </p:spPr>
        <p:txBody>
          <a:bodyPr wrap="square">
            <a:spAutoFit/>
          </a:bodyPr>
          <a:lstStyle/>
          <a:p>
            <a:pPr>
              <a:spcBef>
                <a:spcPts val="200"/>
              </a:spcBef>
              <a:spcAft>
                <a:spcPts val="200"/>
              </a:spcAft>
            </a:pPr>
            <a:r>
              <a:rPr lang="en-AU" sz="2000" dirty="0"/>
              <a:t>To achieve this a building needs:</a:t>
            </a:r>
          </a:p>
          <a:p>
            <a:pPr marL="285750" indent="-285750">
              <a:spcBef>
                <a:spcPts val="200"/>
              </a:spcBef>
              <a:spcAft>
                <a:spcPts val="200"/>
              </a:spcAft>
              <a:buFont typeface="Arial" panose="020B0604020202020204" pitchFamily="34" charset="0"/>
              <a:buChar char="•"/>
            </a:pPr>
            <a:r>
              <a:rPr lang="en-AU" sz="2000" dirty="0"/>
              <a:t>A safe and reliable supply of drinking water</a:t>
            </a:r>
          </a:p>
          <a:p>
            <a:pPr marL="285750" indent="-285750">
              <a:spcBef>
                <a:spcPts val="200"/>
              </a:spcBef>
              <a:spcAft>
                <a:spcPts val="200"/>
              </a:spcAft>
              <a:buFont typeface="Arial" panose="020B0604020202020204" pitchFamily="34" charset="0"/>
              <a:buChar char="•"/>
            </a:pPr>
            <a:r>
              <a:rPr lang="en-AU" sz="2000" dirty="0"/>
              <a:t>Delivered through appliances, fixtures and fittings that are:</a:t>
            </a:r>
          </a:p>
          <a:p>
            <a:pPr marL="742950" lvl="1" indent="-285750">
              <a:spcBef>
                <a:spcPts val="200"/>
              </a:spcBef>
              <a:spcAft>
                <a:spcPts val="200"/>
              </a:spcAft>
              <a:buFont typeface="Arial" panose="020B0604020202020204" pitchFamily="34" charset="0"/>
              <a:buChar char="•"/>
            </a:pPr>
            <a:r>
              <a:rPr lang="en-AU" sz="2000" dirty="0"/>
              <a:t>Fit for purpose, and</a:t>
            </a:r>
          </a:p>
          <a:p>
            <a:pPr marL="742950" lvl="1" indent="-285750">
              <a:spcBef>
                <a:spcPts val="200"/>
              </a:spcBef>
              <a:spcAft>
                <a:spcPts val="200"/>
              </a:spcAft>
              <a:buFont typeface="Arial" panose="020B0604020202020204" pitchFamily="34" charset="0"/>
              <a:buChar char="•"/>
            </a:pPr>
            <a:r>
              <a:rPr lang="en-AU" sz="2000" dirty="0"/>
              <a:t>Installed correctly</a:t>
            </a:r>
          </a:p>
        </p:txBody>
      </p:sp>
      <p:pic>
        <p:nvPicPr>
          <p:cNvPr id="7" name="L1 house image" descr="Drawing of plumbing and drainage from everyday household plumbing fixtures.">
            <a:extLst>
              <a:ext uri="{FF2B5EF4-FFF2-40B4-BE49-F238E27FC236}">
                <a16:creationId xmlns:a16="http://schemas.microsoft.com/office/drawing/2014/main" id="{C3883202-4255-4639-A886-023936F29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7238" y="2562711"/>
            <a:ext cx="4428479" cy="3132000"/>
          </a:xfrm>
          <a:prstGeom prst="rect">
            <a:avLst/>
          </a:prstGeom>
        </p:spPr>
      </p:pic>
      <p:grpSp>
        <p:nvGrpSpPr>
          <p:cNvPr id="8" name="L2 text group">
            <a:extLst>
              <a:ext uri="{FF2B5EF4-FFF2-40B4-BE49-F238E27FC236}">
                <a16:creationId xmlns:a16="http://schemas.microsoft.com/office/drawing/2014/main" id="{0940160F-6C10-422C-950B-C69062CCC2FC}"/>
              </a:ext>
            </a:extLst>
          </p:cNvPr>
          <p:cNvGrpSpPr/>
          <p:nvPr/>
        </p:nvGrpSpPr>
        <p:grpSpPr>
          <a:xfrm>
            <a:off x="145774" y="1878415"/>
            <a:ext cx="6733381" cy="4665260"/>
            <a:chOff x="145774" y="1878415"/>
            <a:chExt cx="6733381" cy="4665260"/>
          </a:xfrm>
        </p:grpSpPr>
        <p:sp>
          <p:nvSpPr>
            <p:cNvPr id="3" name="L2 white background box">
              <a:extLst>
                <a:ext uri="{FF2B5EF4-FFF2-40B4-BE49-F238E27FC236}">
                  <a16:creationId xmlns:a16="http://schemas.microsoft.com/office/drawing/2014/main" id="{61AC06E8-648B-4F68-AE2C-38934CE02788}"/>
                </a:ext>
              </a:extLst>
            </p:cNvPr>
            <p:cNvSpPr/>
            <p:nvPr/>
          </p:nvSpPr>
          <p:spPr>
            <a:xfrm>
              <a:off x="145774" y="1878415"/>
              <a:ext cx="6733381" cy="466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2 text box">
              <a:extLst>
                <a:ext uri="{FF2B5EF4-FFF2-40B4-BE49-F238E27FC236}">
                  <a16:creationId xmlns:a16="http://schemas.microsoft.com/office/drawing/2014/main" id="{3A45BB0D-F090-4FCB-93BF-E48B0B4263E8}"/>
                </a:ext>
              </a:extLst>
            </p:cNvPr>
            <p:cNvSpPr txBox="1"/>
            <p:nvPr/>
          </p:nvSpPr>
          <p:spPr>
            <a:xfrm>
              <a:off x="334962" y="1931893"/>
              <a:ext cx="6096000" cy="4293483"/>
            </a:xfrm>
            <a:prstGeom prst="rect">
              <a:avLst/>
            </a:prstGeom>
            <a:noFill/>
          </p:spPr>
          <p:txBody>
            <a:bodyPr wrap="square">
              <a:spAutoFit/>
            </a:bodyPr>
            <a:lstStyle/>
            <a:p>
              <a:pPr>
                <a:spcBef>
                  <a:spcPts val="300"/>
                </a:spcBef>
                <a:spcAft>
                  <a:spcPts val="300"/>
                </a:spcAft>
              </a:pPr>
              <a:r>
                <a:rPr lang="en-AU" sz="2400" dirty="0"/>
                <a:t>What kinds of risks can arise from plumbing and/or drainage products?</a:t>
              </a:r>
            </a:p>
            <a:p>
              <a:pPr marL="285750" indent="-285750">
                <a:spcBef>
                  <a:spcPts val="300"/>
                </a:spcBef>
                <a:spcAft>
                  <a:spcPts val="300"/>
                </a:spcAft>
                <a:buFont typeface="Arial" panose="020B0604020202020204" pitchFamily="34" charset="0"/>
                <a:buChar char="•"/>
              </a:pPr>
              <a:r>
                <a:rPr lang="en-AU" sz="2000" dirty="0"/>
                <a:t>Risks to health from contaminated drinking water</a:t>
              </a:r>
            </a:p>
            <a:p>
              <a:pPr marL="285750" indent="-285750">
                <a:spcBef>
                  <a:spcPts val="300"/>
                </a:spcBef>
                <a:spcAft>
                  <a:spcPts val="300"/>
                </a:spcAft>
                <a:buFont typeface="Arial" panose="020B0604020202020204" pitchFamily="34" charset="0"/>
                <a:buChar char="•"/>
              </a:pPr>
              <a:r>
                <a:rPr lang="en-AU" sz="2000" dirty="0"/>
                <a:t>Risks to safety, e.g. burns from hot water or products that become too hot</a:t>
              </a:r>
            </a:p>
            <a:p>
              <a:pPr marL="285750" indent="-285750">
                <a:spcBef>
                  <a:spcPts val="300"/>
                </a:spcBef>
                <a:spcAft>
                  <a:spcPts val="300"/>
                </a:spcAft>
                <a:buFont typeface="Arial" panose="020B0604020202020204" pitchFamily="34" charset="0"/>
                <a:buChar char="•"/>
              </a:pPr>
              <a:r>
                <a:rPr lang="en-AU" sz="2000" dirty="0"/>
                <a:t>Risks to property, health, safety or the environment from leaks, contamination, malfunctioning products, excess water pressure</a:t>
              </a:r>
            </a:p>
            <a:p>
              <a:pPr marL="285750" indent="-285750">
                <a:spcBef>
                  <a:spcPts val="300"/>
                </a:spcBef>
                <a:spcAft>
                  <a:spcPts val="300"/>
                </a:spcAft>
                <a:buFont typeface="Arial" panose="020B0604020202020204" pitchFamily="34" charset="0"/>
                <a:buChar char="•"/>
              </a:pPr>
              <a:r>
                <a:rPr lang="en-AU" sz="2000" dirty="0"/>
                <a:t>Risk of contamination or blockage of water supply or drainage infrastructure</a:t>
              </a:r>
            </a:p>
            <a:p>
              <a:pPr marL="285750" indent="-285750">
                <a:spcBef>
                  <a:spcPts val="300"/>
                </a:spcBef>
                <a:spcAft>
                  <a:spcPts val="300"/>
                </a:spcAft>
                <a:buFont typeface="Arial" panose="020B0604020202020204" pitchFamily="34" charset="0"/>
                <a:buChar char="•"/>
              </a:pPr>
              <a:r>
                <a:rPr lang="en-AU" sz="2000" dirty="0"/>
                <a:t>Wasteful use of water and/or energy, and unnecessary costs</a:t>
              </a:r>
            </a:p>
          </p:txBody>
        </p:sp>
      </p:grpSp>
      <p:pic>
        <p:nvPicPr>
          <p:cNvPr id="13" name="L2 Toilet flooding pic" descr="Section through flooded bathroom, showing plumbing and drainage systems. ">
            <a:extLst>
              <a:ext uri="{FF2B5EF4-FFF2-40B4-BE49-F238E27FC236}">
                <a16:creationId xmlns:a16="http://schemas.microsoft.com/office/drawing/2014/main" id="{52211DB9-0421-444B-B69E-64FDCBF6EA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6071" y="2599423"/>
            <a:ext cx="4428480" cy="3132000"/>
          </a:xfrm>
          <a:prstGeom prst="rect">
            <a:avLst/>
          </a:prstGeom>
        </p:spPr>
      </p:pic>
      <p:sp>
        <p:nvSpPr>
          <p:cNvPr id="10" name="Tree masking box">
            <a:extLst>
              <a:ext uri="{FF2B5EF4-FFF2-40B4-BE49-F238E27FC236}">
                <a16:creationId xmlns:a16="http://schemas.microsoft.com/office/drawing/2014/main" id="{CDCFDC1F-6B6F-4B15-840C-46C7CC751BF2}"/>
              </a:ext>
            </a:extLst>
          </p:cNvPr>
          <p:cNvSpPr/>
          <p:nvPr/>
        </p:nvSpPr>
        <p:spPr>
          <a:xfrm>
            <a:off x="10128250" y="3512214"/>
            <a:ext cx="1232451" cy="133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L2 Enviro group" descr="Broken pipe releasing waste water into the enviornment.">
            <a:extLst>
              <a:ext uri="{FF2B5EF4-FFF2-40B4-BE49-F238E27FC236}">
                <a16:creationId xmlns:a16="http://schemas.microsoft.com/office/drawing/2014/main" id="{7829B663-36CC-4940-AD6D-BEE11025487B}"/>
              </a:ext>
            </a:extLst>
          </p:cNvPr>
          <p:cNvGrpSpPr/>
          <p:nvPr/>
        </p:nvGrpSpPr>
        <p:grpSpPr>
          <a:xfrm>
            <a:off x="10235494" y="3432727"/>
            <a:ext cx="1232453" cy="2508219"/>
            <a:chOff x="11277600" y="1353126"/>
            <a:chExt cx="1232453" cy="2508219"/>
          </a:xfrm>
        </p:grpSpPr>
        <p:sp>
          <p:nvSpPr>
            <p:cNvPr id="20" name="Enviro background box">
              <a:extLst>
                <a:ext uri="{FF2B5EF4-FFF2-40B4-BE49-F238E27FC236}">
                  <a16:creationId xmlns:a16="http://schemas.microsoft.com/office/drawing/2014/main" id="{58038998-9958-4334-B821-B28EC62146B6}"/>
                </a:ext>
              </a:extLst>
            </p:cNvPr>
            <p:cNvSpPr/>
            <p:nvPr/>
          </p:nvSpPr>
          <p:spPr>
            <a:xfrm>
              <a:off x="11277600" y="1353126"/>
              <a:ext cx="1232451" cy="2383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Environment contamination pic" descr="Logo&#10;&#10;Description automatically generated">
              <a:extLst>
                <a:ext uri="{FF2B5EF4-FFF2-40B4-BE49-F238E27FC236}">
                  <a16:creationId xmlns:a16="http://schemas.microsoft.com/office/drawing/2014/main" id="{FACE9662-CA87-4450-B711-C58B2119D3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15" t="17896" r="24554" b="19906"/>
            <a:stretch/>
          </p:blipFill>
          <p:spPr>
            <a:xfrm>
              <a:off x="11277601" y="1913276"/>
              <a:ext cx="1232452" cy="1948069"/>
            </a:xfrm>
            <a:prstGeom prst="rect">
              <a:avLst/>
            </a:prstGeom>
          </p:spPr>
        </p:pic>
      </p:grpSp>
      <p:pic>
        <p:nvPicPr>
          <p:cNvPr id="15" name="L2 Hot water splash pic" descr="Hot or boiling water splashing out of the sink.">
            <a:extLst>
              <a:ext uri="{FF2B5EF4-FFF2-40B4-BE49-F238E27FC236}">
                <a16:creationId xmlns:a16="http://schemas.microsoft.com/office/drawing/2014/main" id="{560286C1-8077-42F0-8AF7-9DA8A96A4B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9777" t="32480" r="38606" b="50031"/>
          <a:stretch/>
        </p:blipFill>
        <p:spPr>
          <a:xfrm>
            <a:off x="7861006" y="3931047"/>
            <a:ext cx="954000" cy="569532"/>
          </a:xfrm>
          <a:prstGeom prst="rect">
            <a:avLst/>
          </a:prstGeom>
        </p:spPr>
      </p:pic>
      <p:grpSp>
        <p:nvGrpSpPr>
          <p:cNvPr id="23" name="L2 Under sink leak group" descr="Sink drainage pipe leaking.">
            <a:extLst>
              <a:ext uri="{FF2B5EF4-FFF2-40B4-BE49-F238E27FC236}">
                <a16:creationId xmlns:a16="http://schemas.microsoft.com/office/drawing/2014/main" id="{A9583450-04C1-4145-9381-60AE9090B03E}"/>
              </a:ext>
            </a:extLst>
          </p:cNvPr>
          <p:cNvGrpSpPr/>
          <p:nvPr/>
        </p:nvGrpSpPr>
        <p:grpSpPr>
          <a:xfrm>
            <a:off x="7924222" y="3979600"/>
            <a:ext cx="606193" cy="1087840"/>
            <a:chOff x="7917872" y="3985950"/>
            <a:chExt cx="606193" cy="1087840"/>
          </a:xfrm>
        </p:grpSpPr>
        <p:sp>
          <p:nvSpPr>
            <p:cNvPr id="22" name="Under sink leak extra pic">
              <a:extLst>
                <a:ext uri="{FF2B5EF4-FFF2-40B4-BE49-F238E27FC236}">
                  <a16:creationId xmlns:a16="http://schemas.microsoft.com/office/drawing/2014/main" id="{232FF064-ED66-4109-AE38-AFD5B1080967}"/>
                </a:ext>
              </a:extLst>
            </p:cNvPr>
            <p:cNvSpPr/>
            <p:nvPr/>
          </p:nvSpPr>
          <p:spPr>
            <a:xfrm>
              <a:off x="7961826" y="5037790"/>
              <a:ext cx="493200" cy="36000"/>
            </a:xfrm>
            <a:prstGeom prst="rect">
              <a:avLst/>
            </a:prstGeom>
            <a:solidFill>
              <a:srgbClr val="009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Under sink leak pic" descr="Chart&#10;&#10;Description automatically generated with medium confidence">
              <a:extLst>
                <a:ext uri="{FF2B5EF4-FFF2-40B4-BE49-F238E27FC236}">
                  <a16:creationId xmlns:a16="http://schemas.microsoft.com/office/drawing/2014/main" id="{296BFAE5-25D6-476A-80B1-318416BF8C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598" t="21894" r="45793" b="43823"/>
            <a:stretch/>
          </p:blipFill>
          <p:spPr>
            <a:xfrm>
              <a:off x="7917872" y="3985950"/>
              <a:ext cx="606193" cy="1080000"/>
            </a:xfrm>
            <a:prstGeom prst="rect">
              <a:avLst/>
            </a:prstGeom>
          </p:spPr>
        </p:pic>
      </p:grpSp>
      <p:sp>
        <p:nvSpPr>
          <p:cNvPr id="29" name="L2 Health risks hotspot">
            <a:extLst>
              <a:ext uri="{FF2B5EF4-FFF2-40B4-BE49-F238E27FC236}">
                <a16:creationId xmlns:a16="http://schemas.microsoft.com/office/drawing/2014/main" id="{2107FED8-26FE-4547-9BC2-9746AECBC1D3}"/>
              </a:ext>
            </a:extLst>
          </p:cNvPr>
          <p:cNvSpPr/>
          <p:nvPr/>
        </p:nvSpPr>
        <p:spPr>
          <a:xfrm>
            <a:off x="339058" y="2810323"/>
            <a:ext cx="5986325" cy="38551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L2 Safety risks hotspot">
            <a:extLst>
              <a:ext uri="{FF2B5EF4-FFF2-40B4-BE49-F238E27FC236}">
                <a16:creationId xmlns:a16="http://schemas.microsoft.com/office/drawing/2014/main" id="{A2B67CA2-BD1E-4AD6-88A5-C2F125912008}"/>
              </a:ext>
            </a:extLst>
          </p:cNvPr>
          <p:cNvSpPr/>
          <p:nvPr/>
        </p:nvSpPr>
        <p:spPr>
          <a:xfrm>
            <a:off x="347139" y="3234854"/>
            <a:ext cx="5986325" cy="63279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2 Property risks hotspot">
            <a:extLst>
              <a:ext uri="{FF2B5EF4-FFF2-40B4-BE49-F238E27FC236}">
                <a16:creationId xmlns:a16="http://schemas.microsoft.com/office/drawing/2014/main" id="{6FC7D871-BE63-4DBF-914B-49F56D9CE14A}"/>
              </a:ext>
            </a:extLst>
          </p:cNvPr>
          <p:cNvSpPr/>
          <p:nvPr/>
        </p:nvSpPr>
        <p:spPr>
          <a:xfrm>
            <a:off x="320828" y="3906657"/>
            <a:ext cx="5986325" cy="9810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L2 Infrastructure risks hotspot">
            <a:extLst>
              <a:ext uri="{FF2B5EF4-FFF2-40B4-BE49-F238E27FC236}">
                <a16:creationId xmlns:a16="http://schemas.microsoft.com/office/drawing/2014/main" id="{87FE0DE7-1879-4977-BB0B-6AFD1900F799}"/>
              </a:ext>
            </a:extLst>
          </p:cNvPr>
          <p:cNvSpPr/>
          <p:nvPr/>
        </p:nvSpPr>
        <p:spPr>
          <a:xfrm>
            <a:off x="303681" y="4922727"/>
            <a:ext cx="5986325" cy="63279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L2 Waste risks hotspot">
            <a:extLst>
              <a:ext uri="{FF2B5EF4-FFF2-40B4-BE49-F238E27FC236}">
                <a16:creationId xmlns:a16="http://schemas.microsoft.com/office/drawing/2014/main" id="{BCC8CDB7-38DE-4DC2-ACB6-9A2CD713812A}"/>
              </a:ext>
            </a:extLst>
          </p:cNvPr>
          <p:cNvSpPr/>
          <p:nvPr/>
        </p:nvSpPr>
        <p:spPr>
          <a:xfrm>
            <a:off x="284963" y="5624550"/>
            <a:ext cx="5986325" cy="63279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L2 Contamination 1">
            <a:extLst>
              <a:ext uri="{FF2B5EF4-FFF2-40B4-BE49-F238E27FC236}">
                <a16:creationId xmlns:a16="http://schemas.microsoft.com/office/drawing/2014/main" id="{7F2F98FF-4F93-4651-84AA-1B28AFCBA2E7}"/>
              </a:ext>
            </a:extLst>
          </p:cNvPr>
          <p:cNvSpPr/>
          <p:nvPr/>
        </p:nvSpPr>
        <p:spPr>
          <a:xfrm>
            <a:off x="7651351" y="3733365"/>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L2 Contamination 2">
            <a:extLst>
              <a:ext uri="{FF2B5EF4-FFF2-40B4-BE49-F238E27FC236}">
                <a16:creationId xmlns:a16="http://schemas.microsoft.com/office/drawing/2014/main" id="{42FF5350-39A8-4D91-8507-E3068E48850C}"/>
              </a:ext>
            </a:extLst>
          </p:cNvPr>
          <p:cNvSpPr/>
          <p:nvPr/>
        </p:nvSpPr>
        <p:spPr>
          <a:xfrm>
            <a:off x="7899658" y="4228236"/>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L2 Contamination 3">
            <a:extLst>
              <a:ext uri="{FF2B5EF4-FFF2-40B4-BE49-F238E27FC236}">
                <a16:creationId xmlns:a16="http://schemas.microsoft.com/office/drawing/2014/main" id="{A83BC991-A598-42EA-8376-78EDE2F0C648}"/>
              </a:ext>
            </a:extLst>
          </p:cNvPr>
          <p:cNvSpPr/>
          <p:nvPr/>
        </p:nvSpPr>
        <p:spPr>
          <a:xfrm>
            <a:off x="9853581" y="4503149"/>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L2 Contamination 4">
            <a:extLst>
              <a:ext uri="{FF2B5EF4-FFF2-40B4-BE49-F238E27FC236}">
                <a16:creationId xmlns:a16="http://schemas.microsoft.com/office/drawing/2014/main" id="{B68FFC6C-9E5D-47BF-A691-E7FCB4A79FC0}"/>
              </a:ext>
            </a:extLst>
          </p:cNvPr>
          <p:cNvSpPr/>
          <p:nvPr/>
        </p:nvSpPr>
        <p:spPr>
          <a:xfrm>
            <a:off x="9850062" y="5087081"/>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L2 Contamination 5">
            <a:extLst>
              <a:ext uri="{FF2B5EF4-FFF2-40B4-BE49-F238E27FC236}">
                <a16:creationId xmlns:a16="http://schemas.microsoft.com/office/drawing/2014/main" id="{4FFA6285-7068-4ACE-AA01-9DE9BDB07647}"/>
              </a:ext>
            </a:extLst>
          </p:cNvPr>
          <p:cNvSpPr/>
          <p:nvPr/>
        </p:nvSpPr>
        <p:spPr>
          <a:xfrm>
            <a:off x="8227318" y="5098321"/>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L3 white background box">
            <a:extLst>
              <a:ext uri="{FF2B5EF4-FFF2-40B4-BE49-F238E27FC236}">
                <a16:creationId xmlns:a16="http://schemas.microsoft.com/office/drawing/2014/main" id="{7403C5A8-1884-4E3E-8D55-685D3F9D57DD}"/>
              </a:ext>
            </a:extLst>
          </p:cNvPr>
          <p:cNvSpPr/>
          <p:nvPr/>
        </p:nvSpPr>
        <p:spPr>
          <a:xfrm>
            <a:off x="128975" y="1878415"/>
            <a:ext cx="6733381" cy="466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L3 Top text box">
            <a:extLst>
              <a:ext uri="{FF2B5EF4-FFF2-40B4-BE49-F238E27FC236}">
                <a16:creationId xmlns:a16="http://schemas.microsoft.com/office/drawing/2014/main" id="{B670C55E-1D2F-4378-820C-E6CEFE7BFD44}"/>
              </a:ext>
            </a:extLst>
          </p:cNvPr>
          <p:cNvSpPr txBox="1"/>
          <p:nvPr/>
        </p:nvSpPr>
        <p:spPr>
          <a:xfrm>
            <a:off x="343795" y="2006215"/>
            <a:ext cx="6026874" cy="4698722"/>
          </a:xfrm>
          <a:prstGeom prst="rect">
            <a:avLst/>
          </a:prstGeom>
          <a:noFill/>
        </p:spPr>
        <p:txBody>
          <a:bodyPr wrap="square">
            <a:spAutoFit/>
          </a:bodyPr>
          <a:lstStyle/>
          <a:p>
            <a:pPr>
              <a:spcBef>
                <a:spcPts val="200"/>
              </a:spcBef>
              <a:spcAft>
                <a:spcPts val="200"/>
              </a:spcAft>
            </a:pPr>
            <a:r>
              <a:rPr lang="en-AU" sz="2200" dirty="0"/>
              <a:t>To manage these risks, a building needs:</a:t>
            </a:r>
          </a:p>
          <a:p>
            <a:pPr marL="285750" indent="-285750">
              <a:spcBef>
                <a:spcPts val="200"/>
              </a:spcBef>
              <a:spcAft>
                <a:spcPts val="200"/>
              </a:spcAft>
              <a:buFont typeface="Arial" panose="020B0604020202020204" pitchFamily="34" charset="0"/>
              <a:buChar char="•"/>
            </a:pPr>
            <a:r>
              <a:rPr lang="en-AU" sz="2200" dirty="0"/>
              <a:t>A safe and reliable supply of drinking water, which is the responsibility of the relevant water supplier</a:t>
            </a:r>
          </a:p>
          <a:p>
            <a:pPr marL="285750" indent="-285750">
              <a:spcBef>
                <a:spcPts val="200"/>
              </a:spcBef>
              <a:spcAft>
                <a:spcPts val="200"/>
              </a:spcAft>
              <a:buFont typeface="Arial" panose="020B0604020202020204" pitchFamily="34" charset="0"/>
              <a:buChar char="•"/>
            </a:pPr>
            <a:r>
              <a:rPr lang="en-AU" sz="2200" dirty="0"/>
              <a:t>Drinking water delivered through plumbing and drainage products that are:</a:t>
            </a:r>
          </a:p>
          <a:p>
            <a:pPr marL="742950" lvl="1" indent="-285750">
              <a:spcBef>
                <a:spcPts val="200"/>
              </a:spcBef>
              <a:spcAft>
                <a:spcPts val="200"/>
              </a:spcAft>
              <a:buFont typeface="Arial" panose="020B0604020202020204" pitchFamily="34" charset="0"/>
              <a:buChar char="•"/>
            </a:pPr>
            <a:r>
              <a:rPr lang="en-AU" sz="2200" dirty="0"/>
              <a:t>Fit for purpose, which is achieved through certification under the </a:t>
            </a:r>
            <a:r>
              <a:rPr lang="en-AU" sz="2200" b="1" dirty="0" err="1">
                <a:solidFill>
                  <a:schemeClr val="accent1"/>
                </a:solidFill>
              </a:rPr>
              <a:t>WaterMark</a:t>
            </a:r>
            <a:r>
              <a:rPr lang="en-AU" sz="2200" b="1" dirty="0">
                <a:solidFill>
                  <a:schemeClr val="accent1"/>
                </a:solidFill>
              </a:rPr>
              <a:t> Scheme</a:t>
            </a:r>
            <a:r>
              <a:rPr lang="en-AU" sz="2200" dirty="0"/>
              <a:t>; and</a:t>
            </a:r>
          </a:p>
          <a:p>
            <a:pPr marL="742950" lvl="1" indent="-285750">
              <a:spcBef>
                <a:spcPts val="200"/>
              </a:spcBef>
              <a:spcAft>
                <a:spcPts val="200"/>
              </a:spcAft>
              <a:buFont typeface="Arial" panose="020B0604020202020204" pitchFamily="34" charset="0"/>
              <a:buChar char="•"/>
            </a:pPr>
            <a:r>
              <a:rPr lang="en-AU" sz="2200" dirty="0"/>
              <a:t>Installed correctly, which is achieved through the provisions of the PCA, and state/territory licensing and inspection requirements</a:t>
            </a:r>
          </a:p>
        </p:txBody>
      </p:sp>
    </p:spTree>
    <p:custDataLst>
      <p:tags r:id="rId1"/>
    </p:custDataLst>
    <p:extLst>
      <p:ext uri="{BB962C8B-B14F-4D97-AF65-F5344CB8AC3E}">
        <p14:creationId xmlns:p14="http://schemas.microsoft.com/office/powerpoint/2010/main" val="11657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9"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ssolv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4"/>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2"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9" presetClass="exit" presetSubtype="0" fill="hold" grpId="3" nodeType="withEffect">
                                  <p:stCondLst>
                                    <p:cond delay="0"/>
                                  </p:stCondLst>
                                  <p:childTnLst>
                                    <p:animEffect transition="out" filter="dissolv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3" restart="whenNotActive" fill="hold" evtFilter="cancelBubble" nodeType="interactiveSeq">
                <p:stCondLst>
                  <p:cond evt="onClick" delay="0">
                    <p:tgtEl>
                      <p:spTgt spid="28"/>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nodeType="clickEffect">
                                  <p:stCondLst>
                                    <p:cond delay="0"/>
                                  </p:stCondLst>
                                  <p:childTnLst>
                                    <p:animEffect transition="out" filter="dissolv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10" presetClass="entr" presetSubtype="0" fill="hold"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1" nodeType="clickEffect">
                                  <p:stCondLst>
                                    <p:cond delay="0"/>
                                  </p:stCondLst>
                                  <p:childTnLst>
                                    <p:animEffect transition="out" filter="dissolve">
                                      <p:cBhvr>
                                        <p:cTn id="122" dur="500"/>
                                        <p:tgtEl>
                                          <p:spTgt spid="31"/>
                                        </p:tgtEl>
                                      </p:cBhvr>
                                    </p:animEffect>
                                    <p:set>
                                      <p:cBhvr>
                                        <p:cTn id="123" dur="1" fill="hold">
                                          <p:stCondLst>
                                            <p:cond delay="499"/>
                                          </p:stCondLst>
                                        </p:cTn>
                                        <p:tgtEl>
                                          <p:spTgt spid="31"/>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32"/>
                                        </p:tgtEl>
                                      </p:cBhvr>
                                    </p:animEffect>
                                    <p:set>
                                      <p:cBhvr>
                                        <p:cTn id="126" dur="1" fill="hold">
                                          <p:stCondLst>
                                            <p:cond delay="499"/>
                                          </p:stCondLst>
                                        </p:cTn>
                                        <p:tgtEl>
                                          <p:spTgt spid="32"/>
                                        </p:tgtEl>
                                        <p:attrNameLst>
                                          <p:attrName>style.visibility</p:attrName>
                                        </p:attrNameLst>
                                      </p:cBhvr>
                                      <p:to>
                                        <p:strVal val="hidden"/>
                                      </p:to>
                                    </p:set>
                                  </p:childTnLst>
                                </p:cTn>
                              </p:par>
                              <p:par>
                                <p:cTn id="127" presetID="9" presetClass="exit" presetSubtype="0" fill="hold" grpId="1" nodeType="withEffect">
                                  <p:stCondLst>
                                    <p:cond delay="0"/>
                                  </p:stCondLst>
                                  <p:childTnLst>
                                    <p:animEffect transition="out" filter="dissolv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21"/>
                                        </p:tgtEl>
                                      </p:cBhvr>
                                    </p:animEffect>
                                    <p:set>
                                      <p:cBhvr>
                                        <p:cTn id="13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3" restart="whenNotActive" fill="hold" evtFilter="cancelBubble" nodeType="interactiveSeq">
                <p:stCondLst>
                  <p:cond evt="onClick" delay="0">
                    <p:tgtEl>
                      <p:spTgt spid="29"/>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500"/>
                                        <p:tgtEl>
                                          <p:spTgt spid="1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500"/>
                                        <p:tgtEl>
                                          <p:spTgt spid="2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500"/>
                                        <p:tgtEl>
                                          <p:spTgt spid="30"/>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xit" presetSubtype="0" fill="hold" grpId="1" nodeType="clickEffect">
                                  <p:stCondLst>
                                    <p:cond delay="0"/>
                                  </p:stCondLst>
                                  <p:childTnLst>
                                    <p:animEffect transition="out" filter="dissolve">
                                      <p:cBhvr>
                                        <p:cTn id="148" dur="500"/>
                                        <p:tgtEl>
                                          <p:spTgt spid="12"/>
                                        </p:tgtEl>
                                      </p:cBhvr>
                                    </p:animEffect>
                                    <p:set>
                                      <p:cBhvr>
                                        <p:cTn id="149" dur="1" fill="hold">
                                          <p:stCondLst>
                                            <p:cond delay="499"/>
                                          </p:stCondLst>
                                        </p:cTn>
                                        <p:tgtEl>
                                          <p:spTgt spid="12"/>
                                        </p:tgtEl>
                                        <p:attrNameLst>
                                          <p:attrName>style.visibility</p:attrName>
                                        </p:attrNameLst>
                                      </p:cBhvr>
                                      <p:to>
                                        <p:strVal val="hidden"/>
                                      </p:to>
                                    </p:set>
                                  </p:childTnLst>
                                </p:cTn>
                              </p:par>
                              <p:par>
                                <p:cTn id="150" presetID="9" presetClass="exit" presetSubtype="0" fill="hold" grpId="1" nodeType="withEffect">
                                  <p:stCondLst>
                                    <p:cond delay="0"/>
                                  </p:stCondLst>
                                  <p:childTnLst>
                                    <p:animEffect transition="out" filter="dissolve">
                                      <p:cBhvr>
                                        <p:cTn id="151" dur="500"/>
                                        <p:tgtEl>
                                          <p:spTgt spid="26"/>
                                        </p:tgtEl>
                                      </p:cBhvr>
                                    </p:animEffect>
                                    <p:set>
                                      <p:cBhvr>
                                        <p:cTn id="152" dur="1" fill="hold">
                                          <p:stCondLst>
                                            <p:cond delay="499"/>
                                          </p:stCondLst>
                                        </p:cTn>
                                        <p:tgtEl>
                                          <p:spTgt spid="26"/>
                                        </p:tgtEl>
                                        <p:attrNameLst>
                                          <p:attrName>style.visibility</p:attrName>
                                        </p:attrNameLst>
                                      </p:cBhvr>
                                      <p:to>
                                        <p:strVal val="hidden"/>
                                      </p:to>
                                    </p:set>
                                  </p:childTnLst>
                                </p:cTn>
                              </p:par>
                              <p:par>
                                <p:cTn id="153" presetID="9" presetClass="exit" presetSubtype="0" fill="hold" grpId="1" nodeType="withEffect">
                                  <p:stCondLst>
                                    <p:cond delay="0"/>
                                  </p:stCondLst>
                                  <p:childTnLst>
                                    <p:animEffect transition="out" filter="dissolve">
                                      <p:cBhvr>
                                        <p:cTn id="154" dur="500"/>
                                        <p:tgtEl>
                                          <p:spTgt spid="30"/>
                                        </p:tgtEl>
                                      </p:cBhvr>
                                    </p:animEffect>
                                    <p:set>
                                      <p:cBhvr>
                                        <p:cTn id="15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4" grpId="0"/>
      <p:bldP spid="6" grpId="0"/>
      <p:bldP spid="10" grpId="0" animBg="1"/>
      <p:bldP spid="10" grpId="1" animBg="1"/>
      <p:bldP spid="10" grpId="2" animBg="1"/>
      <p:bldP spid="10" grpId="3" animBg="1"/>
      <p:bldP spid="29" grpId="0" animBg="1"/>
      <p:bldP spid="24" grpId="0" animBg="1"/>
      <p:bldP spid="25" grpId="0" animBg="1"/>
      <p:bldP spid="27" grpId="0" animBg="1"/>
      <p:bldP spid="28" grpId="0" animBg="1"/>
      <p:bldP spid="12" grpId="0" animBg="1"/>
      <p:bldP spid="12" grpId="1" animBg="1"/>
      <p:bldP spid="26" grpId="0" animBg="1"/>
      <p:bldP spid="26" grpId="1" animBg="1"/>
      <p:bldP spid="30" grpId="0" animBg="1"/>
      <p:bldP spid="30" grpId="1" animBg="1"/>
      <p:bldP spid="31" grpId="0" animBg="1"/>
      <p:bldP spid="31" grpId="1" animBg="1"/>
      <p:bldP spid="32" grpId="0" animBg="1"/>
      <p:bldP spid="32" grpId="1" animBg="1"/>
      <p:bldP spid="34"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D7C80D7-D4D3-4DBB-8ADF-256B9DEED088}"/>
              </a:ext>
            </a:extLst>
          </p:cNvPr>
          <p:cNvSpPr>
            <a:spLocks noGrp="1"/>
          </p:cNvSpPr>
          <p:nvPr>
            <p:ph type="body" sz="quarter" idx="11"/>
          </p:nvPr>
        </p:nvSpPr>
        <p:spPr/>
        <p:txBody>
          <a:bodyPr/>
          <a:lstStyle/>
          <a:p>
            <a:r>
              <a:rPr lang="en-AU" dirty="0" err="1"/>
              <a:t>WaterMark</a:t>
            </a:r>
            <a:r>
              <a:rPr lang="en-AU" dirty="0"/>
              <a:t> product category risk assessment</a:t>
            </a:r>
          </a:p>
        </p:txBody>
      </p:sp>
      <p:pic>
        <p:nvPicPr>
          <p:cNvPr id="11" name="Logo" descr="Blue NCC logo, diagonal lines getting prgressivly thinner from the left bottom corner to the top right corner. ">
            <a:extLst>
              <a:ext uri="{FF2B5EF4-FFF2-40B4-BE49-F238E27FC236}">
                <a16:creationId xmlns:a16="http://schemas.microsoft.com/office/drawing/2014/main" id="{CD4B595C-6DAC-42A3-B482-BA6A32848E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Main TextBox">
            <a:extLst>
              <a:ext uri="{FF2B5EF4-FFF2-40B4-BE49-F238E27FC236}">
                <a16:creationId xmlns:a16="http://schemas.microsoft.com/office/drawing/2014/main" id="{FDA7B5C4-FB2A-4222-A316-2B8319A55D82}"/>
              </a:ext>
            </a:extLst>
          </p:cNvPr>
          <p:cNvSpPr txBox="1"/>
          <p:nvPr/>
        </p:nvSpPr>
        <p:spPr>
          <a:xfrm>
            <a:off x="363186" y="1983490"/>
            <a:ext cx="5256683" cy="4278094"/>
          </a:xfrm>
          <a:prstGeom prst="rect">
            <a:avLst/>
          </a:prstGeom>
          <a:noFill/>
        </p:spPr>
        <p:txBody>
          <a:bodyPr wrap="square" rtlCol="0">
            <a:spAutoFit/>
          </a:bodyPr>
          <a:lstStyle/>
          <a:p>
            <a:pPr marL="342900" indent="-342900">
              <a:spcBef>
                <a:spcPts val="200"/>
              </a:spcBef>
              <a:spcAft>
                <a:spcPts val="200"/>
              </a:spcAft>
              <a:buFont typeface="Arial" panose="020B0604020202020204" pitchFamily="34" charset="0"/>
              <a:buChar char="•"/>
            </a:pPr>
            <a:r>
              <a:rPr lang="en-AU" sz="1800" dirty="0"/>
              <a:t>All plumbing or drainage products to be used in a plumbing or drainage installation in Australia must undergo a risk assessment</a:t>
            </a:r>
          </a:p>
          <a:p>
            <a:pPr marL="342900" indent="-342900">
              <a:spcBef>
                <a:spcPts val="200"/>
              </a:spcBef>
              <a:spcAft>
                <a:spcPts val="200"/>
              </a:spcAft>
              <a:buFont typeface="Arial" panose="020B0604020202020204" pitchFamily="34" charset="0"/>
              <a:buChar char="•"/>
            </a:pPr>
            <a:r>
              <a:rPr lang="en-AU" sz="1800" dirty="0">
                <a:effectLst/>
                <a:ea typeface="Calibri" panose="020F0502020204030204" pitchFamily="34" charset="0"/>
                <a:cs typeface="Arial" panose="020B0604020202020204" pitchFamily="34" charset="0"/>
              </a:rPr>
              <a:t>If a product type is assessed as posing a </a:t>
            </a:r>
            <a:r>
              <a:rPr lang="en-AU" sz="1800" b="1" dirty="0">
                <a:effectLst/>
                <a:ea typeface="Calibri" panose="020F0502020204030204" pitchFamily="34" charset="0"/>
                <a:cs typeface="Arial" panose="020B0604020202020204" pitchFamily="34" charset="0"/>
              </a:rPr>
              <a:t>medium to high risk</a:t>
            </a:r>
            <a:r>
              <a:rPr lang="en-AU" sz="1800" dirty="0">
                <a:effectLst/>
                <a:ea typeface="Calibri" panose="020F0502020204030204" pitchFamily="34" charset="0"/>
                <a:cs typeface="Arial" panose="020B0604020202020204" pitchFamily="34" charset="0"/>
              </a:rPr>
              <a:t> that must be managed, that product type will:</a:t>
            </a:r>
          </a:p>
          <a:p>
            <a:pPr marL="800100" lvl="1" indent="-342900">
              <a:spcBef>
                <a:spcPts val="200"/>
              </a:spcBef>
              <a:spcAft>
                <a:spcPts val="200"/>
              </a:spcAft>
              <a:buFont typeface="Arial" panose="020B0604020202020204" pitchFamily="34" charset="0"/>
              <a:buChar char="•"/>
            </a:pPr>
            <a:r>
              <a:rPr lang="en-AU" dirty="0">
                <a:ea typeface="Calibri" panose="020F0502020204030204" pitchFamily="34" charset="0"/>
                <a:cs typeface="Arial" panose="020B0604020202020204" pitchFamily="34" charset="0"/>
              </a:rPr>
              <a:t>R</a:t>
            </a:r>
            <a:r>
              <a:rPr lang="en-AU" dirty="0">
                <a:effectLst/>
                <a:ea typeface="Calibri" panose="020F0502020204030204" pitchFamily="34" charset="0"/>
                <a:cs typeface="Arial" panose="020B0604020202020204" pitchFamily="34" charset="0"/>
              </a:rPr>
              <a:t>equire </a:t>
            </a:r>
            <a:r>
              <a:rPr lang="en-AU" dirty="0" err="1">
                <a:effectLst/>
                <a:ea typeface="Calibri" panose="020F0502020204030204" pitchFamily="34" charset="0"/>
                <a:cs typeface="Arial" panose="020B0604020202020204" pitchFamily="34" charset="0"/>
              </a:rPr>
              <a:t>WaterMark</a:t>
            </a:r>
            <a:r>
              <a:rPr lang="en-AU" dirty="0">
                <a:effectLst/>
                <a:ea typeface="Calibri" panose="020F0502020204030204" pitchFamily="34" charset="0"/>
                <a:cs typeface="Arial" panose="020B0604020202020204" pitchFamily="34" charset="0"/>
              </a:rPr>
              <a:t> certification</a:t>
            </a:r>
          </a:p>
          <a:p>
            <a:pPr marL="800100" lvl="1" indent="-342900">
              <a:spcBef>
                <a:spcPts val="200"/>
              </a:spcBef>
              <a:spcAft>
                <a:spcPts val="200"/>
              </a:spcAft>
              <a:buFont typeface="Arial" panose="020B0604020202020204" pitchFamily="34" charset="0"/>
              <a:buChar char="•"/>
            </a:pPr>
            <a:r>
              <a:rPr lang="en-AU" dirty="0">
                <a:ea typeface="Calibri" panose="020F0502020204030204" pitchFamily="34" charset="0"/>
                <a:cs typeface="Arial" panose="020B0604020202020204" pitchFamily="34" charset="0"/>
              </a:rPr>
              <a:t>Be listed in the </a:t>
            </a:r>
            <a:r>
              <a:rPr lang="en-AU" b="1" u="sng" dirty="0">
                <a:solidFill>
                  <a:srgbClr val="002E5D"/>
                </a:solidFill>
                <a:ea typeface="Calibri" panose="020F0502020204030204" pitchFamily="34" charset="0"/>
                <a:cs typeface="Arial" panose="020B0604020202020204" pitchFamily="34" charset="0"/>
              </a:rPr>
              <a:t>WaterMark Schedule of Products</a:t>
            </a:r>
            <a:r>
              <a:rPr lang="en-AU" u="sng" dirty="0">
                <a:solidFill>
                  <a:schemeClr val="accent2"/>
                </a:solidFill>
                <a:ea typeface="Calibri" panose="020F0502020204030204" pitchFamily="34" charset="0"/>
                <a:cs typeface="Arial" panose="020B0604020202020204" pitchFamily="34" charset="0"/>
              </a:rPr>
              <a:t> </a:t>
            </a:r>
            <a:endParaRPr lang="en-AU" u="sng" dirty="0">
              <a:solidFill>
                <a:schemeClr val="accent2"/>
              </a:solidFill>
              <a:effectLst/>
              <a:ea typeface="Calibri" panose="020F0502020204030204" pitchFamily="34" charset="0"/>
              <a:cs typeface="Arial" panose="020B0604020202020204" pitchFamily="34" charset="0"/>
            </a:endParaRPr>
          </a:p>
          <a:p>
            <a:pPr marL="342900" indent="-342900">
              <a:spcBef>
                <a:spcPts val="200"/>
              </a:spcBef>
              <a:spcAft>
                <a:spcPts val="200"/>
              </a:spcAft>
              <a:buFont typeface="Arial" panose="020B0604020202020204" pitchFamily="34" charset="0"/>
              <a:buChar char="•"/>
            </a:pPr>
            <a:r>
              <a:rPr lang="en-AU" sz="1800" dirty="0">
                <a:effectLst/>
                <a:ea typeface="Calibri" panose="020F0502020204030204" pitchFamily="34" charset="0"/>
                <a:cs typeface="Arial" panose="020B0604020202020204" pitchFamily="34" charset="0"/>
              </a:rPr>
              <a:t>If a product type is assessed as posing a </a:t>
            </a:r>
            <a:br>
              <a:rPr lang="en-AU" sz="1800" dirty="0">
                <a:effectLst/>
                <a:ea typeface="Calibri" panose="020F0502020204030204" pitchFamily="34" charset="0"/>
                <a:cs typeface="Arial" panose="020B0604020202020204" pitchFamily="34" charset="0"/>
              </a:rPr>
            </a:br>
            <a:r>
              <a:rPr lang="en-AU" sz="1800" b="1" dirty="0">
                <a:solidFill>
                  <a:schemeClr val="accent6"/>
                </a:solidFill>
                <a:effectLst/>
                <a:ea typeface="Calibri" panose="020F0502020204030204" pitchFamily="34" charset="0"/>
                <a:cs typeface="Arial" panose="020B0604020202020204" pitchFamily="34" charset="0"/>
              </a:rPr>
              <a:t>low risk</a:t>
            </a:r>
            <a:r>
              <a:rPr lang="en-AU" sz="1800" dirty="0">
                <a:effectLst/>
                <a:ea typeface="Calibri" panose="020F0502020204030204" pitchFamily="34" charset="0"/>
                <a:cs typeface="Arial" panose="020B0604020202020204" pitchFamily="34" charset="0"/>
              </a:rPr>
              <a:t>, that product type will:</a:t>
            </a:r>
          </a:p>
          <a:p>
            <a:pPr marL="800100" lvl="1" indent="-342900">
              <a:spcBef>
                <a:spcPts val="200"/>
              </a:spcBef>
              <a:spcAft>
                <a:spcPts val="200"/>
              </a:spcAft>
              <a:buFont typeface="Arial" panose="020B0604020202020204" pitchFamily="34" charset="0"/>
              <a:buChar char="•"/>
            </a:pPr>
            <a:r>
              <a:rPr lang="en-AU" dirty="0">
                <a:cs typeface="Arial" panose="020B0604020202020204" pitchFamily="34" charset="0"/>
              </a:rPr>
              <a:t>NOT require </a:t>
            </a:r>
            <a:r>
              <a:rPr lang="en-AU" dirty="0" err="1">
                <a:cs typeface="Arial" panose="020B0604020202020204" pitchFamily="34" charset="0"/>
              </a:rPr>
              <a:t>WaterMark</a:t>
            </a:r>
            <a:r>
              <a:rPr lang="en-AU" dirty="0">
                <a:cs typeface="Arial" panose="020B0604020202020204" pitchFamily="34" charset="0"/>
              </a:rPr>
              <a:t> certification</a:t>
            </a:r>
          </a:p>
          <a:p>
            <a:pPr marL="800100" lvl="1" indent="-342900">
              <a:spcBef>
                <a:spcPts val="200"/>
              </a:spcBef>
              <a:spcAft>
                <a:spcPts val="200"/>
              </a:spcAft>
              <a:buFont typeface="Arial" panose="020B0604020202020204" pitchFamily="34" charset="0"/>
              <a:buChar char="•"/>
            </a:pPr>
            <a:r>
              <a:rPr lang="en-AU" dirty="0">
                <a:cs typeface="Arial" panose="020B0604020202020204" pitchFamily="34" charset="0"/>
              </a:rPr>
              <a:t>Be listed in the</a:t>
            </a:r>
            <a:r>
              <a:rPr lang="en-AU" b="1" dirty="0">
                <a:solidFill>
                  <a:srgbClr val="002E5D"/>
                </a:solidFill>
                <a:cs typeface="Arial" panose="020B0604020202020204" pitchFamily="34" charset="0"/>
              </a:rPr>
              <a:t> </a:t>
            </a:r>
            <a:r>
              <a:rPr lang="en-AU" b="1" u="sng" dirty="0">
                <a:solidFill>
                  <a:srgbClr val="002E5D"/>
                </a:solidFill>
                <a:cs typeface="Arial" panose="020B0604020202020204" pitchFamily="34" charset="0"/>
              </a:rPr>
              <a:t>WaterMark Schedule of Excluded products</a:t>
            </a:r>
            <a:endParaRPr lang="en-AU" b="1" dirty="0">
              <a:solidFill>
                <a:srgbClr val="002E5D"/>
              </a:solidFill>
            </a:endParaRPr>
          </a:p>
        </p:txBody>
      </p:sp>
      <p:sp>
        <p:nvSpPr>
          <p:cNvPr id="8" name="Schedule Bubble">
            <a:extLst>
              <a:ext uri="{FF2B5EF4-FFF2-40B4-BE49-F238E27FC236}">
                <a16:creationId xmlns:a16="http://schemas.microsoft.com/office/drawing/2014/main" id="{87FFA35A-2D74-4105-A15D-5F81F6581E4F}"/>
              </a:ext>
            </a:extLst>
          </p:cNvPr>
          <p:cNvSpPr/>
          <p:nvPr/>
        </p:nvSpPr>
        <p:spPr>
          <a:xfrm>
            <a:off x="6186333" y="2037349"/>
            <a:ext cx="5107308" cy="4292134"/>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sz="2800" b="1" dirty="0">
                <a:solidFill>
                  <a:srgbClr val="002E5D"/>
                </a:solidFill>
              </a:rPr>
              <a:t>WaterMark Schedule of Products</a:t>
            </a:r>
          </a:p>
          <a:p>
            <a:pPr>
              <a:spcBef>
                <a:spcPts val="200"/>
              </a:spcBef>
              <a:spcAft>
                <a:spcPts val="200"/>
              </a:spcAft>
            </a:pPr>
            <a:endParaRPr lang="en-AU" sz="2400" b="1" dirty="0">
              <a:solidFill>
                <a:srgbClr val="002E5D"/>
              </a:solidFill>
            </a:endParaRPr>
          </a:p>
          <a:p>
            <a:pPr>
              <a:spcBef>
                <a:spcPts val="200"/>
              </a:spcBef>
              <a:spcAft>
                <a:spcPts val="200"/>
              </a:spcAft>
            </a:pPr>
            <a:r>
              <a:rPr lang="en-AU" sz="2400" b="1" dirty="0">
                <a:solidFill>
                  <a:schemeClr val="tx1"/>
                </a:solidFill>
              </a:rPr>
              <a:t>This schedule includes product types assessed as having a </a:t>
            </a:r>
            <a:r>
              <a:rPr lang="en-AU" sz="2400" b="1" dirty="0">
                <a:solidFill>
                  <a:srgbClr val="E17F41"/>
                </a:solidFill>
              </a:rPr>
              <a:t>medium </a:t>
            </a:r>
            <a:r>
              <a:rPr lang="en-AU" sz="2400" b="1" dirty="0">
                <a:solidFill>
                  <a:schemeClr val="tx1"/>
                </a:solidFill>
              </a:rPr>
              <a:t>to</a:t>
            </a:r>
            <a:r>
              <a:rPr lang="en-AU" sz="2400" b="1" dirty="0">
                <a:solidFill>
                  <a:srgbClr val="002E5D"/>
                </a:solidFill>
              </a:rPr>
              <a:t> </a:t>
            </a:r>
            <a:r>
              <a:rPr lang="en-AU" sz="2400" b="1" dirty="0">
                <a:solidFill>
                  <a:schemeClr val="accent5"/>
                </a:solidFill>
              </a:rPr>
              <a:t>high risk </a:t>
            </a:r>
            <a:r>
              <a:rPr lang="en-AU" sz="2400" b="1" dirty="0">
                <a:solidFill>
                  <a:schemeClr val="tx1"/>
                </a:solidFill>
              </a:rPr>
              <a:t>of </a:t>
            </a:r>
            <a:r>
              <a:rPr lang="en-US" sz="2400" b="1" dirty="0">
                <a:solidFill>
                  <a:schemeClr val="tx1"/>
                </a:solidFill>
              </a:rPr>
              <a:t>health, safety, economic and wastage of water/energy consequences</a:t>
            </a:r>
            <a:endParaRPr lang="en-AU" sz="2400" b="1" dirty="0">
              <a:solidFill>
                <a:schemeClr val="tx1"/>
              </a:solidFill>
            </a:endParaRPr>
          </a:p>
        </p:txBody>
      </p:sp>
      <p:sp>
        <p:nvSpPr>
          <p:cNvPr id="10" name="Excluded Schedule Bubble">
            <a:extLst>
              <a:ext uri="{FF2B5EF4-FFF2-40B4-BE49-F238E27FC236}">
                <a16:creationId xmlns:a16="http://schemas.microsoft.com/office/drawing/2014/main" id="{968531D6-41C9-4155-88BD-FEF46E0BF61D}"/>
              </a:ext>
            </a:extLst>
          </p:cNvPr>
          <p:cNvSpPr/>
          <p:nvPr/>
        </p:nvSpPr>
        <p:spPr>
          <a:xfrm>
            <a:off x="6187961" y="2037349"/>
            <a:ext cx="5073598" cy="4292134"/>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sz="2800" b="1" dirty="0">
                <a:solidFill>
                  <a:srgbClr val="002E5D"/>
                </a:solidFill>
              </a:rPr>
              <a:t>WaterMark Schedule of </a:t>
            </a:r>
            <a:br>
              <a:rPr lang="en-AU" sz="2800" b="1" dirty="0">
                <a:solidFill>
                  <a:srgbClr val="002E5D"/>
                </a:solidFill>
              </a:rPr>
            </a:br>
            <a:r>
              <a:rPr lang="en-AU" sz="2800" b="1" dirty="0">
                <a:solidFill>
                  <a:srgbClr val="002E5D"/>
                </a:solidFill>
              </a:rPr>
              <a:t>Excluded Products</a:t>
            </a:r>
          </a:p>
          <a:p>
            <a:pPr>
              <a:spcBef>
                <a:spcPts val="200"/>
              </a:spcBef>
              <a:spcAft>
                <a:spcPts val="200"/>
              </a:spcAft>
            </a:pPr>
            <a:endParaRPr lang="en-AU" sz="2400" b="1" dirty="0">
              <a:solidFill>
                <a:srgbClr val="002E5D"/>
              </a:solidFill>
            </a:endParaRPr>
          </a:p>
          <a:p>
            <a:pPr>
              <a:spcBef>
                <a:spcPts val="200"/>
              </a:spcBef>
              <a:spcAft>
                <a:spcPts val="200"/>
              </a:spcAft>
            </a:pPr>
            <a:r>
              <a:rPr lang="en-AU" sz="2400" b="1" dirty="0">
                <a:solidFill>
                  <a:schemeClr val="tx1"/>
                </a:solidFill>
              </a:rPr>
              <a:t>This schedule includes product types assessed as having a</a:t>
            </a:r>
            <a:r>
              <a:rPr lang="en-AU" sz="2400" b="1" dirty="0">
                <a:solidFill>
                  <a:schemeClr val="accent1"/>
                </a:solidFill>
              </a:rPr>
              <a:t> </a:t>
            </a:r>
            <a:r>
              <a:rPr lang="en-AU" sz="2400" b="1" dirty="0">
                <a:solidFill>
                  <a:schemeClr val="accent6"/>
                </a:solidFill>
              </a:rPr>
              <a:t>low risk </a:t>
            </a:r>
            <a:r>
              <a:rPr lang="en-AU" sz="2400" b="1" dirty="0">
                <a:solidFill>
                  <a:schemeClr val="tx1"/>
                </a:solidFill>
              </a:rPr>
              <a:t>of </a:t>
            </a:r>
            <a:r>
              <a:rPr lang="en-US" sz="2400" b="1" dirty="0">
                <a:solidFill>
                  <a:schemeClr val="tx1"/>
                </a:solidFill>
              </a:rPr>
              <a:t>health, safety, economic and wastage of water/energy consequences</a:t>
            </a:r>
            <a:endParaRPr lang="en-AU" sz="2400" b="1" dirty="0">
              <a:solidFill>
                <a:schemeClr val="tx1"/>
              </a:solidFill>
            </a:endParaRPr>
          </a:p>
        </p:txBody>
      </p:sp>
      <p:sp>
        <p:nvSpPr>
          <p:cNvPr id="7" name="Schedule hotspot">
            <a:extLst>
              <a:ext uri="{FF2B5EF4-FFF2-40B4-BE49-F238E27FC236}">
                <a16:creationId xmlns:a16="http://schemas.microsoft.com/office/drawing/2014/main" id="{A88473B6-BDA7-477F-A006-2C309E3DA697}"/>
              </a:ext>
            </a:extLst>
          </p:cNvPr>
          <p:cNvSpPr/>
          <p:nvPr/>
        </p:nvSpPr>
        <p:spPr>
          <a:xfrm>
            <a:off x="767644" y="3978139"/>
            <a:ext cx="4912587" cy="72183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2E5D"/>
              </a:solidFill>
            </a:endParaRPr>
          </a:p>
        </p:txBody>
      </p:sp>
      <p:sp>
        <p:nvSpPr>
          <p:cNvPr id="9" name="Excluded Schedule hotspot">
            <a:extLst>
              <a:ext uri="{FF2B5EF4-FFF2-40B4-BE49-F238E27FC236}">
                <a16:creationId xmlns:a16="http://schemas.microsoft.com/office/drawing/2014/main" id="{0ED8E765-D1B8-4879-A9A9-57B3A55084A2}"/>
              </a:ext>
            </a:extLst>
          </p:cNvPr>
          <p:cNvSpPr/>
          <p:nvPr/>
        </p:nvSpPr>
        <p:spPr>
          <a:xfrm>
            <a:off x="931277" y="5636759"/>
            <a:ext cx="4688592" cy="72183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custDataLst>
      <p:tags r:id="rId1"/>
    </p:custDataLst>
    <p:extLst>
      <p:ext uri="{BB962C8B-B14F-4D97-AF65-F5344CB8AC3E}">
        <p14:creationId xmlns:p14="http://schemas.microsoft.com/office/powerpoint/2010/main" val="1465157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1"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strVal val="ppt_h"/>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strVal val="ppt_h"/>
                                          </p:val>
                                        </p:tav>
                                      </p:tavLst>
                                    </p:anim>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D7C80D7-D4D3-4DBB-8ADF-256B9DEED088}"/>
              </a:ext>
            </a:extLst>
          </p:cNvPr>
          <p:cNvSpPr>
            <a:spLocks noGrp="1"/>
          </p:cNvSpPr>
          <p:nvPr>
            <p:ph type="body" sz="quarter" idx="11"/>
          </p:nvPr>
        </p:nvSpPr>
        <p:spPr/>
        <p:txBody>
          <a:bodyPr>
            <a:normAutofit fontScale="92500" lnSpcReduction="10000"/>
          </a:bodyPr>
          <a:lstStyle/>
          <a:p>
            <a:r>
              <a:rPr lang="en-AU" dirty="0"/>
              <a:t>How do you know if a plumbing/drainage product requires </a:t>
            </a:r>
            <a:r>
              <a:rPr lang="en-AU" dirty="0" err="1"/>
              <a:t>WaterMark</a:t>
            </a:r>
            <a:r>
              <a:rPr lang="en-AU" dirty="0"/>
              <a:t> certification?</a:t>
            </a:r>
          </a:p>
        </p:txBody>
      </p:sp>
      <p:pic>
        <p:nvPicPr>
          <p:cNvPr id="14" name="Logo" descr="Blue NCC logo, diagonal lines getting prgressivly thinner from the left bottom corner to the top right corner. ">
            <a:extLst>
              <a:ext uri="{FF2B5EF4-FFF2-40B4-BE49-F238E27FC236}">
                <a16:creationId xmlns:a16="http://schemas.microsoft.com/office/drawing/2014/main" id="{D838D1A5-5C9F-4593-8ED1-AAE749124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10" name="Sched of Products text">
            <a:extLst>
              <a:ext uri="{FF2B5EF4-FFF2-40B4-BE49-F238E27FC236}">
                <a16:creationId xmlns:a16="http://schemas.microsoft.com/office/drawing/2014/main" id="{3A5DB91B-B8C1-4072-9876-B15D8C44B941}"/>
              </a:ext>
            </a:extLst>
          </p:cNvPr>
          <p:cNvSpPr txBox="1"/>
          <p:nvPr/>
        </p:nvSpPr>
        <p:spPr>
          <a:xfrm>
            <a:off x="334961" y="1952934"/>
            <a:ext cx="5264317" cy="1277273"/>
          </a:xfrm>
          <a:prstGeom prst="rect">
            <a:avLst/>
          </a:prstGeom>
          <a:noFill/>
        </p:spPr>
        <p:txBody>
          <a:bodyPr wrap="square" rtlCol="0">
            <a:spAutoFit/>
          </a:bodyPr>
          <a:lstStyle/>
          <a:p>
            <a:pPr>
              <a:spcBef>
                <a:spcPts val="300"/>
              </a:spcBef>
              <a:spcAft>
                <a:spcPts val="300"/>
              </a:spcAft>
            </a:pPr>
            <a:r>
              <a:rPr lang="en-AU" b="1" dirty="0" err="1">
                <a:solidFill>
                  <a:schemeClr val="accent1"/>
                </a:solidFill>
              </a:rPr>
              <a:t>WaterMark</a:t>
            </a:r>
            <a:r>
              <a:rPr lang="en-AU" b="1" dirty="0">
                <a:solidFill>
                  <a:schemeClr val="accent1"/>
                </a:solidFill>
              </a:rPr>
              <a:t> Schedule of Products:</a:t>
            </a:r>
          </a:p>
          <a:p>
            <a:pPr>
              <a:spcBef>
                <a:spcPts val="300"/>
              </a:spcBef>
              <a:spcAft>
                <a:spcPts val="300"/>
              </a:spcAft>
            </a:pPr>
            <a:r>
              <a:rPr lang="en-AU" dirty="0"/>
              <a:t>If the product type is listed on this Schedule, then any product of this type that you specify, or install, must be </a:t>
            </a:r>
            <a:r>
              <a:rPr lang="en-AU" dirty="0" err="1"/>
              <a:t>WaterMark</a:t>
            </a:r>
            <a:r>
              <a:rPr lang="en-AU" dirty="0"/>
              <a:t> certified</a:t>
            </a:r>
          </a:p>
        </p:txBody>
      </p:sp>
      <p:pic>
        <p:nvPicPr>
          <p:cNvPr id="7" name="Sched of Products pic">
            <a:extLst>
              <a:ext uri="{FF2B5EF4-FFF2-40B4-BE49-F238E27FC236}">
                <a16:creationId xmlns:a16="http://schemas.microsoft.com/office/drawing/2014/main" id="{B12DDD84-0C85-4C07-95A5-838913DC3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070" y="3441836"/>
            <a:ext cx="2650410" cy="3123540"/>
          </a:xfrm>
          <a:prstGeom prst="rect">
            <a:avLst/>
          </a:prstGeom>
          <a:ln>
            <a:solidFill>
              <a:srgbClr val="002E5D"/>
            </a:solidFill>
          </a:ln>
        </p:spPr>
      </p:pic>
      <p:cxnSp>
        <p:nvCxnSpPr>
          <p:cNvPr id="12" name="Dividing Line">
            <a:extLst>
              <a:ext uri="{FF2B5EF4-FFF2-40B4-BE49-F238E27FC236}">
                <a16:creationId xmlns:a16="http://schemas.microsoft.com/office/drawing/2014/main" id="{0DF8E1A2-FAF8-4E4A-B41C-C227DD917F3D}"/>
              </a:ext>
            </a:extLst>
          </p:cNvPr>
          <p:cNvCxnSpPr>
            <a:cxnSpLocks/>
          </p:cNvCxnSpPr>
          <p:nvPr/>
        </p:nvCxnSpPr>
        <p:spPr>
          <a:xfrm>
            <a:off x="6096000" y="1928885"/>
            <a:ext cx="0" cy="4716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Sched of excluded products text">
            <a:extLst>
              <a:ext uri="{FF2B5EF4-FFF2-40B4-BE49-F238E27FC236}">
                <a16:creationId xmlns:a16="http://schemas.microsoft.com/office/drawing/2014/main" id="{07312FF3-ECF4-41F8-A450-66EA0EAC7CEF}"/>
              </a:ext>
            </a:extLst>
          </p:cNvPr>
          <p:cNvSpPr txBox="1"/>
          <p:nvPr/>
        </p:nvSpPr>
        <p:spPr>
          <a:xfrm>
            <a:off x="6592722" y="1947246"/>
            <a:ext cx="5264317" cy="1277273"/>
          </a:xfrm>
          <a:prstGeom prst="rect">
            <a:avLst/>
          </a:prstGeom>
          <a:noFill/>
        </p:spPr>
        <p:txBody>
          <a:bodyPr wrap="square" rtlCol="0">
            <a:spAutoFit/>
          </a:bodyPr>
          <a:lstStyle/>
          <a:p>
            <a:pPr>
              <a:spcBef>
                <a:spcPts val="300"/>
              </a:spcBef>
              <a:spcAft>
                <a:spcPts val="300"/>
              </a:spcAft>
            </a:pPr>
            <a:r>
              <a:rPr lang="en-AU" b="1" dirty="0" err="1">
                <a:solidFill>
                  <a:schemeClr val="accent1"/>
                </a:solidFill>
              </a:rPr>
              <a:t>WaterMark</a:t>
            </a:r>
            <a:r>
              <a:rPr lang="en-AU" b="1" dirty="0">
                <a:solidFill>
                  <a:schemeClr val="accent1"/>
                </a:solidFill>
              </a:rPr>
              <a:t> Schedule of Excluded Products:</a:t>
            </a:r>
          </a:p>
          <a:p>
            <a:pPr>
              <a:spcBef>
                <a:spcPts val="300"/>
              </a:spcBef>
              <a:spcAft>
                <a:spcPts val="300"/>
              </a:spcAft>
            </a:pPr>
            <a:r>
              <a:rPr lang="en-AU" dirty="0"/>
              <a:t>If the product type is listed on this Schedule, then any product of this type that you specify, or install, does </a:t>
            </a:r>
            <a:r>
              <a:rPr lang="en-AU" b="1" dirty="0"/>
              <a:t>not</a:t>
            </a:r>
            <a:r>
              <a:rPr lang="en-AU" dirty="0"/>
              <a:t> need to be </a:t>
            </a:r>
            <a:r>
              <a:rPr lang="en-AU" dirty="0" err="1"/>
              <a:t>WaterMark</a:t>
            </a:r>
            <a:r>
              <a:rPr lang="en-AU" dirty="0"/>
              <a:t> certified.</a:t>
            </a:r>
          </a:p>
        </p:txBody>
      </p:sp>
      <p:pic>
        <p:nvPicPr>
          <p:cNvPr id="9" name="Sched of Excluded products pic">
            <a:extLst>
              <a:ext uri="{FF2B5EF4-FFF2-40B4-BE49-F238E27FC236}">
                <a16:creationId xmlns:a16="http://schemas.microsoft.com/office/drawing/2014/main" id="{7D397D0D-7009-489A-899F-C158B1E8C7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3518" y="3441836"/>
            <a:ext cx="2813522" cy="3148354"/>
          </a:xfrm>
          <a:prstGeom prst="rect">
            <a:avLst/>
          </a:prstGeom>
          <a:ln>
            <a:solidFill>
              <a:srgbClr val="002E5D"/>
            </a:solidFill>
          </a:ln>
        </p:spPr>
      </p:pic>
      <p:grpSp>
        <p:nvGrpSpPr>
          <p:cNvPr id="4" name="Schedule bubble group">
            <a:extLst>
              <a:ext uri="{FF2B5EF4-FFF2-40B4-BE49-F238E27FC236}">
                <a16:creationId xmlns:a16="http://schemas.microsoft.com/office/drawing/2014/main" id="{E8237DC6-8557-4310-879E-8135BA7DB45E}"/>
              </a:ext>
            </a:extLst>
          </p:cNvPr>
          <p:cNvGrpSpPr/>
          <p:nvPr/>
        </p:nvGrpSpPr>
        <p:grpSpPr>
          <a:xfrm>
            <a:off x="6237023" y="1667885"/>
            <a:ext cx="5915371" cy="5238000"/>
            <a:chOff x="6152445" y="1620000"/>
            <a:chExt cx="5915371" cy="5238000"/>
          </a:xfrm>
        </p:grpSpPr>
        <p:sp>
          <p:nvSpPr>
            <p:cNvPr id="3" name="White background box">
              <a:extLst>
                <a:ext uri="{FF2B5EF4-FFF2-40B4-BE49-F238E27FC236}">
                  <a16:creationId xmlns:a16="http://schemas.microsoft.com/office/drawing/2014/main" id="{E123DBE3-E961-4221-839A-ADE91CC292A7}"/>
                </a:ext>
              </a:extLst>
            </p:cNvPr>
            <p:cNvSpPr/>
            <p:nvPr/>
          </p:nvSpPr>
          <p:spPr>
            <a:xfrm>
              <a:off x="6152445" y="1620000"/>
              <a:ext cx="5915371" cy="523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chedule Bubble">
              <a:extLst>
                <a:ext uri="{FF2B5EF4-FFF2-40B4-BE49-F238E27FC236}">
                  <a16:creationId xmlns:a16="http://schemas.microsoft.com/office/drawing/2014/main" id="{7BEEC90F-F492-42B2-A2E9-79BEEA96ED2C}"/>
                </a:ext>
              </a:extLst>
            </p:cNvPr>
            <p:cNvSpPr/>
            <p:nvPr/>
          </p:nvSpPr>
          <p:spPr>
            <a:xfrm>
              <a:off x="6308684" y="1682045"/>
              <a:ext cx="5514487" cy="4813564"/>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7800" indent="-177800">
                <a:spcBef>
                  <a:spcPts val="200"/>
                </a:spcBef>
                <a:spcAft>
                  <a:spcPts val="200"/>
                </a:spcAft>
                <a:buFont typeface="Arial" panose="020B0604020202020204" pitchFamily="34" charset="0"/>
                <a:buChar char="•"/>
              </a:pPr>
              <a:r>
                <a:rPr lang="en-AU" sz="1700" b="1" dirty="0" err="1">
                  <a:solidFill>
                    <a:schemeClr val="accent1"/>
                  </a:solidFill>
                </a:rPr>
                <a:t>WaterMark</a:t>
              </a:r>
              <a:r>
                <a:rPr lang="en-AU" sz="1700" b="1" dirty="0">
                  <a:solidFill>
                    <a:schemeClr val="accent1"/>
                  </a:solidFill>
                </a:rPr>
                <a:t> Schedule of Products</a:t>
              </a:r>
              <a:r>
                <a:rPr lang="en-AU" sz="1700" b="1" dirty="0">
                  <a:solidFill>
                    <a:schemeClr val="tx1"/>
                  </a:solidFill>
                </a:rPr>
                <a:t> = product types assessed as having a </a:t>
              </a:r>
              <a:r>
                <a:rPr lang="en-AU" sz="1700" b="1" dirty="0">
                  <a:solidFill>
                    <a:srgbClr val="E17F41"/>
                  </a:solidFill>
                </a:rPr>
                <a:t>medium</a:t>
              </a:r>
              <a:r>
                <a:rPr lang="en-AU" sz="1700" b="1" dirty="0">
                  <a:solidFill>
                    <a:srgbClr val="002E5D"/>
                  </a:solidFill>
                </a:rPr>
                <a:t> </a:t>
              </a:r>
              <a:r>
                <a:rPr lang="en-AU" sz="1700" b="1" dirty="0">
                  <a:solidFill>
                    <a:schemeClr val="tx1"/>
                  </a:solidFill>
                </a:rPr>
                <a:t>to</a:t>
              </a:r>
              <a:r>
                <a:rPr lang="en-AU" sz="1700" b="1" dirty="0">
                  <a:solidFill>
                    <a:srgbClr val="002E5D"/>
                  </a:solidFill>
                </a:rPr>
                <a:t> </a:t>
              </a:r>
              <a:r>
                <a:rPr lang="en-AU" sz="1700" b="1" dirty="0">
                  <a:solidFill>
                    <a:schemeClr val="accent5"/>
                  </a:solidFill>
                </a:rPr>
                <a:t>high</a:t>
              </a:r>
              <a:r>
                <a:rPr lang="en-AU" sz="1700" b="1" dirty="0">
                  <a:solidFill>
                    <a:srgbClr val="002E5D"/>
                  </a:solidFill>
                </a:rPr>
                <a:t> </a:t>
              </a:r>
              <a:r>
                <a:rPr lang="en-AU" sz="1700" b="1" dirty="0">
                  <a:solidFill>
                    <a:schemeClr val="accent5"/>
                  </a:solidFill>
                </a:rPr>
                <a:t>risk</a:t>
              </a:r>
              <a:r>
                <a:rPr lang="en-AU" sz="1700" b="1" dirty="0">
                  <a:solidFill>
                    <a:schemeClr val="tx1"/>
                  </a:solidFill>
                </a:rPr>
                <a:t> of </a:t>
              </a:r>
              <a:r>
                <a:rPr lang="en-US" sz="1700" b="1" dirty="0">
                  <a:solidFill>
                    <a:schemeClr val="tx1"/>
                  </a:solidFill>
                </a:rPr>
                <a:t>health, safety, economic and wastage of water/energy consequences</a:t>
              </a:r>
              <a:endParaRPr lang="en-AU" sz="1700" b="1" dirty="0">
                <a:solidFill>
                  <a:schemeClr val="tx1"/>
                </a:solidFill>
              </a:endParaRPr>
            </a:p>
            <a:p>
              <a:pPr marL="177800" indent="-177800">
                <a:spcBef>
                  <a:spcPts val="200"/>
                </a:spcBef>
                <a:spcAft>
                  <a:spcPts val="200"/>
                </a:spcAft>
                <a:buFont typeface="Arial" panose="020B0604020202020204" pitchFamily="34" charset="0"/>
                <a:buChar char="•"/>
              </a:pPr>
              <a:r>
                <a:rPr lang="en-AU" sz="1700" b="1" dirty="0">
                  <a:solidFill>
                    <a:schemeClr val="tx1"/>
                  </a:solidFill>
                </a:rPr>
                <a:t>Examples include:</a:t>
              </a:r>
            </a:p>
            <a:p>
              <a:pPr marL="533400" lvl="1" indent="-285750">
                <a:buFont typeface="Arial" panose="020B0604020202020204" pitchFamily="34" charset="0"/>
                <a:buChar char="•"/>
              </a:pPr>
              <a:r>
                <a:rPr lang="en-AU" sz="1700" b="1" dirty="0">
                  <a:solidFill>
                    <a:srgbClr val="002E5D"/>
                  </a:solidFill>
                </a:rPr>
                <a:t>Appliances</a:t>
              </a:r>
              <a:r>
                <a:rPr lang="en-AU" sz="1700" b="1" dirty="0">
                  <a:solidFill>
                    <a:schemeClr val="tx1"/>
                  </a:solidFill>
                </a:rPr>
                <a:t>, e.g. commercial clothes and dishwashing machines</a:t>
              </a:r>
            </a:p>
            <a:p>
              <a:pPr marL="533400" lvl="1" indent="-285750">
                <a:buFont typeface="Arial" panose="020B0604020202020204" pitchFamily="34" charset="0"/>
                <a:buChar char="•"/>
              </a:pPr>
              <a:r>
                <a:rPr lang="en-AU" sz="1700" b="1" dirty="0">
                  <a:solidFill>
                    <a:srgbClr val="002E5D"/>
                  </a:solidFill>
                </a:rPr>
                <a:t>Sanitary fixtures</a:t>
              </a:r>
              <a:r>
                <a:rPr lang="en-AU" sz="1700" b="1" dirty="0">
                  <a:solidFill>
                    <a:schemeClr val="tx1"/>
                  </a:solidFill>
                </a:rPr>
                <a:t>, e.g. bidets and cisterns</a:t>
              </a:r>
            </a:p>
            <a:p>
              <a:pPr marL="533400" lvl="1" indent="-285750">
                <a:buFont typeface="Arial" panose="020B0604020202020204" pitchFamily="34" charset="0"/>
                <a:buChar char="•"/>
              </a:pPr>
              <a:r>
                <a:rPr lang="en-AU" sz="1700" b="1" dirty="0">
                  <a:solidFill>
                    <a:srgbClr val="002E5D"/>
                  </a:solidFill>
                </a:rPr>
                <a:t>Tapware</a:t>
              </a:r>
              <a:r>
                <a:rPr lang="en-AU" sz="1700" b="1" dirty="0">
                  <a:solidFill>
                    <a:schemeClr val="tx1"/>
                  </a:solidFill>
                </a:rPr>
                <a:t>, e.g. tap accessories, showerheads</a:t>
              </a:r>
            </a:p>
            <a:p>
              <a:pPr marL="533400" lvl="1" indent="-285750">
                <a:buFont typeface="Arial" panose="020B0604020202020204" pitchFamily="34" charset="0"/>
                <a:buChar char="•"/>
              </a:pPr>
              <a:r>
                <a:rPr lang="en-AU" sz="1700" b="1" dirty="0">
                  <a:solidFill>
                    <a:srgbClr val="002E5D"/>
                  </a:solidFill>
                </a:rPr>
                <a:t>Devices and controllers</a:t>
              </a:r>
            </a:p>
            <a:p>
              <a:pPr marL="533400" lvl="1" indent="-285750">
                <a:buFont typeface="Arial" panose="020B0604020202020204" pitchFamily="34" charset="0"/>
                <a:buChar char="•"/>
              </a:pPr>
              <a:r>
                <a:rPr lang="en-AU" sz="1700" b="1" dirty="0">
                  <a:solidFill>
                    <a:srgbClr val="002E5D"/>
                  </a:solidFill>
                </a:rPr>
                <a:t>Heated water products</a:t>
              </a:r>
            </a:p>
            <a:p>
              <a:pPr marL="533400" lvl="1" indent="-285750">
                <a:buFont typeface="Arial" panose="020B0604020202020204" pitchFamily="34" charset="0"/>
                <a:buChar char="•"/>
              </a:pPr>
              <a:r>
                <a:rPr lang="en-AU" sz="1700" b="1" dirty="0">
                  <a:solidFill>
                    <a:srgbClr val="002E5D"/>
                  </a:solidFill>
                </a:rPr>
                <a:t>Valves</a:t>
              </a:r>
              <a:r>
                <a:rPr lang="en-AU" sz="1700" b="1" dirty="0">
                  <a:solidFill>
                    <a:schemeClr val="tx1"/>
                  </a:solidFill>
                </a:rPr>
                <a:t>, e.g. backflow prevention valves</a:t>
              </a:r>
            </a:p>
            <a:p>
              <a:pPr marL="533400" lvl="1" indent="-285750">
                <a:buFont typeface="Arial" panose="020B0604020202020204" pitchFamily="34" charset="0"/>
                <a:buChar char="•"/>
              </a:pPr>
              <a:r>
                <a:rPr lang="en-AU" sz="1700" b="1" dirty="0">
                  <a:solidFill>
                    <a:srgbClr val="002E5D"/>
                  </a:solidFill>
                </a:rPr>
                <a:t>Jointing products</a:t>
              </a:r>
              <a:r>
                <a:rPr lang="en-AU" sz="1700" b="1" dirty="0">
                  <a:solidFill>
                    <a:schemeClr val="tx1"/>
                  </a:solidFill>
                </a:rPr>
                <a:t>, e.g. alloys and seals</a:t>
              </a:r>
            </a:p>
            <a:p>
              <a:pPr marL="533400" lvl="1" indent="-285750">
                <a:buFont typeface="Arial" panose="020B0604020202020204" pitchFamily="34" charset="0"/>
                <a:buChar char="•"/>
              </a:pPr>
              <a:r>
                <a:rPr lang="en-AU" sz="1700" b="1" dirty="0">
                  <a:solidFill>
                    <a:srgbClr val="002E5D"/>
                  </a:solidFill>
                </a:rPr>
                <a:t>Pipes</a:t>
              </a:r>
              <a:r>
                <a:rPr lang="en-AU" sz="1700" b="1" dirty="0">
                  <a:solidFill>
                    <a:schemeClr val="tx1"/>
                  </a:solidFill>
                </a:rPr>
                <a:t>, e.g. metallic and plastic pipes</a:t>
              </a:r>
            </a:p>
            <a:p>
              <a:pPr marL="533400" lvl="1" indent="-285750">
                <a:buFont typeface="Arial" panose="020B0604020202020204" pitchFamily="34" charset="0"/>
                <a:buChar char="•"/>
              </a:pPr>
              <a:r>
                <a:rPr lang="en-AU" sz="1700" b="1" dirty="0">
                  <a:solidFill>
                    <a:srgbClr val="002E5D"/>
                  </a:solidFill>
                </a:rPr>
                <a:t>Fittings</a:t>
              </a:r>
              <a:r>
                <a:rPr lang="en-AU" sz="1700" b="1" dirty="0">
                  <a:solidFill>
                    <a:schemeClr val="tx1"/>
                  </a:solidFill>
                </a:rPr>
                <a:t>, e.g. metallic and plastic fittings</a:t>
              </a:r>
            </a:p>
          </p:txBody>
        </p:sp>
      </p:grpSp>
      <p:grpSp>
        <p:nvGrpSpPr>
          <p:cNvPr id="5" name="Excluded bubble group">
            <a:extLst>
              <a:ext uri="{FF2B5EF4-FFF2-40B4-BE49-F238E27FC236}">
                <a16:creationId xmlns:a16="http://schemas.microsoft.com/office/drawing/2014/main" id="{4D72C1DC-9F3E-4F82-B516-89AF10BA4E80}"/>
              </a:ext>
            </a:extLst>
          </p:cNvPr>
          <p:cNvGrpSpPr/>
          <p:nvPr/>
        </p:nvGrpSpPr>
        <p:grpSpPr>
          <a:xfrm>
            <a:off x="124184" y="1729930"/>
            <a:ext cx="5800620" cy="4964381"/>
            <a:chOff x="124184" y="1729930"/>
            <a:chExt cx="5800620" cy="4964381"/>
          </a:xfrm>
        </p:grpSpPr>
        <p:sp>
          <p:nvSpPr>
            <p:cNvPr id="16" name="White background box">
              <a:extLst>
                <a:ext uri="{FF2B5EF4-FFF2-40B4-BE49-F238E27FC236}">
                  <a16:creationId xmlns:a16="http://schemas.microsoft.com/office/drawing/2014/main" id="{CC0FA987-01DC-441A-89F4-539514771BBA}"/>
                </a:ext>
              </a:extLst>
            </p:cNvPr>
            <p:cNvSpPr/>
            <p:nvPr/>
          </p:nvSpPr>
          <p:spPr>
            <a:xfrm>
              <a:off x="124184" y="1794933"/>
              <a:ext cx="5800620" cy="4899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Excluded Schedule Bubble">
              <a:extLst>
                <a:ext uri="{FF2B5EF4-FFF2-40B4-BE49-F238E27FC236}">
                  <a16:creationId xmlns:a16="http://schemas.microsoft.com/office/drawing/2014/main" id="{3C371629-3815-4E2D-9D8A-5970E1DE9D97}"/>
                </a:ext>
              </a:extLst>
            </p:cNvPr>
            <p:cNvSpPr/>
            <p:nvPr/>
          </p:nvSpPr>
          <p:spPr>
            <a:xfrm>
              <a:off x="267119" y="1729930"/>
              <a:ext cx="5584236" cy="4786339"/>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err="1">
                  <a:solidFill>
                    <a:srgbClr val="002E5D"/>
                  </a:solidFill>
                </a:rPr>
                <a:t>WaterMark</a:t>
              </a:r>
              <a:r>
                <a:rPr lang="en-AU" b="1" dirty="0">
                  <a:solidFill>
                    <a:srgbClr val="002E5D"/>
                  </a:solidFill>
                </a:rPr>
                <a:t> Schedule of Excluded </a:t>
              </a:r>
              <a:r>
                <a:rPr lang="en-AU" b="1" dirty="0">
                  <a:solidFill>
                    <a:schemeClr val="accent1"/>
                  </a:solidFill>
                </a:rPr>
                <a:t>Products</a:t>
              </a:r>
              <a:r>
                <a:rPr lang="en-AU" b="1" dirty="0">
                  <a:solidFill>
                    <a:schemeClr val="tx1"/>
                  </a:solidFill>
                </a:rPr>
                <a:t> = product types assessed as having a</a:t>
              </a:r>
              <a:r>
                <a:rPr lang="en-AU" b="1" dirty="0">
                  <a:solidFill>
                    <a:schemeClr val="accent1"/>
                  </a:solidFill>
                </a:rPr>
                <a:t> </a:t>
              </a:r>
              <a:r>
                <a:rPr lang="en-AU" b="1" dirty="0">
                  <a:solidFill>
                    <a:schemeClr val="accent6"/>
                  </a:solidFill>
                </a:rPr>
                <a:t>low risk </a:t>
              </a:r>
              <a:r>
                <a:rPr lang="en-AU" sz="1800" b="1" dirty="0">
                  <a:solidFill>
                    <a:schemeClr val="tx1"/>
                  </a:solidFill>
                </a:rPr>
                <a:t>of </a:t>
              </a:r>
              <a:r>
                <a:rPr lang="en-US" sz="1800" b="1" dirty="0">
                  <a:solidFill>
                    <a:schemeClr val="tx1"/>
                  </a:solidFill>
                </a:rPr>
                <a:t>health, safety, economic and wastage of water/energy consequences</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Examples include:</a:t>
              </a:r>
            </a:p>
            <a:p>
              <a:pPr marL="742950" lvl="1" indent="-285750">
                <a:spcBef>
                  <a:spcPts val="200"/>
                </a:spcBef>
                <a:spcAft>
                  <a:spcPts val="200"/>
                </a:spcAft>
                <a:buFont typeface="Arial" panose="020B0604020202020204" pitchFamily="34" charset="0"/>
                <a:buChar char="•"/>
              </a:pPr>
              <a:r>
                <a:rPr lang="en-AU" b="1" dirty="0">
                  <a:solidFill>
                    <a:schemeClr val="tx1"/>
                  </a:solidFill>
                </a:rPr>
                <a:t>Evaporative coolers</a:t>
              </a:r>
            </a:p>
            <a:p>
              <a:pPr marL="742950" lvl="1" indent="-285750">
                <a:spcBef>
                  <a:spcPts val="200"/>
                </a:spcBef>
                <a:spcAft>
                  <a:spcPts val="200"/>
                </a:spcAft>
                <a:buFont typeface="Arial" panose="020B0604020202020204" pitchFamily="34" charset="0"/>
                <a:buChar char="•"/>
              </a:pPr>
              <a:r>
                <a:rPr lang="en-AU" b="1" dirty="0">
                  <a:solidFill>
                    <a:schemeClr val="tx1"/>
                  </a:solidFill>
                </a:rPr>
                <a:t>Bain </a:t>
              </a:r>
              <a:r>
                <a:rPr lang="en-AU" b="1" dirty="0" err="1">
                  <a:solidFill>
                    <a:schemeClr val="tx1"/>
                  </a:solidFill>
                </a:rPr>
                <a:t>maries</a:t>
              </a:r>
              <a:endParaRPr lang="en-AU" b="1" dirty="0">
                <a:solidFill>
                  <a:schemeClr val="tx1"/>
                </a:solidFill>
              </a:endParaRPr>
            </a:p>
            <a:p>
              <a:pPr marL="742950" lvl="1" indent="-285750">
                <a:spcBef>
                  <a:spcPts val="200"/>
                </a:spcBef>
                <a:spcAft>
                  <a:spcPts val="200"/>
                </a:spcAft>
                <a:buFont typeface="Arial" panose="020B0604020202020204" pitchFamily="34" charset="0"/>
                <a:buChar char="•"/>
              </a:pPr>
              <a:r>
                <a:rPr lang="en-AU" b="1" dirty="0">
                  <a:solidFill>
                    <a:schemeClr val="tx1"/>
                  </a:solidFill>
                </a:rPr>
                <a:t>Basins, baths and sinks</a:t>
              </a:r>
            </a:p>
            <a:p>
              <a:pPr marL="742950" lvl="1" indent="-285750">
                <a:spcBef>
                  <a:spcPts val="200"/>
                </a:spcBef>
                <a:spcAft>
                  <a:spcPts val="200"/>
                </a:spcAft>
                <a:buFont typeface="Arial" panose="020B0604020202020204" pitchFamily="34" charset="0"/>
                <a:buChar char="•"/>
              </a:pPr>
              <a:r>
                <a:rPr lang="en-AU" b="1" dirty="0">
                  <a:solidFill>
                    <a:schemeClr val="tx1"/>
                  </a:solidFill>
                </a:rPr>
                <a:t>Domestic refrigerators, and clothes and dish washing machines</a:t>
              </a:r>
            </a:p>
            <a:p>
              <a:pPr marL="742950" lvl="1" indent="-285750">
                <a:spcBef>
                  <a:spcPts val="200"/>
                </a:spcBef>
                <a:spcAft>
                  <a:spcPts val="200"/>
                </a:spcAft>
                <a:buFont typeface="Arial" panose="020B0604020202020204" pitchFamily="34" charset="0"/>
                <a:buChar char="•"/>
              </a:pPr>
              <a:r>
                <a:rPr lang="en-AU" b="1" dirty="0">
                  <a:solidFill>
                    <a:schemeClr val="tx1"/>
                  </a:solidFill>
                </a:rPr>
                <a:t>Some types of pipes, fittings and linings</a:t>
              </a:r>
            </a:p>
            <a:p>
              <a:pPr marL="742950" lvl="1" indent="-285750">
                <a:spcBef>
                  <a:spcPts val="200"/>
                </a:spcBef>
                <a:spcAft>
                  <a:spcPts val="200"/>
                </a:spcAft>
                <a:buFont typeface="Arial" panose="020B0604020202020204" pitchFamily="34" charset="0"/>
                <a:buChar char="•"/>
              </a:pPr>
              <a:r>
                <a:rPr lang="en-AU" b="1" dirty="0">
                  <a:solidFill>
                    <a:schemeClr val="tx1"/>
                  </a:solidFill>
                </a:rPr>
                <a:t>Sink strainers</a:t>
              </a:r>
            </a:p>
          </p:txBody>
        </p:sp>
      </p:grpSp>
    </p:spTree>
    <p:custDataLst>
      <p:tags r:id="rId1"/>
    </p:custDataLst>
    <p:extLst>
      <p:ext uri="{BB962C8B-B14F-4D97-AF65-F5344CB8AC3E}">
        <p14:creationId xmlns:p14="http://schemas.microsoft.com/office/powerpoint/2010/main" val="1800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xit" presetSubtype="10" fill="hold" nodeType="click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strVal val="ppt_h"/>
                                          </p:val>
                                        </p:tav>
                                      </p:tavLst>
                                    </p:anim>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xit" presetSubtype="10" fill="hold" nodeType="clickEffect">
                                  <p:stCondLst>
                                    <p:cond delay="0"/>
                                  </p:stCondLst>
                                  <p:childTnLst>
                                    <p:anim calcmode="lin" valueType="num">
                                      <p:cBhvr>
                                        <p:cTn id="45" dur="500"/>
                                        <p:tgtEl>
                                          <p:spTgt spid="4"/>
                                        </p:tgtEl>
                                        <p:attrNameLst>
                                          <p:attrName>ppt_w</p:attrName>
                                        </p:attrNameLst>
                                      </p:cBhvr>
                                      <p:tavLst>
                                        <p:tav tm="0">
                                          <p:val>
                                            <p:strVal val="ppt_w"/>
                                          </p:val>
                                        </p:tav>
                                        <p:tav tm="100000">
                                          <p:val>
                                            <p:fltVal val="0"/>
                                          </p:val>
                                        </p:tav>
                                      </p:tavLst>
                                    </p:anim>
                                    <p:anim calcmode="lin" valueType="num">
                                      <p:cBhvr>
                                        <p:cTn id="46" dur="500"/>
                                        <p:tgtEl>
                                          <p:spTgt spid="4"/>
                                        </p:tgtEl>
                                        <p:attrNameLst>
                                          <p:attrName>ppt_h</p:attrName>
                                        </p:attrNameLst>
                                      </p:cBhvr>
                                      <p:tavLst>
                                        <p:tav tm="0">
                                          <p:val>
                                            <p:strVal val="ppt_h"/>
                                          </p:val>
                                        </p:tav>
                                        <p:tav tm="100000">
                                          <p:val>
                                            <p:strVal val="ppt_h"/>
                                          </p:val>
                                        </p:tav>
                                      </p:tavLst>
                                    </p:anim>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D7C80D7-D4D3-4DBB-8ADF-256B9DEED088}"/>
              </a:ext>
            </a:extLst>
          </p:cNvPr>
          <p:cNvSpPr>
            <a:spLocks noGrp="1"/>
          </p:cNvSpPr>
          <p:nvPr>
            <p:ph type="body" sz="quarter" idx="11"/>
          </p:nvPr>
        </p:nvSpPr>
        <p:spPr/>
        <p:txBody>
          <a:bodyPr>
            <a:normAutofit lnSpcReduction="10000"/>
          </a:bodyPr>
          <a:lstStyle/>
          <a:p>
            <a:r>
              <a:rPr lang="en-AU" dirty="0"/>
              <a:t>How do you know if a particular brand/model of a product is </a:t>
            </a:r>
            <a:r>
              <a:rPr lang="en-AU" dirty="0" err="1"/>
              <a:t>WaterMark</a:t>
            </a:r>
            <a:r>
              <a:rPr lang="en-AU" dirty="0"/>
              <a:t> certified?</a:t>
            </a:r>
          </a:p>
        </p:txBody>
      </p:sp>
      <p:pic>
        <p:nvPicPr>
          <p:cNvPr id="8" name="Logo" descr="Blue NCC logo, diagonal lines getting prgressivly thinner from the left bottom corner to the top right corner. ">
            <a:extLst>
              <a:ext uri="{FF2B5EF4-FFF2-40B4-BE49-F238E27FC236}">
                <a16:creationId xmlns:a16="http://schemas.microsoft.com/office/drawing/2014/main" id="{61598F7E-B40B-4E9C-B825-E8C11A268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Main textbox">
            <a:extLst>
              <a:ext uri="{FF2B5EF4-FFF2-40B4-BE49-F238E27FC236}">
                <a16:creationId xmlns:a16="http://schemas.microsoft.com/office/drawing/2014/main" id="{1D5F5E7C-0A16-4388-86FE-7C0171DCE1DC}"/>
              </a:ext>
            </a:extLst>
          </p:cNvPr>
          <p:cNvSpPr txBox="1"/>
          <p:nvPr/>
        </p:nvSpPr>
        <p:spPr>
          <a:xfrm>
            <a:off x="388126" y="2057548"/>
            <a:ext cx="5595579" cy="2185214"/>
          </a:xfrm>
          <a:prstGeom prst="rect">
            <a:avLst/>
          </a:prstGeom>
          <a:noFill/>
        </p:spPr>
        <p:txBody>
          <a:bodyPr wrap="square" rtlCol="0">
            <a:spAutoFit/>
          </a:bodyPr>
          <a:lstStyle/>
          <a:p>
            <a:pPr>
              <a:spcAft>
                <a:spcPts val="600"/>
              </a:spcAft>
            </a:pPr>
            <a:r>
              <a:rPr lang="en-AU" dirty="0"/>
              <a:t>To find out whether a particular brand or model of a plumbing or drainage product is </a:t>
            </a:r>
            <a:r>
              <a:rPr lang="en-AU" dirty="0" err="1"/>
              <a:t>WaterMark</a:t>
            </a:r>
            <a:r>
              <a:rPr lang="en-AU" dirty="0"/>
              <a:t> certified, you can:</a:t>
            </a:r>
          </a:p>
          <a:p>
            <a:pPr marL="285750" indent="-285750">
              <a:spcAft>
                <a:spcPts val="600"/>
              </a:spcAft>
              <a:buFont typeface="Arial" panose="020B0604020202020204" pitchFamily="34" charset="0"/>
              <a:buChar char="•"/>
            </a:pPr>
            <a:r>
              <a:rPr lang="en-AU" dirty="0"/>
              <a:t>Check the product and/or its packaging for the </a:t>
            </a:r>
            <a:r>
              <a:rPr lang="en-AU" dirty="0" err="1"/>
              <a:t>WaterMark</a:t>
            </a:r>
            <a:r>
              <a:rPr lang="en-AU" dirty="0"/>
              <a:t> trademark and product licence number</a:t>
            </a:r>
          </a:p>
          <a:p>
            <a:pPr marL="285750" indent="-285750">
              <a:buFont typeface="Arial" panose="020B0604020202020204" pitchFamily="34" charset="0"/>
              <a:buChar char="•"/>
            </a:pPr>
            <a:r>
              <a:rPr lang="en-AU" dirty="0"/>
              <a:t>Look up the licence number and/or product name in the </a:t>
            </a:r>
            <a:r>
              <a:rPr lang="en-AU" dirty="0">
                <a:hlinkClick r:id="rId5"/>
              </a:rPr>
              <a:t>WaterMark Product Database</a:t>
            </a:r>
            <a:endParaRPr lang="en-AU" dirty="0"/>
          </a:p>
        </p:txBody>
      </p:sp>
      <p:pic>
        <p:nvPicPr>
          <p:cNvPr id="7" name="Database image">
            <a:extLst>
              <a:ext uri="{FF2B5EF4-FFF2-40B4-BE49-F238E27FC236}">
                <a16:creationId xmlns:a16="http://schemas.microsoft.com/office/drawing/2014/main" id="{1FB22B81-9872-43A9-91FB-E44CF4F81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637" y="4452461"/>
            <a:ext cx="4862722" cy="1973669"/>
          </a:xfrm>
          <a:prstGeom prst="rect">
            <a:avLst/>
          </a:prstGeom>
          <a:ln>
            <a:solidFill>
              <a:schemeClr val="tx1"/>
            </a:solidFill>
          </a:ln>
        </p:spPr>
      </p:pic>
      <p:pic>
        <p:nvPicPr>
          <p:cNvPr id="10" name="WaterMark pic 4" descr="Label displaying WaterMark logo and certificaiton number.">
            <a:extLst>
              <a:ext uri="{FF2B5EF4-FFF2-40B4-BE49-F238E27FC236}">
                <a16:creationId xmlns:a16="http://schemas.microsoft.com/office/drawing/2014/main" id="{CC1B99FE-B679-40EA-8E01-115BDC701C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677" r="30089" b="11528"/>
          <a:stretch/>
        </p:blipFill>
        <p:spPr>
          <a:xfrm rot="5400000">
            <a:off x="10279284" y="2485689"/>
            <a:ext cx="1690168" cy="1102337"/>
          </a:xfrm>
          <a:prstGeom prst="rect">
            <a:avLst/>
          </a:prstGeom>
          <a:ln>
            <a:solidFill>
              <a:schemeClr val="tx1"/>
            </a:solidFill>
          </a:ln>
        </p:spPr>
      </p:pic>
      <p:pic>
        <p:nvPicPr>
          <p:cNvPr id="18" name="WAterMark pic 3" descr="Sink basket waste copper label displaying WaterMark logo and certification number.">
            <a:extLst>
              <a:ext uri="{FF2B5EF4-FFF2-40B4-BE49-F238E27FC236}">
                <a16:creationId xmlns:a16="http://schemas.microsoft.com/office/drawing/2014/main" id="{42916B1D-FC62-4FD2-966D-E815089659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92" t="24791" b="19042"/>
          <a:stretch/>
        </p:blipFill>
        <p:spPr>
          <a:xfrm>
            <a:off x="6170387" y="2184415"/>
            <a:ext cx="3937333" cy="1697527"/>
          </a:xfrm>
          <a:prstGeom prst="rect">
            <a:avLst/>
          </a:prstGeom>
          <a:ln>
            <a:solidFill>
              <a:schemeClr val="tx1"/>
            </a:solidFill>
          </a:ln>
        </p:spPr>
      </p:pic>
      <p:pic>
        <p:nvPicPr>
          <p:cNvPr id="20" name="WaterMark pic 2" descr="Product label displaying WaterMark logo and certification number. ">
            <a:extLst>
              <a:ext uri="{FF2B5EF4-FFF2-40B4-BE49-F238E27FC236}">
                <a16:creationId xmlns:a16="http://schemas.microsoft.com/office/drawing/2014/main" id="{97DC7CC9-456F-4237-A7FB-AD3995EDF95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749" t="44490" r="8362" b="15248"/>
          <a:stretch/>
        </p:blipFill>
        <p:spPr>
          <a:xfrm>
            <a:off x="7412739" y="4240241"/>
            <a:ext cx="4262798" cy="2185889"/>
          </a:xfrm>
          <a:prstGeom prst="rect">
            <a:avLst/>
          </a:prstGeom>
          <a:ln>
            <a:solidFill>
              <a:schemeClr val="tx1"/>
            </a:solidFill>
          </a:ln>
        </p:spPr>
      </p:pic>
    </p:spTree>
    <p:custDataLst>
      <p:tags r:id="rId1"/>
    </p:custDataLst>
    <p:extLst>
      <p:ext uri="{BB962C8B-B14F-4D97-AF65-F5344CB8AC3E}">
        <p14:creationId xmlns:p14="http://schemas.microsoft.com/office/powerpoint/2010/main" val="3534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D7C80D7-D4D3-4DBB-8ADF-256B9DEED088}"/>
              </a:ext>
            </a:extLst>
          </p:cNvPr>
          <p:cNvSpPr>
            <a:spLocks noGrp="1"/>
          </p:cNvSpPr>
          <p:nvPr>
            <p:ph type="body" sz="quarter" idx="11"/>
          </p:nvPr>
        </p:nvSpPr>
        <p:spPr/>
        <p:txBody>
          <a:bodyPr>
            <a:normAutofit lnSpcReduction="10000"/>
          </a:bodyPr>
          <a:lstStyle/>
          <a:p>
            <a:r>
              <a:rPr lang="en-AU" dirty="0"/>
              <a:t>How does the </a:t>
            </a:r>
            <a:r>
              <a:rPr lang="en-AU" dirty="0" err="1"/>
              <a:t>WaterMark</a:t>
            </a:r>
            <a:r>
              <a:rPr lang="en-AU" dirty="0"/>
              <a:t> certification process work for new or innovative products?</a:t>
            </a:r>
          </a:p>
        </p:txBody>
      </p:sp>
      <p:pic>
        <p:nvPicPr>
          <p:cNvPr id="9" name="Logo" descr="Blue NCC logo, diagonal lines getting prgressivly thinner from the left bottom corner to the top right corner. ">
            <a:extLst>
              <a:ext uri="{FF2B5EF4-FFF2-40B4-BE49-F238E27FC236}">
                <a16:creationId xmlns:a16="http://schemas.microsoft.com/office/drawing/2014/main" id="{485803E3-D480-4120-AE4F-01D01C8E02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Main TextBox">
            <a:extLst>
              <a:ext uri="{FF2B5EF4-FFF2-40B4-BE49-F238E27FC236}">
                <a16:creationId xmlns:a16="http://schemas.microsoft.com/office/drawing/2014/main" id="{B3DF0454-332C-4F47-BBD3-D26A6FAB8A15}"/>
              </a:ext>
            </a:extLst>
          </p:cNvPr>
          <p:cNvSpPr txBox="1"/>
          <p:nvPr/>
        </p:nvSpPr>
        <p:spPr>
          <a:xfrm>
            <a:off x="334962" y="1986846"/>
            <a:ext cx="3367794" cy="3046988"/>
          </a:xfrm>
          <a:prstGeom prst="rect">
            <a:avLst/>
          </a:prstGeom>
          <a:noFill/>
        </p:spPr>
        <p:txBody>
          <a:bodyPr wrap="square" rtlCol="0">
            <a:spAutoFit/>
          </a:bodyPr>
          <a:lstStyle/>
          <a:p>
            <a:r>
              <a:rPr lang="en-AU" sz="2400" dirty="0"/>
              <a:t>When a manufacturer or supplier wants to sell a new or innovative plumbing or drainage product in Australia, there are 3 possible processes that they might need to follow.</a:t>
            </a:r>
          </a:p>
        </p:txBody>
      </p:sp>
      <p:sp>
        <p:nvSpPr>
          <p:cNvPr id="4" name="Option 1">
            <a:extLst>
              <a:ext uri="{FF2B5EF4-FFF2-40B4-BE49-F238E27FC236}">
                <a16:creationId xmlns:a16="http://schemas.microsoft.com/office/drawing/2014/main" id="{5005A27B-20EE-4635-87AF-F9D3363FAC42}"/>
              </a:ext>
            </a:extLst>
          </p:cNvPr>
          <p:cNvSpPr txBox="1"/>
          <p:nvPr/>
        </p:nvSpPr>
        <p:spPr>
          <a:xfrm>
            <a:off x="4518788" y="2125530"/>
            <a:ext cx="6499168" cy="1123712"/>
          </a:xfrm>
          <a:prstGeom prst="roundRect">
            <a:avLst/>
          </a:prstGeom>
          <a:solidFill>
            <a:srgbClr val="DADEF4"/>
          </a:solidFill>
          <a:ln w="28575">
            <a:solidFill>
              <a:schemeClr val="accent1"/>
            </a:solidFill>
          </a:ln>
        </p:spPr>
        <p:txBody>
          <a:bodyPr wrap="square" rtlCol="0">
            <a:spAutoFit/>
          </a:bodyPr>
          <a:lstStyle/>
          <a:p>
            <a:pPr marL="357188" indent="-357188">
              <a:tabLst>
                <a:tab pos="357188" algn="l"/>
              </a:tabLst>
            </a:pPr>
            <a:r>
              <a:rPr lang="en-AU" sz="2800" b="1" dirty="0">
                <a:solidFill>
                  <a:srgbClr val="002E5D"/>
                </a:solidFill>
                <a:ea typeface="Calibri" panose="020F0502020204030204" pitchFamily="34" charset="0"/>
                <a:cs typeface="Arial" panose="020B0604020202020204" pitchFamily="34" charset="0"/>
              </a:rPr>
              <a:t>1.</a:t>
            </a:r>
            <a:r>
              <a:rPr lang="en-AU" sz="1600" b="1" dirty="0">
                <a:solidFill>
                  <a:srgbClr val="002E5D"/>
                </a:solidFill>
                <a:ea typeface="Calibri" panose="020F0502020204030204" pitchFamily="34" charset="0"/>
                <a:cs typeface="Arial" panose="020B0604020202020204" pitchFamily="34" charset="0"/>
              </a:rPr>
              <a:t>	The product type is listed in the WaterMark Schedule of Products, meaning it’s already been assessed as requiring WaterMark certification</a:t>
            </a:r>
            <a:endParaRPr lang="en-AU" sz="1600" b="1" dirty="0">
              <a:solidFill>
                <a:srgbClr val="002E5D"/>
              </a:solidFill>
            </a:endParaRPr>
          </a:p>
        </p:txBody>
      </p:sp>
      <p:sp>
        <p:nvSpPr>
          <p:cNvPr id="5" name="Option 2">
            <a:hlinkClick r:id="rId5" action="ppaction://hlinksldjump"/>
            <a:extLst>
              <a:ext uri="{FF2B5EF4-FFF2-40B4-BE49-F238E27FC236}">
                <a16:creationId xmlns:a16="http://schemas.microsoft.com/office/drawing/2014/main" id="{A4ACAB94-1198-489E-9EEA-388DE06BC458}"/>
              </a:ext>
            </a:extLst>
          </p:cNvPr>
          <p:cNvSpPr txBox="1"/>
          <p:nvPr/>
        </p:nvSpPr>
        <p:spPr>
          <a:xfrm>
            <a:off x="4518788" y="3551786"/>
            <a:ext cx="6499168" cy="1123712"/>
          </a:xfrm>
          <a:prstGeom prst="roundRect">
            <a:avLst/>
          </a:prstGeom>
          <a:solidFill>
            <a:srgbClr val="DADEF4"/>
          </a:solidFill>
          <a:ln w="28575">
            <a:solidFill>
              <a:schemeClr val="accent1"/>
            </a:solidFill>
          </a:ln>
        </p:spPr>
        <p:txBody>
          <a:bodyPr wrap="square" rtlCol="0">
            <a:spAutoFit/>
          </a:bodyPr>
          <a:lstStyle/>
          <a:p>
            <a:pPr marL="357188" indent="-357188">
              <a:tabLst>
                <a:tab pos="357188" algn="l"/>
              </a:tabLst>
            </a:pPr>
            <a:r>
              <a:rPr lang="en-AU" sz="2800" b="1" dirty="0">
                <a:solidFill>
                  <a:srgbClr val="002E5D"/>
                </a:solidFill>
                <a:ea typeface="Calibri" panose="020F0502020204030204" pitchFamily="34" charset="0"/>
                <a:cs typeface="Arial" panose="020B0604020202020204" pitchFamily="34" charset="0"/>
              </a:rPr>
              <a:t>2.</a:t>
            </a:r>
            <a:r>
              <a:rPr lang="en-AU" sz="1600" b="1" dirty="0">
                <a:solidFill>
                  <a:srgbClr val="002E5D"/>
                </a:solidFill>
                <a:ea typeface="Calibri" panose="020F0502020204030204" pitchFamily="34" charset="0"/>
                <a:cs typeface="Arial" panose="020B0604020202020204" pitchFamily="34" charset="0"/>
              </a:rPr>
              <a:t>	The product type is listed in the WaterMark Schedule of Excluded Products, meaning it’s already been assessed as NOT requiring WaterMark certification</a:t>
            </a:r>
            <a:endParaRPr lang="en-AU" sz="1600" b="1" dirty="0">
              <a:solidFill>
                <a:srgbClr val="002E5D"/>
              </a:solidFill>
            </a:endParaRPr>
          </a:p>
        </p:txBody>
      </p:sp>
      <p:sp>
        <p:nvSpPr>
          <p:cNvPr id="6" name="Option 3">
            <a:hlinkClick r:id="rId6" action="ppaction://hlinksldjump"/>
            <a:extLst>
              <a:ext uri="{FF2B5EF4-FFF2-40B4-BE49-F238E27FC236}">
                <a16:creationId xmlns:a16="http://schemas.microsoft.com/office/drawing/2014/main" id="{3368CA16-0798-4A29-8D97-BAD185FF87CD}"/>
              </a:ext>
            </a:extLst>
          </p:cNvPr>
          <p:cNvSpPr txBox="1"/>
          <p:nvPr/>
        </p:nvSpPr>
        <p:spPr>
          <a:xfrm>
            <a:off x="4518788" y="4978043"/>
            <a:ext cx="6499168" cy="1396127"/>
          </a:xfrm>
          <a:prstGeom prst="roundRect">
            <a:avLst/>
          </a:prstGeom>
          <a:solidFill>
            <a:srgbClr val="DADEF4"/>
          </a:solidFill>
          <a:ln w="28575">
            <a:solidFill>
              <a:schemeClr val="accent1"/>
            </a:solidFill>
          </a:ln>
        </p:spPr>
        <p:txBody>
          <a:bodyPr wrap="square" rtlCol="0">
            <a:spAutoFit/>
          </a:bodyPr>
          <a:lstStyle/>
          <a:p>
            <a:pPr marL="357188" indent="-357188">
              <a:tabLst>
                <a:tab pos="357188" algn="l"/>
              </a:tabLst>
            </a:pPr>
            <a:r>
              <a:rPr lang="en-AU" sz="2800" b="1" dirty="0">
                <a:solidFill>
                  <a:srgbClr val="002E5D"/>
                </a:solidFill>
              </a:rPr>
              <a:t>3.</a:t>
            </a:r>
            <a:r>
              <a:rPr lang="en-AU" sz="1600" b="1" dirty="0">
                <a:solidFill>
                  <a:srgbClr val="002E5D"/>
                </a:solidFill>
              </a:rPr>
              <a:t>	The product type does NOT appear on either the Schedule of Products or the Schedule of Excluded Products, meaning it needs to undergo a risk assessment to determine whether it requires WaterMark certification</a:t>
            </a:r>
          </a:p>
        </p:txBody>
      </p:sp>
      <p:sp>
        <p:nvSpPr>
          <p:cNvPr id="8" name="Summary button">
            <a:hlinkClick r:id="rId6" action="ppaction://hlinksldjump"/>
            <a:extLst>
              <a:ext uri="{FF2B5EF4-FFF2-40B4-BE49-F238E27FC236}">
                <a16:creationId xmlns:a16="http://schemas.microsoft.com/office/drawing/2014/main" id="{86CD0721-1EE8-4D27-A82E-246858CD55DF}"/>
              </a:ext>
            </a:extLst>
          </p:cNvPr>
          <p:cNvSpPr txBox="1"/>
          <p:nvPr/>
        </p:nvSpPr>
        <p:spPr>
          <a:xfrm>
            <a:off x="2499349" y="6203910"/>
            <a:ext cx="1440332" cy="340519"/>
          </a:xfrm>
          <a:prstGeom prst="roundRect">
            <a:avLst/>
          </a:prstGeom>
          <a:solidFill>
            <a:srgbClr val="DADEF4"/>
          </a:solidFill>
          <a:ln w="28575">
            <a:solidFill>
              <a:schemeClr val="accent1"/>
            </a:solidFill>
          </a:ln>
          <a:effectLst/>
        </p:spPr>
        <p:txBody>
          <a:bodyPr wrap="square" rtlCol="0">
            <a:spAutoFit/>
          </a:bodyPr>
          <a:lstStyle/>
          <a:p>
            <a:pPr marL="357188" indent="-357188" algn="ctr">
              <a:tabLst>
                <a:tab pos="357188" algn="l"/>
              </a:tabLst>
            </a:pPr>
            <a:r>
              <a:rPr lang="en-AU" sz="1400" b="1" dirty="0">
                <a:solidFill>
                  <a:srgbClr val="002E5D"/>
                </a:solidFill>
                <a:effectLst/>
                <a:ea typeface="Calibri" panose="020F0502020204030204" pitchFamily="34" charset="0"/>
                <a:cs typeface="Arial" panose="020B0604020202020204" pitchFamily="34" charset="0"/>
                <a:hlinkClick r:id="rId7" action="ppaction://hlinksldjump"/>
              </a:rPr>
              <a:t>Continue</a:t>
            </a:r>
            <a:endParaRPr lang="en-AU" sz="1400" b="1" dirty="0">
              <a:solidFill>
                <a:srgbClr val="002E5D"/>
              </a:solidFill>
            </a:endParaRPr>
          </a:p>
        </p:txBody>
      </p:sp>
    </p:spTree>
    <p:custDataLst>
      <p:tags r:id="rId1"/>
    </p:custDataLst>
    <p:extLst>
      <p:ext uri="{BB962C8B-B14F-4D97-AF65-F5344CB8AC3E}">
        <p14:creationId xmlns:p14="http://schemas.microsoft.com/office/powerpoint/2010/main" val="38007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730BCCB-B53B-42A7-8BF1-218FD5E7F023}"/>
              </a:ext>
            </a:extLst>
          </p:cNvPr>
          <p:cNvSpPr>
            <a:spLocks noGrp="1"/>
          </p:cNvSpPr>
          <p:nvPr>
            <p:ph type="body" sz="quarter" idx="11"/>
          </p:nvPr>
        </p:nvSpPr>
        <p:spPr/>
        <p:txBody>
          <a:bodyPr/>
          <a:lstStyle/>
          <a:p>
            <a:r>
              <a:rPr lang="en-AU" dirty="0"/>
              <a:t>Products that require </a:t>
            </a:r>
            <a:r>
              <a:rPr lang="en-AU" dirty="0" err="1"/>
              <a:t>WaterMark</a:t>
            </a:r>
            <a:r>
              <a:rPr lang="en-AU" dirty="0"/>
              <a:t> certification</a:t>
            </a:r>
          </a:p>
        </p:txBody>
      </p:sp>
      <p:pic>
        <p:nvPicPr>
          <p:cNvPr id="28" name="Logo" descr="Blue NCC logo, diagonal lines getting prgressivly thinner from the left bottom corner to the top right corner. ">
            <a:extLst>
              <a:ext uri="{FF2B5EF4-FFF2-40B4-BE49-F238E27FC236}">
                <a16:creationId xmlns:a16="http://schemas.microsoft.com/office/drawing/2014/main" id="{B5359098-E332-4956-B05A-FE13559F6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1 Application box">
            <a:extLst>
              <a:ext uri="{FF2B5EF4-FFF2-40B4-BE49-F238E27FC236}">
                <a16:creationId xmlns:a16="http://schemas.microsoft.com/office/drawing/2014/main" id="{18367906-4A67-4F39-B791-778EB2B9C703}"/>
              </a:ext>
            </a:extLst>
          </p:cNvPr>
          <p:cNvSpPr txBox="1"/>
          <p:nvPr/>
        </p:nvSpPr>
        <p:spPr>
          <a:xfrm>
            <a:off x="334962" y="1936203"/>
            <a:ext cx="2750002" cy="1323439"/>
          </a:xfrm>
          <a:prstGeom prst="rect">
            <a:avLst/>
          </a:prstGeom>
          <a:solidFill>
            <a:srgbClr val="5762A7">
              <a:alpha val="30196"/>
            </a:srgbClr>
          </a:solidFill>
          <a:ln>
            <a:solidFill>
              <a:schemeClr val="accent1"/>
            </a:solidFill>
          </a:ln>
          <a:scene3d>
            <a:camera prst="orthographicFront"/>
            <a:lightRig rig="threePt" dir="t"/>
          </a:scene3d>
          <a:sp3d>
            <a:bevelT w="165100" prst="coolSlant"/>
          </a:sp3d>
        </p:spPr>
        <p:txBody>
          <a:bodyPr wrap="square" rtlCol="0">
            <a:spAutoFit/>
          </a:bodyPr>
          <a:lstStyle/>
          <a:p>
            <a:r>
              <a:rPr lang="en-AU" sz="1600" b="1" dirty="0"/>
              <a:t>Product manufacturer/ supplier applies to </a:t>
            </a:r>
          </a:p>
          <a:p>
            <a:r>
              <a:rPr lang="en-AU" sz="1600" b="1" dirty="0"/>
              <a:t>WMCAB for </a:t>
            </a:r>
            <a:r>
              <a:rPr lang="en-AU" sz="1600" b="1" dirty="0" err="1"/>
              <a:t>WaterMark</a:t>
            </a:r>
            <a:r>
              <a:rPr lang="en-AU" sz="1600" b="1" dirty="0"/>
              <a:t> certification for one or more products</a:t>
            </a:r>
          </a:p>
        </p:txBody>
      </p:sp>
      <p:sp>
        <p:nvSpPr>
          <p:cNvPr id="5" name="2 WMCAB assessment box">
            <a:extLst>
              <a:ext uri="{FF2B5EF4-FFF2-40B4-BE49-F238E27FC236}">
                <a16:creationId xmlns:a16="http://schemas.microsoft.com/office/drawing/2014/main" id="{89BC1CA0-E471-4C2D-895C-553994AC8981}"/>
              </a:ext>
            </a:extLst>
          </p:cNvPr>
          <p:cNvSpPr txBox="1"/>
          <p:nvPr/>
        </p:nvSpPr>
        <p:spPr>
          <a:xfrm>
            <a:off x="334962" y="3498953"/>
            <a:ext cx="2750002" cy="830997"/>
          </a:xfrm>
          <a:prstGeom prst="rect">
            <a:avLst/>
          </a:prstGeom>
          <a:solidFill>
            <a:srgbClr val="5762A7">
              <a:alpha val="30196"/>
            </a:srgb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WMCAB assesses product against relevant Specification</a:t>
            </a:r>
          </a:p>
        </p:txBody>
      </p:sp>
      <p:sp>
        <p:nvSpPr>
          <p:cNvPr id="4" name="3 Assessed as compliant box">
            <a:extLst>
              <a:ext uri="{FF2B5EF4-FFF2-40B4-BE49-F238E27FC236}">
                <a16:creationId xmlns:a16="http://schemas.microsoft.com/office/drawing/2014/main" id="{6E1F82F0-AC2A-4E18-A99E-182311AC7B02}"/>
              </a:ext>
            </a:extLst>
          </p:cNvPr>
          <p:cNvSpPr txBox="1"/>
          <p:nvPr/>
        </p:nvSpPr>
        <p:spPr>
          <a:xfrm>
            <a:off x="3787954" y="2215993"/>
            <a:ext cx="2750003" cy="2062103"/>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compliant, it is:</a:t>
            </a:r>
          </a:p>
          <a:p>
            <a:pPr marL="180975" indent="-180975">
              <a:buFont typeface="Arial" panose="020B0604020202020204" pitchFamily="34" charset="0"/>
              <a:buChar char="•"/>
            </a:pPr>
            <a:r>
              <a:rPr lang="en-AU" dirty="0"/>
              <a:t>issued a WaterMark licence number</a:t>
            </a:r>
          </a:p>
          <a:p>
            <a:pPr marL="180975" indent="-180975">
              <a:buFont typeface="Arial" panose="020B0604020202020204" pitchFamily="34" charset="0"/>
              <a:buChar char="•"/>
            </a:pPr>
            <a:r>
              <a:rPr lang="en-AU" dirty="0"/>
              <a:t>given a WaterMark Certificate of Conformity</a:t>
            </a:r>
          </a:p>
          <a:p>
            <a:pPr marL="180975" indent="-180975">
              <a:buFont typeface="Arial" panose="020B0604020202020204" pitchFamily="34" charset="0"/>
              <a:buChar char="•"/>
            </a:pPr>
            <a:r>
              <a:rPr lang="en-AU" dirty="0"/>
              <a:t>listed in the WaterMark Product Database</a:t>
            </a:r>
          </a:p>
        </p:txBody>
      </p:sp>
      <p:sp>
        <p:nvSpPr>
          <p:cNvPr id="6" name="5 Assessed non compliant box">
            <a:extLst>
              <a:ext uri="{FF2B5EF4-FFF2-40B4-BE49-F238E27FC236}">
                <a16:creationId xmlns:a16="http://schemas.microsoft.com/office/drawing/2014/main" id="{EE27AAFE-8B55-4133-94BC-186E368A2F8F}"/>
              </a:ext>
            </a:extLst>
          </p:cNvPr>
          <p:cNvSpPr txBox="1"/>
          <p:nvPr/>
        </p:nvSpPr>
        <p:spPr>
          <a:xfrm>
            <a:off x="3787955" y="5141011"/>
            <a:ext cx="2509838" cy="1077218"/>
          </a:xfrm>
          <a:prstGeom prst="rect">
            <a:avLst/>
          </a:prstGeom>
          <a:solidFill>
            <a:schemeClr val="accent5">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NOT conforming, it does NOT get WaterMark certification</a:t>
            </a:r>
          </a:p>
        </p:txBody>
      </p:sp>
      <p:sp>
        <p:nvSpPr>
          <p:cNvPr id="9" name="6 Product must carry box">
            <a:extLst>
              <a:ext uri="{FF2B5EF4-FFF2-40B4-BE49-F238E27FC236}">
                <a16:creationId xmlns:a16="http://schemas.microsoft.com/office/drawing/2014/main" id="{E0DD4971-40C4-4470-A088-D71B95884FF4}"/>
              </a:ext>
            </a:extLst>
          </p:cNvPr>
          <p:cNvSpPr txBox="1"/>
          <p:nvPr/>
        </p:nvSpPr>
        <p:spPr>
          <a:xfrm>
            <a:off x="6893105" y="2082584"/>
            <a:ext cx="2667600" cy="2340000"/>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Product must:</a:t>
            </a:r>
          </a:p>
          <a:p>
            <a:pPr marL="180975" indent="-180975">
              <a:buFont typeface="Arial" panose="020B0604020202020204" pitchFamily="34" charset="0"/>
              <a:buChar char="•"/>
            </a:pPr>
            <a:r>
              <a:rPr lang="en-AU" dirty="0"/>
              <a:t>Carry </a:t>
            </a:r>
            <a:r>
              <a:rPr lang="en-AU" dirty="0" err="1"/>
              <a:t>WaterMark</a:t>
            </a:r>
            <a:r>
              <a:rPr lang="en-AU" dirty="0"/>
              <a:t> trademark and licence number on product and/or packaging</a:t>
            </a:r>
          </a:p>
          <a:p>
            <a:pPr marL="180975" indent="-180975">
              <a:buFont typeface="Arial" panose="020B0604020202020204" pitchFamily="34" charset="0"/>
              <a:buChar char="•"/>
            </a:pPr>
            <a:r>
              <a:rPr lang="en-AU" dirty="0"/>
              <a:t>Provide a Scope of Use statement</a:t>
            </a:r>
          </a:p>
          <a:p>
            <a:pPr marL="180975" indent="-180975">
              <a:buFont typeface="Arial" panose="020B0604020202020204" pitchFamily="34" charset="0"/>
              <a:buChar char="•"/>
            </a:pPr>
            <a:r>
              <a:rPr lang="en-AU" dirty="0"/>
              <a:t>Continue to meet standards over time</a:t>
            </a:r>
          </a:p>
        </p:txBody>
      </p:sp>
      <p:sp>
        <p:nvSpPr>
          <p:cNvPr id="10" name="7 Reevaluation box">
            <a:extLst>
              <a:ext uri="{FF2B5EF4-FFF2-40B4-BE49-F238E27FC236}">
                <a16:creationId xmlns:a16="http://schemas.microsoft.com/office/drawing/2014/main" id="{7E8B52BA-94FF-49D4-82B8-499A7E78AD04}"/>
              </a:ext>
            </a:extLst>
          </p:cNvPr>
          <p:cNvSpPr txBox="1"/>
          <p:nvPr/>
        </p:nvSpPr>
        <p:spPr>
          <a:xfrm>
            <a:off x="9861701" y="1976887"/>
            <a:ext cx="1991632" cy="280076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WMCAB undertakes:</a:t>
            </a:r>
          </a:p>
          <a:p>
            <a:pPr marL="182563" indent="-182563">
              <a:buFont typeface="Arial" panose="020B0604020202020204" pitchFamily="34" charset="0"/>
              <a:buChar char="•"/>
            </a:pPr>
            <a:r>
              <a:rPr lang="en-AU" dirty="0"/>
              <a:t>Annual product surveillance</a:t>
            </a:r>
          </a:p>
          <a:p>
            <a:pPr marL="182563" indent="-182563">
              <a:buFont typeface="Arial" panose="020B0604020202020204" pitchFamily="34" charset="0"/>
              <a:buChar char="•"/>
            </a:pPr>
            <a:r>
              <a:rPr lang="en-AU" dirty="0"/>
              <a:t>Product </a:t>
            </a:r>
            <a:br>
              <a:rPr lang="en-AU" dirty="0"/>
            </a:br>
            <a:r>
              <a:rPr lang="en-AU" dirty="0"/>
              <a:t>re-evaluation </a:t>
            </a:r>
            <a:br>
              <a:rPr lang="en-AU" dirty="0"/>
            </a:br>
            <a:r>
              <a:rPr lang="en-AU" dirty="0"/>
              <a:t>5 yearly or when specification,  design or manufacturing changes</a:t>
            </a:r>
          </a:p>
        </p:txBody>
      </p:sp>
      <p:sp>
        <p:nvSpPr>
          <p:cNvPr id="7" name="8 Non-compliant product box">
            <a:extLst>
              <a:ext uri="{FF2B5EF4-FFF2-40B4-BE49-F238E27FC236}">
                <a16:creationId xmlns:a16="http://schemas.microsoft.com/office/drawing/2014/main" id="{B4034947-5850-49B4-9A4D-ADFC51319B31}"/>
              </a:ext>
            </a:extLst>
          </p:cNvPr>
          <p:cNvSpPr txBox="1"/>
          <p:nvPr/>
        </p:nvSpPr>
        <p:spPr>
          <a:xfrm>
            <a:off x="6649259" y="5012745"/>
            <a:ext cx="4136599" cy="1323439"/>
          </a:xfrm>
          <a:prstGeom prst="rect">
            <a:avLst/>
          </a:prstGeom>
          <a:solidFill>
            <a:schemeClr val="accent5">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Product:</a:t>
            </a:r>
          </a:p>
          <a:p>
            <a:pPr marL="180975" indent="-180975">
              <a:buFont typeface="Arial" panose="020B0604020202020204" pitchFamily="34" charset="0"/>
              <a:buChar char="•"/>
            </a:pPr>
            <a:r>
              <a:rPr lang="en-AU" dirty="0"/>
              <a:t>May still be sold in Australia</a:t>
            </a:r>
          </a:p>
          <a:p>
            <a:pPr marL="180975" indent="-180975">
              <a:buFont typeface="Arial" panose="020B0604020202020204" pitchFamily="34" charset="0"/>
              <a:buChar char="•"/>
            </a:pPr>
            <a:r>
              <a:rPr lang="en-AU" dirty="0"/>
              <a:t>Cannot be used in installations where </a:t>
            </a:r>
            <a:r>
              <a:rPr lang="en-AU" dirty="0" err="1"/>
              <a:t>WaterMark</a:t>
            </a:r>
            <a:r>
              <a:rPr lang="en-AU" dirty="0"/>
              <a:t> certification is required</a:t>
            </a:r>
          </a:p>
          <a:p>
            <a:pPr marL="180975" indent="-180975">
              <a:buFont typeface="Arial" panose="020B0604020202020204" pitchFamily="34" charset="0"/>
              <a:buChar char="•"/>
            </a:pPr>
            <a:r>
              <a:rPr lang="en-AU" dirty="0"/>
              <a:t>May be used in other installations</a:t>
            </a:r>
          </a:p>
        </p:txBody>
      </p:sp>
      <p:cxnSp>
        <p:nvCxnSpPr>
          <p:cNvPr id="12" name="1 to 2 arrow">
            <a:extLst>
              <a:ext uri="{FF2B5EF4-FFF2-40B4-BE49-F238E27FC236}">
                <a16:creationId xmlns:a16="http://schemas.microsoft.com/office/drawing/2014/main" id="{19C6E93E-DD59-4C87-B468-F6463423B275}"/>
              </a:ext>
            </a:extLst>
          </p:cNvPr>
          <p:cNvCxnSpPr>
            <a:cxnSpLocks/>
            <a:stCxn id="3" idx="2"/>
            <a:endCxn id="5" idx="0"/>
          </p:cNvCxnSpPr>
          <p:nvPr/>
        </p:nvCxnSpPr>
        <p:spPr>
          <a:xfrm>
            <a:off x="1709963" y="3259642"/>
            <a:ext cx="0" cy="2393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2 to 3 arrow">
            <a:extLst>
              <a:ext uri="{FF2B5EF4-FFF2-40B4-BE49-F238E27FC236}">
                <a16:creationId xmlns:a16="http://schemas.microsoft.com/office/drawing/2014/main" id="{D256A5C0-8DA5-4C6F-835B-7036C3B19E2C}"/>
              </a:ext>
            </a:extLst>
          </p:cNvPr>
          <p:cNvCxnSpPr>
            <a:cxnSpLocks/>
            <a:stCxn id="5" idx="3"/>
            <a:endCxn id="4" idx="1"/>
          </p:cNvCxnSpPr>
          <p:nvPr/>
        </p:nvCxnSpPr>
        <p:spPr>
          <a:xfrm flipV="1">
            <a:off x="3084964" y="3247045"/>
            <a:ext cx="702990" cy="667407"/>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2 to 5 arrow">
            <a:extLst>
              <a:ext uri="{FF2B5EF4-FFF2-40B4-BE49-F238E27FC236}">
                <a16:creationId xmlns:a16="http://schemas.microsoft.com/office/drawing/2014/main" id="{A6B9ABB9-4FF8-4A20-B0A6-D9149DC1CCA0}"/>
              </a:ext>
            </a:extLst>
          </p:cNvPr>
          <p:cNvCxnSpPr>
            <a:cxnSpLocks/>
            <a:stCxn id="5" idx="3"/>
            <a:endCxn id="6" idx="1"/>
          </p:cNvCxnSpPr>
          <p:nvPr/>
        </p:nvCxnSpPr>
        <p:spPr>
          <a:xfrm>
            <a:off x="3084964" y="3914452"/>
            <a:ext cx="702991" cy="176516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4 to 6 arrow">
            <a:extLst>
              <a:ext uri="{FF2B5EF4-FFF2-40B4-BE49-F238E27FC236}">
                <a16:creationId xmlns:a16="http://schemas.microsoft.com/office/drawing/2014/main" id="{AA963E2A-7E1F-41BB-B506-1931C1F08597}"/>
              </a:ext>
            </a:extLst>
          </p:cNvPr>
          <p:cNvCxnSpPr>
            <a:cxnSpLocks/>
            <a:stCxn id="4" idx="3"/>
            <a:endCxn id="9" idx="1"/>
          </p:cNvCxnSpPr>
          <p:nvPr/>
        </p:nvCxnSpPr>
        <p:spPr>
          <a:xfrm>
            <a:off x="6537957" y="3247045"/>
            <a:ext cx="355148" cy="5539"/>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6 to 7 arrow">
            <a:extLst>
              <a:ext uri="{FF2B5EF4-FFF2-40B4-BE49-F238E27FC236}">
                <a16:creationId xmlns:a16="http://schemas.microsoft.com/office/drawing/2014/main" id="{5C469EF5-C404-44A8-B383-504C0ACAC0D9}"/>
              </a:ext>
            </a:extLst>
          </p:cNvPr>
          <p:cNvCxnSpPr>
            <a:cxnSpLocks/>
            <a:stCxn id="9" idx="3"/>
          </p:cNvCxnSpPr>
          <p:nvPr/>
        </p:nvCxnSpPr>
        <p:spPr>
          <a:xfrm flipV="1">
            <a:off x="9560705" y="3247045"/>
            <a:ext cx="300996" cy="5539"/>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5 to 8 arrow">
            <a:extLst>
              <a:ext uri="{FF2B5EF4-FFF2-40B4-BE49-F238E27FC236}">
                <a16:creationId xmlns:a16="http://schemas.microsoft.com/office/drawing/2014/main" id="{764311D7-26B4-4171-B4F7-57BB3ED8E66C}"/>
              </a:ext>
            </a:extLst>
          </p:cNvPr>
          <p:cNvCxnSpPr>
            <a:cxnSpLocks/>
            <a:stCxn id="6" idx="3"/>
            <a:endCxn id="7" idx="1"/>
          </p:cNvCxnSpPr>
          <p:nvPr/>
        </p:nvCxnSpPr>
        <p:spPr>
          <a:xfrm flipV="1">
            <a:off x="6297793" y="5674465"/>
            <a:ext cx="351466" cy="51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Back button">
            <a:hlinkClick r:id="rId5" action="ppaction://hlinksldjump"/>
            <a:extLst>
              <a:ext uri="{FF2B5EF4-FFF2-40B4-BE49-F238E27FC236}">
                <a16:creationId xmlns:a16="http://schemas.microsoft.com/office/drawing/2014/main" id="{331F9D95-8CE2-4F56-A2D7-9997C5D22127}"/>
              </a:ext>
            </a:extLst>
          </p:cNvPr>
          <p:cNvSpPr txBox="1"/>
          <p:nvPr/>
        </p:nvSpPr>
        <p:spPr>
          <a:xfrm>
            <a:off x="11089291" y="6303648"/>
            <a:ext cx="764042" cy="340519"/>
          </a:xfrm>
          <a:prstGeom prst="roundRect">
            <a:avLst/>
          </a:prstGeom>
          <a:solidFill>
            <a:srgbClr val="DADEF4"/>
          </a:solidFill>
          <a:ln w="28575">
            <a:solidFill>
              <a:schemeClr val="accent1"/>
            </a:solidFill>
          </a:ln>
          <a:scene3d>
            <a:camera prst="orthographicFront"/>
            <a:lightRig rig="threePt" dir="t"/>
          </a:scene3d>
          <a:sp3d>
            <a:bevelT w="165100" prst="coolSlant"/>
          </a:sp3d>
        </p:spPr>
        <p:txBody>
          <a:bodyPr wrap="square" rtlCol="0">
            <a:spAutoFit/>
          </a:bodyPr>
          <a:lstStyle/>
          <a:p>
            <a:pPr marL="357188" indent="-357188" algn="ctr">
              <a:tabLst>
                <a:tab pos="357188" algn="l"/>
              </a:tabLst>
            </a:pPr>
            <a:r>
              <a:rPr lang="en-AU" sz="1400" b="1" dirty="0">
                <a:solidFill>
                  <a:schemeClr val="accent1"/>
                </a:solidFill>
                <a:effectLst/>
                <a:ea typeface="Calibri" panose="020F0502020204030204" pitchFamily="34" charset="0"/>
                <a:cs typeface="Arial" panose="020B0604020202020204" pitchFamily="34" charset="0"/>
              </a:rPr>
              <a:t>Back</a:t>
            </a:r>
            <a:endParaRPr lang="en-AU" sz="1400" b="1" dirty="0"/>
          </a:p>
        </p:txBody>
      </p:sp>
      <p:sp>
        <p:nvSpPr>
          <p:cNvPr id="31" name="1 WMCAB Bubble">
            <a:extLst>
              <a:ext uri="{FF2B5EF4-FFF2-40B4-BE49-F238E27FC236}">
                <a16:creationId xmlns:a16="http://schemas.microsoft.com/office/drawing/2014/main" id="{55FF0259-28AE-4899-8D46-9B8395171268}"/>
              </a:ext>
            </a:extLst>
          </p:cNvPr>
          <p:cNvSpPr/>
          <p:nvPr/>
        </p:nvSpPr>
        <p:spPr>
          <a:xfrm>
            <a:off x="334962" y="4587601"/>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975" indent="-180975">
              <a:spcBef>
                <a:spcPts val="200"/>
              </a:spcBef>
              <a:spcAft>
                <a:spcPts val="200"/>
              </a:spcAft>
              <a:buFont typeface="Arial" panose="020B0604020202020204" pitchFamily="34" charset="0"/>
              <a:buChar char="•"/>
              <a:tabLst>
                <a:tab pos="182563" algn="l"/>
              </a:tabLst>
            </a:pPr>
            <a:r>
              <a:rPr lang="en-AU" sz="1200" b="1" dirty="0">
                <a:solidFill>
                  <a:schemeClr val="tx1"/>
                </a:solidFill>
              </a:rPr>
              <a:t>WMCAB = </a:t>
            </a:r>
            <a:r>
              <a:rPr lang="en-AU" sz="1200" b="1" dirty="0" err="1">
                <a:solidFill>
                  <a:schemeClr val="tx1"/>
                </a:solidFill>
              </a:rPr>
              <a:t>WaterMark</a:t>
            </a:r>
            <a:r>
              <a:rPr lang="en-AU" sz="1200" b="1" dirty="0">
                <a:solidFill>
                  <a:schemeClr val="tx1"/>
                </a:solidFill>
              </a:rPr>
              <a:t> Conformity Assessment Body</a:t>
            </a:r>
          </a:p>
          <a:p>
            <a:pPr marL="180975" indent="-180975">
              <a:spcBef>
                <a:spcPts val="200"/>
              </a:spcBef>
              <a:spcAft>
                <a:spcPts val="200"/>
              </a:spcAft>
              <a:buFont typeface="Arial" panose="020B0604020202020204" pitchFamily="34" charset="0"/>
              <a:buChar char="•"/>
              <a:tabLst>
                <a:tab pos="182563" algn="l"/>
              </a:tabLst>
            </a:pPr>
            <a:r>
              <a:rPr lang="en-AU" sz="1200" b="1" dirty="0">
                <a:solidFill>
                  <a:schemeClr val="tx1"/>
                </a:solidFill>
              </a:rPr>
              <a:t>Accredited to evaluate products</a:t>
            </a:r>
            <a:r>
              <a:rPr lang="en-AU" sz="1200" b="1" i="1" dirty="0">
                <a:solidFill>
                  <a:schemeClr val="tx1"/>
                </a:solidFill>
              </a:rPr>
              <a:t> </a:t>
            </a:r>
            <a:r>
              <a:rPr lang="en-AU" sz="1200" b="1" dirty="0">
                <a:solidFill>
                  <a:schemeClr val="tx1"/>
                </a:solidFill>
              </a:rPr>
              <a:t>and issue </a:t>
            </a:r>
            <a:r>
              <a:rPr lang="en-AU" sz="1200" b="1" dirty="0" err="1">
                <a:solidFill>
                  <a:schemeClr val="tx1"/>
                </a:solidFill>
              </a:rPr>
              <a:t>WaterMark</a:t>
            </a:r>
            <a:r>
              <a:rPr lang="en-AU" sz="1200" b="1" dirty="0">
                <a:solidFill>
                  <a:schemeClr val="tx1"/>
                </a:solidFill>
              </a:rPr>
              <a:t> licences</a:t>
            </a:r>
          </a:p>
          <a:p>
            <a:pPr marL="180975" indent="-180975">
              <a:spcBef>
                <a:spcPts val="200"/>
              </a:spcBef>
              <a:spcAft>
                <a:spcPts val="200"/>
              </a:spcAft>
              <a:buFont typeface="Arial" panose="020B0604020202020204" pitchFamily="34" charset="0"/>
              <a:buChar char="•"/>
              <a:tabLst>
                <a:tab pos="182563" algn="l"/>
              </a:tabLst>
            </a:pPr>
            <a:r>
              <a:rPr lang="en-AU" sz="1200" b="1" dirty="0">
                <a:solidFill>
                  <a:schemeClr val="tx1"/>
                </a:solidFill>
              </a:rPr>
              <a:t>Accredited by JAS-ANZ = Joint Accreditation System of Australia and New Zealand</a:t>
            </a:r>
          </a:p>
          <a:p>
            <a:pPr marL="180975" indent="-180975">
              <a:spcBef>
                <a:spcPts val="200"/>
              </a:spcBef>
              <a:spcAft>
                <a:spcPts val="200"/>
              </a:spcAft>
              <a:buFont typeface="Arial" panose="020B0604020202020204" pitchFamily="34" charset="0"/>
              <a:buChar char="•"/>
              <a:tabLst>
                <a:tab pos="182563" algn="l"/>
              </a:tabLst>
            </a:pPr>
            <a:r>
              <a:rPr lang="en-AU" sz="1200" b="1" i="1" dirty="0">
                <a:solidFill>
                  <a:schemeClr val="tx1"/>
                </a:solidFill>
              </a:rPr>
              <a:t>See </a:t>
            </a:r>
            <a:r>
              <a:rPr lang="en-AU" sz="1200" b="1" i="1" dirty="0">
                <a:solidFill>
                  <a:schemeClr val="tx1"/>
                </a:solidFill>
                <a:hlinkClick r:id="rId6"/>
              </a:rPr>
              <a:t>ABCB website</a:t>
            </a:r>
            <a:r>
              <a:rPr lang="en-AU" sz="1200" b="1" dirty="0">
                <a:solidFill>
                  <a:schemeClr val="tx1"/>
                </a:solidFill>
              </a:rPr>
              <a:t> for a list of WMCABs</a:t>
            </a:r>
          </a:p>
        </p:txBody>
      </p:sp>
      <p:sp>
        <p:nvSpPr>
          <p:cNvPr id="37" name="2 Specification Bubble">
            <a:extLst>
              <a:ext uri="{FF2B5EF4-FFF2-40B4-BE49-F238E27FC236}">
                <a16:creationId xmlns:a16="http://schemas.microsoft.com/office/drawing/2014/main" id="{84C30985-9EB9-4F0F-B6AB-7DC3BD2DF918}"/>
              </a:ext>
            </a:extLst>
          </p:cNvPr>
          <p:cNvSpPr/>
          <p:nvPr/>
        </p:nvSpPr>
        <p:spPr>
          <a:xfrm>
            <a:off x="340605" y="4593244"/>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400" b="1" dirty="0">
                <a:solidFill>
                  <a:schemeClr val="tx1"/>
                </a:solidFill>
              </a:rPr>
              <a:t>Specification must be appropriate to the type of product and its use</a:t>
            </a:r>
          </a:p>
          <a:p>
            <a:pPr marL="180975" indent="-180975">
              <a:lnSpc>
                <a:spcPct val="120000"/>
              </a:lnSpc>
              <a:spcBef>
                <a:spcPts val="200"/>
              </a:spcBef>
              <a:spcAft>
                <a:spcPts val="200"/>
              </a:spcAft>
              <a:buFont typeface="Arial" panose="020B0604020202020204" pitchFamily="34" charset="0"/>
              <a:buChar char="•"/>
            </a:pPr>
            <a:r>
              <a:rPr lang="en-AU" sz="2400" b="1" dirty="0">
                <a:solidFill>
                  <a:schemeClr val="tx1"/>
                </a:solidFill>
              </a:rPr>
              <a:t>Most specifications are AS/NZS Standards or </a:t>
            </a:r>
            <a:r>
              <a:rPr lang="en-AU" sz="2400" b="1" dirty="0" err="1">
                <a:solidFill>
                  <a:schemeClr val="tx1"/>
                </a:solidFill>
              </a:rPr>
              <a:t>WaterMark</a:t>
            </a:r>
            <a:r>
              <a:rPr lang="en-AU" sz="2400" b="1" dirty="0">
                <a:solidFill>
                  <a:schemeClr val="tx1"/>
                </a:solidFill>
              </a:rPr>
              <a:t> Technical Specifications, which have been developed by the ABCB</a:t>
            </a:r>
            <a:endParaRPr lang="en-AU" sz="2200" b="1" dirty="0">
              <a:solidFill>
                <a:schemeClr val="tx1"/>
              </a:solidFill>
            </a:endParaRPr>
          </a:p>
        </p:txBody>
      </p:sp>
      <p:sp>
        <p:nvSpPr>
          <p:cNvPr id="44" name="3 WM Product Database Bubble">
            <a:extLst>
              <a:ext uri="{FF2B5EF4-FFF2-40B4-BE49-F238E27FC236}">
                <a16:creationId xmlns:a16="http://schemas.microsoft.com/office/drawing/2014/main" id="{614CB0CD-8F56-4490-868E-26B3B72F1B2F}"/>
              </a:ext>
            </a:extLst>
          </p:cNvPr>
          <p:cNvSpPr/>
          <p:nvPr/>
        </p:nvSpPr>
        <p:spPr>
          <a:xfrm>
            <a:off x="343426" y="4581952"/>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If a suite of products is assessed together, they will receive the same Watermark licence number</a:t>
            </a:r>
          </a:p>
          <a:p>
            <a:pPr marL="180975" indent="-180975">
              <a:lnSpc>
                <a:spcPct val="120000"/>
              </a:lnSpc>
              <a:spcBef>
                <a:spcPts val="200"/>
              </a:spcBef>
              <a:spcAft>
                <a:spcPts val="200"/>
              </a:spcAft>
              <a:buFont typeface="Arial" panose="020B0604020202020204" pitchFamily="34" charset="0"/>
              <a:buChar char="•"/>
            </a:pPr>
            <a:r>
              <a:rPr lang="en-AU" sz="2200" b="1" dirty="0" err="1">
                <a:solidFill>
                  <a:schemeClr val="tx1"/>
                </a:solidFill>
                <a:hlinkClick r:id="rId7"/>
              </a:rPr>
              <a:t>WaterMark</a:t>
            </a:r>
            <a:r>
              <a:rPr lang="en-AU" sz="2200" b="1" dirty="0">
                <a:solidFill>
                  <a:schemeClr val="tx1"/>
                </a:solidFill>
                <a:hlinkClick r:id="rId7"/>
              </a:rPr>
              <a:t> Product Database</a:t>
            </a:r>
            <a:r>
              <a:rPr lang="en-AU" sz="2200" b="1" dirty="0">
                <a:solidFill>
                  <a:schemeClr val="tx1"/>
                </a:solidFill>
              </a:rPr>
              <a:t> lists all currently certified products and gives licence details</a:t>
            </a:r>
          </a:p>
        </p:txBody>
      </p:sp>
      <p:sp>
        <p:nvSpPr>
          <p:cNvPr id="45" name="5 non-compliant Bubble">
            <a:extLst>
              <a:ext uri="{FF2B5EF4-FFF2-40B4-BE49-F238E27FC236}">
                <a16:creationId xmlns:a16="http://schemas.microsoft.com/office/drawing/2014/main" id="{1A7E0A75-25B5-4954-9772-01D59F4E76AA}"/>
              </a:ext>
            </a:extLst>
          </p:cNvPr>
          <p:cNvSpPr/>
          <p:nvPr/>
        </p:nvSpPr>
        <p:spPr>
          <a:xfrm>
            <a:off x="346251" y="4576306"/>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A product that fails when tested against the relevant Specification cannot receive </a:t>
            </a:r>
            <a:r>
              <a:rPr lang="en-AU" sz="2200" b="1" dirty="0" err="1">
                <a:solidFill>
                  <a:schemeClr val="tx1"/>
                </a:solidFill>
              </a:rPr>
              <a:t>WaterMark</a:t>
            </a:r>
            <a:r>
              <a:rPr lang="en-AU" sz="2200" b="1" dirty="0">
                <a:solidFill>
                  <a:schemeClr val="tx1"/>
                </a:solidFill>
              </a:rPr>
              <a:t> Certification</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It does not get a </a:t>
            </a:r>
            <a:r>
              <a:rPr lang="en-AU" sz="2200" b="1" dirty="0" err="1">
                <a:solidFill>
                  <a:schemeClr val="tx1"/>
                </a:solidFill>
              </a:rPr>
              <a:t>WaterMark</a:t>
            </a:r>
            <a:r>
              <a:rPr lang="en-AU" sz="2200" b="1" dirty="0">
                <a:solidFill>
                  <a:schemeClr val="tx1"/>
                </a:solidFill>
              </a:rPr>
              <a:t> Certificate or licence, and it is not listed in the </a:t>
            </a:r>
            <a:r>
              <a:rPr lang="en-AU" sz="2200" b="1" dirty="0" err="1">
                <a:solidFill>
                  <a:schemeClr val="tx1"/>
                </a:solidFill>
              </a:rPr>
              <a:t>WaterMark</a:t>
            </a:r>
            <a:r>
              <a:rPr lang="en-AU" sz="2200" b="1" dirty="0">
                <a:solidFill>
                  <a:schemeClr val="tx1"/>
                </a:solidFill>
              </a:rPr>
              <a:t> Product Database</a:t>
            </a:r>
          </a:p>
        </p:txBody>
      </p:sp>
      <p:sp>
        <p:nvSpPr>
          <p:cNvPr id="46" name="6 Scope of use statementBubble">
            <a:extLst>
              <a:ext uri="{FF2B5EF4-FFF2-40B4-BE49-F238E27FC236}">
                <a16:creationId xmlns:a16="http://schemas.microsoft.com/office/drawing/2014/main" id="{82E28AED-FBC4-49B5-99B7-61181C101C92}"/>
              </a:ext>
            </a:extLst>
          </p:cNvPr>
          <p:cNvSpPr/>
          <p:nvPr/>
        </p:nvSpPr>
        <p:spPr>
          <a:xfrm>
            <a:off x="337787" y="4508572"/>
            <a:ext cx="2904949" cy="2142902"/>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975" indent="-180975">
              <a:spcBef>
                <a:spcPts val="200"/>
              </a:spcBef>
              <a:spcAft>
                <a:spcPts val="200"/>
              </a:spcAft>
              <a:buFont typeface="Arial" panose="020B0604020202020204" pitchFamily="34" charset="0"/>
              <a:buChar char="•"/>
            </a:pPr>
            <a:r>
              <a:rPr lang="en-AU" sz="1200" b="1" dirty="0" err="1">
                <a:solidFill>
                  <a:schemeClr val="tx1"/>
                </a:solidFill>
              </a:rPr>
              <a:t>WaterMark</a:t>
            </a:r>
            <a:r>
              <a:rPr lang="en-AU" sz="1200" b="1" dirty="0">
                <a:solidFill>
                  <a:schemeClr val="tx1"/>
                </a:solidFill>
              </a:rPr>
              <a:t> logo and licence number must be visible on product and/or the packaging</a:t>
            </a:r>
          </a:p>
          <a:p>
            <a:pPr marL="180975" indent="-180975">
              <a:spcBef>
                <a:spcPts val="200"/>
              </a:spcBef>
              <a:spcAft>
                <a:spcPts val="200"/>
              </a:spcAft>
              <a:buFont typeface="Arial" panose="020B0604020202020204" pitchFamily="34" charset="0"/>
              <a:buChar char="•"/>
            </a:pPr>
            <a:r>
              <a:rPr lang="en-AU" sz="1200" b="1" dirty="0">
                <a:solidFill>
                  <a:schemeClr val="tx1"/>
                </a:solidFill>
              </a:rPr>
              <a:t>Scope of Use Statement describes conditions under which the product can be used</a:t>
            </a:r>
          </a:p>
          <a:p>
            <a:pPr marL="180975" indent="-180975">
              <a:spcBef>
                <a:spcPts val="200"/>
              </a:spcBef>
              <a:spcAft>
                <a:spcPts val="200"/>
              </a:spcAft>
              <a:buFont typeface="Arial" panose="020B0604020202020204" pitchFamily="34" charset="0"/>
              <a:buChar char="•"/>
            </a:pPr>
            <a:r>
              <a:rPr lang="en-AU" sz="1200" b="1" dirty="0">
                <a:solidFill>
                  <a:schemeClr val="tx1"/>
                </a:solidFill>
              </a:rPr>
              <a:t>Scope of Use Statement must be provided with the product</a:t>
            </a:r>
          </a:p>
        </p:txBody>
      </p:sp>
      <p:sp>
        <p:nvSpPr>
          <p:cNvPr id="47" name="7 Re-evaluation Bubble">
            <a:extLst>
              <a:ext uri="{FF2B5EF4-FFF2-40B4-BE49-F238E27FC236}">
                <a16:creationId xmlns:a16="http://schemas.microsoft.com/office/drawing/2014/main" id="{0772BB0B-DC17-4BC4-AC1B-ADAD623B2210}"/>
              </a:ext>
            </a:extLst>
          </p:cNvPr>
          <p:cNvSpPr/>
          <p:nvPr/>
        </p:nvSpPr>
        <p:spPr>
          <a:xfrm>
            <a:off x="320844" y="4517044"/>
            <a:ext cx="2904949" cy="2142902"/>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a:lnSpc>
                <a:spcPct val="120000"/>
              </a:lnSpc>
              <a:spcBef>
                <a:spcPts val="200"/>
              </a:spcBef>
              <a:spcAft>
                <a:spcPts val="200"/>
              </a:spcAft>
            </a:pPr>
            <a:r>
              <a:rPr lang="en-AU" sz="2200" b="1" dirty="0">
                <a:solidFill>
                  <a:schemeClr val="tx1"/>
                </a:solidFill>
              </a:rPr>
              <a:t>WMCABs must re-evaluate all certified products against the Specification:</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Before certification expiry every year</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When informed by the manufacturer/supplier that the design or manufacturing of the product has changed</a:t>
            </a:r>
          </a:p>
        </p:txBody>
      </p:sp>
      <p:sp>
        <p:nvSpPr>
          <p:cNvPr id="48" name="8 appropriate installation Bubble">
            <a:extLst>
              <a:ext uri="{FF2B5EF4-FFF2-40B4-BE49-F238E27FC236}">
                <a16:creationId xmlns:a16="http://schemas.microsoft.com/office/drawing/2014/main" id="{E8D8B684-3C34-43BA-A4C7-3CADB675F9D2}"/>
              </a:ext>
            </a:extLst>
          </p:cNvPr>
          <p:cNvSpPr/>
          <p:nvPr/>
        </p:nvSpPr>
        <p:spPr>
          <a:xfrm>
            <a:off x="327903" y="4531432"/>
            <a:ext cx="2904949" cy="2142902"/>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975" indent="-180975">
              <a:spcBef>
                <a:spcPts val="200"/>
              </a:spcBef>
              <a:spcAft>
                <a:spcPts val="200"/>
              </a:spcAft>
              <a:buFont typeface="Arial" panose="020B0604020202020204" pitchFamily="34" charset="0"/>
              <a:buChar char="•"/>
            </a:pPr>
            <a:r>
              <a:rPr lang="en-AU" sz="1200" b="1" dirty="0">
                <a:solidFill>
                  <a:schemeClr val="tx1"/>
                </a:solidFill>
              </a:rPr>
              <a:t>It is legal to sell a plumbing or drainage product that does not have a </a:t>
            </a:r>
            <a:r>
              <a:rPr lang="en-AU" sz="1200" b="1" dirty="0" err="1">
                <a:solidFill>
                  <a:schemeClr val="tx1"/>
                </a:solidFill>
              </a:rPr>
              <a:t>WaterMark</a:t>
            </a:r>
            <a:r>
              <a:rPr lang="en-AU" sz="1200" b="1" dirty="0">
                <a:solidFill>
                  <a:schemeClr val="tx1"/>
                </a:solidFill>
              </a:rPr>
              <a:t> licence</a:t>
            </a:r>
          </a:p>
          <a:p>
            <a:pPr marL="180975" indent="-180975">
              <a:spcBef>
                <a:spcPts val="200"/>
              </a:spcBef>
              <a:spcAft>
                <a:spcPts val="200"/>
              </a:spcAft>
              <a:buFont typeface="Arial" panose="020B0604020202020204" pitchFamily="34" charset="0"/>
              <a:buChar char="•"/>
            </a:pPr>
            <a:r>
              <a:rPr lang="en-AU" sz="1200" b="1" dirty="0">
                <a:solidFill>
                  <a:schemeClr val="tx1"/>
                </a:solidFill>
              </a:rPr>
              <a:t>Can be used where no </a:t>
            </a:r>
            <a:r>
              <a:rPr lang="en-AU" sz="1200" b="1" dirty="0" err="1">
                <a:solidFill>
                  <a:schemeClr val="tx1"/>
                </a:solidFill>
              </a:rPr>
              <a:t>WaterMark</a:t>
            </a:r>
            <a:r>
              <a:rPr lang="en-AU" sz="1200" b="1" dirty="0">
                <a:solidFill>
                  <a:schemeClr val="tx1"/>
                </a:solidFill>
              </a:rPr>
              <a:t> certification is required</a:t>
            </a:r>
          </a:p>
          <a:p>
            <a:pPr marL="180975" indent="-180975">
              <a:spcBef>
                <a:spcPts val="200"/>
              </a:spcBef>
              <a:spcAft>
                <a:spcPts val="200"/>
              </a:spcAft>
              <a:buFont typeface="Arial" panose="020B0604020202020204" pitchFamily="34" charset="0"/>
              <a:buChar char="•"/>
            </a:pPr>
            <a:r>
              <a:rPr lang="en-AU" sz="1200" b="1" dirty="0">
                <a:solidFill>
                  <a:schemeClr val="tx1"/>
                </a:solidFill>
              </a:rPr>
              <a:t>E.g. tap installed at a dam for watering stock</a:t>
            </a:r>
          </a:p>
        </p:txBody>
      </p:sp>
    </p:spTree>
    <p:custDataLst>
      <p:tags r:id="rId1"/>
    </p:custDataLst>
    <p:extLst>
      <p:ext uri="{BB962C8B-B14F-4D97-AF65-F5344CB8AC3E}">
        <p14:creationId xmlns:p14="http://schemas.microsoft.com/office/powerpoint/2010/main" val="421755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7" restart="whenNotActive" fill="hold" evtFilter="cancelBubble" nodeType="interactiveSeq">
                <p:stCondLst>
                  <p:cond evt="onClick" delay="0">
                    <p:tgtEl>
                      <p:spTgt spid="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8" restart="whenNotActive" fill="hold" evtFilter="cancelBubble" nodeType="interactiveSeq">
                <p:stCondLst>
                  <p:cond evt="onClick" delay="0">
                    <p:tgtEl>
                      <p:spTgt spid="4"/>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9" restart="whenNotActive" fill="hold" evtFilter="cancelBubble" nodeType="interactiveSeq">
                <p:stCondLst>
                  <p:cond evt="onClick" delay="0">
                    <p:tgtEl>
                      <p:spTgt spid="6"/>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0" restart="whenNotActive" fill="hold" evtFilter="cancelBubble" nodeType="interactiveSeq">
                <p:stCondLst>
                  <p:cond evt="onClick" delay="0">
                    <p:tgtEl>
                      <p:spTgt spid="9"/>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46"/>
                                        </p:tgtEl>
                                      </p:cBhvr>
                                    </p:animEffect>
                                    <p:set>
                                      <p:cBhvr>
                                        <p:cTn id="11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1" restart="whenNotActive" fill="hold" evtFilter="cancelBubble" nodeType="interactiveSeq">
                <p:stCondLst>
                  <p:cond evt="onClick" delay="0">
                    <p:tgtEl>
                      <p:spTgt spid="10"/>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7"/>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5" grpId="0" animBg="1"/>
      <p:bldP spid="4" grpId="0" animBg="1"/>
      <p:bldP spid="6" grpId="0" animBg="1"/>
      <p:bldP spid="9" grpId="0" animBg="1"/>
      <p:bldP spid="10" grpId="0" animBg="1"/>
      <p:bldP spid="7" grpId="0" animBg="1"/>
      <p:bldP spid="31" grpId="0" animBg="1"/>
      <p:bldP spid="31" grpId="1" animBg="1"/>
      <p:bldP spid="37" grpId="0" animBg="1"/>
      <p:bldP spid="37"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233C921A-93AA-42A8-A771-D6B372EC865E}" vid="{7A33481F-10D2-4EDF-993A-C6E316379EDD}"/>
    </a:ext>
  </a:extLst>
</a:theme>
</file>

<file path=ppt/theme/theme2.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WUYEHK7WH6H4-1653706823-1394</_dlc_DocId>
    <_dlc_DocIdUrl xmlns="d064c82f-d8ab-4a3d-94af-5f326bc58d2d">
      <Url>https://dochub/div/australianbuildingcodesboard/businessfunctions/resourcelibrary/guidanceandtraining/_layouts/15/DocIdRedir.aspx?ID=WUYEHK7WH6H4-1653706823-1394</Url>
      <Description>WUYEHK7WH6H4-1653706823-1394</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4a777a70-2aa9-481e-a746-cca47d761c8e</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Training</TermName>
          <TermId xmlns="http://schemas.microsoft.com/office/infopath/2007/PartnerControls">72b08e84-07d2-42cd-a5f2-8f8ce76dc64d</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111</Value>
      <Value>1163</Value>
      <Value>125</Value>
      <Value>224</Value>
      <Value>3</Value>
      <Value>85</Value>
    </TaxCatchAll>
    <Comments xmlns="http://schemas.microsoft.com/sharepoint/v3">received 22-3-21
Updated finalised 21/7/22 for NCC 2022. </Comments>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667d05f27259fffdd54150a7bee8e5c6">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5356b3376b247d61b18759a3aa2a0d0c"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365C4E-4070-4835-A176-B1076A4053D4}">
  <ds:schemaRefs>
    <ds:schemaRef ds:uri="http://schemas.microsoft.com/sharepoint/v4"/>
    <ds:schemaRef ds:uri="http://purl.org/dc/elements/1.1/"/>
    <ds:schemaRef ds:uri="http://schemas.microsoft.com/office/2006/metadata/properties"/>
    <ds:schemaRef ds:uri="http://schemas.microsoft.com/office/2006/documentManagement/types"/>
    <ds:schemaRef ds:uri="http://purl.org/dc/dcmitype/"/>
    <ds:schemaRef ds:uri="http://purl.org/dc/terms/"/>
    <ds:schemaRef ds:uri="d064c82f-d8ab-4a3d-94af-5f326bc58d2d"/>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C69EA0D-DB5C-4FA3-9227-064FC7D96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C6FE8-AB42-4ED6-9ADD-2BCB46FBDB0C}">
  <ds:schemaRefs>
    <ds:schemaRef ds:uri="http://schemas.microsoft.com/sharepoint/v3/contenttype/forms"/>
  </ds:schemaRefs>
</ds:datastoreItem>
</file>

<file path=customXml/itemProps4.xml><?xml version="1.0" encoding="utf-8"?>
<ds:datastoreItem xmlns:ds="http://schemas.openxmlformats.org/officeDocument/2006/customXml" ds:itemID="{D4AF4BA9-3BFD-4B00-A834-CF12F8184B82}">
  <ds:schemaRefs>
    <ds:schemaRef ds:uri="http://schemas.microsoft.com/sharepoint/events"/>
  </ds:schemaRefs>
</ds:datastoreItem>
</file>

<file path=docMetadata/LabelInfo.xml><?xml version="1.0" encoding="utf-8"?>
<clbl:labelList xmlns:clbl="http://schemas.microsoft.com/office/2020/mipLabelMetadata">
  <clbl:label id="{f788632b-1377-4314-aac5-af7281e8e760}" enabled="1" method="Privileged" siteId="{8f73f427-32e5-4a3b-8d42-b369b956a96b}" contentBits="3" removed="0"/>
</clbl:labelList>
</file>

<file path=docProps/app.xml><?xml version="1.0" encoding="utf-8"?>
<Properties xmlns="http://schemas.openxmlformats.org/officeDocument/2006/extended-properties" xmlns:vt="http://schemas.openxmlformats.org/officeDocument/2006/docPropsVTypes">
  <Template>ABCB Master template V6.0</Template>
  <TotalTime>4294</TotalTime>
  <Words>9423</Words>
  <Application>Microsoft Office PowerPoint</Application>
  <PresentationFormat>Widescreen</PresentationFormat>
  <Paragraphs>802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Master slide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Rezaee, Kathy</cp:lastModifiedBy>
  <cp:revision>275</cp:revision>
  <cp:lastPrinted>2021-03-19T13:40:22Z</cp:lastPrinted>
  <dcterms:created xsi:type="dcterms:W3CDTF">2021-03-15T06:29:38Z</dcterms:created>
  <dcterms:modified xsi:type="dcterms:W3CDTF">2025-07-13T23:22:05Z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138de734-3d03-426b-ba42-b6c3526c2fd3</vt:lpwstr>
  </property>
  <property fmtid="{D5CDD505-2E9C-101B-9397-08002B2CF9AE}" pid="6" name="DocHub_Year">
    <vt:lpwstr>111;#2022|4a777a70-2aa9-481e-a746-cca47d761c8e</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85;#Education|4d80e486-8489-4dcd-903d-ee8f24163c3c;#224;#Tutor|1ce3eea8-ddb8-4eff-86b1-4b6040eed2c8;#1163;#Training|72b08e84-07d2-42cd-a5f2-8f8ce76dc64d</vt:lpwstr>
  </property>
  <property fmtid="{D5CDD505-2E9C-101B-9397-08002B2CF9AE}" pid="10" name="DocHub_WorkActivity">
    <vt:lpwstr>83;#Training|82b7179b-f672-4694-9a36-74ec64695c9b</vt:lpwstr>
  </property>
  <property fmtid="{D5CDD505-2E9C-101B-9397-08002B2CF9AE}" pid="11" name="MSIP_Label_6e3dc468-5731-4ec9-b671-cf2147a52e3a_Enabled">
    <vt:lpwstr>true</vt:lpwstr>
  </property>
  <property fmtid="{D5CDD505-2E9C-101B-9397-08002B2CF9AE}" pid="12" name="MSIP_Label_6e3dc468-5731-4ec9-b671-cf2147a52e3a_SetDate">
    <vt:lpwstr>2025-07-13T23:21:44Z</vt:lpwstr>
  </property>
  <property fmtid="{D5CDD505-2E9C-101B-9397-08002B2CF9AE}" pid="13" name="MSIP_Label_6e3dc468-5731-4ec9-b671-cf2147a52e3a_Method">
    <vt:lpwstr>Privileged</vt:lpwstr>
  </property>
  <property fmtid="{D5CDD505-2E9C-101B-9397-08002B2CF9AE}" pid="14" name="MSIP_Label_6e3dc468-5731-4ec9-b671-cf2147a52e3a_Name">
    <vt:lpwstr>Official</vt:lpwstr>
  </property>
  <property fmtid="{D5CDD505-2E9C-101B-9397-08002B2CF9AE}" pid="15" name="MSIP_Label_6e3dc468-5731-4ec9-b671-cf2147a52e3a_SiteId">
    <vt:lpwstr>214f1646-2021-47cc-8397-e3d3a7ba7d9d</vt:lpwstr>
  </property>
  <property fmtid="{D5CDD505-2E9C-101B-9397-08002B2CF9AE}" pid="16" name="MSIP_Label_6e3dc468-5731-4ec9-b671-cf2147a52e3a_ActionId">
    <vt:lpwstr>2e68b668-90cc-46e9-9ef2-2007b08fc19f</vt:lpwstr>
  </property>
  <property fmtid="{D5CDD505-2E9C-101B-9397-08002B2CF9AE}" pid="17" name="MSIP_Label_6e3dc468-5731-4ec9-b671-cf2147a52e3a_ContentBits">
    <vt:lpwstr>3</vt:lpwstr>
  </property>
  <property fmtid="{D5CDD505-2E9C-101B-9397-08002B2CF9AE}" pid="18" name="ClassificationContentMarkingFooterLocations">
    <vt:lpwstr>Master slide set:10</vt:lpwstr>
  </property>
  <property fmtid="{D5CDD505-2E9C-101B-9397-08002B2CF9AE}" pid="19" name="ClassificationContentMarkingFooterText">
    <vt:lpwstr>OFFICIAL</vt:lpwstr>
  </property>
  <property fmtid="{D5CDD505-2E9C-101B-9397-08002B2CF9AE}" pid="20" name="ClassificationContentMarkingHeaderLocations">
    <vt:lpwstr>Master slide set:9</vt:lpwstr>
  </property>
  <property fmtid="{D5CDD505-2E9C-101B-9397-08002B2CF9AE}" pid="21" name="ClassificationContentMarkingHeaderText">
    <vt:lpwstr>OFFICIAL</vt:lpwstr>
  </property>
</Properties>
</file>