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3.xml" ContentType="application/vnd.openxmlformats-officedocument.theme+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notesSlides/notesSlide2.xml" ContentType="application/vnd.openxmlformats-officedocument.presentationml.notesSlide+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notesSlides/notesSlide4.xml" ContentType="application/vnd.openxmlformats-officedocument.presentationml.notesSlide+xml"/>
  <Override PartName="/ppt/tags/tag55.xml" ContentType="application/vnd.openxmlformats-officedocument.presentationml.tags+xml"/>
  <Override PartName="/ppt/notesSlides/notesSlide5.xml" ContentType="application/vnd.openxmlformats-officedocument.presentationml.notesSlide+xml"/>
  <Override PartName="/ppt/tags/tag56.xml" ContentType="application/vnd.openxmlformats-officedocument.presentationml.tags+xml"/>
  <Override PartName="/ppt/notesSlides/notesSlide6.xml" ContentType="application/vnd.openxmlformats-officedocument.presentationml.notesSlide+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notesSlides/notesSlide12.xml" ContentType="application/vnd.openxmlformats-officedocument.presentationml.notesSlide+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Override PartName="/ppt/notesSlides/notesSlide19.xml" ContentType="application/vnd.openxmlformats-officedocument.presentationml.notesSlide+xml"/>
  <Override PartName="/ppt/tags/tag70.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 id="2147483842" r:id="rId6"/>
  </p:sldMasterIdLst>
  <p:notesMasterIdLst>
    <p:notesMasterId r:id="rId27"/>
  </p:notesMasterIdLst>
  <p:sldIdLst>
    <p:sldId id="259" r:id="rId7"/>
    <p:sldId id="350" r:id="rId8"/>
    <p:sldId id="348" r:id="rId9"/>
    <p:sldId id="351" r:id="rId10"/>
    <p:sldId id="819" r:id="rId11"/>
    <p:sldId id="371" r:id="rId12"/>
    <p:sldId id="353" r:id="rId13"/>
    <p:sldId id="369" r:id="rId14"/>
    <p:sldId id="354" r:id="rId15"/>
    <p:sldId id="365" r:id="rId16"/>
    <p:sldId id="356" r:id="rId17"/>
    <p:sldId id="370" r:id="rId18"/>
    <p:sldId id="815" r:id="rId19"/>
    <p:sldId id="362" r:id="rId20"/>
    <p:sldId id="817" r:id="rId21"/>
    <p:sldId id="372" r:id="rId22"/>
    <p:sldId id="360" r:id="rId23"/>
    <p:sldId id="302" r:id="rId24"/>
    <p:sldId id="303" r:id="rId25"/>
    <p:sldId id="349"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ville, Philip" initials="MP" lastIdx="10" clrIdx="0">
    <p:extLst>
      <p:ext uri="{19B8F6BF-5375-455C-9EA6-DF929625EA0E}">
        <p15:presenceInfo xmlns:p15="http://schemas.microsoft.com/office/powerpoint/2012/main" userId="S-1-5-21-2957929095-3120739573-999721741-118616" providerId="AD"/>
      </p:ext>
    </p:extLst>
  </p:cmAuthor>
  <p:cmAuthor id="2" name="Armstrong, Alexander" initials="AA" lastIdx="23" clrIdx="1">
    <p:extLst>
      <p:ext uri="{19B8F6BF-5375-455C-9EA6-DF929625EA0E}">
        <p15:presenceInfo xmlns:p15="http://schemas.microsoft.com/office/powerpoint/2012/main" userId="S-1-5-21-2957929095-3120739573-999721741-100650" providerId="AD"/>
      </p:ext>
    </p:extLst>
  </p:cmAuthor>
  <p:cmAuthor id="3" name="Lu, Roger" initials="LR" lastIdx="2" clrIdx="2">
    <p:extLst>
      <p:ext uri="{19B8F6BF-5375-455C-9EA6-DF929625EA0E}">
        <p15:presenceInfo xmlns:p15="http://schemas.microsoft.com/office/powerpoint/2012/main" userId="S-1-5-21-2957929095-3120739573-999721741-138598" providerId="AD"/>
      </p:ext>
    </p:extLst>
  </p:cmAuthor>
  <p:cmAuthor id="4" name="Wright, Clare" initials="WC" lastIdx="36" clrIdx="3">
    <p:extLst>
      <p:ext uri="{19B8F6BF-5375-455C-9EA6-DF929625EA0E}">
        <p15:presenceInfo xmlns:p15="http://schemas.microsoft.com/office/powerpoint/2012/main" userId="S-1-5-21-2957929095-3120739573-999721741-85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23D"/>
    <a:srgbClr val="62B5E5"/>
    <a:srgbClr val="DADEF4"/>
    <a:srgbClr val="5065D4"/>
    <a:srgbClr val="FFFFFF"/>
    <a:srgbClr val="004C97"/>
    <a:srgbClr val="485CC7"/>
    <a:srgbClr val="004680"/>
    <a:srgbClr val="002E5D"/>
    <a:srgbClr val="5762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44" autoAdjust="0"/>
    <p:restoredTop sz="62090" autoAdjust="0"/>
  </p:normalViewPr>
  <p:slideViewPr>
    <p:cSldViewPr snapToGrid="0">
      <p:cViewPr varScale="1">
        <p:scale>
          <a:sx n="82" d="100"/>
          <a:sy n="82" d="100"/>
        </p:scale>
        <p:origin x="2022" y="90"/>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dirty="0"/>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r>
              <a:rPr lang="en-AU" dirty="0"/>
              <a:t>When you are ready to begin, click once to progress to the animated introduction to the module. </a:t>
            </a:r>
          </a:p>
          <a:p>
            <a:endParaRPr lang="en-AU" dirty="0"/>
          </a:p>
          <a:p>
            <a:r>
              <a:rPr lang="en-AU" b="1" dirty="0"/>
              <a:t>Facilitator Notes</a:t>
            </a:r>
          </a:p>
          <a:p>
            <a:r>
              <a:rPr lang="en-AU" dirty="0"/>
              <a:t>Add your organisation’s logo to this screen.</a:t>
            </a:r>
          </a:p>
          <a:p>
            <a:endParaRPr lang="en-AU" dirty="0"/>
          </a:p>
          <a:p>
            <a:pPr marL="0" indent="0">
              <a:lnSpc>
                <a:spcPct val="100000"/>
              </a:lnSpc>
              <a:buNone/>
            </a:pPr>
            <a:r>
              <a:rPr lang="en-AU" sz="1200" b="1" dirty="0" smtClean="0">
                <a:solidFill>
                  <a:schemeClr val="tx1"/>
                </a:solidFill>
                <a:latin typeface="Arial" panose="020B0604020202020204" pitchFamily="34" charset="0"/>
                <a:cs typeface="Arial" panose="020B0604020202020204" pitchFamily="34" charset="0"/>
              </a:rPr>
              <a:t>Copyright</a:t>
            </a:r>
            <a:endParaRPr lang="en-AU" sz="1200" b="1" dirty="0">
              <a:solidFill>
                <a:schemeClr val="tx1"/>
              </a:solidFill>
              <a:latin typeface="Arial" panose="020B0604020202020204" pitchFamily="34" charset="0"/>
              <a:cs typeface="Arial" panose="020B0604020202020204" pitchFamily="34" charset="0"/>
            </a:endParaRPr>
          </a:p>
          <a:p>
            <a:r>
              <a:rPr lang="en-AU" sz="1200" b="0" kern="1200" dirty="0" smtClean="0">
                <a:solidFill>
                  <a:schemeClr val="tx1"/>
                </a:solidFill>
                <a:effectLst/>
                <a:latin typeface="+mn-lt"/>
                <a:ea typeface="+mn-ea"/>
                <a:cs typeface="+mn-cs"/>
              </a:rPr>
              <a:t>© Commonwealth of Australia and the States and Territories of Australia 2022, published by the Australian Building Codes Board.</a:t>
            </a:r>
          </a:p>
          <a:p>
            <a:endParaRPr lang="en-AU" sz="1200" b="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All material in this publication is licensed under a Creative Commons Attribution-ShareAlike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with the exception of:</a:t>
            </a:r>
          </a:p>
          <a:p>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Commonwealth Coat of Arms;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logos;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third party material;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trademarks; and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images or photographs.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Creative Commons Attribution-ShareAlike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is a standard form licence agreement that allows you to copy, redistribute, remix, transform and build upon the material. You must attribute the work and license the derivative works under the same terms. A summary of the licence terms is available from </a:t>
            </a:r>
            <a:r>
              <a:rPr lang="en-AU" sz="1200" u="sng" kern="1200" dirty="0" smtClean="0">
                <a:solidFill>
                  <a:schemeClr val="tx1"/>
                </a:solidFill>
                <a:effectLst/>
                <a:latin typeface="+mn-lt"/>
                <a:ea typeface="+mn-ea"/>
                <a:cs typeface="+mn-cs"/>
                <a:hlinkClick r:id="rId3"/>
              </a:rPr>
              <a:t>https://creativecommons.org/licenses/by-sa/4.0/</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Enquiries about this publication can be sent to: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Australian Building Codes Board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GPO Box 2013</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CANBERRA ACT 2601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Phone: 1300 134 631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Email: ncc@abcb.gov.au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www.abcb.gov.au</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Attribution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Use of all or part of this publication must include the following attribution: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Commonwealth of Australia and the States and Territories 2022, published by the Australian Building Codes Board. </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Disclaimer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By accessing or using this publication, you agree to the following:</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While care has been taken in the preparation of this publication, it may not be complete or up-to-date.  You can ensure that you are using a complete and up-to-date version by checking the Australian Building Codes Board website (</a:t>
            </a:r>
            <a:r>
              <a:rPr lang="en-AU" sz="1200" u="sng" kern="1200" dirty="0" smtClean="0">
                <a:solidFill>
                  <a:schemeClr val="tx1"/>
                </a:solidFill>
                <a:effectLst/>
                <a:latin typeface="+mn-lt"/>
                <a:ea typeface="+mn-ea"/>
                <a:cs typeface="+mn-cs"/>
                <a:hlinkClick r:id="rId4"/>
              </a:rPr>
              <a:t>www.abcb.gov.au</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publication is not legal or professional advice. Persons rely upon this publication entirely at their own risk and must take responsibility for assessing the relevance and accuracy of the information in relation to their particular circumstances.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dirty="0"/>
          </a:p>
        </p:txBody>
      </p:sp>
    </p:spTree>
    <p:extLst>
      <p:ext uri="{BB962C8B-B14F-4D97-AF65-F5344CB8AC3E}">
        <p14:creationId xmlns:p14="http://schemas.microsoft.com/office/powerpoint/2010/main" val="2786733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5 </a:t>
            </a:r>
            <a:r>
              <a:rPr lang="en-AU" b="0" dirty="0"/>
              <a:t>question buttons on the left. </a:t>
            </a:r>
          </a:p>
          <a:p>
            <a:r>
              <a:rPr lang="en-AU" b="0" dirty="0"/>
              <a:t>Click each button to see the corresponding question on the right.</a:t>
            </a:r>
          </a:p>
          <a:p>
            <a:r>
              <a:rPr lang="en-AU" b="0" dirty="0"/>
              <a:t>Click the same button a second time to see the answer to the question at the bottom on the right in a blue box.</a:t>
            </a:r>
          </a:p>
          <a:p>
            <a:r>
              <a:rPr lang="en-AU" b="0" dirty="0"/>
              <a:t>Click the same button a third time to dissolve the question and answer.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ANSWER BEFORE BRINGING UP THE NEXT ONE, AS THE QUESTIONS AND ANSWERS WRITE OVER THE TOP OF EACH OTHER. Just keep</a:t>
            </a:r>
            <a:r>
              <a:rPr lang="en-AU" b="1" baseline="0" dirty="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question and answer before bringing up the next one, then just click the button for the earlier question again to make it and its answer dissolve</a:t>
            </a:r>
            <a:r>
              <a:rPr lang="en-AU" b="1" dirty="0" smtClean="0"/>
              <a:t>.</a:t>
            </a:r>
            <a:endParaRPr lang="en-AU" b="0" dirty="0"/>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interpreting the DTS Provisions in Section J of Volume One in detail. The aim is to get the trainees to open and use the </a:t>
            </a:r>
            <a:r>
              <a:rPr lang="en-AU" dirty="0" smtClean="0"/>
              <a:t>volume </a:t>
            </a:r>
            <a:r>
              <a:rPr lang="en-AU" dirty="0"/>
              <a:t>and to give them confidence that they can locate, read and interpret the DTS Provisions correctly.  Each question requires the trainees to locate and interpret some provisions within this </a:t>
            </a:r>
            <a:r>
              <a:rPr lang="en-AU" dirty="0" smtClean="0"/>
              <a:t>Section </a:t>
            </a:r>
            <a:r>
              <a:rPr lang="en-AU" dirty="0"/>
              <a:t>of Volume One. The relevant part number is generally given in each question to make the tasks quicker.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activity slide is designed to be a more challenging way to discuss the specific DTS </a:t>
            </a:r>
            <a:r>
              <a:rPr lang="en-AU" dirty="0" smtClean="0"/>
              <a:t>Provisions</a:t>
            </a:r>
            <a:r>
              <a:rPr lang="en-AU" dirty="0"/>
              <a:t>, rather than presenting excerpts on screen. It increases the variety in the presentation and is more likely to keep the trainees engaged by requiring them to activity engage and answer questions using the NCC Volume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complete as many or as few of the questions as you like</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that the trainees seem to be familiar with this material or you are pressed for time, you could just skip this slide entirely.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just do a selection of the questions. </a:t>
            </a:r>
            <a:r>
              <a:rPr lang="en-AU" b="0" dirty="0"/>
              <a:t>Note that the questions and answers are listed below so that you can easily identify which ones you would like to present.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discussing how to interpret these DTS Provisions, you might want to go through all </a:t>
            </a:r>
            <a:r>
              <a:rPr lang="en-AU" dirty="0" smtClean="0"/>
              <a:t>5 </a:t>
            </a:r>
            <a:r>
              <a:rPr lang="en-AU" dirty="0"/>
              <a:t>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 question and give the trainees’ time to find their answers in Section J of NCC Volume </a:t>
            </a:r>
            <a:r>
              <a:rPr lang="en-AU" dirty="0" smtClean="0"/>
              <a:t>One</a:t>
            </a:r>
            <a:r>
              <a:rPr lang="en-AU" dirty="0"/>
              <a:t>. Discuss their answers, emphasising correct interpretation of the provisions, including checking definitions and referring to other sections, other </a:t>
            </a:r>
            <a:r>
              <a:rPr lang="en-AU" dirty="0" smtClean="0"/>
              <a:t>volumes </a:t>
            </a:r>
            <a:r>
              <a:rPr lang="en-AU" dirty="0"/>
              <a:t>and referenced documents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you have the time, discuss the other provisions within each Part and what their intention is. Some notes are provided under each question below which can help to guide this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answers &amp; things you could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R="0" lvl="0" algn="l" defTabSz="914400" rtl="0" eaLnBrk="1" fontAlgn="auto" latinLnBrk="0" hangingPunct="1">
              <a:lnSpc>
                <a:spcPct val="100000"/>
              </a:lnSpc>
              <a:spcBef>
                <a:spcPts val="300"/>
              </a:spcBef>
              <a:spcAft>
                <a:spcPts val="300"/>
              </a:spcAft>
              <a:buClrTx/>
              <a:buSzTx/>
              <a:tabLst/>
              <a:defRPr/>
            </a:pPr>
            <a:r>
              <a:rPr lang="en-AU" b="1" dirty="0"/>
              <a:t>Question 1:</a:t>
            </a:r>
            <a:r>
              <a:rPr lang="en-AU" b="0" dirty="0"/>
              <a:t> </a:t>
            </a:r>
            <a:r>
              <a:rPr lang="en-AU" sz="1200" b="1" dirty="0" smtClean="0"/>
              <a:t>According to Part J3, what DTS Provisions apply to ceiling fans in a sole-occupancy unit of a Class 2 building or Class 4 part of a building?</a:t>
            </a:r>
          </a:p>
          <a:p>
            <a:pPr marL="171450" indent="-171450">
              <a:spcBef>
                <a:spcPts val="300"/>
              </a:spcBef>
              <a:spcAft>
                <a:spcPts val="300"/>
              </a:spcAft>
              <a:buFont typeface="Arial" panose="020B0604020202020204" pitchFamily="34" charset="0"/>
              <a:buChar char="•"/>
              <a:defRPr/>
            </a:pPr>
            <a:r>
              <a:rPr lang="en-AU" sz="2000" dirty="0" smtClean="0"/>
              <a:t>J3D4 Ceiling fans in a sole-occupancy unit of a Class 2 building or Class 4 part of a building</a:t>
            </a:r>
          </a:p>
          <a:p>
            <a:pPr marL="171450" indent="-171450">
              <a:spcBef>
                <a:spcPts val="300"/>
              </a:spcBef>
              <a:spcAft>
                <a:spcPts val="300"/>
              </a:spcAft>
              <a:buFont typeface="Arial" panose="020B0604020202020204" pitchFamily="34" charset="0"/>
              <a:buChar char="•"/>
              <a:defRPr/>
            </a:pPr>
            <a:r>
              <a:rPr lang="en-AU" sz="2000" dirty="0" smtClean="0"/>
              <a:t>A ceiling fan must be:</a:t>
            </a:r>
          </a:p>
          <a:p>
            <a:pPr marL="800100" lvl="1" indent="-342900">
              <a:spcBef>
                <a:spcPts val="300"/>
              </a:spcBef>
              <a:spcAft>
                <a:spcPts val="300"/>
              </a:spcAft>
              <a:buFont typeface="Arial" panose="020B0604020202020204" pitchFamily="34" charset="0"/>
              <a:buChar char="•"/>
              <a:defRPr/>
            </a:pPr>
            <a:r>
              <a:rPr lang="en-AU" sz="2000" b="0" dirty="0" smtClean="0"/>
              <a:t>installed in accordance with Table J3D4 in specified climate zones and certain states</a:t>
            </a:r>
          </a:p>
          <a:p>
            <a:pPr marL="800100" lvl="1" indent="-342900">
              <a:spcBef>
                <a:spcPts val="300"/>
              </a:spcBef>
              <a:spcAft>
                <a:spcPts val="300"/>
              </a:spcAft>
              <a:buFont typeface="Arial" panose="020B0604020202020204" pitchFamily="34" charset="0"/>
              <a:buChar char="•"/>
              <a:defRPr/>
            </a:pPr>
            <a:r>
              <a:rPr lang="en-AU" sz="2000" b="0" dirty="0" smtClean="0"/>
              <a:t>permanently installed</a:t>
            </a:r>
          </a:p>
          <a:p>
            <a:pPr marL="800100" lvl="1" indent="-342900">
              <a:spcBef>
                <a:spcPts val="300"/>
              </a:spcBef>
              <a:spcAft>
                <a:spcPts val="300"/>
              </a:spcAft>
              <a:buFont typeface="Arial" panose="020B0604020202020204" pitchFamily="34" charset="0"/>
              <a:buChar char="•"/>
              <a:defRPr/>
            </a:pPr>
            <a:r>
              <a:rPr lang="en-AU" sz="2000" b="0" dirty="0" smtClean="0"/>
              <a:t>have a speed controller.</a:t>
            </a:r>
          </a:p>
          <a:p>
            <a:endParaRPr lang="en-AU" dirty="0"/>
          </a:p>
          <a:p>
            <a:pPr marR="0" lvl="0" algn="l" defTabSz="914400" rtl="0" eaLnBrk="1" fontAlgn="auto" latinLnBrk="0" hangingPunct="1">
              <a:lnSpc>
                <a:spcPct val="100000"/>
              </a:lnSpc>
              <a:spcBef>
                <a:spcPts val="200"/>
              </a:spcBef>
              <a:spcAft>
                <a:spcPts val="200"/>
              </a:spcAft>
              <a:buClrTx/>
              <a:buSzTx/>
              <a:tabLst>
                <a:tab pos="360363" algn="l"/>
              </a:tabLst>
              <a:defRPr/>
            </a:pPr>
            <a:r>
              <a:rPr lang="en-AU" b="1" dirty="0"/>
              <a:t>Question </a:t>
            </a:r>
            <a:r>
              <a:rPr lang="en-AU" b="1" dirty="0" smtClean="0"/>
              <a:t>2: </a:t>
            </a:r>
            <a:r>
              <a:rPr lang="en-AU" sz="1200" b="1" dirty="0" smtClean="0"/>
              <a:t>According to Part J4, what is the minimum Total R-Value required for a roof or ceiling in the following climate zones:</a:t>
            </a:r>
          </a:p>
          <a:p>
            <a:pPr marL="342900" marR="0" lvl="0" indent="-3429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1200" b="1" dirty="0" smtClean="0"/>
              <a:t>climate zone 3?</a:t>
            </a:r>
          </a:p>
          <a:p>
            <a:pPr marL="342900" indent="-342900">
              <a:spcBef>
                <a:spcPts val="200"/>
              </a:spcBef>
              <a:spcAft>
                <a:spcPts val="200"/>
              </a:spcAft>
              <a:buFont typeface="Arial" panose="020B0604020202020204" pitchFamily="34" charset="0"/>
              <a:buChar char="•"/>
              <a:tabLst>
                <a:tab pos="360363" algn="l"/>
              </a:tabLst>
              <a:defRPr/>
            </a:pPr>
            <a:r>
              <a:rPr lang="en-AU" sz="1200" b="1" dirty="0" smtClean="0"/>
              <a:t>climate zone 6?</a:t>
            </a:r>
          </a:p>
          <a:p>
            <a:pPr marL="342900" marR="0" lvl="0" indent="-3429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1200" b="1" dirty="0" smtClean="0"/>
              <a:t>climate zone 8?</a:t>
            </a:r>
          </a:p>
          <a:p>
            <a:pPr marR="0" lvl="0" algn="l" defTabSz="914400" rtl="0" eaLnBrk="1" fontAlgn="auto" latinLnBrk="0" hangingPunct="1">
              <a:lnSpc>
                <a:spcPct val="100000"/>
              </a:lnSpc>
              <a:spcBef>
                <a:spcPts val="200"/>
              </a:spcBef>
              <a:spcAft>
                <a:spcPts val="200"/>
              </a:spcAft>
              <a:buClrTx/>
              <a:buSzTx/>
              <a:tabLst>
                <a:tab pos="360363" algn="l"/>
              </a:tabLst>
              <a:defRPr/>
            </a:pPr>
            <a:endParaRPr lang="en-AU" sz="1200" b="1" dirty="0"/>
          </a:p>
          <a:p>
            <a:pPr marL="171450" lvl="0" indent="-171450">
              <a:buFont typeface="Arial" panose="020B0604020202020204" pitchFamily="34" charset="0"/>
              <a:buChar char="•"/>
              <a:defRPr/>
            </a:pPr>
            <a:r>
              <a:rPr lang="en-AU" sz="1200" dirty="0" smtClean="0"/>
              <a:t>J4D4 Roof and ceiling construction</a:t>
            </a:r>
          </a:p>
          <a:p>
            <a:pPr marL="171450" lvl="0" indent="-171450">
              <a:buFont typeface="Arial" panose="020B0604020202020204" pitchFamily="34" charset="0"/>
              <a:buChar char="•"/>
              <a:defRPr/>
            </a:pPr>
            <a:r>
              <a:rPr lang="en-AU" sz="1200" dirty="0" smtClean="0"/>
              <a:t>Climate zone 3 = R3.7 for a downward direction of heat flow</a:t>
            </a:r>
          </a:p>
          <a:p>
            <a:pPr marL="171450" indent="-171450">
              <a:buFont typeface="Arial" panose="020B0604020202020204" pitchFamily="34" charset="0"/>
              <a:buChar char="•"/>
              <a:defRPr/>
            </a:pPr>
            <a:r>
              <a:rPr lang="en-AU" sz="1200" dirty="0" smtClean="0"/>
              <a:t>Climate zone 6 = R3.2 for a downward direction of heat flow</a:t>
            </a:r>
          </a:p>
          <a:p>
            <a:pPr marL="171450" lvl="0" indent="-171450">
              <a:buFont typeface="Arial" panose="020B0604020202020204" pitchFamily="34" charset="0"/>
              <a:buChar char="•"/>
              <a:defRPr/>
            </a:pPr>
            <a:r>
              <a:rPr lang="en-AU" sz="1200" dirty="0" smtClean="0"/>
              <a:t>Climate zone 8 = R4.8 for an upward direction of heat flow</a:t>
            </a:r>
          </a:p>
          <a:p>
            <a:pPr marL="171450" indent="-171450">
              <a:buFont typeface="Arial" panose="020B0604020202020204" pitchFamily="34" charset="0"/>
              <a:buChar cha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 </a:t>
            </a:r>
            <a:r>
              <a:rPr lang="en-AU" sz="1200" b="1" dirty="0"/>
              <a:t>According to Part </a:t>
            </a:r>
            <a:r>
              <a:rPr lang="en-AU" sz="1200" b="1" dirty="0" smtClean="0"/>
              <a:t>J5, </a:t>
            </a:r>
            <a:r>
              <a:rPr lang="en-AU" sz="1200" b="1" dirty="0"/>
              <a:t>when must an exhaust fan have a sealing device like a self-closing damper?</a:t>
            </a:r>
          </a:p>
          <a:p>
            <a:pPr marL="171450" lvl="0" indent="-171450">
              <a:buFont typeface="Arial" panose="020B0604020202020204" pitchFamily="34" charset="0"/>
              <a:buChar char="•"/>
              <a:defRPr/>
            </a:pPr>
            <a:r>
              <a:rPr lang="en-AU" sz="2000" dirty="0" smtClean="0"/>
              <a:t>J5D6 </a:t>
            </a:r>
            <a:r>
              <a:rPr lang="en-AU" sz="2000" dirty="0"/>
              <a:t>Exhaust fans</a:t>
            </a:r>
          </a:p>
          <a:p>
            <a:pPr marL="171450" lvl="0" indent="-171450">
              <a:buFont typeface="Arial" panose="020B0604020202020204" pitchFamily="34" charset="0"/>
              <a:buChar char="•"/>
              <a:defRPr/>
            </a:pPr>
            <a:r>
              <a:rPr lang="en-AU" sz="2000" dirty="0"/>
              <a:t>A sealing device is required when the exhaust fan services a:</a:t>
            </a:r>
          </a:p>
          <a:p>
            <a:pPr marL="360000" lvl="1" indent="-180000">
              <a:buFont typeface="Arial" panose="020B0604020202020204" pitchFamily="34" charset="0"/>
              <a:buChar char="•"/>
              <a:defRPr/>
            </a:pPr>
            <a:r>
              <a:rPr lang="en-AU" sz="2000" dirty="0"/>
              <a:t>c</a:t>
            </a:r>
            <a:r>
              <a:rPr lang="en-AU" sz="2000" dirty="0" smtClean="0"/>
              <a:t>onditioned </a:t>
            </a:r>
            <a:r>
              <a:rPr lang="en-AU" sz="2000" dirty="0"/>
              <a:t>space, or </a:t>
            </a:r>
          </a:p>
          <a:p>
            <a:pPr marL="360000" lvl="1" indent="-180000">
              <a:buFont typeface="Arial" panose="020B0604020202020204" pitchFamily="34" charset="0"/>
              <a:buChar char="•"/>
              <a:defRPr/>
            </a:pPr>
            <a:r>
              <a:rPr lang="en-AU" sz="2000" dirty="0"/>
              <a:t>h</a:t>
            </a:r>
            <a:r>
              <a:rPr lang="en-AU" sz="2000" dirty="0" smtClean="0"/>
              <a:t>abitable </a:t>
            </a:r>
            <a:r>
              <a:rPr lang="en-AU" sz="2000" dirty="0"/>
              <a:t>room in climate zones 4, 5, 6, 7 or 8.</a:t>
            </a:r>
          </a:p>
          <a:p>
            <a:endParaRPr lang="en-AU" b="1" dirty="0"/>
          </a:p>
          <a:p>
            <a:pPr lvl="0">
              <a:spcBef>
                <a:spcPts val="200"/>
              </a:spcBef>
              <a:spcAft>
                <a:spcPts val="200"/>
              </a:spcAft>
              <a:defRPr/>
            </a:pPr>
            <a:r>
              <a:rPr lang="en-AU" b="1" dirty="0"/>
              <a:t>Question 4: </a:t>
            </a:r>
            <a:r>
              <a:rPr lang="en-AU" sz="1200" b="1" dirty="0"/>
              <a:t>According to Part </a:t>
            </a:r>
            <a:r>
              <a:rPr lang="en-AU" sz="1200" b="1" dirty="0" smtClean="0"/>
              <a:t>J6, </a:t>
            </a:r>
            <a:r>
              <a:rPr lang="en-AU" sz="1200" b="1" dirty="0"/>
              <a:t>a mechanical ventilation system must have a time switch if the air flow rate is more than 1000 L/s. When does this requirement not apply? </a:t>
            </a:r>
          </a:p>
          <a:p>
            <a:pPr marL="171450" lvl="0" indent="-171450">
              <a:buFont typeface="Arial" panose="020B0604020202020204" pitchFamily="34" charset="0"/>
              <a:buChar char="•"/>
              <a:defRPr/>
            </a:pPr>
            <a:r>
              <a:rPr lang="en-AU" sz="2000" dirty="0" smtClean="0"/>
              <a:t>J6D4 </a:t>
            </a:r>
            <a:r>
              <a:rPr lang="en-AU" sz="2000" dirty="0"/>
              <a:t>Mechanical ventilation system control</a:t>
            </a:r>
          </a:p>
          <a:p>
            <a:pPr marL="171450" lvl="0" indent="-171450">
              <a:buFont typeface="Arial" panose="020B0604020202020204" pitchFamily="34" charset="0"/>
              <a:buChar char="•"/>
              <a:defRPr/>
            </a:pPr>
            <a:r>
              <a:rPr lang="en-AU" sz="2000" dirty="0" smtClean="0"/>
              <a:t>J6D4(4) </a:t>
            </a:r>
            <a:r>
              <a:rPr lang="en-AU" sz="2000" dirty="0"/>
              <a:t>Time switches—</a:t>
            </a:r>
          </a:p>
          <a:p>
            <a:pPr marL="171450" lvl="0" indent="-171450">
              <a:buFont typeface="Arial" panose="020B0604020202020204" pitchFamily="34" charset="0"/>
              <a:buChar char="•"/>
              <a:defRPr/>
            </a:pPr>
            <a:r>
              <a:rPr lang="en-AU" sz="2000" dirty="0"/>
              <a:t>A time switch is not required for a:</a:t>
            </a:r>
          </a:p>
          <a:p>
            <a:pPr marL="360000" lvl="1" indent="-180000">
              <a:buFont typeface="Arial" panose="020B0604020202020204" pitchFamily="34" charset="0"/>
              <a:buChar char="•"/>
              <a:defRPr/>
            </a:pPr>
            <a:r>
              <a:rPr lang="en-AU" sz="2000" dirty="0" smtClean="0"/>
              <a:t>mechanical </a:t>
            </a:r>
            <a:r>
              <a:rPr lang="en-AU" sz="2000" dirty="0"/>
              <a:t>ventilation system that serves only one SOU in a Class 2, 3 or 9c building or a Class 4 part of a building</a:t>
            </a:r>
          </a:p>
          <a:p>
            <a:pPr marL="360000" lvl="1" indent="-180000">
              <a:buFont typeface="Arial" panose="020B0604020202020204" pitchFamily="34" charset="0"/>
              <a:buChar char="•"/>
              <a:defRPr/>
            </a:pPr>
            <a:r>
              <a:rPr lang="en-AU" sz="2000" dirty="0"/>
              <a:t>b</a:t>
            </a:r>
            <a:r>
              <a:rPr lang="en-AU" sz="2000" dirty="0" smtClean="0"/>
              <a:t>uilding </a:t>
            </a:r>
            <a:r>
              <a:rPr lang="en-AU" sz="2000" dirty="0"/>
              <a:t>where mechanical ventilation is needed for 24 hour occupancy.</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5: </a:t>
            </a:r>
            <a:r>
              <a:rPr lang="en-AU" sz="1200" b="1" dirty="0"/>
              <a:t>According to Part </a:t>
            </a:r>
            <a:r>
              <a:rPr lang="en-AU" sz="1200" b="1" dirty="0" smtClean="0"/>
              <a:t>J7 , </a:t>
            </a:r>
            <a:r>
              <a:rPr lang="en-AU" sz="1200" b="1" dirty="0"/>
              <a:t>what controls can be used for exterior artificial lighting attached to or directed at the façade of a building?</a:t>
            </a:r>
          </a:p>
          <a:p>
            <a:pPr marL="171450" lvl="0" indent="-171450">
              <a:buFont typeface="Arial" panose="020B0604020202020204" pitchFamily="34" charset="0"/>
              <a:buChar char="•"/>
              <a:defRPr/>
            </a:pPr>
            <a:r>
              <a:rPr lang="en-AU" sz="1800" dirty="0" smtClean="0"/>
              <a:t>J7D6 Exterior artificial lighting</a:t>
            </a:r>
          </a:p>
          <a:p>
            <a:pPr marL="171450" lvl="0" indent="-171450">
              <a:buFont typeface="Arial" panose="020B0604020202020204" pitchFamily="34" charset="0"/>
              <a:buChar char="•"/>
              <a:defRPr/>
            </a:pPr>
            <a:r>
              <a:rPr lang="en-AU" sz="1800" dirty="0" smtClean="0"/>
              <a:t>Exterior artificial lighting attached to or directed at the façade of a building must be controlled by either:</a:t>
            </a:r>
          </a:p>
          <a:p>
            <a:pPr marL="285750" lvl="0" indent="-285750">
              <a:buFont typeface="Arial" panose="020B0604020202020204" pitchFamily="34" charset="0"/>
              <a:buChar char="•"/>
              <a:defRPr/>
            </a:pPr>
            <a:r>
              <a:rPr lang="en-AU" sz="1800" dirty="0" smtClean="0"/>
              <a:t>A daylight sensor, or</a:t>
            </a:r>
          </a:p>
          <a:p>
            <a:pPr marL="285750" lvl="0" indent="-285750">
              <a:buFont typeface="Arial" panose="020B0604020202020204" pitchFamily="34" charset="0"/>
              <a:buChar char="•"/>
              <a:defRPr/>
            </a:pPr>
            <a:r>
              <a:rPr lang="en-AU" sz="1800" dirty="0" smtClean="0"/>
              <a:t>A time switch that is capable of switching the power to the system on and off at variable pre-programmed times and on variable pre-programmed days, and</a:t>
            </a:r>
          </a:p>
          <a:p>
            <a:pPr marL="285750" lvl="0" indent="-285750">
              <a:buFont typeface="Arial" panose="020B0604020202020204" pitchFamily="34" charset="0"/>
              <a:buChar char="•"/>
              <a:defRPr/>
            </a:pPr>
            <a:r>
              <a:rPr lang="en-AU" sz="1800" dirty="0" smtClean="0"/>
              <a:t>If the total lighting load exceeds 100 W, use:</a:t>
            </a:r>
          </a:p>
          <a:p>
            <a:pPr marL="742950" lvl="1" indent="-285750">
              <a:buFont typeface="Arial" panose="020B0604020202020204" pitchFamily="34" charset="0"/>
              <a:buChar char="•"/>
              <a:defRPr/>
            </a:pPr>
            <a:r>
              <a:rPr lang="en-AU" sz="1800" dirty="0" smtClean="0"/>
              <a:t>LEDs for 90% of the lighting</a:t>
            </a:r>
            <a:r>
              <a:rPr lang="en-AU" sz="1800" baseline="0" dirty="0" smtClean="0"/>
              <a:t> load, or</a:t>
            </a:r>
            <a:endParaRPr lang="en-AU" sz="1800" dirty="0" smtClean="0"/>
          </a:p>
          <a:p>
            <a:pPr marL="742950" lvl="1" indent="-285750">
              <a:buFont typeface="Arial" panose="020B0604020202020204" pitchFamily="34" charset="0"/>
              <a:buChar char="•"/>
              <a:defRPr/>
            </a:pPr>
            <a:r>
              <a:rPr lang="en-AU" sz="1800" dirty="0" smtClean="0"/>
              <a:t>motion sensor (in line with Specification 40), or </a:t>
            </a:r>
          </a:p>
          <a:p>
            <a:pPr marL="742950" lvl="1" indent="-285750">
              <a:buFont typeface="Arial" panose="020B0604020202020204" pitchFamily="34" charset="0"/>
              <a:buChar char="•"/>
              <a:defRPr/>
            </a:pPr>
            <a:r>
              <a:rPr lang="en-US" sz="1800" dirty="0" smtClean="0"/>
              <a:t>a separate time switch </a:t>
            </a:r>
            <a:r>
              <a:rPr lang="en-AU" sz="1800" dirty="0" smtClean="0"/>
              <a:t>(in line with Specification 40) when</a:t>
            </a:r>
            <a:r>
              <a:rPr lang="en-AU" sz="1800" baseline="0" dirty="0" smtClean="0"/>
              <a:t> the lighting is used for decorative purposes)</a:t>
            </a:r>
            <a:r>
              <a:rPr lang="en-AU" sz="1800" dirty="0" smtClean="0"/>
              <a:t>.</a:t>
            </a:r>
          </a:p>
          <a:p>
            <a:endParaRPr lang="en-AU" b="1"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10</a:t>
            </a:fld>
            <a:endParaRPr lang="en-AU" dirty="0"/>
          </a:p>
        </p:txBody>
      </p:sp>
    </p:spTree>
    <p:extLst>
      <p:ext uri="{BB962C8B-B14F-4D97-AF65-F5344CB8AC3E}">
        <p14:creationId xmlns:p14="http://schemas.microsoft.com/office/powerpoint/2010/main" val="1989198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illustration of the </a:t>
            </a:r>
            <a:r>
              <a:rPr lang="en-AU" b="0" dirty="0" smtClean="0"/>
              <a:t>4 </a:t>
            </a:r>
            <a:r>
              <a:rPr lang="en-AU" b="0" dirty="0"/>
              <a:t>possible Assessment Methods.</a:t>
            </a:r>
          </a:p>
          <a:p>
            <a:endParaRPr lang="en-AU" b="0" dirty="0"/>
          </a:p>
          <a:p>
            <a:r>
              <a:rPr lang="en-AU" b="0" dirty="0"/>
              <a:t>Click on any of the </a:t>
            </a:r>
            <a:r>
              <a:rPr lang="en-AU" b="0" dirty="0" smtClean="0"/>
              <a:t>Assessment </a:t>
            </a:r>
            <a:r>
              <a:rPr lang="en-AU" b="0" dirty="0"/>
              <a:t>Methods to see a description of that method, as it applies to the energy efficiency provisions of NCC Volume One.</a:t>
            </a:r>
          </a:p>
          <a:p>
            <a:endParaRPr lang="en-AU" b="0" dirty="0"/>
          </a:p>
          <a:p>
            <a:r>
              <a:rPr lang="en-AU" b="0" dirty="0"/>
              <a:t>Click again on the same Assessment Method to dissolve the description.</a:t>
            </a:r>
          </a:p>
          <a:p>
            <a:endParaRPr lang="en-AU" b="0" dirty="0"/>
          </a:p>
          <a:p>
            <a:r>
              <a:rPr lang="en-AU" b="1" dirty="0"/>
              <a:t>Facilitator notes</a:t>
            </a:r>
          </a:p>
          <a:p>
            <a:r>
              <a:rPr lang="en-AU" dirty="0"/>
              <a:t>The purpose of this slide is to discuss the different types of Assessment Methods that can be used to demonstrate compliance with the energy efficiency Performance Requirements of NCC Volume One.</a:t>
            </a:r>
          </a:p>
          <a:p>
            <a:endParaRPr lang="en-AU" dirty="0"/>
          </a:p>
          <a:p>
            <a:r>
              <a:rPr lang="en-AU" dirty="0"/>
              <a:t>Discuss the </a:t>
            </a:r>
            <a:r>
              <a:rPr lang="en-AU" dirty="0" smtClean="0"/>
              <a:t>Assessment </a:t>
            </a:r>
            <a:r>
              <a:rPr lang="en-AU" dirty="0"/>
              <a:t>Methods as they apply in this case.  </a:t>
            </a:r>
          </a:p>
          <a:p>
            <a:endParaRPr lang="en-AU" dirty="0"/>
          </a:p>
          <a:p>
            <a:r>
              <a:rPr lang="en-AU" dirty="0"/>
              <a:t>When appropriate, select the box for each method to bring up a popup that explains it in more detail. Collapse each box as you finish with it.</a:t>
            </a:r>
          </a:p>
          <a:p>
            <a:endParaRPr lang="en-AU" dirty="0"/>
          </a:p>
          <a:p>
            <a:r>
              <a:rPr lang="en-AU" dirty="0"/>
              <a:t>Note that more information about the </a:t>
            </a:r>
            <a:r>
              <a:rPr lang="en-AU" dirty="0" smtClean="0"/>
              <a:t>5 </a:t>
            </a:r>
            <a:r>
              <a:rPr lang="en-AU" dirty="0"/>
              <a:t>Verification Methods in Section J is provided on the next slide.</a:t>
            </a:r>
          </a:p>
          <a:p>
            <a:endParaRPr lang="en-AU" dirty="0"/>
          </a:p>
          <a:p>
            <a:r>
              <a:rPr lang="en-AU" b="1" dirty="0"/>
              <a:t>Things you could discuss on this slide include:</a:t>
            </a:r>
          </a:p>
          <a:p>
            <a:endParaRPr lang="en-AU" b="1" dirty="0"/>
          </a:p>
          <a:p>
            <a:pPr marL="171450" indent="-171450">
              <a:buFont typeface="Arial" panose="020B0604020202020204" pitchFamily="34" charset="0"/>
              <a:buChar char="•"/>
            </a:pPr>
            <a:r>
              <a:rPr lang="en-AU" dirty="0"/>
              <a:t>Whether you choose to use a DTS Solution or a Performance Solution or a combination of </a:t>
            </a:r>
            <a:r>
              <a:rPr lang="en-AU" dirty="0" smtClean="0"/>
              <a:t>both, </a:t>
            </a:r>
            <a:r>
              <a:rPr lang="en-AU" dirty="0"/>
              <a:t>you may need to provide some evidence that the proposed solution complies with the Performance </a:t>
            </a:r>
            <a:r>
              <a:rPr lang="en-AU" dirty="0" smtClean="0"/>
              <a:t>Requirements.</a:t>
            </a:r>
          </a:p>
          <a:p>
            <a:pPr marL="171450" indent="-171450">
              <a:buFont typeface="Arial" panose="020B0604020202020204" pitchFamily="34" charset="0"/>
              <a:buChar char="•"/>
            </a:pPr>
            <a:r>
              <a:rPr lang="en-AU" dirty="0" smtClean="0"/>
              <a:t>For Section J Energy Efficiency, the NCC provides 5 Verification</a:t>
            </a:r>
            <a:r>
              <a:rPr lang="en-AU" baseline="0" dirty="0" smtClean="0"/>
              <a:t> Methods</a:t>
            </a:r>
            <a:r>
              <a:rPr lang="en-AU" dirty="0" smtClean="0"/>
              <a:t> for assessing possible compliance solutions, which are shown on the slide.</a:t>
            </a:r>
            <a:endParaRPr lang="en-AU" dirty="0"/>
          </a:p>
          <a:p>
            <a:pPr marL="171450" indent="-171450">
              <a:buFont typeface="Arial" panose="020B0604020202020204" pitchFamily="34" charset="0"/>
              <a:buChar char="•"/>
            </a:pPr>
            <a:r>
              <a:rPr lang="en-AU" dirty="0" smtClean="0"/>
              <a:t>DTS Solution can only be</a:t>
            </a:r>
            <a:r>
              <a:rPr lang="en-AU" baseline="0" dirty="0" smtClean="0"/>
              <a:t> assessed with evidence of suitability and/or expert judgement</a:t>
            </a:r>
            <a:r>
              <a:rPr lang="en-AU" dirty="0" smtClean="0"/>
              <a:t>.</a:t>
            </a: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dirty="0"/>
          </a:p>
        </p:txBody>
      </p:sp>
    </p:spTree>
    <p:extLst>
      <p:ext uri="{BB962C8B-B14F-4D97-AF65-F5344CB8AC3E}">
        <p14:creationId xmlns:p14="http://schemas.microsoft.com/office/powerpoint/2010/main" val="1808799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the 5 Verification </a:t>
            </a:r>
            <a:r>
              <a:rPr lang="en-AU" b="0" dirty="0"/>
              <a:t>Method buttons on the left. </a:t>
            </a:r>
          </a:p>
          <a:p>
            <a:r>
              <a:rPr lang="en-AU" b="0" dirty="0"/>
              <a:t>Click each button to see the corresponding description on the right.</a:t>
            </a:r>
          </a:p>
          <a:p>
            <a:r>
              <a:rPr lang="en-AU" b="0" dirty="0"/>
              <a:t>Click the same button a second time to dissolve the description.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ANSWER BEFORE BRINGING UP THE NEXT ONE, AS THE QUESTIONS AND ANSWERS WRITE OVER THE TOP OF EACH OTHER. Just keep</a:t>
            </a:r>
            <a:r>
              <a:rPr lang="en-AU" b="1" baseline="0" dirty="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question and answer before bringing up the next one, then just click the button for the earlier question again to make it and its answer dissolve</a:t>
            </a:r>
            <a:r>
              <a:rPr lang="en-AU" b="1" dirty="0" smtClean="0"/>
              <a:t>.</a:t>
            </a:r>
            <a:endParaRPr lang="en-AU" b="0" dirty="0"/>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discuss the </a:t>
            </a:r>
            <a:r>
              <a:rPr lang="en-AU" dirty="0" smtClean="0"/>
              <a:t>Verification </a:t>
            </a:r>
            <a:r>
              <a:rPr lang="en-AU" dirty="0"/>
              <a:t>Methods included in Section J of NCC </a:t>
            </a:r>
            <a:r>
              <a:rPr lang="en-AU" dirty="0" smtClean="0"/>
              <a:t>Volume One </a:t>
            </a:r>
            <a:r>
              <a:rPr lang="en-AU" dirty="0"/>
              <a:t>in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the button for a Verification Method and discuss the kinds of buildings and situations that each method can be used for. Some notes are provided below which can help to guide this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you have the time, you could </a:t>
            </a:r>
            <a:r>
              <a:rPr lang="en-AU" dirty="0" smtClean="0"/>
              <a:t>also</a:t>
            </a:r>
            <a:r>
              <a:rPr lang="en-AU" baseline="0" dirty="0" smtClean="0"/>
              <a:t> l</a:t>
            </a:r>
            <a:r>
              <a:rPr lang="en-AU" dirty="0" smtClean="0"/>
              <a:t>ook </a:t>
            </a:r>
            <a:r>
              <a:rPr lang="en-AU" dirty="0"/>
              <a:t>at the description of each Verification Method in the NCC Volume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a:t>
            </a:r>
            <a:r>
              <a:rPr lang="en-AU" dirty="0" smtClean="0"/>
              <a:t>J1V1</a:t>
            </a:r>
            <a:r>
              <a:rPr lang="en-AU" dirty="0"/>
              <a:t>, </a:t>
            </a:r>
            <a:r>
              <a:rPr lang="en-AU" dirty="0" smtClean="0"/>
              <a:t>J1V2,</a:t>
            </a:r>
            <a:r>
              <a:rPr lang="en-AU" baseline="0" dirty="0" smtClean="0"/>
              <a:t> </a:t>
            </a:r>
            <a:r>
              <a:rPr lang="en-AU" dirty="0" smtClean="0"/>
              <a:t>J1V3 and J1V5 </a:t>
            </a:r>
            <a:r>
              <a:rPr lang="en-AU" dirty="0"/>
              <a:t>all rely on using calculation methods that comply with </a:t>
            </a:r>
            <a:r>
              <a:rPr lang="en-AU" dirty="0" smtClean="0"/>
              <a:t>ANSI/ASHRAE </a:t>
            </a:r>
            <a:r>
              <a:rPr lang="en-AU" dirty="0"/>
              <a:t>Standard 140, which is commonly used in building energy simulation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R="0" lvl="0" algn="l" defTabSz="914400" rtl="0" eaLnBrk="1" fontAlgn="auto" latinLnBrk="0" hangingPunct="1">
              <a:lnSpc>
                <a:spcPct val="100000"/>
              </a:lnSpc>
              <a:spcBef>
                <a:spcPts val="0"/>
              </a:spcBef>
              <a:spcAft>
                <a:spcPts val="0"/>
              </a:spcAft>
              <a:buClrTx/>
              <a:buSzTx/>
              <a:tabLst/>
              <a:defRPr/>
            </a:pPr>
            <a:r>
              <a:rPr lang="en-AU" b="1" dirty="0" smtClean="0"/>
              <a:t>J1V1 </a:t>
            </a:r>
            <a:r>
              <a:rPr lang="en-AU" b="1" dirty="0"/>
              <a:t>NABERS </a:t>
            </a:r>
            <a:r>
              <a:rPr lang="en-AU" b="1" dirty="0" smtClean="0"/>
              <a:t>Energy</a:t>
            </a:r>
            <a:endParaRPr lang="en-AU" sz="1200" b="1"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This Verification Method verifies the energy efficiency of the </a:t>
            </a:r>
            <a:r>
              <a:rPr lang="en-AU" b="1" dirty="0">
                <a:latin typeface="Arial" panose="020B0604020202020204" pitchFamily="34" charset="0"/>
                <a:cs typeface="Arial" panose="020B0604020202020204" pitchFamily="34" charset="0"/>
              </a:rPr>
              <a:t>whole </a:t>
            </a:r>
            <a:r>
              <a:rPr lang="en-AU" b="1" dirty="0" smtClean="0">
                <a:latin typeface="Arial" panose="020B0604020202020204" pitchFamily="34" charset="0"/>
                <a:cs typeface="Arial" panose="020B0604020202020204" pitchFamily="34" charset="0"/>
              </a:rPr>
              <a:t>building (but only the common areas in a Class 2)</a:t>
            </a:r>
            <a:r>
              <a:rPr lang="en-AU" dirty="0" smtClean="0">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smtClean="0">
                <a:latin typeface="Arial" panose="020B0604020202020204" pitchFamily="34" charset="0"/>
                <a:cs typeface="Arial" panose="020B0604020202020204" pitchFamily="34" charset="0"/>
              </a:rPr>
              <a:t>Can be used for Class 3,</a:t>
            </a:r>
            <a:r>
              <a:rPr lang="en-AU" b="1" baseline="0" dirty="0" smtClean="0">
                <a:latin typeface="Arial" panose="020B0604020202020204" pitchFamily="34" charset="0"/>
                <a:cs typeface="Arial" panose="020B0604020202020204" pitchFamily="34" charset="0"/>
              </a:rPr>
              <a:t> 5 and 6 buildings and common areas in Class 2 buildings</a:t>
            </a:r>
            <a:r>
              <a:rPr lang="en-AU" dirty="0" smtClean="0">
                <a:latin typeface="Arial" panose="020B0604020202020204" pitchFamily="34" charset="0"/>
                <a:cs typeface="Arial" panose="020B0604020202020204" pitchFamily="34" charset="0"/>
              </a:rPr>
              <a:t>. </a:t>
            </a:r>
            <a:endParaRPr lang="en-AU" dirty="0">
              <a:latin typeface="Arial" panose="020B0604020202020204" pitchFamily="34" charset="0"/>
              <a:cs typeface="Arial" panose="020B0604020202020204" pitchFamily="34" charset="0"/>
            </a:endParaRPr>
          </a:p>
          <a:p>
            <a:pPr marL="171439" lvl="0" indent="-171450">
              <a:spcAft>
                <a:spcPts val="0"/>
              </a:spcAft>
              <a:buFont typeface="Arial" panose="020B0604020202020204" pitchFamily="34" charset="0"/>
              <a:buChar char="•"/>
            </a:pPr>
            <a:r>
              <a:rPr lang="en-AU" dirty="0">
                <a:latin typeface="Arial" panose="020B0604020202020204" pitchFamily="34" charset="0"/>
                <a:cs typeface="Arial" panose="020B0604020202020204" pitchFamily="34" charset="0"/>
              </a:rPr>
              <a:t>NABERS Energy is an energy modelling framework, used primarily to benchmark a building's energy use against a 6-star scale.  It is most commonly used to benchmark the actual performance of a building, but its</a:t>
            </a:r>
            <a:r>
              <a:rPr lang="en-AU" baseline="0" dirty="0">
                <a:latin typeface="Arial" panose="020B0604020202020204" pitchFamily="34" charset="0"/>
                <a:cs typeface="Arial" panose="020B0604020202020204" pitchFamily="34" charset="0"/>
              </a:rPr>
              <a:t> protocols can also be used to predict how much energy a building would use.</a:t>
            </a:r>
            <a:endParaRPr lang="en-AU" dirty="0">
              <a:latin typeface="Arial" panose="020B0604020202020204" pitchFamily="34" charset="0"/>
              <a:cs typeface="Arial" panose="020B0604020202020204" pitchFamily="34" charset="0"/>
            </a:endParaRPr>
          </a:p>
          <a:p>
            <a:pPr marL="171439" lvl="0" indent="-171450">
              <a:spcAft>
                <a:spcPts val="0"/>
              </a:spcAft>
              <a:buFont typeface="Arial" panose="020B0604020202020204" pitchFamily="34" charset="0"/>
              <a:buChar char="•"/>
            </a:pPr>
            <a:r>
              <a:rPr lang="en-AU" dirty="0">
                <a:latin typeface="Arial" panose="020B0604020202020204" pitchFamily="34" charset="0"/>
                <a:cs typeface="Arial" panose="020B0604020202020204" pitchFamily="34" charset="0"/>
              </a:rPr>
              <a:t>The requirement</a:t>
            </a:r>
            <a:r>
              <a:rPr lang="en-AU" baseline="0" dirty="0">
                <a:latin typeface="Arial" panose="020B0604020202020204" pitchFamily="34" charset="0"/>
                <a:cs typeface="Arial" panose="020B0604020202020204" pitchFamily="34" charset="0"/>
              </a:rPr>
              <a:t> in the NCC is for the building owner to:</a:t>
            </a:r>
          </a:p>
          <a:p>
            <a:pPr marL="628639"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latin typeface="Arial" panose="020B0604020202020204" pitchFamily="34" charset="0"/>
                <a:cs typeface="Arial" panose="020B0604020202020204" pitchFamily="34" charset="0"/>
              </a:rPr>
              <a:t>a</a:t>
            </a:r>
            <a:r>
              <a:rPr lang="en-AU" baseline="0" dirty="0" smtClean="0">
                <a:latin typeface="Arial" panose="020B0604020202020204" pitchFamily="34" charset="0"/>
                <a:cs typeface="Arial" panose="020B0604020202020204" pitchFamily="34" charset="0"/>
              </a:rPr>
              <a:t>gree </a:t>
            </a:r>
            <a:r>
              <a:rPr lang="en-AU" baseline="0" dirty="0">
                <a:latin typeface="Arial" panose="020B0604020202020204" pitchFamily="34" charset="0"/>
                <a:cs typeface="Arial" panose="020B0604020202020204" pitchFamily="34" charset="0"/>
              </a:rPr>
              <a:t>to a minimum </a:t>
            </a:r>
            <a:r>
              <a:rPr lang="en-AU" baseline="0" dirty="0" smtClean="0">
                <a:latin typeface="Arial" panose="020B0604020202020204" pitchFamily="34" charset="0"/>
                <a:cs typeface="Arial" panose="020B0604020202020204" pitchFamily="34" charset="0"/>
              </a:rPr>
              <a:t>star NABERS Energy rating based on the building classification, and</a:t>
            </a:r>
          </a:p>
          <a:p>
            <a:pPr marL="628639"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latin typeface="Arial" panose="020B0604020202020204" pitchFamily="34" charset="0"/>
                <a:cs typeface="Arial" panose="020B0604020202020204" pitchFamily="34" charset="0"/>
              </a:rPr>
              <a:t>and demonstrate other services, such as lighting, air-conditioning etc. achieve minimum levels outlined in the Verification Method.</a:t>
            </a:r>
          </a:p>
          <a:p>
            <a:pPr marL="171439" lvl="0" indent="-171450">
              <a:spcAft>
                <a:spcPts val="0"/>
              </a:spcAft>
              <a:buFont typeface="Arial" panose="020B0604020202020204" pitchFamily="34" charset="0"/>
              <a:buChar char="•"/>
            </a:pPr>
            <a:r>
              <a:rPr lang="en-AU" baseline="0" dirty="0" smtClean="0">
                <a:latin typeface="Arial" panose="020B0604020202020204" pitchFamily="34" charset="0"/>
                <a:cs typeface="Arial" panose="020B0604020202020204" pitchFamily="34" charset="0"/>
              </a:rPr>
              <a:t>Additional </a:t>
            </a:r>
            <a:r>
              <a:rPr lang="en-AU" baseline="0" dirty="0">
                <a:latin typeface="Arial" panose="020B0604020202020204" pitchFamily="34" charset="0"/>
                <a:cs typeface="Arial" panose="020B0604020202020204" pitchFamily="34" charset="0"/>
              </a:rPr>
              <a:t>thermal comfort and other DTS Provisions also apply. That is, achieving NABERS Energy </a:t>
            </a:r>
            <a:r>
              <a:rPr lang="en-AU" baseline="0" dirty="0" smtClean="0">
                <a:latin typeface="Arial" panose="020B0604020202020204" pitchFamily="34" charset="0"/>
                <a:cs typeface="Arial" panose="020B0604020202020204" pitchFamily="34" charset="0"/>
              </a:rPr>
              <a:t>compliance </a:t>
            </a:r>
            <a:r>
              <a:rPr lang="en-AU" baseline="0" dirty="0">
                <a:latin typeface="Arial" panose="020B0604020202020204" pitchFamily="34" charset="0"/>
                <a:cs typeface="Arial" panose="020B0604020202020204" pitchFamily="34" charset="0"/>
              </a:rPr>
              <a:t>does not satisfy all the requirements of </a:t>
            </a:r>
            <a:r>
              <a:rPr lang="en-AU" baseline="0" dirty="0" smtClean="0">
                <a:latin typeface="Arial" panose="020B0604020202020204" pitchFamily="34" charset="0"/>
                <a:cs typeface="Arial" panose="020B0604020202020204" pitchFamily="34" charset="0"/>
              </a:rPr>
              <a:t>J1P1</a:t>
            </a:r>
            <a:r>
              <a:rPr lang="en-AU" baseline="0" dirty="0">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a:p>
            <a:endParaRPr lang="en-AU" dirty="0"/>
          </a:p>
          <a:p>
            <a:pPr>
              <a:lnSpc>
                <a:spcPct val="100000"/>
              </a:lnSpc>
            </a:pPr>
            <a:r>
              <a:rPr lang="en-AU" b="1" dirty="0" smtClean="0"/>
              <a:t>J1V2 </a:t>
            </a:r>
            <a:r>
              <a:rPr lang="en-AU" b="1" dirty="0"/>
              <a:t>Green Star</a:t>
            </a:r>
          </a:p>
          <a:p>
            <a:pPr marL="171439"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This Verification Method verifies the energy efficiency of the </a:t>
            </a:r>
            <a:r>
              <a:rPr lang="en-AU" b="1" dirty="0">
                <a:latin typeface="Arial" panose="020B0604020202020204" pitchFamily="34" charset="0"/>
                <a:cs typeface="Arial" panose="020B0604020202020204" pitchFamily="34" charset="0"/>
              </a:rPr>
              <a:t>whole </a:t>
            </a:r>
            <a:r>
              <a:rPr lang="en-AU" b="1" dirty="0" smtClean="0">
                <a:latin typeface="Arial" panose="020B0604020202020204" pitchFamily="34" charset="0"/>
                <a:cs typeface="Arial" panose="020B0604020202020204" pitchFamily="34" charset="0"/>
              </a:rPr>
              <a:t>building</a:t>
            </a:r>
            <a:r>
              <a:rPr lang="en-AU" b="0" baseline="0" dirty="0" smtClean="0">
                <a:latin typeface="Arial" panose="020B0604020202020204" pitchFamily="34" charset="0"/>
                <a:cs typeface="Arial" panose="020B0604020202020204" pitchFamily="34" charset="0"/>
              </a:rPr>
              <a:t> </a:t>
            </a:r>
            <a:r>
              <a:rPr lang="en-AU" b="1" dirty="0" smtClean="0">
                <a:latin typeface="Arial" panose="020B0604020202020204" pitchFamily="34" charset="0"/>
                <a:cs typeface="Arial" panose="020B0604020202020204" pitchFamily="34" charset="0"/>
              </a:rPr>
              <a:t>(but only the common areas in a Class 2)</a:t>
            </a:r>
            <a:r>
              <a:rPr lang="en-AU" dirty="0" smtClean="0">
                <a:latin typeface="Arial" panose="020B0604020202020204" pitchFamily="34" charset="0"/>
                <a:cs typeface="Arial" panose="020B0604020202020204" pitchFamily="34" charset="0"/>
              </a:rPr>
              <a:t>.</a:t>
            </a:r>
          </a:p>
          <a:p>
            <a:pPr marL="171439"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J1V2</a:t>
            </a:r>
            <a:r>
              <a:rPr lang="en-US" baseline="0"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can be used</a:t>
            </a:r>
            <a:r>
              <a:rPr lang="en-AU" baseline="0" dirty="0">
                <a:latin typeface="Arial" panose="020B0604020202020204" pitchFamily="34" charset="0"/>
                <a:cs typeface="Arial" panose="020B0604020202020204" pitchFamily="34" charset="0"/>
              </a:rPr>
              <a:t> for</a:t>
            </a:r>
            <a:r>
              <a:rPr lang="en-AU" dirty="0">
                <a:latin typeface="Arial" panose="020B0604020202020204" pitchFamily="34" charset="0"/>
                <a:cs typeface="Arial" panose="020B0604020202020204" pitchFamily="34" charset="0"/>
              </a:rPr>
              <a:t> </a:t>
            </a:r>
            <a:r>
              <a:rPr lang="en-AU" b="1" dirty="0">
                <a:latin typeface="Arial" panose="020B0604020202020204" pitchFamily="34" charset="0"/>
                <a:cs typeface="Arial" panose="020B0604020202020204" pitchFamily="34" charset="0"/>
              </a:rPr>
              <a:t>Class 3, 5, 6, 7, 8 or 9 buildings and common areas of Class 2 buildings</a:t>
            </a:r>
            <a:r>
              <a:rPr lang="en-AU" dirty="0">
                <a:latin typeface="Arial" panose="020B0604020202020204" pitchFamily="34" charset="0"/>
                <a:cs typeface="Arial" panose="020B0604020202020204" pitchFamily="34" charset="0"/>
              </a:rPr>
              <a:t>.</a:t>
            </a:r>
          </a:p>
          <a:p>
            <a:pPr marL="171439" lvl="0" indent="-171450" rtl="0">
              <a:lnSpc>
                <a:spcPct val="100000"/>
              </a:lnSpc>
              <a:spcAft>
                <a:spcPts val="1200"/>
              </a:spcAft>
              <a:buFont typeface="Arial" panose="020B0604020202020204" pitchFamily="34" charset="0"/>
              <a:buChar char="•"/>
            </a:pPr>
            <a:r>
              <a:rPr lang="en-AU" dirty="0">
                <a:latin typeface="Arial" panose="020B0604020202020204" pitchFamily="34" charset="0"/>
                <a:cs typeface="Arial" panose="020B0604020202020204" pitchFamily="34" charset="0"/>
              </a:rPr>
              <a:t>Green Star is a rating tool that compares the proposed building to a reference building compliant with the DTS Provisions in Section J.  In this way it is similar to operation to </a:t>
            </a:r>
            <a:r>
              <a:rPr lang="en-AU" dirty="0" smtClean="0">
                <a:latin typeface="Arial" panose="020B0604020202020204" pitchFamily="34" charset="0"/>
                <a:cs typeface="Arial" panose="020B0604020202020204" pitchFamily="34" charset="0"/>
              </a:rPr>
              <a:t>J1V3</a:t>
            </a:r>
            <a:r>
              <a:rPr lang="en-AU" dirty="0">
                <a:latin typeface="Arial" panose="020B0604020202020204" pitchFamily="34" charset="0"/>
                <a:cs typeface="Arial" panose="020B0604020202020204" pitchFamily="34" charset="0"/>
              </a:rPr>
              <a:t>.</a:t>
            </a:r>
          </a:p>
          <a:p>
            <a:pPr marL="171439" lvl="0" indent="-171450">
              <a:lnSpc>
                <a:spcPct val="100000"/>
              </a:lnSpc>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 building that achieves a Green Star Design</a:t>
            </a:r>
            <a:r>
              <a:rPr lang="en-US" baseline="0" dirty="0">
                <a:latin typeface="Arial" panose="020B0604020202020204" pitchFamily="34" charset="0"/>
                <a:cs typeface="Arial" panose="020B0604020202020204" pitchFamily="34" charset="0"/>
              </a:rPr>
              <a:t> and As-Built </a:t>
            </a:r>
            <a:r>
              <a:rPr lang="en-US" dirty="0">
                <a:latin typeface="Arial" panose="020B0604020202020204" pitchFamily="34" charset="0"/>
                <a:cs typeface="Arial" panose="020B0604020202020204" pitchFamily="34" charset="0"/>
              </a:rPr>
              <a:t>rating, will exceed the minimum energy efficiency requirements of </a:t>
            </a:r>
            <a:r>
              <a:rPr lang="en-US" dirty="0" smtClean="0">
                <a:latin typeface="Arial" panose="020B0604020202020204" pitchFamily="34" charset="0"/>
                <a:cs typeface="Arial" panose="020B0604020202020204" pitchFamily="34" charset="0"/>
              </a:rPr>
              <a:t>J1P1</a:t>
            </a:r>
            <a:r>
              <a:rPr lang="en-US" dirty="0">
                <a:latin typeface="Arial" panose="020B0604020202020204" pitchFamily="34" charset="0"/>
                <a:cs typeface="Arial" panose="020B0604020202020204" pitchFamily="34" charset="0"/>
              </a:rPr>
              <a:t>. </a:t>
            </a:r>
          </a:p>
          <a:p>
            <a:pPr marL="171439" lvl="0" indent="-171450">
              <a:lnSpc>
                <a:spcPct val="100000"/>
              </a:lnSpc>
              <a:spcAft>
                <a:spcPts val="1200"/>
              </a:spcAft>
              <a:buFont typeface="Arial" panose="020B0604020202020204" pitchFamily="34" charset="0"/>
              <a:buChar char="•"/>
            </a:pPr>
            <a:r>
              <a:rPr lang="en-AU" dirty="0">
                <a:latin typeface="Arial" panose="020B0604020202020204" pitchFamily="34" charset="0"/>
                <a:cs typeface="Arial" panose="020B0604020202020204" pitchFamily="34" charset="0"/>
              </a:rPr>
              <a:t>A</a:t>
            </a:r>
            <a:r>
              <a:rPr lang="en-AU" baseline="0" dirty="0">
                <a:latin typeface="Arial" panose="020B0604020202020204" pitchFamily="34" charset="0"/>
                <a:cs typeface="Arial" panose="020B0604020202020204" pitchFamily="34" charset="0"/>
              </a:rPr>
              <a:t>dditional thermal comfort targets and other DTS Provisions applying to satisfy NCC energy efficiency requirements. That is, achieving a Green Star rating does not satisfy all the requirements of </a:t>
            </a:r>
            <a:r>
              <a:rPr lang="en-AU" baseline="0" dirty="0" smtClean="0">
                <a:latin typeface="Arial" panose="020B0604020202020204" pitchFamily="34" charset="0"/>
                <a:cs typeface="Arial" panose="020B0604020202020204" pitchFamily="34" charset="0"/>
              </a:rPr>
              <a:t>J1P1</a:t>
            </a:r>
            <a:r>
              <a:rPr lang="en-AU" baseline="0" dirty="0">
                <a:latin typeface="Arial" panose="020B0604020202020204" pitchFamily="34" charset="0"/>
                <a:cs typeface="Arial" panose="020B0604020202020204" pitchFamily="34" charset="0"/>
              </a:rPr>
              <a:t>.</a:t>
            </a:r>
            <a:endParaRPr lang="en-AU" sz="1200" kern="1200" dirty="0">
              <a:solidFill>
                <a:schemeClr val="tx1"/>
              </a:solidFill>
              <a:effectLst/>
              <a:latin typeface="+mn-lt"/>
              <a:ea typeface="+mn-ea"/>
              <a:cs typeface="+mn-cs"/>
            </a:endParaRPr>
          </a:p>
          <a:p>
            <a:endParaRPr lang="en-AU" dirty="0"/>
          </a:p>
          <a:p>
            <a:r>
              <a:rPr lang="en-AU" b="1" dirty="0" smtClean="0"/>
              <a:t>J1V3 </a:t>
            </a:r>
            <a:r>
              <a:rPr lang="en-AU" b="1" dirty="0">
                <a:solidFill>
                  <a:schemeClr val="tx1"/>
                </a:solidFill>
              </a:rPr>
              <a:t>Verification using a reference building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This Verification Method verifies the energy efficiency of the </a:t>
            </a:r>
            <a:r>
              <a:rPr lang="en-AU" b="1" dirty="0">
                <a:latin typeface="Arial" panose="020B0604020202020204" pitchFamily="34" charset="0"/>
                <a:cs typeface="Arial" panose="020B0604020202020204" pitchFamily="34" charset="0"/>
              </a:rPr>
              <a:t>whole </a:t>
            </a:r>
            <a:r>
              <a:rPr lang="en-AU" b="1" dirty="0" smtClean="0">
                <a:latin typeface="Arial" panose="020B0604020202020204" pitchFamily="34" charset="0"/>
                <a:cs typeface="Arial" panose="020B0604020202020204" pitchFamily="34" charset="0"/>
              </a:rPr>
              <a:t>building</a:t>
            </a:r>
            <a:r>
              <a:rPr lang="en-AU" b="0" baseline="0" dirty="0">
                <a:latin typeface="Arial" panose="020B0604020202020204" pitchFamily="34" charset="0"/>
                <a:cs typeface="Arial" panose="020B0604020202020204" pitchFamily="34" charset="0"/>
              </a:rPr>
              <a:t> </a:t>
            </a:r>
            <a:r>
              <a:rPr lang="en-AU" b="1" dirty="0" smtClean="0">
                <a:latin typeface="Arial" panose="020B0604020202020204" pitchFamily="34" charset="0"/>
                <a:cs typeface="Arial" panose="020B0604020202020204" pitchFamily="34" charset="0"/>
              </a:rPr>
              <a:t>(but only the common areas in a Class 2)</a:t>
            </a:r>
            <a:r>
              <a:rPr lang="en-AU" dirty="0" smtClean="0">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It can be used for </a:t>
            </a:r>
            <a:r>
              <a:rPr lang="en-AU" sz="1200" b="1" dirty="0">
                <a:latin typeface="Arial" panose="020B0604020202020204" pitchFamily="34" charset="0"/>
                <a:cs typeface="Arial" panose="020B0604020202020204" pitchFamily="34" charset="0"/>
              </a:rPr>
              <a:t>Class 3, 5, 6, 7, 8 or 9</a:t>
            </a:r>
            <a:r>
              <a:rPr lang="en-AU" sz="1200" b="1" baseline="0" dirty="0">
                <a:latin typeface="Arial" panose="020B0604020202020204" pitchFamily="34" charset="0"/>
                <a:cs typeface="Arial" panose="020B0604020202020204" pitchFamily="34" charset="0"/>
              </a:rPr>
              <a:t> buildings and common areas of Class 2 buildings</a:t>
            </a:r>
            <a:r>
              <a:rPr lang="en-AU" sz="1200" baseline="0" dirty="0">
                <a:latin typeface="Arial" panose="020B0604020202020204" pitchFamily="34" charset="0"/>
                <a:cs typeface="Arial" panose="020B0604020202020204" pitchFamily="34" charset="0"/>
              </a:rPr>
              <a:t>.</a:t>
            </a:r>
          </a:p>
          <a:p>
            <a:pPr marL="171450" lvl="0" indent="-171450">
              <a:spcAft>
                <a:spcPts val="600"/>
              </a:spcAft>
              <a:buFont typeface="Arial" panose="020B0604020202020204" pitchFamily="34" charset="0"/>
              <a:buChar char="•"/>
            </a:pPr>
            <a:r>
              <a:rPr lang="en-AU" sz="1200" dirty="0">
                <a:latin typeface="Arial" panose="020B0604020202020204" pitchFamily="34" charset="0"/>
                <a:cs typeface="Arial" panose="020B0604020202020204" pitchFamily="34" charset="0"/>
              </a:rPr>
              <a:t>It </a:t>
            </a:r>
            <a:r>
              <a:rPr lang="en-AU" sz="1200" baseline="0" dirty="0">
                <a:latin typeface="Arial" panose="020B0604020202020204" pitchFamily="34" charset="0"/>
                <a:cs typeface="Arial" panose="020B0604020202020204" pitchFamily="34" charset="0"/>
              </a:rPr>
              <a:t>c</a:t>
            </a:r>
            <a:r>
              <a:rPr lang="en-AU" sz="1200" dirty="0">
                <a:latin typeface="Arial" panose="020B0604020202020204" pitchFamily="34" charset="0"/>
                <a:cs typeface="Arial" panose="020B0604020202020204" pitchFamily="34" charset="0"/>
              </a:rPr>
              <a:t>ompares the annual greenhouse gas emissions of a proposed building to that of a reference building which is based on the Deemed-to-Satisfy Provisions. </a:t>
            </a:r>
          </a:p>
          <a:p>
            <a:pPr marL="171450" lvl="0" indent="-171450">
              <a:spcAft>
                <a:spcPts val="1800"/>
              </a:spcAft>
              <a:buFont typeface="Arial" panose="020B0604020202020204" pitchFamily="34" charset="0"/>
              <a:buChar char="•"/>
            </a:pPr>
            <a:r>
              <a:rPr lang="en-AU" sz="1200" dirty="0">
                <a:latin typeface="Arial" panose="020B0604020202020204" pitchFamily="34" charset="0"/>
                <a:cs typeface="Arial" panose="020B0604020202020204" pitchFamily="34" charset="0"/>
              </a:rPr>
              <a:t>If the greenhouse gas emissions of the proposed building do not exceed that of the reference building, </a:t>
            </a:r>
            <a:r>
              <a:rPr lang="en-AU" sz="1200" dirty="0" smtClean="0">
                <a:latin typeface="Arial" panose="020B0604020202020204" pitchFamily="34" charset="0"/>
                <a:cs typeface="Arial" panose="020B0604020202020204" pitchFamily="34" charset="0"/>
              </a:rPr>
              <a:t>J1P1 </a:t>
            </a:r>
            <a:r>
              <a:rPr lang="en-AU" sz="1200" dirty="0">
                <a:latin typeface="Arial" panose="020B0604020202020204" pitchFamily="34" charset="0"/>
                <a:cs typeface="Arial" panose="020B0604020202020204" pitchFamily="34" charset="0"/>
              </a:rPr>
              <a:t>is satisfied. </a:t>
            </a:r>
          </a:p>
          <a:p>
            <a:pPr marL="171450" lvl="0" indent="-171450">
              <a:spcAft>
                <a:spcPts val="1800"/>
              </a:spcAft>
              <a:buFont typeface="Arial" panose="020B0604020202020204" pitchFamily="34" charset="0"/>
              <a:buChar char="•"/>
            </a:pPr>
            <a:r>
              <a:rPr lang="en-AU" sz="1200" baseline="0" dirty="0">
                <a:latin typeface="Arial" panose="020B0604020202020204" pitchFamily="34" charset="0"/>
                <a:cs typeface="Arial" panose="020B0604020202020204" pitchFamily="34" charset="0"/>
              </a:rPr>
              <a:t>Additional thermal comfort targets and other DTS Provisions also apply. </a:t>
            </a:r>
            <a:r>
              <a:rPr lang="en-AU" baseline="0" dirty="0">
                <a:latin typeface="Arial" panose="020B0604020202020204" pitchFamily="34" charset="0"/>
                <a:cs typeface="Arial" panose="020B0604020202020204" pitchFamily="34" charset="0"/>
              </a:rPr>
              <a:t>That is, the building owner still has to demonstrate compliance with other parts of </a:t>
            </a:r>
            <a:r>
              <a:rPr lang="en-AU" baseline="0" dirty="0" smtClean="0">
                <a:latin typeface="Arial" panose="020B0604020202020204" pitchFamily="34" charset="0"/>
                <a:cs typeface="Arial" panose="020B0604020202020204" pitchFamily="34" charset="0"/>
              </a:rPr>
              <a:t>J1P1</a:t>
            </a:r>
            <a:r>
              <a:rPr lang="en-AU" baseline="0" dirty="0">
                <a:latin typeface="Arial" panose="020B0604020202020204" pitchFamily="34" charset="0"/>
                <a:cs typeface="Arial" panose="020B0604020202020204" pitchFamily="34" charset="0"/>
              </a:rPr>
              <a:t>.</a:t>
            </a:r>
            <a:endParaRPr lang="en-AU" sz="1200" dirty="0">
              <a:latin typeface="Arial" panose="020B0604020202020204" pitchFamily="34" charset="0"/>
              <a:cs typeface="Arial" panose="020B0604020202020204" pitchFamily="34" charset="0"/>
            </a:endParaRPr>
          </a:p>
          <a:p>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tx1"/>
                </a:solidFill>
              </a:rPr>
              <a:t>J1V4 Verification</a:t>
            </a:r>
            <a:r>
              <a:rPr lang="en-AU" b="1" baseline="0" dirty="0" smtClean="0">
                <a:solidFill>
                  <a:schemeClr val="tx1"/>
                </a:solidFill>
              </a:rPr>
              <a:t> of b</a:t>
            </a:r>
            <a:r>
              <a:rPr lang="en-AU" b="1" dirty="0" smtClean="0">
                <a:solidFill>
                  <a:schemeClr val="tx1"/>
                </a:solidFill>
              </a:rPr>
              <a:t>uilding </a:t>
            </a:r>
            <a:r>
              <a:rPr lang="en-AU" b="1" dirty="0">
                <a:solidFill>
                  <a:schemeClr val="tx1"/>
                </a:solidFill>
              </a:rPr>
              <a:t>envelope sealing</a:t>
            </a:r>
          </a:p>
          <a:p>
            <a:pPr marL="171450" lvl="0" indent="-171450">
              <a:lnSpc>
                <a:spcPct val="100000"/>
              </a:lnSpc>
              <a:spcAft>
                <a:spcPts val="600"/>
              </a:spcAft>
              <a:buFont typeface="Arial" panose="020B0604020202020204" pitchFamily="34" charset="0"/>
              <a:buChar char="•"/>
            </a:pPr>
            <a:r>
              <a:rPr lang="en-AU" sz="1200" dirty="0">
                <a:latin typeface="Arial" panose="020B0604020202020204" pitchFamily="34" charset="0"/>
                <a:cs typeface="Arial" panose="020B0604020202020204" pitchFamily="34" charset="0"/>
              </a:rPr>
              <a:t>This Verification Method only demonstrates the compliance of the</a:t>
            </a:r>
            <a:r>
              <a:rPr lang="en-AU" sz="1200" b="1" dirty="0">
                <a:latin typeface="Arial" panose="020B0604020202020204" pitchFamily="34" charset="0"/>
                <a:cs typeface="Arial" panose="020B0604020202020204" pitchFamily="34" charset="0"/>
              </a:rPr>
              <a:t> building sealing</a:t>
            </a:r>
            <a:r>
              <a:rPr lang="en-AU" sz="1200" dirty="0">
                <a:latin typeface="Arial" panose="020B0604020202020204" pitchFamily="34" charset="0"/>
                <a:cs typeface="Arial" panose="020B0604020202020204" pitchFamily="34" charset="0"/>
              </a:rPr>
              <a:t> with requirements. It does not demonstrate compliance against other energy efficiency requirements.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It</a:t>
            </a:r>
            <a:r>
              <a:rPr lang="en-AU" sz="1200" baseline="0" dirty="0">
                <a:latin typeface="Arial" panose="020B0604020202020204" pitchFamily="34" charset="0"/>
                <a:cs typeface="Arial" panose="020B0604020202020204" pitchFamily="34" charset="0"/>
              </a:rPr>
              <a:t> can be used </a:t>
            </a:r>
            <a:r>
              <a:rPr lang="en-AU" sz="1200" dirty="0">
                <a:latin typeface="Arial" panose="020B0604020202020204" pitchFamily="34" charset="0"/>
                <a:cs typeface="Arial" panose="020B0604020202020204" pitchFamily="34" charset="0"/>
              </a:rPr>
              <a:t>for Class 2, 3, 4, 5, 6, 8</a:t>
            </a:r>
            <a:r>
              <a:rPr lang="en-AU" sz="1200" baseline="0" dirty="0">
                <a:latin typeface="Arial" panose="020B0604020202020204" pitchFamily="34" charset="0"/>
                <a:cs typeface="Arial" panose="020B0604020202020204" pitchFamily="34" charset="0"/>
              </a:rPr>
              <a:t> or 9 </a:t>
            </a:r>
            <a:r>
              <a:rPr lang="en-AU" sz="1200" dirty="0">
                <a:latin typeface="Arial" panose="020B0604020202020204" pitchFamily="34" charset="0"/>
                <a:cs typeface="Arial" panose="020B0604020202020204" pitchFamily="34" charset="0"/>
              </a:rPr>
              <a:t>buildings. </a:t>
            </a:r>
          </a:p>
          <a:p>
            <a:pPr marL="171450" lvl="0" indent="-171450">
              <a:lnSpc>
                <a:spcPct val="100000"/>
              </a:lnSpc>
              <a:spcAft>
                <a:spcPts val="600"/>
              </a:spcAft>
              <a:buFont typeface="Arial" panose="020B0604020202020204" pitchFamily="34" charset="0"/>
              <a:buChar char="•"/>
            </a:pPr>
            <a:r>
              <a:rPr lang="en-AU" sz="1200" dirty="0">
                <a:latin typeface="Arial" panose="020B0604020202020204" pitchFamily="34" charset="0"/>
                <a:cs typeface="Arial" panose="020B0604020202020204" pitchFamily="34" charset="0"/>
              </a:rPr>
              <a:t>Building sealing is essential for facilitating the energy efficiency of a building. </a:t>
            </a:r>
          </a:p>
          <a:p>
            <a:pPr marL="171450" lvl="0" indent="-171450">
              <a:lnSpc>
                <a:spcPct val="100000"/>
              </a:lnSpc>
              <a:spcAft>
                <a:spcPts val="600"/>
              </a:spcAft>
              <a:buFont typeface="Arial" panose="020B0604020202020204" pitchFamily="34" charset="0"/>
              <a:buChar char="•"/>
            </a:pPr>
            <a:r>
              <a:rPr lang="en-AU" sz="1200" dirty="0" smtClean="0">
                <a:latin typeface="Arial" panose="020B0604020202020204" pitchFamily="34" charset="0"/>
                <a:cs typeface="Arial" panose="020B0604020202020204" pitchFamily="34" charset="0"/>
              </a:rPr>
              <a:t>J1V4 </a:t>
            </a:r>
            <a:r>
              <a:rPr lang="en-AU" sz="1200" dirty="0">
                <a:latin typeface="Arial" panose="020B0604020202020204" pitchFamily="34" charset="0"/>
                <a:cs typeface="Arial" panose="020B0604020202020204" pitchFamily="34" charset="0"/>
              </a:rPr>
              <a:t>provides a method of demonstrating compliance with the building sealing requirements in </a:t>
            </a:r>
            <a:r>
              <a:rPr lang="en-AU" sz="1200" dirty="0" smtClean="0">
                <a:latin typeface="Arial" panose="020B0604020202020204" pitchFamily="34" charset="0"/>
                <a:cs typeface="Arial" panose="020B0604020202020204" pitchFamily="34" charset="0"/>
              </a:rPr>
              <a:t>J1P1(e</a:t>
            </a:r>
            <a:r>
              <a:rPr lang="en-AU" sz="1200" dirty="0">
                <a:latin typeface="Arial" panose="020B0604020202020204" pitchFamily="34" charset="0"/>
                <a:cs typeface="Arial" panose="020B0604020202020204" pitchFamily="34" charset="0"/>
              </a:rPr>
              <a:t>).</a:t>
            </a:r>
          </a:p>
          <a:p>
            <a:pPr marL="171450" lvl="0" indent="-171450">
              <a:lnSpc>
                <a:spcPct val="100000"/>
              </a:lnSpc>
              <a:spcAft>
                <a:spcPts val="1800"/>
              </a:spcAft>
              <a:buFont typeface="Arial" panose="020B0604020202020204" pitchFamily="34" charset="0"/>
              <a:buChar char="•"/>
            </a:pPr>
            <a:r>
              <a:rPr lang="en-AU" sz="1200" dirty="0" smtClean="0">
                <a:latin typeface="Arial" panose="020B0604020202020204" pitchFamily="34" charset="0"/>
                <a:cs typeface="Arial" panose="020B0604020202020204" pitchFamily="34" charset="0"/>
              </a:rPr>
              <a:t>J1V4</a:t>
            </a:r>
            <a:r>
              <a:rPr lang="en-AU" sz="1200" baseline="0" dirty="0" smtClean="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provides an option to the prescriptive building sealing requirements in Part </a:t>
            </a:r>
            <a:r>
              <a:rPr lang="en-AU" sz="1200" dirty="0" smtClean="0">
                <a:latin typeface="Arial" panose="020B0604020202020204" pitchFamily="34" charset="0"/>
                <a:cs typeface="Arial" panose="020B0604020202020204" pitchFamily="34" charset="0"/>
              </a:rPr>
              <a:t>J5.</a:t>
            </a:r>
            <a:endParaRPr lang="en-AU" sz="1200" kern="1200" dirty="0">
              <a:solidFill>
                <a:schemeClr val="tx1"/>
              </a:solidFill>
              <a:effectLst/>
              <a:latin typeface="Arial" panose="020B0604020202020204" pitchFamily="34" charset="0"/>
              <a:ea typeface="+mn-ea"/>
              <a:cs typeface="Arial" panose="020B0604020202020204" pitchFamily="34" charset="0"/>
            </a:endParaRPr>
          </a:p>
          <a:p>
            <a:endParaRPr lang="en-AU" b="1" dirty="0">
              <a:solidFill>
                <a:schemeClr val="tx1"/>
              </a:solidFill>
            </a:endParaRPr>
          </a:p>
          <a:p>
            <a:r>
              <a:rPr lang="en-AU" b="1" dirty="0" smtClean="0"/>
              <a:t>J1V5 </a:t>
            </a:r>
            <a:r>
              <a:rPr lang="en-AU" b="1" dirty="0" smtClean="0">
                <a:solidFill>
                  <a:schemeClr val="tx1"/>
                </a:solidFill>
              </a:rPr>
              <a:t>Verification using a reference building for Class 2 sole-occupancy unit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smtClean="0">
                <a:latin typeface="Arial" panose="020B0604020202020204" pitchFamily="34" charset="0"/>
                <a:cs typeface="Arial" panose="020B0604020202020204" pitchFamily="34" charset="0"/>
              </a:rPr>
              <a:t>This Verification Method verifies the energy efficiency of the </a:t>
            </a:r>
            <a:r>
              <a:rPr lang="en-AU" b="1" dirty="0" smtClean="0">
                <a:latin typeface="Arial" panose="020B0604020202020204" pitchFamily="34" charset="0"/>
                <a:cs typeface="Arial" panose="020B0604020202020204" pitchFamily="34" charset="0"/>
              </a:rPr>
              <a:t>Class 2 SOUs</a:t>
            </a:r>
            <a:r>
              <a:rPr lang="en-AU" dirty="0" smtClean="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smtClean="0">
                <a:latin typeface="Arial" panose="020B0604020202020204" pitchFamily="34" charset="0"/>
                <a:cs typeface="Arial" panose="020B0604020202020204" pitchFamily="34" charset="0"/>
              </a:rPr>
              <a:t>It can only</a:t>
            </a:r>
            <a:r>
              <a:rPr lang="en-AU" sz="1200" baseline="0" dirty="0" smtClean="0">
                <a:latin typeface="Arial" panose="020B0604020202020204" pitchFamily="34" charset="0"/>
                <a:cs typeface="Arial" panose="020B0604020202020204" pitchFamily="34" charset="0"/>
              </a:rPr>
              <a:t> be used for Class 2 sole-occupancy units.</a:t>
            </a:r>
          </a:p>
          <a:p>
            <a:pPr marL="171450" lvl="0" indent="-171450">
              <a:spcAft>
                <a:spcPts val="600"/>
              </a:spcAft>
              <a:buFont typeface="Arial" panose="020B0604020202020204" pitchFamily="34" charset="0"/>
              <a:buChar char="•"/>
            </a:pPr>
            <a:r>
              <a:rPr lang="en-AU" sz="1200" dirty="0" smtClean="0">
                <a:latin typeface="Arial" panose="020B0604020202020204" pitchFamily="34" charset="0"/>
                <a:cs typeface="Arial" panose="020B0604020202020204" pitchFamily="34" charset="0"/>
              </a:rPr>
              <a:t>It </a:t>
            </a:r>
            <a:r>
              <a:rPr lang="en-AU" sz="1200" baseline="0" dirty="0" smtClean="0">
                <a:latin typeface="Arial" panose="020B0604020202020204" pitchFamily="34" charset="0"/>
                <a:cs typeface="Arial" panose="020B0604020202020204" pitchFamily="34" charset="0"/>
              </a:rPr>
              <a:t>c</a:t>
            </a:r>
            <a:r>
              <a:rPr lang="en-AU" sz="1200" dirty="0" smtClean="0">
                <a:latin typeface="Arial" panose="020B0604020202020204" pitchFamily="34" charset="0"/>
                <a:cs typeface="Arial" panose="020B0604020202020204" pitchFamily="34" charset="0"/>
              </a:rPr>
              <a:t>ompares the annual greenhouse gas emissions of a proposed building to that of a reference building which is based on the Deemed-to-Satisfy Provisions. </a:t>
            </a:r>
          </a:p>
          <a:p>
            <a:pPr marL="171450" lvl="0" indent="-171450">
              <a:spcAft>
                <a:spcPts val="1800"/>
              </a:spcAft>
              <a:buFont typeface="Arial" panose="020B0604020202020204" pitchFamily="34" charset="0"/>
              <a:buChar char="•"/>
            </a:pPr>
            <a:r>
              <a:rPr lang="en-AU" sz="1200" dirty="0" smtClean="0">
                <a:latin typeface="Arial" panose="020B0604020202020204" pitchFamily="34" charset="0"/>
                <a:cs typeface="Arial" panose="020B0604020202020204" pitchFamily="34" charset="0"/>
              </a:rPr>
              <a:t>If the heating and cooling loads of the proposed building do not exceed that of the reference building, J1P2 is satisfied. </a:t>
            </a:r>
          </a:p>
          <a:p>
            <a:pPr marL="171450" lvl="0" indent="-171450">
              <a:spcAft>
                <a:spcPts val="1800"/>
              </a:spcAft>
              <a:buFont typeface="Arial" panose="020B0604020202020204" pitchFamily="34" charset="0"/>
              <a:buChar char="•"/>
            </a:pPr>
            <a:r>
              <a:rPr lang="en-AU" sz="1200" dirty="0" smtClean="0">
                <a:latin typeface="Arial" panose="020B0604020202020204" pitchFamily="34" charset="0"/>
                <a:cs typeface="Arial" panose="020B0604020202020204" pitchFamily="34" charset="0"/>
              </a:rPr>
              <a:t>J1P3 can also be satisfied by </a:t>
            </a:r>
            <a:r>
              <a:rPr lang="en-AU" sz="1200" baseline="0" dirty="0" smtClean="0">
                <a:latin typeface="Arial" panose="020B0604020202020204" pitchFamily="34" charset="0"/>
                <a:cs typeface="Arial" panose="020B0604020202020204" pitchFamily="34" charset="0"/>
              </a:rPr>
              <a:t>J1V5(2) by comparing the energy usage of the proposed building with the reference building.</a:t>
            </a:r>
          </a:p>
          <a:p>
            <a:pPr marL="171450" lvl="0" indent="-171450">
              <a:spcAft>
                <a:spcPts val="1800"/>
              </a:spcAft>
              <a:buFont typeface="Arial" panose="020B0604020202020204" pitchFamily="34" charset="0"/>
              <a:buChar char="•"/>
            </a:pPr>
            <a:r>
              <a:rPr lang="en-AU" sz="1200" baseline="0" dirty="0" smtClean="0">
                <a:latin typeface="Arial" panose="020B0604020202020204" pitchFamily="34" charset="0"/>
                <a:cs typeface="Arial" panose="020B0604020202020204" pitchFamily="34" charset="0"/>
              </a:rPr>
              <a:t>Additional requirements which need met to be fully comply with J1P2 and J1P3 can be found in Specifications 33 and 45.</a:t>
            </a:r>
            <a:endParaRPr lang="en-AU" sz="1200" dirty="0" smtClean="0">
              <a:latin typeface="Arial" panose="020B0604020202020204" pitchFamily="34" charset="0"/>
              <a:cs typeface="Arial" panose="020B0604020202020204" pitchFamily="34" charset="0"/>
            </a:endParaRPr>
          </a:p>
          <a:p>
            <a:endParaRPr lang="en-AU" b="1" dirty="0">
              <a:solidFill>
                <a:schemeClr val="tx1"/>
              </a:solidFill>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dirty="0"/>
          </a:p>
        </p:txBody>
      </p:sp>
    </p:spTree>
    <p:extLst>
      <p:ext uri="{BB962C8B-B14F-4D97-AF65-F5344CB8AC3E}">
        <p14:creationId xmlns:p14="http://schemas.microsoft.com/office/powerpoint/2010/main" val="251517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a:t>
            </a:r>
            <a:r>
              <a:rPr lang="en-AU" b="0" dirty="0" smtClean="0"/>
              <a:t>banner, 6 </a:t>
            </a:r>
            <a:r>
              <a:rPr lang="en-AU" b="0" dirty="0"/>
              <a:t>Parts of Section J of Volume One listed on the left and 6 options for the subject of each Part on the right.  </a:t>
            </a:r>
          </a:p>
          <a:p>
            <a:endParaRPr lang="en-AU" b="0" dirty="0"/>
          </a:p>
          <a:p>
            <a:r>
              <a:rPr lang="en-AU" b="0" dirty="0"/>
              <a:t>Click to animate the title/subject for each Part, in order from top to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final answer animates after the fifth one, without any need for action, because the answer is obvious.</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and practice the structure of Section J of NCC Volume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section has a complex structure, so it is helpful to review the structure to reinforce the various parts and how they apply.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simple activity can also help to increase trainees’ confidence in using the Volume.</a:t>
            </a:r>
          </a:p>
          <a:p>
            <a:endParaRPr lang="en-AU" dirty="0"/>
          </a:p>
          <a:p>
            <a:r>
              <a:rPr lang="en-AU" dirty="0"/>
              <a:t>Go through each Part in order, and display the answers as you go.</a:t>
            </a:r>
          </a:p>
          <a:p>
            <a:endParaRPr lang="en-AU" dirty="0"/>
          </a:p>
          <a:p>
            <a:r>
              <a:rPr lang="en-AU" dirty="0"/>
              <a:t>Use this as an opportunity to review the contents of each Part briefly and how it applies to different </a:t>
            </a:r>
            <a:r>
              <a:rPr lang="en-AU" dirty="0" smtClean="0"/>
              <a:t>building classifications.</a:t>
            </a:r>
            <a:endParaRPr lang="en-AU" dirty="0"/>
          </a:p>
          <a:p>
            <a:endParaRPr lang="en-AU" dirty="0"/>
          </a:p>
          <a:p>
            <a:pPr marL="171450" indent="-171450">
              <a:buFont typeface="Arial" panose="020B0604020202020204" pitchFamily="34" charset="0"/>
              <a:buChar char="•"/>
            </a:pPr>
            <a:r>
              <a:rPr lang="en-AU" dirty="0"/>
              <a:t>Part </a:t>
            </a:r>
            <a:r>
              <a:rPr lang="en-AU" dirty="0" smtClean="0"/>
              <a:t>J4 </a:t>
            </a:r>
            <a:r>
              <a:rPr lang="en-AU" dirty="0"/>
              <a:t>= Building fabric</a:t>
            </a:r>
          </a:p>
          <a:p>
            <a:pPr marL="171450" indent="-171450">
              <a:buFont typeface="Arial" panose="020B0604020202020204" pitchFamily="34" charset="0"/>
              <a:buChar char="•"/>
            </a:pPr>
            <a:r>
              <a:rPr lang="en-AU" dirty="0"/>
              <a:t>Part </a:t>
            </a:r>
            <a:r>
              <a:rPr lang="en-AU" dirty="0" smtClean="0"/>
              <a:t>J5 </a:t>
            </a:r>
            <a:r>
              <a:rPr lang="en-AU" dirty="0"/>
              <a:t>= Building sealing</a:t>
            </a:r>
          </a:p>
          <a:p>
            <a:pPr marL="171450" indent="-171450">
              <a:buFont typeface="Arial" panose="020B0604020202020204" pitchFamily="34" charset="0"/>
              <a:buChar char="•"/>
            </a:pPr>
            <a:r>
              <a:rPr lang="en-AU" dirty="0"/>
              <a:t>Part </a:t>
            </a:r>
            <a:r>
              <a:rPr lang="en-AU" dirty="0" smtClean="0"/>
              <a:t>J6 </a:t>
            </a:r>
            <a:r>
              <a:rPr lang="en-AU" dirty="0"/>
              <a:t>= Air-conditioning and </a:t>
            </a:r>
            <a:r>
              <a:rPr lang="en-AU" dirty="0" smtClean="0"/>
              <a:t>ventilation</a:t>
            </a:r>
            <a:endParaRPr lang="en-AU" dirty="0"/>
          </a:p>
          <a:p>
            <a:pPr marL="171450" indent="-171450">
              <a:buFont typeface="Arial" panose="020B0604020202020204" pitchFamily="34" charset="0"/>
              <a:buChar char="•"/>
            </a:pPr>
            <a:r>
              <a:rPr lang="en-AU" dirty="0"/>
              <a:t>Part </a:t>
            </a:r>
            <a:r>
              <a:rPr lang="en-AU" dirty="0" smtClean="0"/>
              <a:t>J7 </a:t>
            </a:r>
            <a:r>
              <a:rPr lang="en-AU" dirty="0"/>
              <a:t>= Artificial </a:t>
            </a:r>
            <a:r>
              <a:rPr lang="en-AU" dirty="0" smtClean="0"/>
              <a:t>lighting </a:t>
            </a:r>
            <a:r>
              <a:rPr lang="en-AU" dirty="0"/>
              <a:t>and power</a:t>
            </a:r>
          </a:p>
          <a:p>
            <a:pPr marL="171450" indent="-171450">
              <a:buFont typeface="Arial" panose="020B0604020202020204" pitchFamily="34" charset="0"/>
              <a:buChar char="•"/>
            </a:pPr>
            <a:r>
              <a:rPr lang="en-AU" dirty="0"/>
              <a:t>Part </a:t>
            </a:r>
            <a:r>
              <a:rPr lang="en-AU" dirty="0" smtClean="0"/>
              <a:t>J8 </a:t>
            </a:r>
            <a:r>
              <a:rPr lang="en-AU" dirty="0"/>
              <a:t>= Heated water supply and swimming pool and spa pool plant</a:t>
            </a:r>
          </a:p>
          <a:p>
            <a:pPr marL="171450" indent="-171450">
              <a:buFont typeface="Arial" panose="020B0604020202020204" pitchFamily="34" charset="0"/>
              <a:buChar char="•"/>
            </a:pPr>
            <a:r>
              <a:rPr lang="en-AU" dirty="0"/>
              <a:t>Part </a:t>
            </a:r>
            <a:r>
              <a:rPr lang="en-AU" dirty="0" smtClean="0"/>
              <a:t>J9 </a:t>
            </a:r>
            <a:r>
              <a:rPr lang="en-AU" dirty="0"/>
              <a:t>= </a:t>
            </a:r>
            <a:r>
              <a:rPr lang="en-AU" dirty="0" smtClean="0"/>
              <a:t>Energy monitoring and on-site distributed energy resources</a:t>
            </a:r>
            <a:endParaRPr lang="en-AU" dirty="0"/>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dirty="0"/>
          </a:p>
        </p:txBody>
      </p:sp>
    </p:spTree>
    <p:extLst>
      <p:ext uri="{BB962C8B-B14F-4D97-AF65-F5344CB8AC3E}">
        <p14:creationId xmlns:p14="http://schemas.microsoft.com/office/powerpoint/2010/main" val="43264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statement below, with options of True and False with radio buttons.</a:t>
            </a:r>
          </a:p>
          <a:p>
            <a:r>
              <a:rPr lang="en-AU" b="0" dirty="0"/>
              <a:t>Click once on either the True or False option (or the radio button for either) to see a response.</a:t>
            </a:r>
          </a:p>
          <a:p>
            <a:r>
              <a:rPr lang="en-AU" dirty="0">
                <a:solidFill>
                  <a:schemeClr val="tx1"/>
                </a:solidFill>
              </a:rPr>
              <a:t>Click again on the same option to get rid of the response.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reinforce a key understanding related to the energy efficiency provisions of Volume One, which is that an apartment or SOU in a Class 2 building or Class 4 part of a building needs to have more than a NatHERS rating to comply with the energy efficiency requirements of Section J. This question also allows the facilitator to reinforce the fact that the DTS </a:t>
            </a:r>
            <a:r>
              <a:rPr lang="en-AU" dirty="0" smtClean="0"/>
              <a:t>Provisions </a:t>
            </a:r>
            <a:r>
              <a:rPr lang="en-AU" dirty="0"/>
              <a:t>are somewhat different for this type of SOU, compared with other parts of the same building or other kinds of buildings.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Suggest the trainees refer to Volume One or the Guide to Volume One, if helpful.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an answer, and discuss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Correct Answer: True</a:t>
            </a:r>
          </a:p>
          <a:p>
            <a:pPr algn="l">
              <a:spcBef>
                <a:spcPts val="200"/>
              </a:spcBef>
              <a:spcAft>
                <a:spcPts val="200"/>
              </a:spcAft>
            </a:pPr>
            <a:r>
              <a:rPr lang="en-AU" b="0" dirty="0">
                <a:solidFill>
                  <a:schemeClr val="tx1"/>
                </a:solidFill>
              </a:rPr>
              <a:t>Yes, that’s right. </a:t>
            </a:r>
          </a:p>
          <a:p>
            <a:pPr algn="l">
              <a:spcBef>
                <a:spcPts val="200"/>
              </a:spcBef>
              <a:spcAft>
                <a:spcPts val="200"/>
              </a:spcAft>
            </a:pPr>
            <a:r>
              <a:rPr lang="en-AU" b="0" dirty="0">
                <a:solidFill>
                  <a:schemeClr val="tx1"/>
                </a:solidFill>
              </a:rPr>
              <a:t>A minimum </a:t>
            </a:r>
            <a:r>
              <a:rPr lang="en-AU" b="0" dirty="0" smtClean="0">
                <a:solidFill>
                  <a:schemeClr val="tx1"/>
                </a:solidFill>
              </a:rPr>
              <a:t>6 </a:t>
            </a:r>
            <a:r>
              <a:rPr lang="en-AU" b="0" dirty="0">
                <a:solidFill>
                  <a:schemeClr val="tx1"/>
                </a:solidFill>
              </a:rPr>
              <a:t>star rating for an SOU demonstrates compliance against just some requirements. </a:t>
            </a:r>
          </a:p>
          <a:p>
            <a:pPr algn="l">
              <a:spcBef>
                <a:spcPts val="200"/>
              </a:spcBef>
              <a:spcAft>
                <a:spcPts val="200"/>
              </a:spcAft>
            </a:pPr>
            <a:r>
              <a:rPr lang="en-AU" b="0" dirty="0">
                <a:solidFill>
                  <a:schemeClr val="tx1"/>
                </a:solidFill>
              </a:rPr>
              <a:t>You also need to demonstrate compliance with other DTS </a:t>
            </a:r>
            <a:r>
              <a:rPr lang="en-AU" b="0" dirty="0" smtClean="0">
                <a:solidFill>
                  <a:schemeClr val="tx1"/>
                </a:solidFill>
              </a:rPr>
              <a:t>Provisions </a:t>
            </a:r>
            <a:r>
              <a:rPr lang="en-AU" b="0" dirty="0">
                <a:solidFill>
                  <a:schemeClr val="tx1"/>
                </a:solidFill>
              </a:rPr>
              <a:t>for things like thermal breaks and building sealing.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Incorrect Answer: False</a:t>
            </a:r>
          </a:p>
          <a:p>
            <a:pPr algn="l">
              <a:spcBef>
                <a:spcPts val="200"/>
              </a:spcBef>
              <a:spcAft>
                <a:spcPts val="200"/>
              </a:spcAft>
            </a:pPr>
            <a:r>
              <a:rPr lang="en-AU" b="0" dirty="0">
                <a:solidFill>
                  <a:schemeClr val="tx1"/>
                </a:solidFill>
              </a:rPr>
              <a:t>Sorry, that’s not right. </a:t>
            </a:r>
          </a:p>
          <a:p>
            <a:pPr algn="l">
              <a:spcBef>
                <a:spcPts val="200"/>
              </a:spcBef>
              <a:spcAft>
                <a:spcPts val="200"/>
              </a:spcAft>
            </a:pPr>
            <a:r>
              <a:rPr lang="en-AU" b="0" dirty="0">
                <a:solidFill>
                  <a:schemeClr val="tx1"/>
                </a:solidFill>
              </a:rPr>
              <a:t>A minimum </a:t>
            </a:r>
            <a:r>
              <a:rPr lang="en-AU" b="0" dirty="0" smtClean="0">
                <a:solidFill>
                  <a:schemeClr val="tx1"/>
                </a:solidFill>
              </a:rPr>
              <a:t>6 </a:t>
            </a:r>
            <a:r>
              <a:rPr lang="en-AU" b="0" dirty="0">
                <a:solidFill>
                  <a:schemeClr val="tx1"/>
                </a:solidFill>
              </a:rPr>
              <a:t>star rating for an SOU demonstrates compliance against just some requirements. </a:t>
            </a:r>
          </a:p>
          <a:p>
            <a:pPr algn="l">
              <a:spcBef>
                <a:spcPts val="200"/>
              </a:spcBef>
              <a:spcAft>
                <a:spcPts val="200"/>
              </a:spcAft>
            </a:pPr>
            <a:r>
              <a:rPr lang="en-AU" b="0" dirty="0">
                <a:solidFill>
                  <a:schemeClr val="tx1"/>
                </a:solidFill>
              </a:rPr>
              <a:t>You also need to demonstrate compliance with other DTS </a:t>
            </a:r>
            <a:r>
              <a:rPr lang="en-AU" b="0" dirty="0" smtClean="0">
                <a:solidFill>
                  <a:schemeClr val="tx1"/>
                </a:solidFill>
              </a:rPr>
              <a:t>Provisions </a:t>
            </a:r>
            <a:r>
              <a:rPr lang="en-AU" b="0" dirty="0">
                <a:solidFill>
                  <a:schemeClr val="tx1"/>
                </a:solidFill>
              </a:rPr>
              <a:t>for things like thermal breaks and building sealing.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dirty="0"/>
          </a:p>
        </p:txBody>
      </p:sp>
    </p:spTree>
    <p:extLst>
      <p:ext uri="{BB962C8B-B14F-4D97-AF65-F5344CB8AC3E}">
        <p14:creationId xmlns:p14="http://schemas.microsoft.com/office/powerpoint/2010/main" val="3289824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the question below and the images on right.</a:t>
            </a:r>
          </a:p>
          <a:p>
            <a:r>
              <a:rPr lang="en-AU" dirty="0"/>
              <a:t>Click once to see the Answer to the question on the slide.</a:t>
            </a:r>
          </a:p>
          <a:p>
            <a:endParaRPr lang="en-AU" dirty="0"/>
          </a:p>
          <a:p>
            <a:r>
              <a:rPr lang="en-AU" dirty="0"/>
              <a:t>Press Enter to see the next slide.</a:t>
            </a:r>
          </a:p>
          <a:p>
            <a:endParaRPr lang="en-AU" dirty="0"/>
          </a:p>
          <a:p>
            <a:r>
              <a:rPr lang="en-AU" b="1" dirty="0"/>
              <a:t>Facilitators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the minimum NATHERS star rating requirements for SOUs in Class 2 buildings.</a:t>
            </a:r>
          </a:p>
          <a:p>
            <a:endParaRPr lang="en-AU" dirty="0"/>
          </a:p>
          <a:p>
            <a:r>
              <a:rPr lang="en-AU" dirty="0"/>
              <a:t>Ask the question on the slide and discuss the trainees’ answers. </a:t>
            </a:r>
          </a:p>
          <a:p>
            <a:endParaRPr lang="en-AU" dirty="0"/>
          </a:p>
          <a:p>
            <a:r>
              <a:rPr lang="en-AU" dirty="0"/>
              <a:t>When ready, progress the slide to see the answer box, and discuss the answer. Try to bring out the relevant concepts and requirements in the discussion</a:t>
            </a:r>
            <a:r>
              <a:rPr lang="en-AU" dirty="0" smtClean="0"/>
              <a:t>.</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dirty="0"/>
          </a:p>
        </p:txBody>
      </p:sp>
    </p:spTree>
    <p:extLst>
      <p:ext uri="{BB962C8B-B14F-4D97-AF65-F5344CB8AC3E}">
        <p14:creationId xmlns:p14="http://schemas.microsoft.com/office/powerpoint/2010/main" val="2082671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the </a:t>
            </a:r>
            <a:r>
              <a:rPr lang="en-AU" b="0" dirty="0" smtClean="0"/>
              <a:t>5 </a:t>
            </a:r>
            <a:r>
              <a:rPr lang="en-AU" b="0" dirty="0"/>
              <a:t>Verification Methods from Section J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Verification Method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r>
              <a:rPr lang="en-AU" dirty="0"/>
              <a:t>The purpose of this slide is to review and reinforce the use of the different Verification Methods. </a:t>
            </a:r>
          </a:p>
          <a:p>
            <a:r>
              <a:rPr lang="en-AU" dirty="0"/>
              <a:t>It provides an opportunity to review and summarise the </a:t>
            </a:r>
            <a:r>
              <a:rPr lang="en-AU" dirty="0" smtClean="0"/>
              <a:t>methods </a:t>
            </a:r>
            <a:r>
              <a:rPr lang="en-AU" dirty="0"/>
              <a:t>and which types of buildings they can be used for.</a:t>
            </a:r>
            <a:endParaRPr lang="en-AU" i="0" dirty="0"/>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them to the descriptions of each Verification Method in NCC Volume One. </a:t>
            </a:r>
            <a:endParaRPr lang="en-AU"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Verification Method to see a response in a popup. </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dirty="0"/>
          </a:p>
        </p:txBody>
      </p:sp>
    </p:spTree>
    <p:extLst>
      <p:ext uri="{BB962C8B-B14F-4D97-AF65-F5344CB8AC3E}">
        <p14:creationId xmlns:p14="http://schemas.microsoft.com/office/powerpoint/2010/main" val="418069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a:t>
            </a:r>
          </a:p>
          <a:p>
            <a:r>
              <a:rPr lang="en-AU" dirty="0"/>
              <a:t>Click once to see the left hand block of text which discusses the various calculators that are relevant for use with Volume One.</a:t>
            </a:r>
          </a:p>
          <a:p>
            <a:r>
              <a:rPr lang="en-AU" dirty="0"/>
              <a:t>Click a second time to see the right hand block which discusses the handbook issued by the ABCB and YouTube tutorials.</a:t>
            </a:r>
          </a:p>
          <a:p>
            <a:r>
              <a:rPr lang="en-AU" dirty="0"/>
              <a:t>Press Enter to progress to the next slide.</a:t>
            </a:r>
          </a:p>
          <a:p>
            <a:endParaRPr lang="en-AU" dirty="0"/>
          </a:p>
          <a:p>
            <a:r>
              <a:rPr lang="en-AU" b="1" dirty="0"/>
              <a:t>Facilitator notes</a:t>
            </a:r>
          </a:p>
          <a:p>
            <a:r>
              <a:rPr lang="en-AU" dirty="0"/>
              <a:t>The purpose of this slide is to discuss other resources that may be useful to the trainees when they are using the energy efficiency provisions of NCC Volume One</a:t>
            </a:r>
            <a:r>
              <a:rPr lang="en-AU" dirty="0" smtClean="0"/>
              <a:t>.</a:t>
            </a:r>
            <a:endParaRPr lang="en-AU" dirty="0"/>
          </a:p>
          <a:p>
            <a:endParaRPr lang="en-AU" dirty="0"/>
          </a:p>
          <a:p>
            <a:r>
              <a:rPr lang="en-AU" dirty="0"/>
              <a:t>Discuss the contents and purpose of the ABCB calculators and the Volume One Energy Efficiency Handbook</a:t>
            </a:r>
            <a:r>
              <a:rPr lang="en-AU" dirty="0" smtClean="0"/>
              <a:t>.</a:t>
            </a:r>
            <a:endParaRPr lang="en-AU" dirty="0"/>
          </a:p>
          <a:p>
            <a:endParaRPr lang="en-AU" dirty="0"/>
          </a:p>
          <a:p>
            <a:r>
              <a:rPr lang="en-AU" dirty="0"/>
              <a:t>Emphasise that:</a:t>
            </a:r>
          </a:p>
          <a:p>
            <a:pPr marL="171450" indent="-171450">
              <a:buFont typeface="Arial" panose="020B0604020202020204" pitchFamily="34" charset="0"/>
              <a:buChar char="•"/>
            </a:pPr>
            <a:r>
              <a:rPr lang="en-AU" dirty="0"/>
              <a:t>These resources </a:t>
            </a:r>
            <a:r>
              <a:rPr lang="en-AU" b="1" dirty="0"/>
              <a:t>are</a:t>
            </a:r>
            <a:r>
              <a:rPr lang="en-AU" dirty="0"/>
              <a:t> </a:t>
            </a:r>
            <a:r>
              <a:rPr lang="en-AU" b="1" dirty="0"/>
              <a:t>not mandatory</a:t>
            </a:r>
            <a:r>
              <a:rPr lang="en-AU" dirty="0"/>
              <a:t>. They provide guidance and help, but nothing in them needs to be complied with in order to comply with the NCC.</a:t>
            </a:r>
          </a:p>
          <a:p>
            <a:pPr marL="171450" indent="-171450">
              <a:buFont typeface="Arial" panose="020B0604020202020204" pitchFamily="34" charset="0"/>
              <a:buChar char="•"/>
            </a:pPr>
            <a:r>
              <a:rPr lang="en-AU" dirty="0"/>
              <a:t>The calculators are guidance tools and are not intended</a:t>
            </a:r>
            <a:r>
              <a:rPr lang="en-AU" baseline="0" dirty="0"/>
              <a:t> to be used as evidence of compliance</a:t>
            </a:r>
            <a:r>
              <a:rPr lang="en-AU" dirty="0"/>
              <a:t>. This means that you should not present evidence from the lighting calculator, for example, to demonstrate compliance with the lighting energy efficiency requirements in Volume One.</a:t>
            </a:r>
          </a:p>
          <a:p>
            <a:pPr marL="0" indent="0">
              <a:buFont typeface="Arial" panose="020B0604020202020204" pitchFamily="34" charset="0"/>
              <a:buNone/>
            </a:pPr>
            <a:endParaRPr lang="en-AU" b="1" dirty="0"/>
          </a:p>
          <a:p>
            <a:r>
              <a:rPr lang="en-AU" b="1" dirty="0"/>
              <a:t>Other things you could discuss on this slide include</a:t>
            </a:r>
            <a:r>
              <a:rPr lang="en-AU" b="1" dirty="0" smtClean="0"/>
              <a:t>:</a:t>
            </a:r>
          </a:p>
          <a:p>
            <a:pPr marL="171450" indent="-171450">
              <a:buFont typeface="Arial" panose="020B0604020202020204" pitchFamily="34" charset="0"/>
              <a:buChar char="•"/>
            </a:pPr>
            <a:r>
              <a:rPr lang="en-AU" b="0" dirty="0" smtClean="0"/>
              <a:t>The</a:t>
            </a:r>
            <a:r>
              <a:rPr lang="en-AU" b="0" baseline="0" dirty="0" smtClean="0"/>
              <a:t> </a:t>
            </a:r>
            <a:r>
              <a:rPr lang="en-AU" b="1" baseline="0" dirty="0" smtClean="0"/>
              <a:t>façade calculator </a:t>
            </a:r>
            <a:r>
              <a:rPr lang="en-AU" b="0" baseline="0" dirty="0" smtClean="0"/>
              <a:t>assists in understanding J4D6 Walls and glazing DTS requirements.</a:t>
            </a:r>
            <a:endParaRPr lang="en-AU"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The</a:t>
            </a:r>
            <a:r>
              <a:rPr lang="en-US" sz="1200" b="1" dirty="0">
                <a:latin typeface="+mn-lt"/>
                <a:cs typeface="Arial" panose="020B0604020202020204" pitchFamily="34" charset="0"/>
              </a:rPr>
              <a:t> fan system calculator</a:t>
            </a:r>
            <a:r>
              <a:rPr lang="en-US" sz="1200" dirty="0">
                <a:latin typeface="+mn-lt"/>
                <a:cs typeface="Arial" panose="020B0604020202020204" pitchFamily="34" charset="0"/>
              </a:rPr>
              <a:t> allows a range of inputs, including various fan system characteristics, fouling risk, role of selected fan system, duct sizes and runs, flow rates, roughness, motor input power and more.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The </a:t>
            </a:r>
            <a:r>
              <a:rPr lang="en-US" sz="1200" b="1" dirty="0">
                <a:latin typeface="+mn-lt"/>
                <a:cs typeface="Arial" panose="020B0604020202020204" pitchFamily="34" charset="0"/>
              </a:rPr>
              <a:t>pump system calculator</a:t>
            </a:r>
            <a:r>
              <a:rPr lang="en-US" sz="1200" dirty="0">
                <a:latin typeface="+mn-lt"/>
                <a:cs typeface="Arial" panose="020B0604020202020204" pitchFamily="34" charset="0"/>
              </a:rPr>
              <a:t> allows a range of inputs, including pump system characteristics, speed control, operating hours, pump design, pump stage, pump speed, pump configuration, pipe details and more.</a:t>
            </a:r>
          </a:p>
          <a:p>
            <a:pPr marL="171450" indent="-171450">
              <a:spcAft>
                <a:spcPts val="1200"/>
              </a:spcAft>
              <a:buFont typeface="Arial" panose="020B0604020202020204" pitchFamily="34" charset="0"/>
              <a:buChar char="•"/>
            </a:pPr>
            <a:r>
              <a:rPr lang="en-AU" sz="1200" dirty="0">
                <a:latin typeface="Arial" panose="020B0604020202020204" pitchFamily="34" charset="0"/>
                <a:cs typeface="Arial" panose="020B0604020202020204" pitchFamily="34" charset="0"/>
              </a:rPr>
              <a:t>The </a:t>
            </a:r>
            <a:r>
              <a:rPr lang="en-AU" sz="1200" b="1" dirty="0">
                <a:latin typeface="Arial" panose="020B0604020202020204" pitchFamily="34" charset="0"/>
                <a:cs typeface="Arial" panose="020B0604020202020204" pitchFamily="34" charset="0"/>
              </a:rPr>
              <a:t>lighting calculator</a:t>
            </a:r>
            <a:r>
              <a:rPr lang="en-A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allows a range of inputs, including floor areas, perimeter of space, ceiling heights, design illumination power load, space type, light colour, and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latin typeface="+mn-lt"/>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dirty="0"/>
          </a:p>
        </p:txBody>
      </p:sp>
    </p:spTree>
    <p:extLst>
      <p:ext uri="{BB962C8B-B14F-4D97-AF65-F5344CB8AC3E}">
        <p14:creationId xmlns:p14="http://schemas.microsoft.com/office/powerpoint/2010/main" val="2706522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title in the banner and the left-hand block and blue dividing line.</a:t>
            </a:r>
          </a:p>
          <a:p>
            <a:r>
              <a:rPr lang="en-AU" b="0" dirty="0"/>
              <a:t>Click once to bring up the centre block and next blue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righthand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If they struggled with the questions that preceded the summary, then take some time to ask more questions, and to repeat some of the key learnings.</a:t>
            </a:r>
          </a:p>
          <a:p>
            <a:endParaRPr lang="en-AU" dirty="0"/>
          </a:p>
          <a:p>
            <a:r>
              <a:rPr lang="en-AU" dirty="0"/>
              <a:t>Remind trainees that they can get more information and access the NCC</a:t>
            </a:r>
            <a:r>
              <a:rPr lang="en-AU" baseline="0" dirty="0"/>
              <a:t> </a:t>
            </a:r>
            <a:r>
              <a:rPr lang="en-AU" dirty="0"/>
              <a:t>from the ABCB website (ncc.abcb.gov.au). </a:t>
            </a:r>
          </a:p>
          <a:p>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dirty="0"/>
          </a:p>
        </p:txBody>
      </p:sp>
    </p:spTree>
    <p:extLst>
      <p:ext uri="{BB962C8B-B14F-4D97-AF65-F5344CB8AC3E}">
        <p14:creationId xmlns:p14="http://schemas.microsoft.com/office/powerpoint/2010/main" val="3712175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top left block with two blue dividing 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see the bottom left block and another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and the last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a:t>
            </a:r>
          </a:p>
          <a:p>
            <a:endParaRPr lang="en-AU" dirty="0"/>
          </a:p>
          <a:p>
            <a:endParaRPr lang="en-AU" b="0"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dirty="0"/>
          </a:p>
        </p:txBody>
      </p:sp>
    </p:spTree>
    <p:extLst>
      <p:ext uri="{BB962C8B-B14F-4D97-AF65-F5344CB8AC3E}">
        <p14:creationId xmlns:p14="http://schemas.microsoft.com/office/powerpoint/2010/main" val="94998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an animated introduction to the module. The aim of the animation is to get the participants’ attention at the start of the training.</a:t>
            </a:r>
          </a:p>
          <a:p>
            <a:endParaRPr lang="en-AU" dirty="0"/>
          </a:p>
          <a:p>
            <a:r>
              <a:rPr lang="en-AU" b="1" dirty="0"/>
              <a:t>Facilitator notes</a:t>
            </a:r>
          </a:p>
          <a:p>
            <a:r>
              <a:rPr lang="en-AU" dirty="0"/>
              <a:t>Welcome the trainees.</a:t>
            </a:r>
          </a:p>
          <a:p>
            <a:endParaRPr lang="en-AU" dirty="0"/>
          </a:p>
          <a:p>
            <a:r>
              <a:rPr lang="en-AU" dirty="0"/>
              <a:t>The focus of this presentation is on how to use the energy efficiency provisions in NCC Volume One.</a:t>
            </a:r>
          </a:p>
          <a:p>
            <a:endParaRPr lang="en-AU" dirty="0"/>
          </a:p>
          <a:p>
            <a:r>
              <a:rPr lang="en-AU" dirty="0"/>
              <a:t>That is what you will learn about in this presentation.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dirty="0"/>
          </a:p>
        </p:txBody>
      </p:sp>
    </p:spTree>
    <p:extLst>
      <p:ext uri="{BB962C8B-B14F-4D97-AF65-F5344CB8AC3E}">
        <p14:creationId xmlns:p14="http://schemas.microsoft.com/office/powerpoint/2010/main" val="1452171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questions</a:t>
            </a:r>
            <a:r>
              <a:rPr lang="en-AU" b="0" baseline="0" dirty="0"/>
              <a:t> heading</a:t>
            </a:r>
            <a:r>
              <a:rPr lang="en-AU" b="0" dirty="0"/>
              <a:t> and </a:t>
            </a:r>
            <a:r>
              <a:rPr lang="en-AU" b="0" dirty="0" smtClean="0"/>
              <a:t>3 volume </a:t>
            </a:r>
            <a:r>
              <a:rPr lang="en-AU" b="0" dirty="0"/>
              <a:t>images. </a:t>
            </a:r>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20</a:t>
            </a:fld>
            <a:endParaRPr lang="en-AU" dirty="0"/>
          </a:p>
        </p:txBody>
      </p:sp>
    </p:spTree>
    <p:extLst>
      <p:ext uri="{BB962C8B-B14F-4D97-AF65-F5344CB8AC3E}">
        <p14:creationId xmlns:p14="http://schemas.microsoft.com/office/powerpoint/2010/main" val="82987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text on screen.</a:t>
            </a:r>
          </a:p>
          <a:p>
            <a:endParaRPr lang="en-AU" b="1" dirty="0"/>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prepare the trainees for the training session by quickly summarising what will be covered.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Quickly discuss the points on the screen, but don’t go into a lot of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dirty="0"/>
          </a:p>
        </p:txBody>
      </p:sp>
    </p:spTree>
    <p:extLst>
      <p:ext uri="{BB962C8B-B14F-4D97-AF65-F5344CB8AC3E}">
        <p14:creationId xmlns:p14="http://schemas.microsoft.com/office/powerpoint/2010/main" val="74994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a:t>
            </a:r>
            <a:r>
              <a:rPr lang="en-AU" b="1" dirty="0" smtClean="0"/>
              <a:t>progression </a:t>
            </a:r>
            <a:endParaRPr lang="en-AU" b="1" dirty="0"/>
          </a:p>
          <a:p>
            <a:r>
              <a:rPr lang="en-AU" dirty="0"/>
              <a:t>This slide starts with </a:t>
            </a:r>
            <a:r>
              <a:rPr lang="en-AU" dirty="0" smtClean="0"/>
              <a:t>the </a:t>
            </a:r>
            <a:r>
              <a:rPr lang="en-AU" dirty="0"/>
              <a:t>question in the </a:t>
            </a:r>
            <a:r>
              <a:rPr lang="en-AU" dirty="0" smtClean="0"/>
              <a:t>banner and the Section J Energy Efficiency title box.</a:t>
            </a:r>
            <a:endParaRPr lang="en-AU" dirty="0"/>
          </a:p>
          <a:p>
            <a:r>
              <a:rPr lang="en-AU" dirty="0"/>
              <a:t>Click </a:t>
            </a:r>
            <a:r>
              <a:rPr lang="en-AU" dirty="0" smtClean="0"/>
              <a:t>the title box to bring up the boxes</a:t>
            </a:r>
            <a:r>
              <a:rPr lang="en-AU" baseline="0" dirty="0" smtClean="0"/>
              <a:t> for </a:t>
            </a:r>
            <a:r>
              <a:rPr lang="en-AU" dirty="0" smtClean="0"/>
              <a:t>the </a:t>
            </a:r>
            <a:r>
              <a:rPr lang="en-AU" dirty="0"/>
              <a:t>Performance </a:t>
            </a:r>
            <a:r>
              <a:rPr lang="en-AU" dirty="0" smtClean="0"/>
              <a:t>Requirements</a:t>
            </a:r>
            <a:r>
              <a:rPr lang="en-AU" baseline="0" dirty="0" smtClean="0"/>
              <a:t> and </a:t>
            </a:r>
            <a:r>
              <a:rPr lang="en-AU" dirty="0" smtClean="0"/>
              <a:t>Compliance Solutions.</a:t>
            </a:r>
          </a:p>
          <a:p>
            <a:r>
              <a:rPr lang="en-AU" dirty="0" smtClean="0"/>
              <a:t>Click on</a:t>
            </a:r>
            <a:r>
              <a:rPr lang="en-AU" baseline="0" dirty="0" smtClean="0"/>
              <a:t> the Performance Requirements box to bring up the dot points of the 4 Performance Requirements. </a:t>
            </a:r>
          </a:p>
          <a:p>
            <a:r>
              <a:rPr lang="en-AU" baseline="0" dirty="0" smtClean="0"/>
              <a:t>Click again on the Performance Requirements box to fade out the dot points. </a:t>
            </a:r>
          </a:p>
          <a:p>
            <a:r>
              <a:rPr lang="en-AU" baseline="0" dirty="0" smtClean="0"/>
              <a:t>Click on the Compliance Solutions box to bring up the DTS Solution and Performance Solution boxes. </a:t>
            </a:r>
          </a:p>
          <a:p>
            <a:r>
              <a:rPr lang="en-AU" dirty="0" smtClean="0"/>
              <a:t>Click </a:t>
            </a:r>
            <a:r>
              <a:rPr lang="en-AU" dirty="0"/>
              <a:t>on the DTS Solutions box to see </a:t>
            </a:r>
            <a:r>
              <a:rPr lang="en-AU" dirty="0" smtClean="0"/>
              <a:t>dot</a:t>
            </a:r>
            <a:r>
              <a:rPr lang="en-AU" baseline="0" dirty="0" smtClean="0"/>
              <a:t> points about </a:t>
            </a:r>
            <a:r>
              <a:rPr lang="en-AU" dirty="0" smtClean="0"/>
              <a:t>relevant DTS Parts and Specifications</a:t>
            </a:r>
            <a:r>
              <a:rPr lang="en-AU" baseline="0" dirty="0" smtClean="0"/>
              <a:t> in </a:t>
            </a:r>
            <a:r>
              <a:rPr lang="en-AU" dirty="0" smtClean="0"/>
              <a:t>Section </a:t>
            </a:r>
            <a:r>
              <a:rPr lang="en-AU" dirty="0"/>
              <a:t>J</a:t>
            </a:r>
            <a:r>
              <a:rPr lang="en-AU" dirty="0" smtClean="0"/>
              <a:t>.</a:t>
            </a:r>
            <a:r>
              <a:rPr lang="en-AU" baseline="0" dirty="0" smtClean="0"/>
              <a:t> </a:t>
            </a:r>
          </a:p>
          <a:p>
            <a:r>
              <a:rPr lang="en-AU" baseline="0" dirty="0" smtClean="0"/>
              <a:t>Click outside of the boxes to progress to the next slide.</a:t>
            </a:r>
          </a:p>
          <a:p>
            <a:endParaRPr lang="en-AU" dirty="0"/>
          </a:p>
          <a:p>
            <a:r>
              <a:rPr lang="en-AU" b="1" dirty="0"/>
              <a:t>Facilitators notes</a:t>
            </a:r>
          </a:p>
          <a:p>
            <a:r>
              <a:rPr lang="en-AU" dirty="0"/>
              <a:t>The purpose of this slide is to provide an overview of the parts and provisions of NCC Volume One that relate to energy efficiency. It places them in the context of the </a:t>
            </a:r>
            <a:r>
              <a:rPr lang="en-AU" dirty="0" smtClean="0"/>
              <a:t>performance-based </a:t>
            </a:r>
            <a:r>
              <a:rPr lang="en-AU" dirty="0"/>
              <a:t>nature of the NCC, where some provisions are Performance Requirements that must be met while other provisions provide DTS Solutions which provide one path to complying with the Performance Requirements. Other provisions provide Verification Methods that can be used to demonstrate compliance with the requirements.</a:t>
            </a:r>
          </a:p>
          <a:p>
            <a:endParaRPr lang="en-AU" dirty="0"/>
          </a:p>
          <a:p>
            <a:r>
              <a:rPr lang="en-AU" dirty="0"/>
              <a:t>Ask the question in the banner and give the trainees a chance to demonstrate what they know about the energy efficiency provisions of Volume One. This makes it less likely that the more knowledgeable trainees will feel that they are being taught the basics.</a:t>
            </a:r>
          </a:p>
          <a:p>
            <a:endParaRPr lang="en-AU" dirty="0"/>
          </a:p>
          <a:p>
            <a:r>
              <a:rPr lang="en-AU" dirty="0"/>
              <a:t>When you are ready, click once to bring in the boxes that illustrate the performance based nature of the code. Briefly review the </a:t>
            </a:r>
            <a:r>
              <a:rPr lang="en-AU" dirty="0" smtClean="0"/>
              <a:t>performance-based </a:t>
            </a:r>
            <a:r>
              <a:rPr lang="en-AU" dirty="0"/>
              <a:t>nature of the code, and remind the trainees about the difference between and purpose of Performance Requirements and compliance solutions, including DTS Solutions and Performance Solutions and Verification Methods. They should already know about this from other presentations.</a:t>
            </a:r>
          </a:p>
          <a:p>
            <a:endParaRPr lang="en-AU" dirty="0"/>
          </a:p>
          <a:p>
            <a:r>
              <a:rPr lang="en-AU" dirty="0"/>
              <a:t>Click on the </a:t>
            </a:r>
            <a:r>
              <a:rPr lang="en-AU" dirty="0" smtClean="0"/>
              <a:t>2 </a:t>
            </a:r>
            <a:r>
              <a:rPr lang="en-AU" dirty="0"/>
              <a:t>active boxes on the slide (Performance Requirements, DTS </a:t>
            </a:r>
            <a:r>
              <a:rPr lang="en-AU" dirty="0" smtClean="0"/>
              <a:t>Solution), </a:t>
            </a:r>
            <a:r>
              <a:rPr lang="en-AU" dirty="0"/>
              <a:t>to bring up the specific provisions of Section J, in the order that makes the most sense during your discussion. </a:t>
            </a:r>
            <a:endParaRPr lang="en-AU" dirty="0" smtClean="0"/>
          </a:p>
          <a:p>
            <a:endParaRPr lang="en-AU" dirty="0"/>
          </a:p>
          <a:p>
            <a:r>
              <a:rPr lang="en-AU" dirty="0"/>
              <a:t>Briefly discuss the purpose and contents of each set of provisions. Some notes are provided below. Note that each of these areas is discussed in more detail in the rest of this module. The purpose here is to provide an overview and highlight how the various provisions relate to each other and contribute to the performance based code.</a:t>
            </a:r>
          </a:p>
          <a:p>
            <a:endParaRPr lang="en-AU" dirty="0"/>
          </a:p>
          <a:p>
            <a:r>
              <a:rPr lang="en-AU" b="1" dirty="0"/>
              <a:t>Things you could discuss on this slide include</a:t>
            </a:r>
            <a:r>
              <a:rPr lang="en-AU" b="1" dirty="0" smtClean="0"/>
              <a:t>:</a:t>
            </a:r>
          </a:p>
          <a:p>
            <a:endParaRPr lang="en-AU" b="1" dirty="0"/>
          </a:p>
          <a:p>
            <a:pPr marL="171450" indent="-171450">
              <a:buFont typeface="Arial" panose="020B0604020202020204" pitchFamily="34" charset="0"/>
              <a:buChar char="•"/>
            </a:pPr>
            <a:r>
              <a:rPr lang="en-AU" dirty="0"/>
              <a:t>Energy efficiency provisions have been in Volume One since 2005 for residential buildings (multi-residence</a:t>
            </a:r>
            <a:r>
              <a:rPr lang="en-AU" dirty="0" smtClean="0"/>
              <a:t>). Provisions </a:t>
            </a:r>
            <a:r>
              <a:rPr lang="en-AU" dirty="0"/>
              <a:t>for non-residential buildings were introduced in 2006</a:t>
            </a:r>
            <a:r>
              <a:rPr lang="en-AU" dirty="0" smtClean="0"/>
              <a:t>.</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Minimum requirements have increased over time with major changes introduced in </a:t>
            </a:r>
            <a:r>
              <a:rPr lang="en-AU" dirty="0" smtClean="0"/>
              <a:t>2010</a:t>
            </a:r>
            <a:r>
              <a:rPr lang="en-AU" baseline="0" dirty="0" smtClean="0"/>
              <a:t> and </a:t>
            </a:r>
            <a:r>
              <a:rPr lang="en-AU" dirty="0" smtClean="0"/>
              <a:t>2019.</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a:t>
            </a:r>
            <a:r>
              <a:rPr lang="en-AU" dirty="0" smtClean="0"/>
              <a:t>Performance </a:t>
            </a:r>
            <a:r>
              <a:rPr lang="en-AU" dirty="0"/>
              <a:t>Requirements in NCC Volume One reflects the key concerns for energy efficiency in the NCC, which are</a:t>
            </a:r>
            <a:r>
              <a:rPr lang="en-AU" dirty="0" smtClean="0"/>
              <a:t>:</a:t>
            </a:r>
          </a:p>
          <a:p>
            <a:pPr marL="171450" indent="-171450">
              <a:buFont typeface="Arial" panose="020B0604020202020204" pitchFamily="34" charset="0"/>
              <a:buChar char="•"/>
            </a:pPr>
            <a:endParaRPr lang="en-AU" dirty="0"/>
          </a:p>
          <a:p>
            <a:pPr marL="628650" lvl="1" indent="-171450">
              <a:buFont typeface="Arial" panose="020B0604020202020204" pitchFamily="34" charset="0"/>
              <a:buChar char="•"/>
            </a:pPr>
            <a:r>
              <a:rPr lang="en-AU" b="1" dirty="0"/>
              <a:t>The performance of the building fabric/envelope</a:t>
            </a:r>
            <a:r>
              <a:rPr lang="en-AU" dirty="0"/>
              <a:t>, specifically how it works to reduce and allow heat flow into or out of the building, as needed to maintain a comfortable temperature in the conditioned spaces of the building.</a:t>
            </a:r>
          </a:p>
          <a:p>
            <a:pPr marL="628650" lvl="1" indent="-171450">
              <a:buFont typeface="Arial" panose="020B0604020202020204" pitchFamily="34" charset="0"/>
              <a:buChar char="•"/>
            </a:pPr>
            <a:r>
              <a:rPr lang="en-AU" b="1" dirty="0"/>
              <a:t>The efficiency of the building’s services</a:t>
            </a:r>
            <a:r>
              <a:rPr lang="en-AU" dirty="0"/>
              <a:t>. Building services is a defined term in the NCC, and in Section J it relates to how much energy is needed to operate the building’s services</a:t>
            </a:r>
            <a:r>
              <a:rPr lang="en-AU" dirty="0" smtClean="0"/>
              <a:t>.</a:t>
            </a:r>
          </a:p>
          <a:p>
            <a:pPr marL="628650" lvl="1" indent="-171450">
              <a:buFont typeface="Arial" panose="020B0604020202020204" pitchFamily="34" charset="0"/>
              <a:buChar char="•"/>
            </a:pPr>
            <a:r>
              <a:rPr lang="en-AU" dirty="0" smtClean="0"/>
              <a:t>The ability</a:t>
            </a:r>
            <a:r>
              <a:rPr lang="en-AU" baseline="0" dirty="0" smtClean="0"/>
              <a:t> to </a:t>
            </a:r>
            <a:r>
              <a:rPr lang="en-AU" b="1" baseline="0" dirty="0" smtClean="0"/>
              <a:t>monitor energy use</a:t>
            </a:r>
            <a:r>
              <a:rPr lang="en-AU" baseline="0" dirty="0" smtClean="0"/>
              <a:t>, and </a:t>
            </a:r>
            <a:r>
              <a:rPr lang="en-AU" b="1" baseline="0" dirty="0" smtClean="0"/>
              <a:t>easy retrofit of renewable energy and electric vehicle charging equipment</a:t>
            </a:r>
            <a:r>
              <a:rPr lang="en-AU" baseline="0" dirty="0" smtClean="0"/>
              <a:t>. </a:t>
            </a:r>
          </a:p>
          <a:p>
            <a:pPr marL="457200" lvl="1"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dirty="0"/>
          </a:p>
        </p:txBody>
      </p:sp>
    </p:spTree>
    <p:extLst>
      <p:ext uri="{BB962C8B-B14F-4D97-AF65-F5344CB8AC3E}">
        <p14:creationId xmlns:p14="http://schemas.microsoft.com/office/powerpoint/2010/main" val="376505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the 4 Performance Requirements buttons </a:t>
            </a:r>
            <a:r>
              <a:rPr lang="en-AU" b="0" dirty="0"/>
              <a:t>on the left. </a:t>
            </a:r>
          </a:p>
          <a:p>
            <a:r>
              <a:rPr lang="en-AU" b="0" dirty="0"/>
              <a:t>Click each button to see the corresponding description on the right.</a:t>
            </a:r>
          </a:p>
          <a:p>
            <a:r>
              <a:rPr lang="en-AU" b="0" dirty="0"/>
              <a:t>Click the same button a second time to dissolve the description.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ANSWER BEFORE BRINGING UP THE NEXT ONE, AS THE QUESTIONS AND ANSWERS WRITE OVER THE TOP OF EACH OTHER. Just keep</a:t>
            </a:r>
            <a:r>
              <a:rPr lang="en-AU" b="1" baseline="0" dirty="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a:t>
            </a:r>
            <a:r>
              <a:rPr lang="en-AU" b="1" dirty="0" smtClean="0"/>
              <a:t>description box </a:t>
            </a:r>
            <a:r>
              <a:rPr lang="en-AU" b="1" dirty="0"/>
              <a:t>before bringing up the next one, then just click the button for the earlier </a:t>
            </a:r>
            <a:r>
              <a:rPr lang="en-AU" b="1" dirty="0" smtClean="0"/>
              <a:t>box </a:t>
            </a:r>
            <a:r>
              <a:rPr lang="en-AU" b="1" dirty="0"/>
              <a:t>again to make it and </a:t>
            </a:r>
            <a:r>
              <a:rPr lang="en-AU" b="1" dirty="0" smtClean="0"/>
              <a:t>its text </a:t>
            </a:r>
            <a:r>
              <a:rPr lang="en-AU" b="1" dirty="0"/>
              <a:t>dissolve</a:t>
            </a:r>
            <a:r>
              <a:rPr lang="en-AU" b="1" dirty="0" smtClean="0"/>
              <a:t>.</a:t>
            </a:r>
            <a:endParaRPr lang="en-AU" b="0" dirty="0"/>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discuss the </a:t>
            </a:r>
            <a:r>
              <a:rPr lang="en-AU" dirty="0" smtClean="0"/>
              <a:t>4 Performance Requirements included </a:t>
            </a:r>
            <a:r>
              <a:rPr lang="en-AU" dirty="0"/>
              <a:t>in Section J of NCC Volume </a:t>
            </a:r>
            <a:r>
              <a:rPr lang="en-AU" dirty="0" smtClean="0"/>
              <a:t>One </a:t>
            </a:r>
            <a:r>
              <a:rPr lang="en-AU" dirty="0"/>
              <a:t>in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the button for a </a:t>
            </a:r>
            <a:r>
              <a:rPr lang="en-AU" dirty="0" smtClean="0"/>
              <a:t>Performance Requirement and discuss. </a:t>
            </a:r>
            <a:r>
              <a:rPr lang="en-AU" dirty="0"/>
              <a:t>Some notes are provided below which can help to guide this discussion</a:t>
            </a:r>
            <a:r>
              <a:rPr lang="en-AU"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indent="0">
              <a:buFont typeface="Arial" panose="020B0604020202020204" pitchFamily="34" charset="0"/>
              <a:buNone/>
            </a:pPr>
            <a:r>
              <a:rPr lang="en-AU" b="1" dirty="0" smtClean="0"/>
              <a:t>Things you could discuss on this slide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overall</a:t>
            </a:r>
            <a:r>
              <a:rPr lang="en-AU" baseline="0" dirty="0" smtClean="0"/>
              <a:t> objectives of the Performance Requirements in Section J are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reduce energy consumption and peak energy demand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reduce greenhouse gas emissions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improve occupant health and amenity.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J1P1 Energy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This Performance Requirement is applicable to all building classes, except a sole-occupancy unit of a Class 2 building or a Class</a:t>
            </a:r>
            <a:r>
              <a:rPr lang="en-AU" baseline="0" dirty="0" smtClean="0"/>
              <a:t> 4 part of a building.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Suggest trainees look up the actual wording of the requirement in Section J.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It’s </a:t>
            </a:r>
            <a:r>
              <a:rPr lang="en-AU" b="1" baseline="0" dirty="0" smtClean="0"/>
              <a:t>not mandating </a:t>
            </a:r>
            <a:r>
              <a:rPr lang="en-AU" baseline="0" dirty="0" smtClean="0"/>
              <a:t>the use of specific technologies or materials – note the term, “appropriate to” –  you can decide what’s appropriate for the building given its intended purpose.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baseline="0" dirty="0" smtClean="0"/>
              <a:t>Energy features </a:t>
            </a:r>
            <a:r>
              <a:rPr lang="en-AU" baseline="0" dirty="0" smtClean="0"/>
              <a:t>- </a:t>
            </a:r>
            <a:r>
              <a:rPr lang="en-AU" b="0" dirty="0" smtClean="0">
                <a:solidFill>
                  <a:schemeClr val="tx1"/>
                </a:solidFill>
              </a:rPr>
              <a:t>For example, energy efficient appliances, electrical equipment, smart meters and renewable energy sources.</a:t>
            </a:r>
          </a:p>
          <a:p>
            <a:pPr marL="628650" lvl="1" indent="-171450">
              <a:spcBef>
                <a:spcPts val="200"/>
              </a:spcBef>
              <a:spcAft>
                <a:spcPts val="200"/>
              </a:spcAft>
              <a:buFont typeface="Arial" panose="020B0604020202020204" pitchFamily="34" charset="0"/>
              <a:buChar char="•"/>
            </a:pPr>
            <a:r>
              <a:rPr lang="en-AU" b="1" baseline="0" dirty="0" smtClean="0"/>
              <a:t>Solar radiation </a:t>
            </a:r>
            <a:r>
              <a:rPr lang="en-AU" b="0" baseline="0" dirty="0" smtClean="0"/>
              <a:t>- </a:t>
            </a:r>
            <a:r>
              <a:rPr lang="en-AU" b="0" dirty="0" smtClean="0">
                <a:solidFill>
                  <a:schemeClr val="tx1"/>
                </a:solidFill>
              </a:rPr>
              <a:t>Use of passive solar design to</a:t>
            </a:r>
            <a:r>
              <a:rPr lang="en-AU" b="0" baseline="0" dirty="0" smtClean="0">
                <a:solidFill>
                  <a:schemeClr val="tx1"/>
                </a:solidFill>
              </a:rPr>
              <a:t> w</a:t>
            </a:r>
            <a:r>
              <a:rPr lang="en-AU" b="0" dirty="0" smtClean="0">
                <a:solidFill>
                  <a:schemeClr val="tx1"/>
                </a:solidFill>
              </a:rPr>
              <a:t>arm the building in cooler weather, and reduce the entry of unwanted sunlight and heat in warmer weather.</a:t>
            </a:r>
          </a:p>
          <a:p>
            <a:pPr marL="6286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b="1" baseline="0" dirty="0" smtClean="0">
                <a:solidFill>
                  <a:schemeClr val="tx1"/>
                </a:solidFill>
              </a:rPr>
              <a:t>Energy source of services </a:t>
            </a:r>
            <a:r>
              <a:rPr lang="en-AU" b="0" baseline="0" dirty="0" smtClean="0">
                <a:solidFill>
                  <a:schemeClr val="tx1"/>
                </a:solidFill>
              </a:rPr>
              <a:t>– for example - o</a:t>
            </a:r>
            <a:r>
              <a:rPr lang="en-AU" b="0" dirty="0" smtClean="0">
                <a:solidFill>
                  <a:schemeClr val="tx1"/>
                </a:solidFill>
              </a:rPr>
              <a:t>nsite renewable energy generation. Includes</a:t>
            </a:r>
            <a:r>
              <a:rPr lang="en-AU" b="0" baseline="0" dirty="0" smtClean="0">
                <a:solidFill>
                  <a:schemeClr val="tx1"/>
                </a:solidFill>
              </a:rPr>
              <a:t> </a:t>
            </a:r>
            <a:r>
              <a:rPr lang="en-AU" b="0" dirty="0" smtClean="0">
                <a:solidFill>
                  <a:schemeClr val="tx1"/>
                </a:solidFill>
              </a:rPr>
              <a:t>wind, wave action and geothermal generation and reclaimed energy but not “Greenpower” energy contracts.</a:t>
            </a:r>
          </a:p>
          <a:p>
            <a:pPr marL="6286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b="1" dirty="0" smtClean="0">
                <a:solidFill>
                  <a:schemeClr val="tx1"/>
                </a:solidFill>
              </a:rPr>
              <a:t>Services</a:t>
            </a:r>
            <a:r>
              <a:rPr lang="en-AU" b="0" dirty="0" smtClean="0">
                <a:solidFill>
                  <a:schemeClr val="tx1"/>
                </a:solidFill>
              </a:rPr>
              <a:t> - </a:t>
            </a:r>
            <a:r>
              <a:rPr lang="en-AU" sz="1200" b="0" dirty="0" smtClean="0">
                <a:solidFill>
                  <a:schemeClr val="tx1"/>
                </a:solidFill>
              </a:rPr>
              <a:t>Mechanical or electrical system that uses energy to provide air-conditioning, mechanical ventilation, heated water supply, artificial lighting, vertical transport and the like within a building.</a:t>
            </a:r>
            <a:r>
              <a:rPr lang="en-AU" sz="1200" b="0" baseline="0" dirty="0" smtClean="0">
                <a:solidFill>
                  <a:schemeClr val="tx1"/>
                </a:solidFill>
              </a:rPr>
              <a:t> </a:t>
            </a:r>
            <a:r>
              <a:rPr lang="en-AU" sz="1200" b="0" dirty="0" smtClean="0">
                <a:solidFill>
                  <a:schemeClr val="tx1"/>
                </a:solidFill>
              </a:rPr>
              <a:t>Not cooking facilities, portable appliances or systems used solely for emergency purposes.</a:t>
            </a:r>
            <a:endParaRPr lang="en-AU" baseline="0" dirty="0" smtClean="0"/>
          </a:p>
          <a:p>
            <a:pPr marL="6286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b="1" dirty="0" smtClean="0">
                <a:solidFill>
                  <a:schemeClr val="tx1"/>
                </a:solidFill>
              </a:rPr>
              <a:t>Sealing of the building envelope </a:t>
            </a:r>
            <a:r>
              <a:rPr lang="en-AU" b="0" dirty="0" smtClean="0">
                <a:solidFill>
                  <a:schemeClr val="tx1"/>
                </a:solidFill>
              </a:rPr>
              <a:t>- sealing the building fabric between conditioned spaces and non-conditioned spaces to prevent unwanted entry or loss of heat.</a:t>
            </a:r>
          </a:p>
          <a:p>
            <a:pPr marL="6286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b="1" dirty="0" smtClean="0">
                <a:solidFill>
                  <a:schemeClr val="tx1"/>
                </a:solidFill>
              </a:rPr>
              <a:t>Regulated energy consumption </a:t>
            </a:r>
            <a:r>
              <a:rPr lang="en-AU" b="0" dirty="0" smtClean="0">
                <a:solidFill>
                  <a:schemeClr val="tx1"/>
                </a:solidFill>
              </a:rPr>
              <a:t>– the amount of energy consumed by a building’s services minus the amount of renewable energy generated and used on site.</a:t>
            </a:r>
            <a:r>
              <a:rPr lang="en-AU" b="0" baseline="0" dirty="0" smtClean="0">
                <a:solidFill>
                  <a:schemeClr val="tx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Regulated energy consumption is </a:t>
            </a:r>
            <a:r>
              <a:rPr lang="en-AU" b="1" baseline="0" dirty="0" smtClean="0"/>
              <a:t>quantified</a:t>
            </a:r>
            <a:r>
              <a:rPr lang="en-AU" baseline="0" dirty="0" smtClean="0"/>
              <a:t> in J1P1, with varying values based on the class of building. </a:t>
            </a:r>
          </a:p>
          <a:p>
            <a:pPr marL="171450" indent="-171450">
              <a:buFont typeface="Arial" panose="020B0604020202020204" pitchFamily="34" charset="0"/>
              <a:buChar char="•"/>
            </a:pPr>
            <a:r>
              <a:rPr lang="en-AU" b="0" dirty="0" smtClean="0"/>
              <a:t>The actual target energy use for conditioned spaces within a building is quantified based on the building class.</a:t>
            </a:r>
          </a:p>
          <a:p>
            <a:pPr marL="171450" indent="-171450">
              <a:buFont typeface="Arial" panose="020B0604020202020204" pitchFamily="34" charset="0"/>
              <a:buChar char="•"/>
            </a:pPr>
            <a:r>
              <a:rPr lang="en-AU" b="0" dirty="0" smtClean="0"/>
              <a:t>The NCC has a definition of conditioned space – suggest</a:t>
            </a:r>
            <a:r>
              <a:rPr lang="en-AU" b="0" baseline="0" dirty="0" smtClean="0"/>
              <a:t> asking your t</a:t>
            </a:r>
            <a:r>
              <a:rPr lang="en-AU" b="0" dirty="0" smtClean="0"/>
              <a:t>rainees to look this up</a:t>
            </a:r>
            <a:r>
              <a:rPr lang="en-AU" b="0" baseline="0" dirty="0" smtClean="0"/>
              <a:t> in Schedule 1 Definitions. </a:t>
            </a:r>
            <a:r>
              <a:rPr lang="en-AU" b="0" dirty="0" smtClean="0"/>
              <a:t>Other important terms – e.g. (building) envelope and air-conditioning – also reference the term conditioned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J1P2 Thermal performance of a sole-occupancy unit of a Class 2 building or a Class 4 part of a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Applies only to Class 2 buildings and Class 4 part of a building as per the title.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smtClean="0"/>
              <a:t>Thermal performance</a:t>
            </a:r>
            <a:r>
              <a:rPr lang="en-AU" b="0" dirty="0" smtClean="0"/>
              <a:t> is about </a:t>
            </a:r>
            <a:r>
              <a:rPr lang="en-AU" dirty="0" smtClean="0"/>
              <a:t>the ease with which heat flows into and out of the building.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Improving the thermal performance of the building envelope will reduce the need for artificial heating and cooling of </a:t>
            </a:r>
            <a:r>
              <a:rPr lang="en-AU" b="1" dirty="0" smtClean="0"/>
              <a:t>conditioned space and habitable rooms</a:t>
            </a:r>
            <a:r>
              <a:rPr lang="en-AU"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As </a:t>
            </a:r>
            <a:r>
              <a:rPr lang="en-AU" b="1" dirty="0" smtClean="0"/>
              <a:t>heating and cooling </a:t>
            </a:r>
            <a:r>
              <a:rPr lang="en-AU" dirty="0" smtClean="0"/>
              <a:t>are key contributors to the total energy use of a typical building, improving the building’s thermal performance should reduce its energy use and therefore should reduce greenhouse gas emissions over the life of the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solidFill>
                  <a:schemeClr val="tx1"/>
                </a:solidFill>
              </a:rPr>
              <a:t>This Performance</a:t>
            </a:r>
            <a:r>
              <a:rPr lang="en-AU" baseline="0" dirty="0" smtClean="0">
                <a:solidFill>
                  <a:schemeClr val="tx1"/>
                </a:solidFill>
              </a:rPr>
              <a:t> Requirement provides values for the heating, cooling and total thermal loads in the referenced Specification 44.</a:t>
            </a: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J1P3 Energy usage of a sole-occupancy unit of a Class 2 building or a Class 4 part of a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Applies only to Class 2 buildings and Class 4 part of a building as per the title. Suggest trainees look up the actual wording of the requirement in Section J.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Intent is as per the slide description.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baseline="0" dirty="0" smtClean="0"/>
              <a:t>Energy value</a:t>
            </a:r>
            <a:r>
              <a:rPr lang="en-AU" baseline="0" dirty="0" smtClean="0"/>
              <a:t> is quantified by providing a maximum for different heat pumps, water heaters and lighting power density.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J1P4 Renewable energy and electric vehicle charging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This</a:t>
            </a:r>
            <a:r>
              <a:rPr lang="en-AU" baseline="0" dirty="0" smtClean="0"/>
              <a:t> Performance Requirement is aimed at providing allowances for future on-site renewable energy generation equipment and storage such as solar panels and electric vehicle charging.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Given the complexities in retrofitting commercial and high-rise buildings, it’s about making any future retrofitting of these or other new technologies easier and more cost effective - should a decision be made by building owners or tenants to add them. </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smtClean="0">
              <a:latin typeface="Arial" panose="020B0604020202020204" pitchFamily="34" charset="0"/>
              <a:cs typeface="Arial" panose="020B0604020202020204" pitchFamily="34" charset="0"/>
            </a:endParaRP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latin typeface="Arial" panose="020B0604020202020204" pitchFamily="34" charset="0"/>
              <a:cs typeface="Arial" panose="020B0604020202020204" pitchFamily="34" charset="0"/>
            </a:endParaRPr>
          </a:p>
          <a:p>
            <a:endParaRPr lang="en-AU" dirty="0"/>
          </a:p>
          <a:p>
            <a:endParaRPr lang="en-AU" b="1" dirty="0">
              <a:solidFill>
                <a:schemeClr val="tx1"/>
              </a:solidFill>
            </a:endParaRPr>
          </a:p>
          <a:p>
            <a:endParaRPr lang="en-AU" b="1" dirty="0">
              <a:solidFill>
                <a:schemeClr val="tx1"/>
              </a:solidFill>
            </a:endParaRPr>
          </a:p>
          <a:p>
            <a:endParaRPr lang="en-AU" b="1" dirty="0">
              <a:solidFill>
                <a:schemeClr val="tx1"/>
              </a:solidFill>
            </a:endParaRP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dirty="0"/>
          </a:p>
        </p:txBody>
      </p:sp>
    </p:spTree>
    <p:extLst>
      <p:ext uri="{BB962C8B-B14F-4D97-AF65-F5344CB8AC3E}">
        <p14:creationId xmlns:p14="http://schemas.microsoft.com/office/powerpoint/2010/main" val="237113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question, and the building plan </a:t>
            </a:r>
            <a:r>
              <a:rPr lang="en-AU" b="0" dirty="0" smtClean="0"/>
              <a:t>image.</a:t>
            </a:r>
            <a:endParaRPr lang="en-AU" b="0" dirty="0"/>
          </a:p>
          <a:p>
            <a:r>
              <a:rPr lang="en-AU" b="0" dirty="0"/>
              <a:t>Click on the question to see an excerpt from the NCC that contains the definition of (building) </a:t>
            </a:r>
            <a:r>
              <a:rPr lang="en-AU" b="1" dirty="0"/>
              <a:t>envelope</a:t>
            </a:r>
            <a:r>
              <a:rPr lang="en-AU" b="0" dirty="0"/>
              <a:t> as it pertains to Section J</a:t>
            </a:r>
            <a:r>
              <a:rPr lang="en-AU" dirty="0"/>
              <a:t>.</a:t>
            </a:r>
          </a:p>
          <a:p>
            <a:r>
              <a:rPr lang="en-AU" dirty="0"/>
              <a:t>Click on the image to see an overlay that shows which areas would be inside, and outside, the building envelope.</a:t>
            </a:r>
          </a:p>
          <a:p>
            <a:endParaRPr lang="en-AU" b="1" dirty="0"/>
          </a:p>
          <a:p>
            <a:r>
              <a:rPr lang="en-AU" b="1" dirty="0"/>
              <a:t>Facilitator notes</a:t>
            </a:r>
          </a:p>
          <a:p>
            <a:r>
              <a:rPr lang="en-AU" dirty="0"/>
              <a:t>The purpose of this slide is to review and reinforce the definition of the building envelope as it applies in Section J of NCC Volume One. This definition is important to Section J since many provisions apply only to the parts of the building that constitute the building envelope. For example, insulation and glazing requirements. It is useful to ensure that the trainees understand what parts of the building fabric are included in the building envelope and what parts are not.</a:t>
            </a:r>
          </a:p>
          <a:p>
            <a:endParaRPr lang="en-AU" dirty="0"/>
          </a:p>
          <a:p>
            <a:r>
              <a:rPr lang="en-AU" dirty="0"/>
              <a:t>Note that this term is discussed in the Core module </a:t>
            </a:r>
            <a:r>
              <a:rPr lang="en-AU" i="1" dirty="0"/>
              <a:t>Understanding energy efficiency in the NCC. </a:t>
            </a:r>
            <a:r>
              <a:rPr lang="en-AU" i="0" dirty="0"/>
              <a:t>In this module, we assume that the trainees are familiar with the concept of the building envelope, the building fabric and conditioned/non-conditioned space, but want them to check and apply the exact definition for the building envelope that applies in Volume One, since a slightly different definition is used in NCC Volume Two.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Bring up the definition of envelope from the NCC, at an appropriate time and discuss its application to the building illustrated in the diagram. </a:t>
            </a:r>
            <a:endParaRPr lang="en-AU"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dirty="0"/>
              <a:t>If you have the time, ask the trainees look up the definitions of the other words in the (building) envelope definition, e.g., conditioned space, habitable 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on the image to see an overlay that highlights the part of the building that would be considered to be within the building envelope. Discuss how this meets the definition</a:t>
            </a:r>
            <a:r>
              <a:rPr lang="en-AU"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dirty="0"/>
          </a:p>
        </p:txBody>
      </p:sp>
    </p:spTree>
    <p:extLst>
      <p:ext uri="{BB962C8B-B14F-4D97-AF65-F5344CB8AC3E}">
        <p14:creationId xmlns:p14="http://schemas.microsoft.com/office/powerpoint/2010/main" val="345981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a:t>
            </a:r>
            <a:r>
              <a:rPr lang="en-AU" dirty="0" smtClean="0"/>
              <a:t>the </a:t>
            </a:r>
            <a:r>
              <a:rPr lang="en-AU" dirty="0"/>
              <a:t>title visible in the </a:t>
            </a:r>
            <a:r>
              <a:rPr lang="en-AU" dirty="0" smtClean="0"/>
              <a:t>banner, and the J2D2(1)</a:t>
            </a:r>
            <a:r>
              <a:rPr lang="en-AU" baseline="0" dirty="0" smtClean="0"/>
              <a:t> extract showing J1P1 the reference</a:t>
            </a:r>
            <a:r>
              <a:rPr lang="en-AU" dirty="0" smtClean="0"/>
              <a:t>. This slide has many layers, a</a:t>
            </a:r>
            <a:r>
              <a:rPr lang="en-AU" baseline="0" dirty="0" smtClean="0"/>
              <a:t>s you progress through the layers, make sure each of the pop-ups from the coloured lines are closed before progressing to the next layer.</a:t>
            </a:r>
            <a:endParaRPr lang="en-AU" dirty="0"/>
          </a:p>
          <a:p>
            <a:r>
              <a:rPr lang="en-AU" dirty="0"/>
              <a:t>Click once to bring in the first part of Layer </a:t>
            </a:r>
            <a:r>
              <a:rPr lang="en-AU" dirty="0" smtClean="0"/>
              <a:t>1, </a:t>
            </a:r>
            <a:r>
              <a:rPr lang="en-AU" baseline="0" dirty="0" smtClean="0"/>
              <a:t>2 red lines for ‘Class 2 to 9 building’ and ‘Performance Requirement J1P1’. </a:t>
            </a:r>
          </a:p>
          <a:p>
            <a:r>
              <a:rPr lang="en-AU" baseline="0" dirty="0" smtClean="0"/>
              <a:t>Click once on the redline for ‘Class 2 to 9 building’ – this brings up the associated text bubble. Click again on the same redline to fade out the text bubble. </a:t>
            </a:r>
          </a:p>
          <a:p>
            <a:r>
              <a:rPr lang="en-AU" baseline="0" dirty="0" smtClean="0"/>
              <a:t>Click once outside the excerpt box to bring in the blue lines for the ’Class 2 building and Class 4 part’. Click on the top blue line to bring in the associated text bubble. </a:t>
            </a:r>
          </a:p>
          <a:p>
            <a:r>
              <a:rPr lang="en-AU" baseline="0" dirty="0" smtClean="0"/>
              <a:t>Click on the same blue line to fade out the text bubble. </a:t>
            </a:r>
          </a:p>
          <a:p>
            <a:r>
              <a:rPr lang="en-AU" baseline="0" dirty="0" smtClean="0"/>
              <a:t>Click again to transition to next layer for J1P2 (J2D2(2)).</a:t>
            </a:r>
          </a:p>
          <a:p>
            <a:r>
              <a:rPr lang="en-AU" baseline="0" dirty="0" smtClean="0"/>
              <a:t>Click once to bring up the red lines for the ‘SOU of a Class 2 building or Class 4 part’ and ‘Performance Requirement J1P2’. </a:t>
            </a:r>
          </a:p>
          <a:p>
            <a:r>
              <a:rPr lang="en-AU" baseline="0" dirty="0" smtClean="0"/>
              <a:t>Click the redline to bring up the associated text bubble. Click on the same redline to fade out the text bubble. Click again to remove the red lines.</a:t>
            </a:r>
          </a:p>
          <a:p>
            <a:r>
              <a:rPr lang="en-AU" baseline="0" dirty="0" smtClean="0"/>
              <a:t>Click once to dissolve the J2D2(2) excerpt, and to bring up the J1P3 and J1P4 excerpt from J2D2(3) and J2D2(4). </a:t>
            </a:r>
          </a:p>
          <a:p>
            <a:r>
              <a:rPr lang="en-AU" baseline="0" dirty="0" smtClean="0"/>
              <a:t>Click once to bring up the red lines for Performance Requirements ‘J1P3’ and ‘J1P4’.</a:t>
            </a:r>
          </a:p>
          <a:p>
            <a:r>
              <a:rPr lang="en-AU" baseline="0" dirty="0" smtClean="0"/>
              <a:t>Click once on the redline for J1P3 to bring up the associated text bubble. Click again on the same redline to fade out the text bubble.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once on the redline for J1P4 to bring up the associated text bubble. Click again on the same redline to fade out the text bubble.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again to show the closing layer with the evidence and checklist image.</a:t>
            </a:r>
          </a:p>
          <a:p>
            <a:endParaRPr lang="en-AU" baseline="0" dirty="0" smtClean="0"/>
          </a:p>
          <a:p>
            <a:r>
              <a:rPr lang="en-AU" dirty="0" smtClean="0"/>
              <a:t>Press </a:t>
            </a:r>
            <a:r>
              <a:rPr lang="en-AU" dirty="0"/>
              <a:t>Enter to move to the next slide.</a:t>
            </a:r>
          </a:p>
          <a:p>
            <a:endParaRPr lang="en-AU" dirty="0"/>
          </a:p>
          <a:p>
            <a:r>
              <a:rPr lang="en-AU" b="1" dirty="0"/>
              <a:t>Facilitator’s notes</a:t>
            </a:r>
          </a:p>
          <a:p>
            <a:r>
              <a:rPr lang="en-AU" b="0" dirty="0"/>
              <a:t>The purpose of this slide is to discuss </a:t>
            </a:r>
            <a:r>
              <a:rPr lang="en-AU" b="0" dirty="0" smtClean="0"/>
              <a:t>the application of Part J2 and the</a:t>
            </a:r>
            <a:r>
              <a:rPr lang="en-AU" b="0" baseline="0" dirty="0" smtClean="0"/>
              <a:t> DTS </a:t>
            </a:r>
            <a:r>
              <a:rPr lang="en-AU" b="0" dirty="0" smtClean="0"/>
              <a:t>options </a:t>
            </a:r>
            <a:r>
              <a:rPr lang="en-AU" b="0" dirty="0"/>
              <a:t>for complying with the energy efficiency Performance </a:t>
            </a:r>
            <a:r>
              <a:rPr lang="en-AU" b="0" dirty="0" smtClean="0"/>
              <a:t>Requirements</a:t>
            </a:r>
            <a:r>
              <a:rPr lang="en-AU" b="0" baseline="0" dirty="0" smtClean="0"/>
              <a:t> </a:t>
            </a:r>
            <a:r>
              <a:rPr lang="en-AU" b="0" dirty="0" smtClean="0"/>
              <a:t>of </a:t>
            </a:r>
            <a:r>
              <a:rPr lang="en-AU" b="0" dirty="0"/>
              <a:t>NCC Volume </a:t>
            </a:r>
            <a:r>
              <a:rPr lang="en-AU" b="0" dirty="0" smtClean="0"/>
              <a:t>One.</a:t>
            </a:r>
            <a:endParaRPr lang="en-AU" b="0" dirty="0"/>
          </a:p>
          <a:p>
            <a:endParaRPr lang="en-AU" b="0" dirty="0"/>
          </a:p>
          <a:p>
            <a:r>
              <a:rPr lang="en-AU" b="0" dirty="0" smtClean="0"/>
              <a:t>Introduce </a:t>
            </a:r>
            <a:r>
              <a:rPr lang="en-AU" b="0" dirty="0"/>
              <a:t>the slide by asking the question in the banner and discuss the trainees’ answers. This gives the more knowledgeable trainees the chance to display their knowledge and reduces the chance that they will feel that they are being taught the basics. </a:t>
            </a:r>
            <a:r>
              <a:rPr lang="en-AU" b="0" dirty="0" smtClean="0"/>
              <a:t>Give the trainees a chance to read it.</a:t>
            </a:r>
          </a:p>
          <a:p>
            <a:endParaRPr lang="en-AU" b="0" dirty="0"/>
          </a:p>
          <a:p>
            <a:r>
              <a:rPr lang="en-AU" b="0" dirty="0"/>
              <a:t>Progress the slide to </a:t>
            </a:r>
            <a:r>
              <a:rPr lang="en-AU" b="0" dirty="0" smtClean="0"/>
              <a:t>show the various compliance</a:t>
            </a:r>
            <a:r>
              <a:rPr lang="en-AU" b="0" baseline="0" dirty="0" smtClean="0"/>
              <a:t> paths in J2D2. Use the coloured lines to highlight to what building classifications each Performance Requirement applies</a:t>
            </a:r>
            <a:r>
              <a:rPr lang="en-AU" b="0" dirty="0" smtClean="0"/>
              <a:t>. </a:t>
            </a:r>
            <a:endParaRPr lang="en-AU" b="0" dirty="0"/>
          </a:p>
          <a:p>
            <a:endParaRPr lang="en-AU" b="0" dirty="0"/>
          </a:p>
          <a:p>
            <a:r>
              <a:rPr lang="en-AU" b="0" dirty="0" smtClean="0"/>
              <a:t>When </a:t>
            </a:r>
            <a:r>
              <a:rPr lang="en-AU" b="0" dirty="0"/>
              <a:t>you are ready, progress the slide to bring </a:t>
            </a:r>
            <a:r>
              <a:rPr lang="en-AU" b="0" dirty="0" smtClean="0"/>
              <a:t>up the last layer, </a:t>
            </a:r>
            <a:r>
              <a:rPr lang="en-AU" b="0" dirty="0"/>
              <a:t>and discuss the need to provide appropriate, acceptable documentation, regardless of the solution used to comply with the Performance Requirements. </a:t>
            </a:r>
          </a:p>
          <a:p>
            <a:endParaRPr lang="en-AU" b="0" dirty="0"/>
          </a:p>
          <a:p>
            <a:r>
              <a:rPr lang="en-AU" b="1" dirty="0"/>
              <a:t>Things to discuss on this slide could include:</a:t>
            </a:r>
          </a:p>
          <a:p>
            <a:endParaRPr lang="en-AU" b="1" dirty="0" smtClean="0"/>
          </a:p>
          <a:p>
            <a:pPr marL="171450" indent="-171450">
              <a:buFont typeface="Arial" panose="020B0604020202020204" pitchFamily="34" charset="0"/>
              <a:buChar char="•"/>
            </a:pPr>
            <a:r>
              <a:rPr lang="en-AU" b="0" dirty="0" smtClean="0"/>
              <a:t>Almost </a:t>
            </a:r>
            <a:r>
              <a:rPr lang="en-AU" b="0" dirty="0"/>
              <a:t>all of the DTS Provisions in Section J apply to all NCC Volume One building classifications</a:t>
            </a:r>
            <a:r>
              <a:rPr lang="en-AU" b="0" dirty="0" smtClean="0"/>
              <a:t>.</a:t>
            </a:r>
          </a:p>
          <a:p>
            <a:pPr marL="0" lvl="0" indent="0">
              <a:buFont typeface="Arial" panose="020B0604020202020204" pitchFamily="34" charset="0"/>
              <a:buNone/>
            </a:pPr>
            <a:endParaRPr lang="en-AU" b="0" dirty="0" smtClean="0"/>
          </a:p>
          <a:p>
            <a:pPr marL="171450" indent="-171450">
              <a:buFont typeface="Arial" panose="020B0604020202020204" pitchFamily="34" charset="0"/>
              <a:buChar char="•"/>
            </a:pPr>
            <a:r>
              <a:rPr lang="en-AU" b="0" dirty="0" smtClean="0"/>
              <a:t>However, there is a distinct difference in how reducing energy consumption is treated for sole-occupancy units (SOUs) of Class 2 buildings and Class 4 parts of a building compared with</a:t>
            </a:r>
            <a:r>
              <a:rPr lang="en-AU" b="0" baseline="0" dirty="0" smtClean="0"/>
              <a:t> o</a:t>
            </a:r>
            <a:r>
              <a:rPr lang="en-AU" b="0" dirty="0" smtClean="0"/>
              <a:t>ther parts/areas of these buildings, and Class 3 and 5 – 9 buildings.</a:t>
            </a:r>
          </a:p>
          <a:p>
            <a:pPr marL="171450" indent="-171450">
              <a:buFont typeface="Arial" panose="020B0604020202020204" pitchFamily="34" charset="0"/>
              <a:buChar char="•"/>
            </a:pPr>
            <a:endParaRPr lang="en-AU" b="0" dirty="0" smtClean="0"/>
          </a:p>
          <a:p>
            <a:pPr marL="171450" indent="-171450">
              <a:buFont typeface="Arial" panose="020B0604020202020204" pitchFamily="34" charset="0"/>
              <a:buChar char="•"/>
            </a:pPr>
            <a:r>
              <a:rPr lang="en-AU" b="0" dirty="0" smtClean="0"/>
              <a:t>Class</a:t>
            </a:r>
            <a:r>
              <a:rPr lang="en-AU" b="0" baseline="0" dirty="0" smtClean="0"/>
              <a:t> 3 and 5 – 9 buildings and commons areas in Class 2 buildings need to meet required energy intensities outlined in J1P1. The DTS Provisions in Parts J4 to J8 and J9D3 provide a solution for the different elements of a building required to meet the energy efficiency provisions..</a:t>
            </a:r>
            <a:endParaRPr lang="en-AU" b="0" dirty="0" smtClean="0"/>
          </a:p>
          <a:p>
            <a:pPr marL="171450" indent="-171450">
              <a:buFont typeface="Arial" panose="020B0604020202020204" pitchFamily="34" charset="0"/>
              <a:buChar char="•"/>
            </a:pPr>
            <a:endParaRPr lang="en-AU" b="0" dirty="0" smtClean="0"/>
          </a:p>
          <a:p>
            <a:pPr marL="171450" lvl="0" indent="-171450">
              <a:buFont typeface="Arial" panose="020B0604020202020204" pitchFamily="34" charset="0"/>
              <a:buChar char="•"/>
            </a:pPr>
            <a:r>
              <a:rPr lang="en-AU" b="0" dirty="0" smtClean="0"/>
              <a:t>For sole-occupancy units within a Class 2 building and for a Class 4 part of a building, the building must effectively meet star rating and heating and cooling load limits as those that apply to Class 1 residences.</a:t>
            </a:r>
          </a:p>
          <a:p>
            <a:pPr marL="628650" lvl="1" indent="-171450">
              <a:buFont typeface="Arial" panose="020B0604020202020204" pitchFamily="34" charset="0"/>
              <a:buChar char="•"/>
            </a:pPr>
            <a:r>
              <a:rPr lang="en-AU" b="0" dirty="0" smtClean="0"/>
              <a:t>Part J3 Elemental provisions for a sole-occupancy</a:t>
            </a:r>
            <a:r>
              <a:rPr lang="en-AU" b="0" baseline="0" dirty="0" smtClean="0"/>
              <a:t> unit of a Class 2 building or a Class 4 part of a building contains the DTS Provisions that SOUs (Class 2 or Class 4 part) need to comply with to satisfy J1P2 and J1P3. </a:t>
            </a:r>
            <a:endParaRPr lang="en-AU" b="0" dirty="0" smtClean="0"/>
          </a:p>
          <a:p>
            <a:pPr marL="171450" lvl="0" indent="-171450">
              <a:buFont typeface="Arial" panose="020B0604020202020204" pitchFamily="34" charset="0"/>
              <a:buChar char="•"/>
            </a:pPr>
            <a:endParaRPr lang="en-AU" b="0" dirty="0" smtClean="0"/>
          </a:p>
          <a:p>
            <a:pPr marL="171450" indent="-171450">
              <a:buFont typeface="Arial" panose="020B0604020202020204" pitchFamily="34" charset="0"/>
              <a:buChar char="•"/>
            </a:pPr>
            <a:r>
              <a:rPr lang="en-AU" b="0" dirty="0" smtClean="0"/>
              <a:t>If they want to, a designer or builder can choose to use a </a:t>
            </a:r>
            <a:r>
              <a:rPr lang="en-AU" b="1" dirty="0" smtClean="0"/>
              <a:t>Performance Solution </a:t>
            </a:r>
            <a:r>
              <a:rPr lang="en-AU" b="0" dirty="0" smtClean="0"/>
              <a:t>instead of the DTS Provisions for any aspect of the Performance Requirements.  For example, they could comply with a different standard, such as the Swiss Passiv Haus standard, and present the Approval Authority with evidence that this meets or exceeds the thermal performance and building sealing provisions of the NCC.</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r>
              <a:rPr lang="en-AU" b="0" dirty="0" smtClean="0"/>
              <a:t>Regardless </a:t>
            </a:r>
            <a:r>
              <a:rPr lang="en-AU" b="0" dirty="0"/>
              <a:t>of the solution used, appropriate and sufficient evidence must be provided to the Approval Authority, to allow them to assess whether the solution meets the Performance Requirements. </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dirty="0"/>
          </a:p>
        </p:txBody>
      </p:sp>
    </p:spTree>
    <p:extLst>
      <p:ext uri="{BB962C8B-B14F-4D97-AF65-F5344CB8AC3E}">
        <p14:creationId xmlns:p14="http://schemas.microsoft.com/office/powerpoint/2010/main" val="294651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starts with just </a:t>
            </a:r>
            <a:r>
              <a:rPr lang="en-AU" dirty="0" smtClean="0"/>
              <a:t>the heading in </a:t>
            </a:r>
            <a:r>
              <a:rPr lang="en-AU" dirty="0"/>
              <a:t>the banner.</a:t>
            </a:r>
          </a:p>
          <a:p>
            <a:r>
              <a:rPr lang="en-AU" dirty="0"/>
              <a:t>Click once to bring in the names of </a:t>
            </a:r>
            <a:r>
              <a:rPr lang="en-AU" dirty="0" smtClean="0"/>
              <a:t>the Parts in Section J and Specifications </a:t>
            </a:r>
            <a:r>
              <a:rPr lang="en-AU" dirty="0"/>
              <a:t>on the left.</a:t>
            </a:r>
          </a:p>
          <a:p>
            <a:r>
              <a:rPr lang="en-AU" dirty="0"/>
              <a:t>Click on any Part name on the left to bring up a description of the contents of that Part on the right.</a:t>
            </a:r>
          </a:p>
          <a:p>
            <a:r>
              <a:rPr lang="en-AU" dirty="0"/>
              <a:t>Click on the Part name on the left a second time to dissolve the description for that Part.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DESCRIPTION BEFORE BRINGING UP THE NEXT ONE, AS THE DESCRIPTIONS WRITE OVER THE TOP OF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description before bringing up the next one, then just click the button for the earlier Part again to make its description dissolve.</a:t>
            </a:r>
          </a:p>
          <a:p>
            <a:endParaRPr lang="en-AU" b="1" dirty="0"/>
          </a:p>
          <a:p>
            <a:r>
              <a:rPr lang="en-AU" b="1" dirty="0"/>
              <a:t>Facilitator notes</a:t>
            </a:r>
          </a:p>
          <a:p>
            <a:r>
              <a:rPr lang="en-AU" dirty="0"/>
              <a:t>Ask the trainees what they know about the DTS Provisions in Section J. Ask them to look at Section J of NCC Volume One (online or printed), to see the structure of the Section and the contents of each Part.</a:t>
            </a:r>
          </a:p>
          <a:p>
            <a:endParaRPr lang="en-AU" dirty="0"/>
          </a:p>
          <a:p>
            <a:r>
              <a:rPr lang="en-AU" dirty="0"/>
              <a:t>Then bring up the list of Parts and discuss what is in each Part.  The aim here is to get the trainees to look at the DTS Provisions in Section J, either online or in print, and to make sense of what they contain. The</a:t>
            </a:r>
            <a:r>
              <a:rPr lang="en-AU" baseline="0" dirty="0"/>
              <a:t> NCC can be viewed or downloaded on the ABCB website.</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Part that you want to discuss in more detail and discuss the description. If appropriate, ask the trainees to open that Part in the NCC and look at the contents.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look at the descriptions for as many or as few of the Parts of Section J as you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that the trainees seem to be familiar with the various Parts or you are pressed for time, you could just skip the descriptions entirely. You could just talk briefly about the contents of each Part while the trainees look at the text in Volume One, and then move on to the questions on the following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discussing the contents of these sections, then you can take the time to look at and discuss the descriptions for all of the Parts.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look at the descriptions for just those Parts which have less obvious or more complex contents, or which are particularly of interest to the trainees. For example, you might only look at the descriptions for Parts that apply to a particular Class or type of building.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later slides contain activities that ask the trainees to find and interpret information within Section J.  Depending on the group, it may be effective to spend more time on the later activities and less time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the trainees are interested, you could also look at </a:t>
            </a:r>
            <a:r>
              <a:rPr lang="en-AU" dirty="0" smtClean="0"/>
              <a:t>Part F6 Light and</a:t>
            </a:r>
            <a:r>
              <a:rPr lang="en-AU" baseline="0" dirty="0" smtClean="0"/>
              <a:t> ventilation </a:t>
            </a:r>
            <a:r>
              <a:rPr lang="en-AU" dirty="0" smtClean="0"/>
              <a:t>when </a:t>
            </a:r>
            <a:r>
              <a:rPr lang="en-AU" dirty="0"/>
              <a:t>talking about HVAC provisions in Part </a:t>
            </a:r>
            <a:r>
              <a:rPr lang="en-AU" dirty="0" smtClean="0"/>
              <a:t>J6.</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Things you could discuss on this slide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171450" indent="-171450">
              <a:buFont typeface="Arial" panose="020B0604020202020204" pitchFamily="34" charset="0"/>
              <a:buChar char="•"/>
            </a:pPr>
            <a:r>
              <a:rPr lang="en-AU" b="1" dirty="0" smtClean="0"/>
              <a:t>Part J3 Elemental provisions for a sole-occupancy</a:t>
            </a:r>
            <a:r>
              <a:rPr lang="en-AU" b="1" baseline="0" dirty="0" smtClean="0"/>
              <a:t> unit of a Class 2 building or a Class 4 part of a building</a:t>
            </a:r>
            <a:r>
              <a:rPr lang="en-AU" b="1" dirty="0" smtClean="0"/>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Given the similarities between an SOU</a:t>
            </a:r>
            <a:r>
              <a:rPr lang="en-US" sz="1200" kern="1200" baseline="0" dirty="0" smtClean="0">
                <a:solidFill>
                  <a:schemeClr val="tx1"/>
                </a:solidFill>
                <a:effectLst/>
                <a:latin typeface="+mn-lt"/>
                <a:ea typeface="+mn-ea"/>
                <a:cs typeface="Arial" panose="020B0604020202020204" pitchFamily="34" charset="0"/>
              </a:rPr>
              <a:t> and a Class 1 building, Part J3 provides similar DTS compliance solutions to those offered in Volume Two.</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Arial" panose="020B0604020202020204" pitchFamily="34" charset="0"/>
              </a:rPr>
              <a:t>There is the choice between undertaking a NatHERS energy rating assessment using J3D3 or developing a solution using the elemental provisions in J3D4 to J3D10.</a:t>
            </a:r>
            <a:endParaRPr lang="en-US"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endParaRPr lang="en-AU" b="1" dirty="0" smtClean="0"/>
          </a:p>
          <a:p>
            <a:pPr marL="171450" indent="-171450">
              <a:buFont typeface="Arial" panose="020B0604020202020204" pitchFamily="34" charset="0"/>
              <a:buChar char="•"/>
            </a:pPr>
            <a:r>
              <a:rPr lang="en-AU" b="1" dirty="0" smtClean="0"/>
              <a:t>Part J4 </a:t>
            </a:r>
            <a:r>
              <a:rPr lang="en-AU" b="1" dirty="0"/>
              <a:t>Building fabric: </a:t>
            </a:r>
          </a:p>
          <a:p>
            <a:pPr marL="628650" lvl="1"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Although occupant comfort is not a primary goal of these provisions, one of the essential aspects of energy efficiency of a building is to ensure that the building is constructed in a manner that enhances the comfort levels of occupants to the extent that they feel less need for air-conditioning.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This is even more important in a commercial building that is likely to be air-conditioned for much of the time. </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Arial" panose="020B0604020202020204" pitchFamily="34" charset="0"/>
              </a:rPr>
              <a:t>Part </a:t>
            </a:r>
            <a:r>
              <a:rPr lang="en-US" sz="1200" b="1" kern="1200" dirty="0" smtClean="0">
                <a:solidFill>
                  <a:schemeClr val="tx1"/>
                </a:solidFill>
                <a:effectLst/>
                <a:latin typeface="+mn-lt"/>
                <a:ea typeface="+mn-ea"/>
                <a:cs typeface="Arial" panose="020B0604020202020204" pitchFamily="34" charset="0"/>
              </a:rPr>
              <a:t>J5 </a:t>
            </a:r>
            <a:r>
              <a:rPr lang="en-US" sz="1200" b="1" kern="1200" dirty="0">
                <a:solidFill>
                  <a:schemeClr val="tx1"/>
                </a:solidFill>
                <a:effectLst/>
                <a:latin typeface="+mn-lt"/>
                <a:ea typeface="+mn-ea"/>
                <a:cs typeface="Arial" panose="020B0604020202020204" pitchFamily="34" charset="0"/>
              </a:rPr>
              <a:t>Building sealing:</a:t>
            </a:r>
            <a:r>
              <a:rPr lang="en-US" sz="1200" kern="1200" dirty="0">
                <a:solidFill>
                  <a:schemeClr val="tx1"/>
                </a:solidFill>
                <a:effectLst/>
                <a:latin typeface="+mn-lt"/>
                <a:ea typeface="+mn-ea"/>
                <a:cs typeface="Arial" panose="020B0604020202020204" pitchFamily="34" charset="0"/>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Building sealing is an important part of overall energy efficiency and the control of air leakage will have a major impact on the thermal performance of the </a:t>
            </a:r>
            <a:r>
              <a:rPr lang="en-US" sz="1200" kern="1200" dirty="0" smtClean="0">
                <a:solidFill>
                  <a:schemeClr val="tx1"/>
                </a:solidFill>
                <a:effectLst/>
                <a:latin typeface="+mn-lt"/>
                <a:ea typeface="+mn-ea"/>
                <a:cs typeface="Arial" panose="020B0604020202020204" pitchFamily="34" charset="0"/>
              </a:rPr>
              <a:t>building.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Good </a:t>
            </a:r>
            <a:r>
              <a:rPr lang="en-US" sz="1200" kern="1200" dirty="0">
                <a:solidFill>
                  <a:schemeClr val="tx1"/>
                </a:solidFill>
                <a:effectLst/>
                <a:latin typeface="+mn-lt"/>
                <a:ea typeface="+mn-ea"/>
                <a:cs typeface="Arial" panose="020B0604020202020204" pitchFamily="34" charset="0"/>
              </a:rPr>
              <a:t>building </a:t>
            </a:r>
            <a:r>
              <a:rPr lang="en-US" sz="1200" kern="1200" dirty="0" smtClean="0">
                <a:solidFill>
                  <a:schemeClr val="tx1"/>
                </a:solidFill>
                <a:effectLst/>
                <a:latin typeface="+mn-lt"/>
                <a:ea typeface="+mn-ea"/>
                <a:cs typeface="Arial" panose="020B0604020202020204" pitchFamily="34" charset="0"/>
              </a:rPr>
              <a:t>sealing reduces the </a:t>
            </a:r>
            <a:r>
              <a:rPr lang="en-US" sz="1200" kern="1200" dirty="0">
                <a:solidFill>
                  <a:schemeClr val="tx1"/>
                </a:solidFill>
                <a:effectLst/>
                <a:latin typeface="+mn-lt"/>
                <a:ea typeface="+mn-ea"/>
                <a:cs typeface="Arial" panose="020B0604020202020204" pitchFamily="34" charset="0"/>
              </a:rPr>
              <a:t>energy required for artificial heating, cooling and humidity control. </a:t>
            </a:r>
          </a:p>
          <a:p>
            <a:pPr marL="628650" lvl="1"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DTS Provisions for building sealing have been developed to control unwanted air leakage through the building envelope. </a:t>
            </a:r>
          </a:p>
          <a:p>
            <a:pPr marL="628650" lvl="1"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As with all other aspects of these Provisions, each element within Section J is designed to work as a system to ensure the building achieves the desired level of energy efficiency. </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b="1" kern="1200" dirty="0">
                <a:solidFill>
                  <a:schemeClr val="tx1"/>
                </a:solidFill>
                <a:effectLst/>
                <a:latin typeface="+mn-lt"/>
                <a:ea typeface="+mn-ea"/>
                <a:cs typeface="Arial" panose="020B0604020202020204" pitchFamily="34" charset="0"/>
              </a:rPr>
              <a:t>Part </a:t>
            </a:r>
            <a:r>
              <a:rPr lang="en-AU" sz="1200" b="1" kern="1200" dirty="0" smtClean="0">
                <a:solidFill>
                  <a:schemeClr val="tx1"/>
                </a:solidFill>
                <a:effectLst/>
                <a:latin typeface="+mn-lt"/>
                <a:ea typeface="+mn-ea"/>
                <a:cs typeface="Arial" panose="020B0604020202020204" pitchFamily="34" charset="0"/>
              </a:rPr>
              <a:t>J6 </a:t>
            </a:r>
            <a:r>
              <a:rPr lang="en-AU" sz="1200" b="1" kern="1200" dirty="0">
                <a:solidFill>
                  <a:schemeClr val="tx1"/>
                </a:solidFill>
                <a:effectLst/>
                <a:latin typeface="+mn-lt"/>
                <a:ea typeface="+mn-ea"/>
                <a:cs typeface="Arial" panose="020B0604020202020204" pitchFamily="34" charset="0"/>
              </a:rPr>
              <a:t>Air-conditioning and </a:t>
            </a:r>
            <a:r>
              <a:rPr lang="en-AU" sz="1200" b="1" kern="1200" dirty="0" smtClean="0">
                <a:solidFill>
                  <a:schemeClr val="tx1"/>
                </a:solidFill>
                <a:effectLst/>
                <a:latin typeface="+mn-lt"/>
                <a:ea typeface="+mn-ea"/>
                <a:cs typeface="Arial" panose="020B0604020202020204" pitchFamily="34" charset="0"/>
              </a:rPr>
              <a:t>ventilation:</a:t>
            </a:r>
            <a:endParaRPr lang="en-AU" sz="1200" b="1" kern="1200" dirty="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AU" sz="1200" kern="1200" dirty="0">
                <a:solidFill>
                  <a:schemeClr val="tx1"/>
                </a:solidFill>
                <a:latin typeface="Arial" panose="020B0604020202020204" pitchFamily="34" charset="0"/>
                <a:ea typeface="+mn-ea"/>
                <a:cs typeface="Arial" panose="020B0604020202020204" pitchFamily="34" charset="0"/>
              </a:rPr>
              <a:t>HVAC (Heating, Ventilation and </a:t>
            </a:r>
            <a:r>
              <a:rPr lang="en-AU" sz="1200" kern="1200" dirty="0" smtClean="0">
                <a:solidFill>
                  <a:schemeClr val="tx1"/>
                </a:solidFill>
                <a:latin typeface="Arial" panose="020B0604020202020204" pitchFamily="34" charset="0"/>
                <a:ea typeface="+mn-ea"/>
                <a:cs typeface="Arial" panose="020B0604020202020204" pitchFamily="34" charset="0"/>
              </a:rPr>
              <a:t>Air-Conditioning</a:t>
            </a:r>
            <a:r>
              <a:rPr lang="en-AU" sz="1200" kern="1200" dirty="0">
                <a:solidFill>
                  <a:schemeClr val="tx1"/>
                </a:solidFill>
                <a:latin typeface="Arial" panose="020B0604020202020204" pitchFamily="34" charset="0"/>
                <a:ea typeface="+mn-ea"/>
                <a:cs typeface="Arial" panose="020B0604020202020204" pitchFamily="34" charset="0"/>
              </a:rPr>
              <a:t>)</a:t>
            </a:r>
            <a:r>
              <a:rPr lang="en-AU" sz="1200" kern="1200" baseline="0" dirty="0">
                <a:solidFill>
                  <a:schemeClr val="tx1"/>
                </a:solidFill>
                <a:latin typeface="Arial" panose="020B0604020202020204" pitchFamily="34" charset="0"/>
                <a:ea typeface="+mn-ea"/>
                <a:cs typeface="Arial" panose="020B0604020202020204" pitchFamily="34" charset="0"/>
              </a:rPr>
              <a:t> </a:t>
            </a:r>
            <a:r>
              <a:rPr lang="en-AU" sz="1200" kern="1200" dirty="0">
                <a:solidFill>
                  <a:schemeClr val="tx1"/>
                </a:solidFill>
                <a:latin typeface="Arial" panose="020B0604020202020204" pitchFamily="34" charset="0"/>
                <a:ea typeface="+mn-ea"/>
                <a:cs typeface="Arial" panose="020B0604020202020204" pitchFamily="34" charset="0"/>
              </a:rPr>
              <a:t>systems usually constitute the largest energy end-use in a building,</a:t>
            </a:r>
            <a:r>
              <a:rPr lang="en-AU" sz="1200" kern="1200" baseline="0" dirty="0">
                <a:solidFill>
                  <a:schemeClr val="tx1"/>
                </a:solidFill>
                <a:latin typeface="Arial" panose="020B0604020202020204" pitchFamily="34" charset="0"/>
                <a:ea typeface="+mn-ea"/>
                <a:cs typeface="Arial" panose="020B0604020202020204" pitchFamily="34" charset="0"/>
              </a:rPr>
              <a:t> estimated at 43%. </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The principles of Part </a:t>
            </a:r>
            <a:r>
              <a:rPr lang="en-US" dirty="0" smtClean="0">
                <a:latin typeface="Arial" panose="020B0604020202020204" pitchFamily="34" charset="0"/>
                <a:cs typeface="Arial" panose="020B0604020202020204" pitchFamily="34" charset="0"/>
              </a:rPr>
              <a:t>J6 </a:t>
            </a:r>
            <a:r>
              <a:rPr lang="en-US" dirty="0">
                <a:latin typeface="Arial" panose="020B0604020202020204" pitchFamily="34" charset="0"/>
                <a:cs typeface="Arial" panose="020B0604020202020204" pitchFamily="34" charset="0"/>
              </a:rPr>
              <a:t>are based on the </a:t>
            </a:r>
            <a:r>
              <a:rPr lang="en-US" dirty="0" smtClean="0">
                <a:latin typeface="Arial" panose="020B0604020202020204" pitchFamily="34" charset="0"/>
                <a:cs typeface="Arial" panose="020B0604020202020204" pitchFamily="34" charset="0"/>
              </a:rPr>
              <a:t>following 3 </a:t>
            </a:r>
            <a:r>
              <a:rPr lang="en-US" dirty="0">
                <a:latin typeface="Arial" panose="020B0604020202020204" pitchFamily="34" charset="0"/>
                <a:cs typeface="Arial" panose="020B0604020202020204" pitchFamily="34" charset="0"/>
              </a:rPr>
              <a:t>key points:</a:t>
            </a:r>
          </a:p>
          <a:p>
            <a:pPr marL="1091868" lvl="2" indent="-177468">
              <a:lnSpc>
                <a:spcPct val="90000"/>
              </a:lnSpc>
              <a:spcBef>
                <a:spcPct val="30000"/>
              </a:spcBef>
              <a:buFont typeface="Arial"/>
              <a:buChar char="•"/>
            </a:pPr>
            <a:r>
              <a:rPr lang="en-US" dirty="0">
                <a:latin typeface="Arial" panose="020B0604020202020204" pitchFamily="34" charset="0"/>
                <a:cs typeface="Arial" panose="020B0604020202020204" pitchFamily="34" charset="0"/>
              </a:rPr>
              <a:t>Efficient design of air-conditioning and ventilation systems is an essential part of building environment management.</a:t>
            </a:r>
          </a:p>
          <a:p>
            <a:pPr marL="1091868" lvl="2" indent="-177468">
              <a:lnSpc>
                <a:spcPct val="90000"/>
              </a:lnSpc>
              <a:spcBef>
                <a:spcPct val="30000"/>
              </a:spcBef>
              <a:buFont typeface="Arial"/>
              <a:buChar char="•"/>
            </a:pPr>
            <a:r>
              <a:rPr lang="en-US" dirty="0">
                <a:latin typeface="Arial" panose="020B0604020202020204" pitchFamily="34" charset="0"/>
                <a:cs typeface="Arial" panose="020B0604020202020204" pitchFamily="34" charset="0"/>
              </a:rPr>
              <a:t>Increasing demands for internal thermal comfort drive the need for energy efficient systems.</a:t>
            </a:r>
          </a:p>
          <a:p>
            <a:pPr marL="1091868" lvl="2" indent="-177468">
              <a:lnSpc>
                <a:spcPct val="90000"/>
              </a:lnSpc>
              <a:spcBef>
                <a:spcPct val="30000"/>
              </a:spcBef>
              <a:buFont typeface="Arial"/>
              <a:buChar char="•"/>
            </a:pPr>
            <a:r>
              <a:rPr lang="en-US" dirty="0">
                <a:latin typeface="Arial" panose="020B0604020202020204" pitchFamily="34" charset="0"/>
                <a:cs typeface="Arial" panose="020B0604020202020204" pitchFamily="34" charset="0"/>
              </a:rPr>
              <a:t>The NCC has a range of measures that remove poor practice from new installations and encourage efficient system design.</a:t>
            </a:r>
          </a:p>
          <a:p>
            <a:pPr marL="628650" lvl="1" indent="-171450">
              <a:buFont typeface="Arial" panose="020B0604020202020204" pitchFamily="34" charset="0"/>
              <a:buChar char="•"/>
            </a:pPr>
            <a:r>
              <a:rPr lang="en-AU" b="0" u="none" baseline="0" dirty="0">
                <a:latin typeface="Arial" panose="020B0604020202020204" pitchFamily="34" charset="0"/>
                <a:cs typeface="Arial" panose="020B0604020202020204" pitchFamily="34" charset="0"/>
              </a:rPr>
              <a:t>NCC Volume One Part </a:t>
            </a:r>
            <a:r>
              <a:rPr lang="en-AU" b="0" u="none" baseline="0" dirty="0" smtClean="0">
                <a:latin typeface="Arial" panose="020B0604020202020204" pitchFamily="34" charset="0"/>
                <a:cs typeface="Arial" panose="020B0604020202020204" pitchFamily="34" charset="0"/>
              </a:rPr>
              <a:t>F6 </a:t>
            </a:r>
            <a:r>
              <a:rPr lang="en-AU" b="0" u="none" baseline="0" dirty="0">
                <a:latin typeface="Arial" panose="020B0604020202020204" pitchFamily="34" charset="0"/>
                <a:cs typeface="Arial" panose="020B0604020202020204" pitchFamily="34" charset="0"/>
              </a:rPr>
              <a:t>also contains provisions for ventilation systems in addition to Part </a:t>
            </a:r>
            <a:r>
              <a:rPr lang="en-AU" b="0" u="none" baseline="0" dirty="0" smtClean="0">
                <a:latin typeface="Arial" panose="020B0604020202020204" pitchFamily="34" charset="0"/>
                <a:cs typeface="Arial" panose="020B0604020202020204" pitchFamily="34" charset="0"/>
              </a:rPr>
              <a:t>J6.</a:t>
            </a:r>
            <a:endParaRPr lang="en-AU" b="0" u="none" baseline="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AU" b="0" u="non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b="1" u="none" baseline="0" dirty="0">
                <a:latin typeface="Arial" panose="020B0604020202020204" pitchFamily="34" charset="0"/>
                <a:cs typeface="Arial" panose="020B0604020202020204" pitchFamily="34" charset="0"/>
              </a:rPr>
              <a:t>Part </a:t>
            </a:r>
            <a:r>
              <a:rPr lang="en-AU" b="1" u="none" baseline="0" dirty="0" smtClean="0">
                <a:latin typeface="Arial" panose="020B0604020202020204" pitchFamily="34" charset="0"/>
                <a:cs typeface="Arial" panose="020B0604020202020204" pitchFamily="34" charset="0"/>
              </a:rPr>
              <a:t>J7 </a:t>
            </a:r>
            <a:r>
              <a:rPr lang="en-AU" b="1" u="none" baseline="0" dirty="0">
                <a:latin typeface="Arial" panose="020B0604020202020204" pitchFamily="34" charset="0"/>
                <a:cs typeface="Arial" panose="020B0604020202020204" pitchFamily="34" charset="0"/>
              </a:rPr>
              <a:t>Artificial lighting and power: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Arial" panose="020B0604020202020204" pitchFamily="34" charset="0"/>
              </a:rPr>
              <a:t>Research indicates </a:t>
            </a:r>
            <a:r>
              <a:rPr lang="en-US" sz="1200" kern="1200" dirty="0" smtClean="0">
                <a:solidFill>
                  <a:schemeClr val="tx1"/>
                </a:solidFill>
                <a:effectLst/>
                <a:latin typeface="+mn-lt"/>
                <a:ea typeface="+mn-ea"/>
                <a:cs typeface="Arial" panose="020B0604020202020204" pitchFamily="34" charset="0"/>
              </a:rPr>
              <a:t>lighting </a:t>
            </a:r>
            <a:r>
              <a:rPr lang="en-US" sz="1200" kern="1200" dirty="0">
                <a:solidFill>
                  <a:schemeClr val="tx1"/>
                </a:solidFill>
                <a:effectLst/>
                <a:latin typeface="+mn-lt"/>
                <a:ea typeface="+mn-ea"/>
                <a:cs typeface="Arial" panose="020B0604020202020204" pitchFamily="34" charset="0"/>
              </a:rPr>
              <a:t>is typically responsible for up to 26% of the electrical energy used in an office building. Therefore, artificial lighting measures are designed to curb unreasonable energy use.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Arial" panose="020B0604020202020204" pitchFamily="34" charset="0"/>
              </a:rPr>
              <a:t>The provisions for lighting also reflect the ongoing transition by industry and consumers to the use of more energy efficient LED lighting.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Arial" panose="020B0604020202020204" pitchFamily="34" charset="0"/>
              </a:rPr>
              <a:t>Lighting inefficiencies also have a compounding effect in warmer climates because the extra electrical load for lighting translates to waste heat that increases the load on the air-conditioning system.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n-lt"/>
                <a:cs typeface="Arial" panose="020B0604020202020204" pitchFamily="34" charset="0"/>
              </a:rPr>
              <a:t>Lighting designers should also note</a:t>
            </a:r>
            <a:r>
              <a:rPr lang="en-AU" sz="1200" baseline="0" dirty="0">
                <a:latin typeface="+mn-lt"/>
                <a:cs typeface="Arial" panose="020B0604020202020204" pitchFamily="34" charset="0"/>
              </a:rPr>
              <a:t> that there is a</a:t>
            </a:r>
            <a:r>
              <a:rPr lang="en-AU" sz="1200" dirty="0">
                <a:latin typeface="+mn-lt"/>
                <a:cs typeface="Arial" panose="020B0604020202020204" pitchFamily="34" charset="0"/>
              </a:rPr>
              <a:t> range of adjustment factors they</a:t>
            </a:r>
            <a:r>
              <a:rPr lang="en-AU" sz="1200" baseline="0" dirty="0">
                <a:latin typeface="+mn-lt"/>
                <a:cs typeface="Arial" panose="020B0604020202020204" pitchFamily="34" charset="0"/>
              </a:rPr>
              <a:t> can use</a:t>
            </a:r>
            <a:r>
              <a:rPr lang="en-AU" sz="1200" dirty="0">
                <a:latin typeface="+mn-lt"/>
                <a:cs typeface="Arial" panose="020B0604020202020204" pitchFamily="34" charset="0"/>
              </a:rPr>
              <a:t>.</a:t>
            </a:r>
            <a:r>
              <a:rPr lang="en-AU" sz="1200" baseline="0" dirty="0">
                <a:latin typeface="+mn-lt"/>
                <a:cs typeface="Arial" panose="020B0604020202020204" pitchFamily="34" charset="0"/>
              </a:rPr>
              <a:t> T</a:t>
            </a:r>
            <a:r>
              <a:rPr lang="en-AU" sz="1200" dirty="0">
                <a:latin typeface="+mn-lt"/>
                <a:cs typeface="Arial" panose="020B0604020202020204" pitchFamily="34" charset="0"/>
              </a:rPr>
              <a:t>hese factors can significantly increase the amount of lighting that a space can have above the base line. They involve things like the use of motion sensors to reduce lighting when a room is not in use.</a:t>
            </a:r>
          </a:p>
          <a:p>
            <a:pPr marL="628650" lvl="1" indent="-171450">
              <a:spcAft>
                <a:spcPts val="1200"/>
              </a:spcAft>
              <a:buFont typeface="Arial" panose="020B0604020202020204" pitchFamily="34" charset="0"/>
              <a:buChar char="•"/>
            </a:pPr>
            <a:r>
              <a:rPr lang="en-US" sz="1200" u="sng" dirty="0">
                <a:latin typeface="Arial" panose="020B0604020202020204" pitchFamily="34" charset="0"/>
                <a:cs typeface="Arial" panose="020B0604020202020204" pitchFamily="34" charset="0"/>
              </a:rPr>
              <a:t>(Note 1 (reference for lighting </a:t>
            </a:r>
            <a:r>
              <a:rPr lang="en-US" sz="1200" u="sng" dirty="0" smtClean="0">
                <a:latin typeface="Arial" panose="020B0604020202020204" pitchFamily="34" charset="0"/>
                <a:cs typeface="Arial" panose="020B0604020202020204" pitchFamily="34" charset="0"/>
              </a:rPr>
              <a:t>use in first Part J7 notes dot point):</a:t>
            </a:r>
            <a:r>
              <a:rPr lang="en-US" sz="1200" u="sng" dirty="0">
                <a:latin typeface="Arial" panose="020B0604020202020204" pitchFamily="34" charset="0"/>
                <a:cs typeface="Arial" panose="020B0604020202020204" pitchFamily="34" charset="0"/>
              </a:rPr>
              <a:t/>
            </a:r>
            <a:br>
              <a:rPr lang="en-US" sz="1200" u="sng" dirty="0">
                <a:latin typeface="Arial" panose="020B0604020202020204" pitchFamily="34" charset="0"/>
                <a:cs typeface="Arial" panose="020B0604020202020204" pitchFamily="34" charset="0"/>
              </a:rPr>
            </a:br>
            <a:r>
              <a:rPr lang="en-AU" sz="1200" b="0" i="0" u="none" strike="noStrike" kern="1200" baseline="0" dirty="0">
                <a:solidFill>
                  <a:schemeClr val="tx1"/>
                </a:solidFill>
                <a:latin typeface="Arial" panose="020B0604020202020204" pitchFamily="34" charset="0"/>
                <a:ea typeface="+mn-ea"/>
                <a:cs typeface="Arial" panose="020B0604020202020204" pitchFamily="34" charset="0"/>
              </a:rPr>
              <a:t>Pitt &amp; Sherry with input from BIS Shrapnel and Exergy Pty Ltd, for the DCCEE, Baseline Energy Consumption and Greenhouse Gas Emissions – In commercial Buildings in Australia, Part 1 – Report, November 2012 (pg. 7).)</a:t>
            </a:r>
          </a:p>
          <a:p>
            <a:pPr marL="628650" lvl="1" indent="-171450">
              <a:spcAft>
                <a:spcPts val="1200"/>
              </a:spcAft>
              <a:buFont typeface="Arial" panose="020B0604020202020204" pitchFamily="34" charset="0"/>
              <a:buChar char="•"/>
            </a:pPr>
            <a:endParaRPr lang="en-AU"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171450" lvl="0" indent="-171450">
              <a:spcAft>
                <a:spcPts val="1200"/>
              </a:spcAft>
              <a:buFont typeface="Arial" panose="020B0604020202020204" pitchFamily="34" charset="0"/>
              <a:buChar char="•"/>
            </a:pPr>
            <a:r>
              <a:rPr lang="en-AU" sz="1200" b="1" i="0" u="none" strike="noStrike" kern="1200" baseline="0" dirty="0">
                <a:solidFill>
                  <a:schemeClr val="tx1"/>
                </a:solidFill>
                <a:latin typeface="Arial" panose="020B0604020202020204" pitchFamily="34" charset="0"/>
                <a:ea typeface="+mn-ea"/>
                <a:cs typeface="Arial" panose="020B0604020202020204" pitchFamily="34" charset="0"/>
              </a:rPr>
              <a:t>Part </a:t>
            </a:r>
            <a:r>
              <a:rPr lang="en-AU" sz="1200" b="1" i="0" u="none" strike="noStrike" kern="1200" baseline="0" dirty="0" smtClean="0">
                <a:solidFill>
                  <a:schemeClr val="tx1"/>
                </a:solidFill>
                <a:latin typeface="Arial" panose="020B0604020202020204" pitchFamily="34" charset="0"/>
                <a:ea typeface="+mn-ea"/>
                <a:cs typeface="Arial" panose="020B0604020202020204" pitchFamily="34" charset="0"/>
              </a:rPr>
              <a:t>J8 </a:t>
            </a:r>
            <a:r>
              <a:rPr lang="en-AU" sz="1200" b="1" i="0" u="none" strike="noStrike" kern="1200" baseline="0" dirty="0">
                <a:solidFill>
                  <a:schemeClr val="tx1"/>
                </a:solidFill>
                <a:latin typeface="Arial" panose="020B0604020202020204" pitchFamily="34" charset="0"/>
                <a:ea typeface="+mn-ea"/>
                <a:cs typeface="Arial" panose="020B0604020202020204" pitchFamily="34" charset="0"/>
              </a:rPr>
              <a:t>Heated hot water supply and swimming pool and spa pool plant:</a:t>
            </a:r>
          </a:p>
          <a:p>
            <a:pPr marL="628650" lvl="1" indent="-171450">
              <a:spcAft>
                <a:spcPts val="1200"/>
              </a:spcAft>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provisions covering heated water supply for food preparation and sanitary purposes </a:t>
            </a:r>
            <a:r>
              <a:rPr lang="en-US" sz="1200" kern="1200" dirty="0" smtClean="0">
                <a:solidFill>
                  <a:schemeClr val="tx1"/>
                </a:solidFill>
                <a:effectLst/>
                <a:latin typeface="Arial" panose="020B0604020202020204" pitchFamily="34" charset="0"/>
                <a:ea typeface="+mn-ea"/>
                <a:cs typeface="Arial" panose="020B0604020202020204" pitchFamily="34" charset="0"/>
              </a:rPr>
              <a:t>are contained </a:t>
            </a:r>
            <a:r>
              <a:rPr lang="en-US" sz="1200" kern="1200" dirty="0">
                <a:solidFill>
                  <a:schemeClr val="tx1"/>
                </a:solidFill>
                <a:effectLst/>
                <a:latin typeface="Arial" panose="020B0604020202020204" pitchFamily="34" charset="0"/>
                <a:ea typeface="+mn-ea"/>
                <a:cs typeface="Arial" panose="020B0604020202020204" pitchFamily="34" charset="0"/>
              </a:rPr>
              <a:t>within Part B2 of NCC Volume </a:t>
            </a:r>
            <a:r>
              <a:rPr lang="en-US" sz="1200" kern="1200" dirty="0" smtClean="0">
                <a:solidFill>
                  <a:schemeClr val="tx1"/>
                </a:solidFill>
                <a:effectLst/>
                <a:latin typeface="Arial" panose="020B0604020202020204" pitchFamily="34" charset="0"/>
                <a:ea typeface="+mn-ea"/>
                <a:cs typeface="Arial" panose="020B0604020202020204" pitchFamily="34" charset="0"/>
              </a:rPr>
              <a:t>Three.</a:t>
            </a:r>
          </a:p>
          <a:p>
            <a:pPr marL="628650" lvl="1" indent="-171450">
              <a:spcAft>
                <a:spcPts val="1200"/>
              </a:spcAft>
              <a:buFont typeface="Arial" panose="020B0604020202020204" pitchFamily="34" charset="0"/>
              <a:buChar cha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spcAft>
                <a:spcPts val="1200"/>
              </a:spcAft>
              <a:buFont typeface="Arial" panose="020B0604020202020204" pitchFamily="34" charset="0"/>
              <a:buChar char="•"/>
            </a:pPr>
            <a:r>
              <a:rPr lang="en-AU" sz="1200" b="1" i="0" u="none" strike="noStrike" kern="1200" baseline="0" dirty="0" smtClean="0">
                <a:solidFill>
                  <a:schemeClr val="tx1"/>
                </a:solidFill>
                <a:latin typeface="Arial" panose="020B0604020202020204" pitchFamily="34" charset="0"/>
                <a:ea typeface="+mn-ea"/>
                <a:cs typeface="Arial" panose="020B0604020202020204" pitchFamily="34" charset="0"/>
              </a:rPr>
              <a:t>Part J9 Energy monitoring and on-site distributed energy resources:</a:t>
            </a:r>
          </a:p>
          <a:p>
            <a:pPr marL="628650" lvl="1" indent="-171450">
              <a:spcAft>
                <a:spcPts val="120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The provisions cover</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energy monitoring and facilitating the easy future retrofit of renewable energy and electric vehicle charging equipment.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spcAft>
                <a:spcPts val="1200"/>
              </a:spcAft>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Arial" panose="020B0604020202020204" pitchFamily="34" charset="0"/>
              </a:rPr>
              <a:t>Specifications: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Arial" panose="020B0604020202020204" pitchFamily="34" charset="0"/>
              </a:rPr>
              <a:t>There are also </a:t>
            </a:r>
            <a:r>
              <a:rPr lang="en-US" sz="1200" kern="1200" dirty="0" smtClean="0">
                <a:solidFill>
                  <a:schemeClr val="tx1"/>
                </a:solidFill>
                <a:effectLst/>
                <a:latin typeface="+mn-lt"/>
                <a:ea typeface="+mn-ea"/>
                <a:cs typeface="Arial" panose="020B0604020202020204" pitchFamily="34" charset="0"/>
              </a:rPr>
              <a:t>10 specifications </a:t>
            </a:r>
            <a:r>
              <a:rPr lang="en-US" sz="1200" kern="1200" dirty="0">
                <a:solidFill>
                  <a:schemeClr val="tx1"/>
                </a:solidFill>
                <a:effectLst/>
                <a:latin typeface="+mn-lt"/>
                <a:ea typeface="+mn-ea"/>
                <a:cs typeface="Arial" panose="020B0604020202020204" pitchFamily="34" charset="0"/>
              </a:rPr>
              <a:t>relevant to the Section </a:t>
            </a:r>
            <a:r>
              <a:rPr lang="en-US" sz="1200" kern="1200" dirty="0" smtClean="0">
                <a:solidFill>
                  <a:schemeClr val="tx1"/>
                </a:solidFill>
                <a:effectLst/>
                <a:latin typeface="+mn-lt"/>
                <a:ea typeface="+mn-ea"/>
                <a:cs typeface="Arial" panose="020B0604020202020204" pitchFamily="34" charset="0"/>
              </a:rPr>
              <a:t>J. Of these, 6 relate to and support the Deemed-to-Satisfy </a:t>
            </a:r>
            <a:r>
              <a:rPr lang="en-US" sz="1200" kern="1200" dirty="0">
                <a:solidFill>
                  <a:schemeClr val="tx1"/>
                </a:solidFill>
                <a:effectLst/>
                <a:latin typeface="+mn-lt"/>
                <a:ea typeface="+mn-ea"/>
                <a:cs typeface="Arial" panose="020B0604020202020204" pitchFamily="34" charset="0"/>
              </a:rPr>
              <a:t>Provisions</a:t>
            </a:r>
            <a:r>
              <a:rPr lang="en-US" sz="1200" kern="1200" dirty="0" smtClean="0">
                <a:solidFill>
                  <a:schemeClr val="tx1"/>
                </a:solidFill>
                <a:effectLst/>
                <a:latin typeface="+mn-lt"/>
                <a:ea typeface="+mn-ea"/>
                <a:cs typeface="Arial" panose="020B0604020202020204" pitchFamily="34" charset="0"/>
              </a:rPr>
              <a:t>. The remaining relate to the Performance Requirements and Verification Methods in Section J.</a:t>
            </a:r>
            <a:endParaRPr lang="en-US" sz="1200" kern="1200" dirty="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dirty="0"/>
          </a:p>
        </p:txBody>
      </p:sp>
    </p:spTree>
    <p:extLst>
      <p:ext uri="{BB962C8B-B14F-4D97-AF65-F5344CB8AC3E}">
        <p14:creationId xmlns:p14="http://schemas.microsoft.com/office/powerpoint/2010/main" val="392993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heading in the banner and the left hand block of text on the screen, with the dividing line.</a:t>
            </a:r>
          </a:p>
          <a:p>
            <a:r>
              <a:rPr lang="en-AU" dirty="0"/>
              <a:t>Click once to bring in the centre block and the next dividing line.</a:t>
            </a:r>
          </a:p>
          <a:p>
            <a:r>
              <a:rPr lang="en-AU" dirty="0"/>
              <a:t>Click a second time to bring in the right hand block.</a:t>
            </a:r>
          </a:p>
          <a:p>
            <a:endParaRPr lang="en-AU" dirty="0"/>
          </a:p>
          <a:p>
            <a:r>
              <a:rPr lang="en-AU" dirty="0"/>
              <a:t>Press Enter to progress to the next slide.</a:t>
            </a:r>
          </a:p>
          <a:p>
            <a:endParaRPr lang="en-AU" dirty="0"/>
          </a:p>
          <a:p>
            <a:r>
              <a:rPr lang="en-AU" b="1" dirty="0"/>
              <a:t>Facilitators notes</a:t>
            </a:r>
          </a:p>
          <a:p>
            <a:r>
              <a:rPr lang="en-AU" dirty="0"/>
              <a:t>The purpose of this slide is to discuss and clarify the details of the building energy efficiency ratings that can be used to meet the heating and cooling load parts of the </a:t>
            </a:r>
            <a:r>
              <a:rPr lang="en-AU" dirty="0" smtClean="0"/>
              <a:t>J1P2 </a:t>
            </a:r>
            <a:r>
              <a:rPr lang="en-AU" dirty="0"/>
              <a:t>Performance Requirement for SOUs in Class 2 buildings or a Class 4 part of a building.</a:t>
            </a:r>
          </a:p>
          <a:p>
            <a:endParaRPr lang="en-AU" dirty="0"/>
          </a:p>
          <a:p>
            <a:r>
              <a:rPr lang="en-AU" dirty="0"/>
              <a:t>This slide is also designed as a bit of a visual break, with a simple text format, that provides a rest from the more complex slides before and after it.</a:t>
            </a:r>
          </a:p>
          <a:p>
            <a:endParaRPr lang="en-AU" dirty="0"/>
          </a:p>
          <a:p>
            <a:r>
              <a:rPr lang="en-AU" dirty="0"/>
              <a:t>Discuss the information in each block, bringing up the next block at the appropriate time.</a:t>
            </a:r>
          </a:p>
          <a:p>
            <a:endParaRPr lang="en-AU" dirty="0"/>
          </a:p>
          <a:p>
            <a:r>
              <a:rPr lang="en-AU" b="1" dirty="0"/>
              <a:t>Things you might discuss on this slide include:</a:t>
            </a:r>
          </a:p>
          <a:p>
            <a:endParaRPr lang="en-AU" b="1" dirty="0"/>
          </a:p>
          <a:p>
            <a:r>
              <a:rPr lang="en-AU" b="1" dirty="0"/>
              <a:t>NatHERS </a:t>
            </a:r>
            <a:r>
              <a:rPr lang="en-AU" b="1" dirty="0" smtClean="0"/>
              <a:t>assessment:</a:t>
            </a:r>
            <a:endParaRPr lang="en-AU" b="1" dirty="0"/>
          </a:p>
          <a:p>
            <a:pPr marL="171450" indent="-171450">
              <a:buFont typeface="Arial" panose="020B0604020202020204" pitchFamily="34" charset="0"/>
              <a:buChar char="•"/>
            </a:pPr>
            <a:r>
              <a:rPr lang="en-AU" dirty="0"/>
              <a:t>One way of meeting the heating and cooling </a:t>
            </a:r>
            <a:r>
              <a:rPr lang="en-AU" dirty="0" smtClean="0"/>
              <a:t>load Performance </a:t>
            </a:r>
            <a:r>
              <a:rPr lang="en-AU" dirty="0"/>
              <a:t>Requirement </a:t>
            </a:r>
            <a:r>
              <a:rPr lang="en-AU" dirty="0" smtClean="0"/>
              <a:t>J1P2 </a:t>
            </a:r>
            <a:r>
              <a:rPr lang="en-AU" dirty="0"/>
              <a:t>for an SOU/apartment is to do a building energy rating, which assesses the thermal performance of the building fabric, as a whole. This is the NatHERS building energy efficiency rating that is generally used to demonstrate the compliance of a Class 1 or Class 10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a:t>
            </a:r>
            <a:r>
              <a:rPr lang="en-AU" dirty="0" smtClean="0"/>
              <a:t>NatHERS </a:t>
            </a:r>
            <a:r>
              <a:rPr lang="en-AU" dirty="0"/>
              <a:t>rating system runs from 0 to 10 stars. Zero stars means that the building/apartment </a:t>
            </a:r>
            <a:r>
              <a:rPr lang="en-AU" smtClean="0"/>
              <a:t>has little to </a:t>
            </a:r>
            <a:r>
              <a:rPr lang="en-AU" dirty="0" smtClean="0"/>
              <a:t>no </a:t>
            </a:r>
            <a:r>
              <a:rPr lang="en-AU" dirty="0"/>
              <a:t>energy efficiency features or savings, while 10 stars means that the building/apartment should not need additional energy to heat it or to cool it to a comfortable temperature. </a:t>
            </a:r>
          </a:p>
          <a:p>
            <a:pPr marL="171450" indent="-171450">
              <a:buFont typeface="Arial" panose="020B0604020202020204" pitchFamily="34" charset="0"/>
              <a:buChar char="•"/>
            </a:pPr>
            <a:r>
              <a:rPr lang="en-AU" dirty="0"/>
              <a:t>Each individual apartment in a building must achieve </a:t>
            </a:r>
            <a:r>
              <a:rPr lang="en-AU" b="1" dirty="0"/>
              <a:t>a minimum of a </a:t>
            </a:r>
            <a:r>
              <a:rPr lang="en-AU" b="1" dirty="0" smtClean="0"/>
              <a:t>6 </a:t>
            </a:r>
            <a:r>
              <a:rPr lang="en-AU" b="1" dirty="0"/>
              <a:t>star rating</a:t>
            </a:r>
            <a:r>
              <a:rPr lang="en-AU" dirty="0"/>
              <a:t>.</a:t>
            </a:r>
          </a:p>
          <a:p>
            <a:pPr marL="171450" indent="-171450">
              <a:buFont typeface="Arial" panose="020B0604020202020204" pitchFamily="34" charset="0"/>
              <a:buChar char="•"/>
            </a:pPr>
            <a:r>
              <a:rPr lang="en-AU" dirty="0"/>
              <a:t>But the </a:t>
            </a:r>
            <a:r>
              <a:rPr lang="en-AU" b="1" dirty="0"/>
              <a:t>average energy rating </a:t>
            </a:r>
            <a:r>
              <a:rPr lang="en-AU" dirty="0"/>
              <a:t>for all the SOUs across a building </a:t>
            </a:r>
            <a:r>
              <a:rPr lang="en-AU" b="1" dirty="0"/>
              <a:t>must be </a:t>
            </a:r>
            <a:r>
              <a:rPr lang="en-AU" b="1" dirty="0" smtClean="0"/>
              <a:t>7 </a:t>
            </a:r>
            <a:r>
              <a:rPr lang="en-AU" b="1" dirty="0"/>
              <a:t>stars</a:t>
            </a:r>
            <a:r>
              <a:rPr lang="en-AU" dirty="0"/>
              <a:t>. For example, if a complex had 4 SOUs, then one could have a </a:t>
            </a:r>
            <a:r>
              <a:rPr lang="en-AU" dirty="0" smtClean="0"/>
              <a:t>6 </a:t>
            </a:r>
            <a:r>
              <a:rPr lang="en-AU" dirty="0"/>
              <a:t>star rating, as long as the total ratings for the other 3 added up to at least </a:t>
            </a:r>
            <a:r>
              <a:rPr lang="en-AU" dirty="0" smtClean="0"/>
              <a:t>22, </a:t>
            </a:r>
            <a:r>
              <a:rPr lang="en-AU" dirty="0"/>
              <a:t>e.g. they could be 7, </a:t>
            </a:r>
            <a:r>
              <a:rPr lang="en-AU" dirty="0" smtClean="0"/>
              <a:t>7, </a:t>
            </a:r>
            <a:r>
              <a:rPr lang="en-AU" dirty="0"/>
              <a:t>and </a:t>
            </a:r>
            <a:r>
              <a:rPr lang="en-AU" dirty="0" smtClean="0"/>
              <a:t>8. (6+7+7+8=28, 28/4 </a:t>
            </a:r>
            <a:r>
              <a:rPr lang="en-AU" dirty="0"/>
              <a:t>units = </a:t>
            </a:r>
            <a:r>
              <a:rPr lang="en-AU" dirty="0" smtClean="0"/>
              <a:t>7 </a:t>
            </a:r>
            <a:r>
              <a:rPr lang="en-AU" dirty="0"/>
              <a:t>star average</a:t>
            </a:r>
            <a:r>
              <a:rPr lang="en-AU" dirty="0" smtClean="0"/>
              <a:t>).</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b="1" dirty="0"/>
              <a:t>Individual heating and cooling loads:</a:t>
            </a:r>
          </a:p>
          <a:p>
            <a:pPr marL="171450" indent="-171450">
              <a:buFont typeface="Arial" panose="020B0604020202020204" pitchFamily="34" charset="0"/>
              <a:buChar char="•"/>
            </a:pPr>
            <a:r>
              <a:rPr lang="en-AU" dirty="0"/>
              <a:t>Buildings/apartments in some climate zones must also meet individual cooling and heating load limits, that are specific to the climate zone. This applies in “mixed” climate zones where both heating and cooling are required at different times of the year. </a:t>
            </a:r>
          </a:p>
          <a:p>
            <a:pPr marL="171450" indent="-171450">
              <a:buFont typeface="Arial" panose="020B0604020202020204" pitchFamily="34" charset="0"/>
              <a:buChar char="•"/>
            </a:pPr>
            <a:r>
              <a:rPr lang="en-AU" dirty="0"/>
              <a:t>It </a:t>
            </a:r>
            <a:r>
              <a:rPr lang="en-AU" b="1" dirty="0"/>
              <a:t>doesn’t</a:t>
            </a:r>
            <a:r>
              <a:rPr lang="en-AU" dirty="0"/>
              <a:t> apply in climates that are dominated by hot or cold weather, for example the climate zones in much of the Northern Territory, Tasmania and some zones in Queensland and Western Australia.</a:t>
            </a:r>
          </a:p>
          <a:p>
            <a:pPr marL="171450" indent="-171450">
              <a:buFont typeface="Arial" panose="020B0604020202020204" pitchFamily="34" charset="0"/>
              <a:buChar char="•"/>
            </a:pPr>
            <a:r>
              <a:rPr lang="en-AU" dirty="0"/>
              <a:t>Where there are specific heating and cooling loads, it means that a building/apartment must meet energy efficiency requirements for </a:t>
            </a:r>
            <a:r>
              <a:rPr lang="en-AU" b="1" dirty="0"/>
              <a:t>both heating and cooling</a:t>
            </a:r>
            <a:r>
              <a:rPr lang="en-AU" dirty="0"/>
              <a:t>, as well as meeting the overall energy efficiency target. </a:t>
            </a:r>
          </a:p>
          <a:p>
            <a:pPr marL="171450" indent="-171450">
              <a:buFont typeface="Arial" panose="020B0604020202020204" pitchFamily="34" charset="0"/>
              <a:buChar char="•"/>
            </a:pPr>
            <a:r>
              <a:rPr lang="en-AU" dirty="0"/>
              <a:t>So, an SOU that faces west on the top floor of a block of units in a mixed climate, for example in Canberra or Adelaide, might perform really, really well in winter – i.e. it has a very low heating load – while performing badly in summer – i.e. having a high cooling load. When the two loads are added together the SOU might remain under the total required for a </a:t>
            </a:r>
            <a:r>
              <a:rPr lang="en-AU" dirty="0" smtClean="0"/>
              <a:t>6 </a:t>
            </a:r>
            <a:r>
              <a:rPr lang="en-AU" dirty="0"/>
              <a:t>star minimum rating, but if the SOU exceeds the cooling load limit, it </a:t>
            </a:r>
            <a:r>
              <a:rPr lang="en-AU" dirty="0" smtClean="0"/>
              <a:t>would </a:t>
            </a:r>
            <a:r>
              <a:rPr lang="en-AU" dirty="0"/>
              <a:t>not comply with the building fabric efficiency requirements of </a:t>
            </a:r>
            <a:r>
              <a:rPr lang="en-AU" dirty="0" smtClean="0"/>
              <a:t>J1P2. </a:t>
            </a:r>
            <a:r>
              <a:rPr lang="en-AU" dirty="0"/>
              <a:t>(The builder/designer would have to change the design to reduce the use of energy to cool the building/apartment before the apartment could achieve a </a:t>
            </a:r>
            <a:r>
              <a:rPr lang="en-AU" dirty="0" smtClean="0"/>
              <a:t>6 </a:t>
            </a:r>
            <a:r>
              <a:rPr lang="en-AU" dirty="0"/>
              <a:t>star minimum rating.)</a:t>
            </a:r>
          </a:p>
          <a:p>
            <a:pPr marL="171450" indent="-171450">
              <a:buFont typeface="Arial" panose="020B0604020202020204" pitchFamily="34" charset="0"/>
              <a:buChar char="•"/>
            </a:pPr>
            <a:r>
              <a:rPr lang="en-AU" dirty="0"/>
              <a:t>The actual heating loads, cooling loads and overall loads that a building must meet vary by climate zone. This is because it is not reasonable to expect a building in a cooler climate zone, for example in Canberra, to use the same energy for heating in winter as a building in a milder climate zone, say in </a:t>
            </a:r>
            <a:r>
              <a:rPr lang="en-AU" dirty="0" smtClean="0"/>
              <a:t>Brisbane. </a:t>
            </a:r>
            <a:r>
              <a:rPr lang="en-AU" dirty="0"/>
              <a:t>This means that an apartment in Canberra with a </a:t>
            </a:r>
            <a:r>
              <a:rPr lang="en-AU" dirty="0" smtClean="0"/>
              <a:t>7 </a:t>
            </a:r>
            <a:r>
              <a:rPr lang="en-AU" dirty="0"/>
              <a:t>star rating will use more energy for heating than a similar apartment in </a:t>
            </a:r>
            <a:r>
              <a:rPr lang="en-AU" dirty="0" smtClean="0"/>
              <a:t>Brisbane </a:t>
            </a:r>
            <a:r>
              <a:rPr lang="en-AU" dirty="0"/>
              <a:t>which also receives a </a:t>
            </a:r>
            <a:r>
              <a:rPr lang="en-AU" dirty="0" smtClean="0"/>
              <a:t>7 </a:t>
            </a:r>
            <a:r>
              <a:rPr lang="en-AU" dirty="0"/>
              <a:t>star rating.</a:t>
            </a:r>
          </a:p>
          <a:p>
            <a:pPr marL="171450" indent="-171450">
              <a:buFont typeface="Arial" panose="020B0604020202020204" pitchFamily="34" charset="0"/>
              <a:buChar char="•"/>
            </a:pPr>
            <a:r>
              <a:rPr lang="en-AU" dirty="0"/>
              <a:t>The </a:t>
            </a:r>
            <a:r>
              <a:rPr lang="en-AU" i="1" dirty="0"/>
              <a:t>ABCB Standard </a:t>
            </a:r>
            <a:r>
              <a:rPr lang="en-AU" i="1" dirty="0" smtClean="0"/>
              <a:t>2022: </a:t>
            </a:r>
            <a:r>
              <a:rPr lang="en-AU" i="1" dirty="0"/>
              <a:t>NatHERS heating and cooling load limits</a:t>
            </a:r>
            <a:r>
              <a:rPr lang="en-AU" dirty="0"/>
              <a:t>, contains the separate heating and cooling load limits that apply to the design and construction of dwellings that are assessed using the NCC’s energy rating assessment pathway.</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NatHERS </a:t>
            </a:r>
            <a:r>
              <a:rPr lang="en-AU" b="1" dirty="0" smtClean="0"/>
              <a:t>assessment</a:t>
            </a:r>
            <a:endParaRPr lang="en-AU" b="1" dirty="0"/>
          </a:p>
          <a:p>
            <a:pPr marL="171450" indent="-171450">
              <a:buFont typeface="Arial" panose="020B0604020202020204" pitchFamily="34" charset="0"/>
              <a:buChar char="•"/>
            </a:pPr>
            <a:r>
              <a:rPr lang="en-AU" dirty="0"/>
              <a:t>Only a rating done using a NatHERS accredited software tool is acceptable. </a:t>
            </a:r>
            <a:endParaRPr lang="en-AU" dirty="0" smtClean="0"/>
          </a:p>
          <a:p>
            <a:pPr marL="171450" indent="-171450">
              <a:buFont typeface="Arial" panose="020B0604020202020204" pitchFamily="34" charset="0"/>
              <a:buChar char="•"/>
            </a:pPr>
            <a:r>
              <a:rPr lang="en-AU" dirty="0" smtClean="0"/>
              <a:t>NatHERS </a:t>
            </a:r>
            <a:r>
              <a:rPr lang="en-AU" dirty="0"/>
              <a:t>assessment can be complex, as a lot of building data needs to be entered correctly into the software. It must be done by a qualified, accredited assessor using the building plans and details that will be submitted for building approval. The NatHERS Assessor provides a formal certificate of the star rating, and stamps the building plans.</a:t>
            </a:r>
          </a:p>
          <a:p>
            <a:pPr marL="171450" indent="-171450">
              <a:buFont typeface="Arial" panose="020B0604020202020204" pitchFamily="34" charset="0"/>
              <a:buChar char="•"/>
            </a:pPr>
            <a:r>
              <a:rPr lang="en-AU" dirty="0"/>
              <a:t>Once a star rating has been completed for the building and the plans have been stamped, salient details of the plans cannot be changed without doing another rating.</a:t>
            </a:r>
          </a:p>
          <a:p>
            <a:pPr marL="171450" indent="-171450">
              <a:buFont typeface="Arial" panose="020B0604020202020204" pitchFamily="34" charset="0"/>
              <a:buChar char="•"/>
            </a:pPr>
            <a:r>
              <a:rPr lang="en-AU" dirty="0"/>
              <a:t>Some designers and builders will work with a NatHERS assessor early in the design process to ensure that a new building will achieve a high energy efficiency star rating, particularly as more people are prepared to pay a premium for good energy efficiency. </a:t>
            </a:r>
            <a:endParaRPr lang="en-AU" dirty="0" smtClean="0"/>
          </a:p>
          <a:p>
            <a:pPr marL="171450" indent="-171450">
              <a:buFont typeface="Arial" panose="020B0604020202020204" pitchFamily="34" charset="0"/>
              <a:buChar char="•"/>
            </a:pPr>
            <a:r>
              <a:rPr lang="en-AU" dirty="0" smtClean="0"/>
              <a:t>The </a:t>
            </a:r>
            <a:r>
              <a:rPr lang="en-AU" dirty="0"/>
              <a:t>NatHERS software can be used to</a:t>
            </a:r>
            <a:r>
              <a:rPr lang="en-AU" dirty="0" smtClean="0"/>
              <a:t>:</a:t>
            </a:r>
            <a:endParaRPr lang="en-AU" dirty="0"/>
          </a:p>
          <a:p>
            <a:pPr marL="628650" lvl="1" indent="-171450">
              <a:buFont typeface="Arial" panose="020B0604020202020204" pitchFamily="34" charset="0"/>
              <a:buChar char="•"/>
            </a:pPr>
            <a:r>
              <a:rPr lang="en-AU" b="1" dirty="0"/>
              <a:t>Identify the elements of the building’s design that are contributing to poor energy efficiency and a poor star rating</a:t>
            </a:r>
            <a:r>
              <a:rPr lang="en-AU" dirty="0"/>
              <a:t>. For example, the software can identify that large unshaded windows on the west of the building are increasing the cooling load in one or more apartments.</a:t>
            </a:r>
          </a:p>
          <a:p>
            <a:pPr marL="628650" lvl="1" indent="-171450">
              <a:buFont typeface="Arial" panose="020B0604020202020204" pitchFamily="34" charset="0"/>
              <a:buChar char="•"/>
            </a:pPr>
            <a:r>
              <a:rPr lang="en-AU" b="1" dirty="0"/>
              <a:t>“Tweak” a building’s design and construction features to improve the energy efficiency and therefore the star rating.</a:t>
            </a:r>
            <a:r>
              <a:rPr lang="en-AU" dirty="0"/>
              <a:t> If this is done early in the design process, then big improvements can be made to energy efficiency relatively easily and cheaply. </a:t>
            </a:r>
          </a:p>
          <a:p>
            <a:pPr marL="171450" indent="-171450">
              <a:buFont typeface="Arial" panose="020B0604020202020204" pitchFamily="34" charset="0"/>
              <a:buChar char="•"/>
            </a:pPr>
            <a:r>
              <a:rPr lang="en-AU" dirty="0"/>
              <a:t>For example, there is a misconception that double glazing is always the solution for achieving good thermal performance, particularly in mixed climates, and double glazing can be expensive. But, in fact, altering the size of windows on different orientations and changing the shading on windows can go a long way towards improving a building’s energy efficiency and therefore its star rating. For example, increasing the width of the eaves on the east and west of a building to provide shade over glazing can help to reduce solar gain in summer. Alternatively, some other kind of fixed shading can achieve the same end, e.g. a pergola.</a:t>
            </a:r>
          </a:p>
          <a:p>
            <a:pPr marL="171450" indent="-171450">
              <a:buFont typeface="Arial" panose="020B0604020202020204" pitchFamily="34" charset="0"/>
              <a:buChar char="•"/>
            </a:pPr>
            <a:r>
              <a:rPr lang="en-AU" dirty="0"/>
              <a:t>An experienced NatHERS assessor can identify the key elements contributing to a poor star rating and suggest less expensive improvements that can help to increase the rating</a:t>
            </a:r>
            <a:r>
              <a:rPr lang="en-AU" dirty="0" smtClean="0"/>
              <a:t>.</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Other requirements:</a:t>
            </a:r>
          </a:p>
          <a:p>
            <a:pPr marL="171450" indent="-171450">
              <a:buFont typeface="Arial" panose="020B0604020202020204" pitchFamily="34" charset="0"/>
              <a:buChar char="•"/>
            </a:pPr>
            <a:r>
              <a:rPr lang="en-AU" dirty="0"/>
              <a:t>A NatHERS rating is not sufficient on its own to comply with </a:t>
            </a:r>
            <a:r>
              <a:rPr lang="en-AU" dirty="0" smtClean="0"/>
              <a:t>J1P2 and J1P3 </a:t>
            </a:r>
            <a:r>
              <a:rPr lang="en-AU" dirty="0"/>
              <a:t>for an SOU. </a:t>
            </a:r>
            <a:endParaRPr lang="en-AU" dirty="0" smtClean="0"/>
          </a:p>
          <a:p>
            <a:pPr marL="171450" indent="-171450">
              <a:buFont typeface="Arial" panose="020B0604020202020204" pitchFamily="34" charset="0"/>
              <a:buChar char="•"/>
            </a:pPr>
            <a:r>
              <a:rPr lang="en-AU" dirty="0" smtClean="0"/>
              <a:t>The </a:t>
            </a:r>
            <a:r>
              <a:rPr lang="en-AU" dirty="0"/>
              <a:t>building also has to comply </a:t>
            </a:r>
            <a:r>
              <a:rPr lang="en-AU" dirty="0" smtClean="0"/>
              <a:t>with </a:t>
            </a:r>
            <a:r>
              <a:rPr lang="en-AU" dirty="0"/>
              <a:t>the other common parts of the DTS </a:t>
            </a:r>
            <a:r>
              <a:rPr lang="en-AU" dirty="0" smtClean="0"/>
              <a:t>Provisions such</a:t>
            </a:r>
            <a:r>
              <a:rPr lang="en-AU" baseline="0" dirty="0" smtClean="0"/>
              <a:t> as J5 for building sealing (J1P2) and </a:t>
            </a:r>
            <a:r>
              <a:rPr lang="en-AU" dirty="0" smtClean="0"/>
              <a:t>J6 for </a:t>
            </a:r>
            <a:r>
              <a:rPr lang="en-AU" dirty="0"/>
              <a:t>air-conditioning and </a:t>
            </a:r>
            <a:r>
              <a:rPr lang="en-AU" dirty="0" smtClean="0"/>
              <a:t>ventilation</a:t>
            </a:r>
            <a:r>
              <a:rPr lang="en-AU" baseline="0" dirty="0" smtClean="0"/>
              <a:t> </a:t>
            </a:r>
            <a:r>
              <a:rPr lang="en-AU" dirty="0" smtClean="0"/>
              <a:t>(J1P3) to fully meet the requirements of</a:t>
            </a:r>
            <a:r>
              <a:rPr lang="en-AU" baseline="0" dirty="0" smtClean="0"/>
              <a:t> J1P2 and J1P3</a:t>
            </a:r>
            <a:r>
              <a:rPr lang="en-AU" dirty="0" smtClean="0"/>
              <a:t>.</a:t>
            </a:r>
            <a:r>
              <a:rPr lang="en-AU" baseline="0" dirty="0" smtClean="0"/>
              <a:t> </a:t>
            </a:r>
            <a:endParaRPr lang="en-AU" dirty="0"/>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b="1" dirty="0"/>
              <a:t>Points of potential confusion:</a:t>
            </a:r>
          </a:p>
          <a:p>
            <a:pPr marL="171450" indent="-171450">
              <a:buFont typeface="Arial" panose="020B0604020202020204" pitchFamily="34" charset="0"/>
              <a:buChar char="•"/>
            </a:pPr>
            <a:r>
              <a:rPr lang="en-AU" b="0" dirty="0"/>
              <a:t>When the NCC references a climate zone, it is referring to one of the 8 climate zones described in Schedule </a:t>
            </a:r>
            <a:r>
              <a:rPr lang="en-AU" b="0" dirty="0" smtClean="0"/>
              <a:t>1 </a:t>
            </a:r>
            <a:r>
              <a:rPr lang="en-AU" b="0" dirty="0"/>
              <a:t>Definitions in the NCC.</a:t>
            </a:r>
          </a:p>
          <a:p>
            <a:pPr marL="171450" indent="-171450">
              <a:buFont typeface="Arial" panose="020B0604020202020204" pitchFamily="34" charset="0"/>
              <a:buChar char="•"/>
            </a:pPr>
            <a:r>
              <a:rPr lang="en-AU" b="0" dirty="0"/>
              <a:t>The climate zones used in the NatHERS software are not the same as the NCC climate zones. NatHERS software uses a more detailed set of climate zones (69 as at early 2021) that recognise a wide set of climate differences including wind patterns. This doesn’t change the assessment of which NCC climate zone a building falls into</a:t>
            </a:r>
            <a:r>
              <a:rPr lang="en-AU" b="0" dirty="0" smtClean="0"/>
              <a:t>.</a:t>
            </a:r>
            <a:endParaRPr lang="en-AU" b="0" dirty="0"/>
          </a:p>
          <a:p>
            <a:pPr marL="171450" indent="-171450">
              <a:buFont typeface="Arial" panose="020B0604020202020204" pitchFamily="34" charset="0"/>
              <a:buChar char="•"/>
            </a:pPr>
            <a:r>
              <a:rPr lang="en-AU" b="0" dirty="0"/>
              <a:t>Energy efficiency star ratings similar to NatHERS ratings are used for other purposes in some States/Territories. For example, the ACT requires buildings and apartments being bought and sold to advertise an energy efficiency rating, known as an EER. If the apartment is brand new and has never been occupied, a NatHERS rating can be used as the EER (this is usually the NatHERS rating that the apartment received in order to gain building approval). If the apartment has been occupied, however, the EER is not quite the same as a NatHERS rating. It is done using different software and rates the SOU on a scale of 1-6 stars only. </a:t>
            </a:r>
            <a:endParaRPr lang="en-AU" b="0" dirty="0" smtClean="0"/>
          </a:p>
          <a:p>
            <a:pPr marL="171450" indent="-171450">
              <a:buFont typeface="Arial" panose="020B0604020202020204" pitchFamily="34" charset="0"/>
              <a:buChar char="•"/>
            </a:pPr>
            <a:r>
              <a:rPr lang="en-AU" b="0" dirty="0" smtClean="0"/>
              <a:t>An </a:t>
            </a:r>
            <a:r>
              <a:rPr lang="en-AU" b="0" dirty="0"/>
              <a:t>existing apartment that receives a 6 star EER rating would not necessarily achieve a </a:t>
            </a:r>
            <a:r>
              <a:rPr lang="en-AU" b="0" dirty="0" smtClean="0"/>
              <a:t>7 </a:t>
            </a:r>
            <a:r>
              <a:rPr lang="en-AU" b="0" dirty="0"/>
              <a:t>star NatHERS star rating. If a trainee is working in the ACT or nearby, they need to understand the difference between these two rating schemes. An EER is simpler and cheaper than a NatHERS assessment, but you </a:t>
            </a:r>
            <a:r>
              <a:rPr lang="en-AU" b="1" dirty="0"/>
              <a:t>can’t</a:t>
            </a:r>
            <a:r>
              <a:rPr lang="en-AU" b="0" dirty="0"/>
              <a:t> use an EER star rating to apply for building approval for a new building or renovations</a:t>
            </a:r>
            <a:r>
              <a:rPr lang="en-AU" b="0" dirty="0" smtClean="0"/>
              <a:t>.</a:t>
            </a:r>
          </a:p>
          <a:p>
            <a:pPr marL="171450" indent="-171450">
              <a:buFont typeface="Arial" panose="020B0604020202020204" pitchFamily="34" charset="0"/>
              <a:buChar char="•"/>
            </a:pPr>
            <a:r>
              <a:rPr lang="en-AU" b="0" dirty="0" smtClean="0"/>
              <a:t>NSW uses a similar rating system, for</a:t>
            </a:r>
            <a:r>
              <a:rPr lang="en-AU" b="0" baseline="0" dirty="0" smtClean="0"/>
              <a:t> Class 2 SOUs and Class 4 parts of a building,</a:t>
            </a:r>
            <a:r>
              <a:rPr lang="en-AU" b="0" dirty="0" smtClean="0"/>
              <a:t> called BASIX. This</a:t>
            </a:r>
            <a:r>
              <a:rPr lang="en-AU" b="0" baseline="0" dirty="0" smtClean="0"/>
              <a:t> tool provides NSW apartments with the same level of performance as </a:t>
            </a:r>
            <a:r>
              <a:rPr lang="en-AU" b="0" baseline="0" dirty="0" err="1" smtClean="0"/>
              <a:t>NatHERS</a:t>
            </a:r>
            <a:r>
              <a:rPr lang="en-AU" b="0" baseline="0" dirty="0" smtClean="0"/>
              <a:t> 7 star.</a:t>
            </a:r>
            <a:endParaRPr lang="en-AU" b="0" dirty="0"/>
          </a:p>
          <a:p>
            <a:pPr marL="171450" indent="-1714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dirty="0"/>
          </a:p>
        </p:txBody>
      </p:sp>
    </p:spTree>
    <p:extLst>
      <p:ext uri="{BB962C8B-B14F-4D97-AF65-F5344CB8AC3E}">
        <p14:creationId xmlns:p14="http://schemas.microsoft.com/office/powerpoint/2010/main" val="911134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5.jpeg"/><Relationship Id="rId7"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4.jpeg"/><Relationship Id="rId4" Type="http://schemas.openxmlformats.org/officeDocument/2006/relationships/image" Target="../media/image9.jpeg"/><Relationship Id="rId9"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5.png"/><Relationship Id="rId7" Type="http://schemas.openxmlformats.org/officeDocument/2006/relationships/image" Target="../media/image6.jpg"/><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8.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20.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21.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22.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23.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1.jpeg"/><Relationship Id="rId4" Type="http://schemas.openxmlformats.org/officeDocument/2006/relationships/image" Target="../media/image24.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5761037"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1624861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26" userDrawn="1">
          <p15:clr>
            <a:srgbClr val="FBAE40"/>
          </p15:clr>
        </p15:guide>
        <p15:guide id="2" pos="52" userDrawn="1">
          <p15:clr>
            <a:srgbClr val="FBAE40"/>
          </p15:clr>
        </p15:guide>
        <p15:guide id="3" orient="horz" pos="4133"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AC84E2CA-6F26-4196-9C42-A6287C824100}"/>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8292163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2" name="Logo Group">
            <a:extLst>
              <a:ext uri="{FF2B5EF4-FFF2-40B4-BE49-F238E27FC236}">
                <a16:creationId xmlns:a16="http://schemas.microsoft.com/office/drawing/2014/main" xmlns="" id="{02AB6868-BD6C-434E-A43B-35E5BD57B0EF}"/>
              </a:ext>
            </a:extLst>
          </p:cNvPr>
          <p:cNvGrpSpPr/>
          <p:nvPr userDrawn="1"/>
        </p:nvGrpSpPr>
        <p:grpSpPr>
          <a:xfrm>
            <a:off x="6889735" y="4860492"/>
            <a:ext cx="4322543" cy="1159140"/>
            <a:chOff x="6813533" y="4919386"/>
            <a:chExt cx="4322543" cy="1159140"/>
          </a:xfrm>
        </p:grpSpPr>
        <p:pic>
          <p:nvPicPr>
            <p:cNvPr id="33" name="Volume One Logo" descr="Icon&#10;&#10;Description automatically generated">
              <a:extLst>
                <a:ext uri="{FF2B5EF4-FFF2-40B4-BE49-F238E27FC236}">
                  <a16:creationId xmlns:a16="http://schemas.microsoft.com/office/drawing/2014/main" xmlns="" id="{656C93CD-BA91-40CD-9A99-6C5B4CC2B67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180" r="6" b="2027"/>
            <a:stretch/>
          </p:blipFill>
          <p:spPr>
            <a:xfrm>
              <a:off x="6813533" y="4948542"/>
              <a:ext cx="1080000" cy="1113395"/>
            </a:xfrm>
            <a:prstGeom prst="rect">
              <a:avLst/>
            </a:prstGeom>
          </p:spPr>
        </p:pic>
        <p:pic>
          <p:nvPicPr>
            <p:cNvPr id="41" name="Volume Two Logo" descr="A close up of a sign&#10;&#10;Description automatically generated">
              <a:extLst>
                <a:ext uri="{FF2B5EF4-FFF2-40B4-BE49-F238E27FC236}">
                  <a16:creationId xmlns:a16="http://schemas.microsoft.com/office/drawing/2014/main" xmlns="" id="{7BAEB512-3F86-4B4B-B4D1-31ECF250229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42" name="Volume Three Logo" descr="Icon&#10;&#10;Description automatically generated">
              <a:extLst>
                <a:ext uri="{FF2B5EF4-FFF2-40B4-BE49-F238E27FC236}">
                  <a16:creationId xmlns:a16="http://schemas.microsoft.com/office/drawing/2014/main" xmlns="" id="{B3ED102E-638D-4027-BE3E-BE299E3BF4A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 b="3911"/>
            <a:stretch/>
          </p:blipFill>
          <p:spPr>
            <a:xfrm>
              <a:off x="10056076" y="4919386"/>
              <a:ext cx="1080000" cy="1116859"/>
            </a:xfrm>
            <a:prstGeom prst="rect">
              <a:avLst/>
            </a:prstGeom>
          </p:spPr>
        </p:pic>
      </p:grpSp>
      <p:cxnSp>
        <p:nvCxnSpPr>
          <p:cNvPr id="48" name="Straight Connector 47">
            <a:extLst>
              <a:ext uri="{FF2B5EF4-FFF2-40B4-BE49-F238E27FC236}">
                <a16:creationId xmlns:a16="http://schemas.microsoft.com/office/drawing/2014/main" xmlns="" id="{F969FE4F-4AC7-48FA-93C2-B1333A56B492}"/>
              </a:ext>
            </a:extLst>
          </p:cNvPr>
          <p:cNvCxnSpPr>
            <a:cxnSpLocks/>
          </p:cNvCxnSpPr>
          <p:nvPr userDrawn="1"/>
        </p:nvCxnSpPr>
        <p:spPr>
          <a:xfrm>
            <a:off x="6652298" y="3916450"/>
            <a:ext cx="4683125"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9" name="MOdule Title Placeholder">
            <a:extLst>
              <a:ext uri="{FF2B5EF4-FFF2-40B4-BE49-F238E27FC236}">
                <a16:creationId xmlns:a16="http://schemas.microsoft.com/office/drawing/2014/main" xmlns="" id="{93423113-9E48-4537-BE97-FB8CB2C86676}"/>
              </a:ext>
            </a:extLst>
          </p:cNvPr>
          <p:cNvSpPr>
            <a:spLocks noGrp="1"/>
          </p:cNvSpPr>
          <p:nvPr>
            <p:ph type="body" sz="quarter" idx="10" hasCustomPrompt="1"/>
          </p:nvPr>
        </p:nvSpPr>
        <p:spPr>
          <a:xfrm>
            <a:off x="6652298" y="555179"/>
            <a:ext cx="4683125" cy="3163966"/>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a16="http://schemas.microsoft.com/office/drawing/2014/main" xmlns="" id="{76D11A82-BD37-4D13-BB7C-3D8D766A406F}"/>
              </a:ext>
            </a:extLst>
          </p:cNvPr>
          <p:cNvSpPr txBox="1"/>
          <p:nvPr userDrawn="1"/>
        </p:nvSpPr>
        <p:spPr>
          <a:xfrm>
            <a:off x="8288831"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500"/>
                                        <p:tgtEl>
                                          <p:spTgt spid="49">
                                            <p:txEl>
                                              <p:pRg st="0" end="0"/>
                                            </p:txEl>
                                          </p:spTgt>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1000"/>
                                        <p:tgtEl>
                                          <p:spTgt spid="48"/>
                                        </p:tgtEl>
                                      </p:cBhvr>
                                    </p:animEffect>
                                  </p:childTnLst>
                                </p:cTn>
                              </p:par>
                            </p:childTnLst>
                          </p:cTn>
                        </p:par>
                        <p:par>
                          <p:cTn id="24" fill="hold">
                            <p:stCondLst>
                              <p:cond delay="5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dissolve">
                      <p:cBhvr>
                        <p:cTn dur="500"/>
                        <p:tgtEl>
                          <p:spTgt spid="49"/>
                        </p:tgtEl>
                      </p:cBhvr>
                    </p:animEffect>
                  </p:childTnLst>
                </p:cTn>
              </p:par>
            </p:tnLst>
          </p:tmpl>
        </p:tmplLst>
      </p:bldP>
      <p:bldP spid="31"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sp>
        <p:nvSpPr>
          <p:cNvPr id="13" name="Blue banner">
            <a:extLst>
              <a:ext uri="{FF2B5EF4-FFF2-40B4-BE49-F238E27FC236}">
                <a16:creationId xmlns:a16="http://schemas.microsoft.com/office/drawing/2014/main" xmlns="" id="{9E909DDA-84E6-4280-8981-D6CDA7BBE1E4}"/>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 name="Slide Title">
            <a:extLst>
              <a:ext uri="{FF2B5EF4-FFF2-40B4-BE49-F238E27FC236}">
                <a16:creationId xmlns:a16="http://schemas.microsoft.com/office/drawing/2014/main" xmlns=""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pic>
        <p:nvPicPr>
          <p:cNvPr id="6" name="Volume One Logo" descr="Volume One icon">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2" name="Volume Two Logo" descr="Volume Two icon">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1" name="Volume Three Logo" descr="Volume Three icon">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4974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sp>
        <p:nvSpPr>
          <p:cNvPr id="40" name="MOdule Title Placeholder">
            <a:extLst>
              <a:ext uri="{FF2B5EF4-FFF2-40B4-BE49-F238E27FC236}">
                <a16:creationId xmlns:a16="http://schemas.microsoft.com/office/drawing/2014/main" xmlns="" id="{082AA8BB-477A-499A-B7D8-A44C06777F17}"/>
              </a:ext>
            </a:extLst>
          </p:cNvPr>
          <p:cNvSpPr>
            <a:spLocks noGrp="1"/>
          </p:cNvSpPr>
          <p:nvPr>
            <p:ph type="body" sz="quarter" idx="10" hasCustomPrompt="1"/>
          </p:nvPr>
        </p:nvSpPr>
        <p:spPr>
          <a:xfrm>
            <a:off x="6674070" y="555175"/>
            <a:ext cx="4683125" cy="3163970"/>
          </a:xfrm>
        </p:spPr>
        <p:txBody>
          <a:bodyPr anchor="b"/>
          <a:lstStyle>
            <a:lvl1pPr algn="ctr">
              <a:buNone/>
              <a:defRPr sz="3600" b="1">
                <a:solidFill>
                  <a:srgbClr val="002E5D"/>
                </a:solidFill>
              </a:defRPr>
            </a:lvl1pPr>
          </a:lstStyle>
          <a:p>
            <a:pPr lvl="0"/>
            <a:r>
              <a:rPr lang="en-US" dirty="0"/>
              <a:t>Module title here in sentence case</a:t>
            </a:r>
            <a:endParaRPr lang="en-AU" dirty="0"/>
          </a:p>
        </p:txBody>
      </p:sp>
      <p:cxnSp>
        <p:nvCxnSpPr>
          <p:cNvPr id="39" name="Blue dividing line">
            <a:extLst>
              <a:ext uri="{FF2B5EF4-FFF2-40B4-BE49-F238E27FC236}">
                <a16:creationId xmlns:a16="http://schemas.microsoft.com/office/drawing/2014/main" xmlns="" id="{53D23F43-82DD-49AE-B88A-C911A203C3CD}"/>
              </a:ext>
            </a:extLst>
          </p:cNvPr>
          <p:cNvCxnSpPr>
            <a:cxnSpLocks/>
          </p:cNvCxnSpPr>
          <p:nvPr userDrawn="1"/>
        </p:nvCxnSpPr>
        <p:spPr>
          <a:xfrm>
            <a:off x="6652298" y="3916450"/>
            <a:ext cx="4738681"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1" name="NCC Tutor title">
            <a:extLst>
              <a:ext uri="{FF2B5EF4-FFF2-40B4-BE49-F238E27FC236}">
                <a16:creationId xmlns:a16="http://schemas.microsoft.com/office/drawing/2014/main" xmlns="" id="{91ADC937-95B5-426A-BDA6-A3A25FC8DEAE}"/>
              </a:ext>
            </a:extLst>
          </p:cNvPr>
          <p:cNvSpPr txBox="1"/>
          <p:nvPr userDrawn="1"/>
        </p:nvSpPr>
        <p:spPr>
          <a:xfrm>
            <a:off x="8310603" y="4049105"/>
            <a:ext cx="1520890" cy="400110"/>
          </a:xfrm>
          <a:prstGeom prst="rect">
            <a:avLst/>
          </a:prstGeom>
          <a:noFill/>
        </p:spPr>
        <p:txBody>
          <a:bodyPr wrap="square" rtlCol="0">
            <a:spAutoFit/>
          </a:bodyPr>
          <a:lstStyle/>
          <a:p>
            <a:r>
              <a:rPr lang="en-AU" sz="2000" b="1" dirty="0">
                <a:solidFill>
                  <a:srgbClr val="002E5D"/>
                </a:solidFill>
              </a:rPr>
              <a:t>NCC Tutor</a:t>
            </a:r>
          </a:p>
        </p:txBody>
      </p:sp>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44842" y="4607556"/>
            <a:ext cx="1341579" cy="1341579"/>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par>
                                <p:cTn id="28" presetID="10" presetClass="entr" presetSubtype="0" fill="hold" nodeType="withEffect">
                                  <p:stCondLst>
                                    <p:cond delay="8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sp>
        <p:nvSpPr>
          <p:cNvPr id="8" name="Blue background">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xmlns=""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480" y="2666987"/>
            <a:ext cx="3073833" cy="307383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25733" y="2653639"/>
            <a:ext cx="3062505" cy="306250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4918" y="2632935"/>
            <a:ext cx="3103914" cy="3103914"/>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17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27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7" name="Volume Two Logo" descr="A close up of a sign&#10;&#10;Description automatically generated">
            <a:extLst>
              <a:ext uri="{FF2B5EF4-FFF2-40B4-BE49-F238E27FC236}">
                <a16:creationId xmlns:a16="http://schemas.microsoft.com/office/drawing/2014/main" xmlns="" id="{C3D3E5C5-C5D9-451B-94D1-E6DC683020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201" r="6" b="6"/>
          <a:stretch/>
        </p:blipFill>
        <p:spPr>
          <a:xfrm>
            <a:off x="8487061" y="4906237"/>
            <a:ext cx="1080000" cy="1113395"/>
          </a:xfrm>
          <a:prstGeom prst="rect">
            <a:avLst/>
          </a:prstGeom>
        </p:spPr>
      </p:pic>
      <p:cxnSp>
        <p:nvCxnSpPr>
          <p:cNvPr id="39" name="Straight Connector 38">
            <a:extLst>
              <a:ext uri="{FF2B5EF4-FFF2-40B4-BE49-F238E27FC236}">
                <a16:creationId xmlns:a16="http://schemas.microsoft.com/office/drawing/2014/main" xmlns="" id="{B293FB77-C16E-46CF-8CDC-005A2CD4DF5F}"/>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5DE4E80C-6AFC-4FD4-9FFA-38744967D1A3}"/>
              </a:ext>
            </a:extLst>
          </p:cNvPr>
          <p:cNvSpPr>
            <a:spLocks noGrp="1"/>
          </p:cNvSpPr>
          <p:nvPr>
            <p:ph type="body" sz="quarter" idx="10" hasCustomPrompt="1"/>
          </p:nvPr>
        </p:nvSpPr>
        <p:spPr>
          <a:xfrm>
            <a:off x="6674070" y="566061"/>
            <a:ext cx="4683125" cy="3153084"/>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E8EF219C-39A1-4D3A-8EA4-94D70AADD3B2}"/>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004680"/>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xmlns=""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Logo" descr="NCC Volume Two Logo. A stylised house in bright red.">
            <a:extLst>
              <a:ext uri="{FF2B5EF4-FFF2-40B4-BE49-F238E27FC236}">
                <a16:creationId xmlns:a16="http://schemas.microsoft.com/office/drawing/2014/main" xmlns="" id="{D18EBA45-13F9-4B66-AB74-B13D2CC452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pic>
        <p:nvPicPr>
          <p:cNvPr id="9" name="Volume One Logo" descr="Volume One icon">
            <a:extLst>
              <a:ext uri="{FF2B5EF4-FFF2-40B4-BE49-F238E27FC236}">
                <a16:creationId xmlns:a16="http://schemas.microsoft.com/office/drawing/2014/main" xmlns="" id="{76BDEF9D-2610-44D6-B71A-B3DABC16E3B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4" name="Volume Two Logo" descr="Volume Two icon">
            <a:extLst>
              <a:ext uri="{FF2B5EF4-FFF2-40B4-BE49-F238E27FC236}">
                <a16:creationId xmlns:a16="http://schemas.microsoft.com/office/drawing/2014/main" xmlns="" id="{4B003636-5D59-48E7-983C-B30421BDDD3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icon">
            <a:extLst>
              <a:ext uri="{FF2B5EF4-FFF2-40B4-BE49-F238E27FC236}">
                <a16:creationId xmlns:a16="http://schemas.microsoft.com/office/drawing/2014/main" xmlns="" id="{ED82B860-1B34-4DC4-9FB6-CB764C3D435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3" name="Volume Three icon" descr="Icon&#10;&#10;Description automatically generated">
            <a:extLst>
              <a:ext uri="{FF2B5EF4-FFF2-40B4-BE49-F238E27FC236}">
                <a16:creationId xmlns:a16="http://schemas.microsoft.com/office/drawing/2014/main" xmlns="" id="{A35C43B3-F8F6-4913-9806-26CA25B45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 b="3911"/>
          <a:stretch/>
        </p:blipFill>
        <p:spPr>
          <a:xfrm>
            <a:off x="8487700" y="4933066"/>
            <a:ext cx="1080000" cy="1037841"/>
          </a:xfrm>
          <a:prstGeom prst="rect">
            <a:avLst/>
          </a:prstGeom>
        </p:spPr>
      </p:pic>
      <p:cxnSp>
        <p:nvCxnSpPr>
          <p:cNvPr id="39" name="Straight Connector 38">
            <a:extLst>
              <a:ext uri="{FF2B5EF4-FFF2-40B4-BE49-F238E27FC236}">
                <a16:creationId xmlns:a16="http://schemas.microsoft.com/office/drawing/2014/main" xmlns="" id="{9A7CD7DF-4FF0-4132-8B9A-48280D79DE4F}"/>
              </a:ext>
            </a:extLst>
          </p:cNvPr>
          <p:cNvCxnSpPr>
            <a:cxnSpLocks/>
          </p:cNvCxnSpPr>
          <p:nvPr userDrawn="1"/>
        </p:nvCxnSpPr>
        <p:spPr>
          <a:xfrm>
            <a:off x="6652298" y="3916450"/>
            <a:ext cx="471578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7A71E773-6C4D-481A-898C-26074CBE6872}"/>
              </a:ext>
            </a:extLst>
          </p:cNvPr>
          <p:cNvSpPr>
            <a:spLocks noGrp="1"/>
          </p:cNvSpPr>
          <p:nvPr>
            <p:ph type="body" sz="quarter" idx="10" hasCustomPrompt="1"/>
          </p:nvPr>
        </p:nvSpPr>
        <p:spPr>
          <a:xfrm>
            <a:off x="6684956" y="555177"/>
            <a:ext cx="4683125" cy="3163968"/>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B1CD21DC-884C-45D4-A37A-C90A31A03233}"/>
              </a:ext>
            </a:extLst>
          </p:cNvPr>
          <p:cNvSpPr txBox="1"/>
          <p:nvPr userDrawn="1"/>
        </p:nvSpPr>
        <p:spPr>
          <a:xfrm>
            <a:off x="8321489"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dissolve">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xmlns="" id="{B446DCBF-FBC8-47F0-8318-F19954299C5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4" name="Title logo" descr="NCC Volume 3 Logo. A stylised tap with a drop of water falling from it, in bright green.">
            <a:extLst>
              <a:ext uri="{FF2B5EF4-FFF2-40B4-BE49-F238E27FC236}">
                <a16:creationId xmlns:a16="http://schemas.microsoft.com/office/drawing/2014/main" xmlns="" id="{1EF8326A-463F-4E09-B382-C12145DC007B}"/>
              </a:ext>
              <a:ext uri="{C183D7F6-B498-43B3-948B-1728B52AA6E4}">
                <adec:decorative xmlns:adec="http://schemas.microsoft.com/office/drawing/2017/decorative" xmlns="" val="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pic>
        <p:nvPicPr>
          <p:cNvPr id="9" name="Volume One Logo" descr="Volume One icon">
            <a:extLst>
              <a:ext uri="{FF2B5EF4-FFF2-40B4-BE49-F238E27FC236}">
                <a16:creationId xmlns:a16="http://schemas.microsoft.com/office/drawing/2014/main" xmlns="" id="{1731123D-61AD-4594-99F1-097E4D423A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3" name="Volume Two Logo" descr="Volume Two icon">
            <a:extLst>
              <a:ext uri="{FF2B5EF4-FFF2-40B4-BE49-F238E27FC236}">
                <a16:creationId xmlns:a16="http://schemas.microsoft.com/office/drawing/2014/main" xmlns="" id="{200A38D2-4D8E-4FC6-AB43-5F1F5DFC28F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icon">
            <a:extLst>
              <a:ext uri="{FF2B5EF4-FFF2-40B4-BE49-F238E27FC236}">
                <a16:creationId xmlns:a16="http://schemas.microsoft.com/office/drawing/2014/main" xmlns="" id="{B275588B-6871-4398-BBA3-9E05C6704A8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FD954AFE-8BDE-4409-8467-E0DC2498EB9A}"/>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5" name="Footer Placeholder 4">
            <a:extLst>
              <a:ext uri="{FF2B5EF4-FFF2-40B4-BE49-F238E27FC236}">
                <a16:creationId xmlns:a16="http://schemas.microsoft.com/office/drawing/2014/main" xmlns=""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44198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C1CB632-D647-4495-BD05-5B41D7EBDAC6}"/>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5" name="Footer Placeholder 4">
            <a:extLst>
              <a:ext uri="{FF2B5EF4-FFF2-40B4-BE49-F238E27FC236}">
                <a16:creationId xmlns:a16="http://schemas.microsoft.com/office/drawing/2014/main" xmlns=""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4148340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3969A13-F310-4DD6-8A13-5577962E6817}"/>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5" name="Footer Placeholder 4">
            <a:extLst>
              <a:ext uri="{FF2B5EF4-FFF2-40B4-BE49-F238E27FC236}">
                <a16:creationId xmlns:a16="http://schemas.microsoft.com/office/drawing/2014/main" xmlns=""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56914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D038EEE6-1996-4FB9-8492-F38D75400919}"/>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6" name="Footer Placeholder 5">
            <a:extLst>
              <a:ext uri="{FF2B5EF4-FFF2-40B4-BE49-F238E27FC236}">
                <a16:creationId xmlns:a16="http://schemas.microsoft.com/office/drawing/2014/main" xmlns=""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460841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E8A2DC4B-669D-4018-9C3E-DCF45ABC2160}"/>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8" name="Footer Placeholder 7">
            <a:extLst>
              <a:ext uri="{FF2B5EF4-FFF2-40B4-BE49-F238E27FC236}">
                <a16:creationId xmlns:a16="http://schemas.microsoft.com/office/drawing/2014/main" xmlns=""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xmlns=""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956916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221F0C04-E8A1-4E45-843E-FA50864BFA14}"/>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4" name="Footer Placeholder 3">
            <a:extLst>
              <a:ext uri="{FF2B5EF4-FFF2-40B4-BE49-F238E27FC236}">
                <a16:creationId xmlns:a16="http://schemas.microsoft.com/office/drawing/2014/main" xmlns=""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xmlns=""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548403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81C552-929F-4A47-AE1F-88E58F49E968}"/>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3" name="Footer Placeholder 2">
            <a:extLst>
              <a:ext uri="{FF2B5EF4-FFF2-40B4-BE49-F238E27FC236}">
                <a16:creationId xmlns:a16="http://schemas.microsoft.com/office/drawing/2014/main" xmlns=""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xmlns=""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089897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A735EF-8D89-4E77-9CB5-AD3A6CBB5F03}"/>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6" name="Footer Placeholder 5">
            <a:extLst>
              <a:ext uri="{FF2B5EF4-FFF2-40B4-BE49-F238E27FC236}">
                <a16:creationId xmlns:a16="http://schemas.microsoft.com/office/drawing/2014/main" xmlns=""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06471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xmlns=""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F8064E-C222-4AA7-ABC9-F87B18D14845}"/>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6" name="Footer Placeholder 5">
            <a:extLst>
              <a:ext uri="{FF2B5EF4-FFF2-40B4-BE49-F238E27FC236}">
                <a16:creationId xmlns:a16="http://schemas.microsoft.com/office/drawing/2014/main" xmlns=""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60437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D7E0787B-7D7C-4ABB-902A-AD2D38A08224}"/>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5" name="Footer Placeholder 4">
            <a:extLst>
              <a:ext uri="{FF2B5EF4-FFF2-40B4-BE49-F238E27FC236}">
                <a16:creationId xmlns:a16="http://schemas.microsoft.com/office/drawing/2014/main" xmlns=""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64774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058E313-51F0-4F79-9E2A-2879DCEF1686}"/>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5" name="Footer Placeholder 4">
            <a:extLst>
              <a:ext uri="{FF2B5EF4-FFF2-40B4-BE49-F238E27FC236}">
                <a16:creationId xmlns:a16="http://schemas.microsoft.com/office/drawing/2014/main" xmlns=""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22235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equal columns no animations">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2 equal columns no animations</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4829785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p:nvGrpSpPr>
        <p:grpSpPr>
          <a:xfrm>
            <a:off x="651589" y="726711"/>
            <a:ext cx="5192854" cy="1188000"/>
            <a:chOff x="651589" y="726711"/>
            <a:chExt cx="5192854" cy="1188000"/>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1670"/>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6711"/>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671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26711"/>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p:nvGrpSpPr>
        <p:grpSpPr>
          <a:xfrm>
            <a:off x="651589" y="2045224"/>
            <a:ext cx="5192854" cy="1188000"/>
            <a:chOff x="651589" y="2045224"/>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5224"/>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5224"/>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70183"/>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5224"/>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p:nvGrpSpPr>
        <p:grpSpPr>
          <a:xfrm>
            <a:off x="651589" y="3405776"/>
            <a:ext cx="5192854" cy="1188000"/>
            <a:chOff x="651589" y="3405776"/>
            <a:chExt cx="5192854" cy="1188000"/>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5776"/>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30735"/>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5776"/>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5776"/>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6094"/>
              <a:ext cx="1188000" cy="1138083"/>
            </a:xfrm>
            <a:prstGeom prst="rect">
              <a:avLst/>
            </a:prstGeom>
          </p:spPr>
        </p:pic>
      </p:grpSp>
      <p:sp>
        <p:nvSpPr>
          <p:cNvPr id="49" name="MOdule Title Placeholder">
            <a:extLst>
              <a:ext uri="{FF2B5EF4-FFF2-40B4-BE49-F238E27FC236}">
                <a16:creationId xmlns:a16="http://schemas.microsoft.com/office/drawing/2014/main" xmlns="" id="{93423113-9E48-4537-BE97-FB8CB2C86676}"/>
              </a:ext>
            </a:extLst>
          </p:cNvPr>
          <p:cNvSpPr>
            <a:spLocks noGrp="1"/>
          </p:cNvSpPr>
          <p:nvPr>
            <p:ph type="body" sz="quarter" idx="10" hasCustomPrompt="1"/>
          </p:nvPr>
        </p:nvSpPr>
        <p:spPr>
          <a:xfrm>
            <a:off x="6679684" y="751671"/>
            <a:ext cx="4683125" cy="2967474"/>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a16="http://schemas.microsoft.com/office/drawing/2014/main" xmlns="" id="{76D11A82-BD37-4D13-BB7C-3D8D766A406F}"/>
              </a:ext>
            </a:extLst>
          </p:cNvPr>
          <p:cNvSpPr txBox="1"/>
          <p:nvPr/>
        </p:nvSpPr>
        <p:spPr>
          <a:xfrm>
            <a:off x="8260801" y="4049105"/>
            <a:ext cx="1520890" cy="400110"/>
          </a:xfrm>
          <a:prstGeom prst="rect">
            <a:avLst/>
          </a:prstGeom>
          <a:noFill/>
        </p:spPr>
        <p:txBody>
          <a:bodyPr wrap="square" rtlCol="0">
            <a:spAutoFit/>
          </a:bodyPr>
          <a:lstStyle/>
          <a:p>
            <a:r>
              <a:rPr lang="en-AU" sz="2000" b="1" dirty="0"/>
              <a:t>NCC Tutor</a:t>
            </a:r>
          </a:p>
        </p:txBody>
      </p:sp>
      <p:cxnSp>
        <p:nvCxnSpPr>
          <p:cNvPr id="34" name="Straight Connector 33">
            <a:extLst>
              <a:ext uri="{FF2B5EF4-FFF2-40B4-BE49-F238E27FC236}">
                <a16:creationId xmlns:a16="http://schemas.microsoft.com/office/drawing/2014/main" xmlns="" id="{14CEF165-3653-4513-BF1C-987D24D76A87}"/>
              </a:ext>
            </a:extLst>
          </p:cNvPr>
          <p:cNvCxnSpPr>
            <a:cxnSpLocks/>
          </p:cNvCxnSpPr>
          <p:nvPr/>
        </p:nvCxnSpPr>
        <p:spPr>
          <a:xfrm>
            <a:off x="6679684" y="3916450"/>
            <a:ext cx="4683125"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6203" y="4868863"/>
            <a:ext cx="1077440" cy="107744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9240" y="4868863"/>
            <a:ext cx="1073469" cy="107346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8306" y="4868863"/>
            <a:ext cx="1087984" cy="1087984"/>
          </a:xfrm>
          <a:prstGeom prst="rect">
            <a:avLst/>
          </a:prstGeom>
        </p:spPr>
      </p:pic>
      <p:grpSp>
        <p:nvGrpSpPr>
          <p:cNvPr id="3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32" name="Picture 31"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33" name="Rectangle 32">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7"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38" name="Rectangle 37">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0" name="Picture 39"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41" name="Rectangle 40">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2"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43" name="Rectangle 42">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4" name="Picture 43"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45" name="Rectangle 44">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Rectangle 45">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7"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48" name="Rectangle 47">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2" name="Picture 51"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53" name="Logo Group">
            <a:extLst>
              <a:ext uri="{FF2B5EF4-FFF2-40B4-BE49-F238E27FC236}">
                <a16:creationId xmlns:a16="http://schemas.microsoft.com/office/drawing/2014/main" xmlns="" id="{02AB6868-BD6C-434E-A43B-35E5BD57B0EF}"/>
              </a:ext>
            </a:extLst>
          </p:cNvPr>
          <p:cNvGrpSpPr/>
          <p:nvPr userDrawn="1"/>
        </p:nvGrpSpPr>
        <p:grpSpPr>
          <a:xfrm>
            <a:off x="6889735" y="4860492"/>
            <a:ext cx="4322543" cy="1159140"/>
            <a:chOff x="6813533" y="4919386"/>
            <a:chExt cx="4322543" cy="1159140"/>
          </a:xfrm>
        </p:grpSpPr>
        <p:pic>
          <p:nvPicPr>
            <p:cNvPr id="54" name="Volume One Logo" descr="Icon&#10;&#10;Description automatically generated">
              <a:extLst>
                <a:ext uri="{FF2B5EF4-FFF2-40B4-BE49-F238E27FC236}">
                  <a16:creationId xmlns:a16="http://schemas.microsoft.com/office/drawing/2014/main" xmlns="" id="{656C93CD-BA91-40CD-9A99-6C5B4CC2B67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2180" r="6" b="2027"/>
            <a:stretch/>
          </p:blipFill>
          <p:spPr>
            <a:xfrm>
              <a:off x="6813533" y="4948542"/>
              <a:ext cx="1080000" cy="1113395"/>
            </a:xfrm>
            <a:prstGeom prst="rect">
              <a:avLst/>
            </a:prstGeom>
          </p:spPr>
        </p:pic>
        <p:pic>
          <p:nvPicPr>
            <p:cNvPr id="55" name="Volume Two Logo" descr="A close up of a sign&#10;&#10;Description automatically generated">
              <a:extLst>
                <a:ext uri="{FF2B5EF4-FFF2-40B4-BE49-F238E27FC236}">
                  <a16:creationId xmlns:a16="http://schemas.microsoft.com/office/drawing/2014/main" xmlns="" id="{7BAEB512-3F86-4B4B-B4D1-31ECF250229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56" name="Volume Three Logo" descr="Icon&#10;&#10;Description automatically generated">
              <a:extLst>
                <a:ext uri="{FF2B5EF4-FFF2-40B4-BE49-F238E27FC236}">
                  <a16:creationId xmlns:a16="http://schemas.microsoft.com/office/drawing/2014/main" xmlns="" id="{B3ED102E-638D-4027-BE3E-BE299E3BF4AA}"/>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r="7" b="3911"/>
            <a:stretch/>
          </p:blipFill>
          <p:spPr>
            <a:xfrm>
              <a:off x="10056076" y="4919386"/>
              <a:ext cx="1080000" cy="1116859"/>
            </a:xfrm>
            <a:prstGeom prst="rect">
              <a:avLst/>
            </a:prstGeom>
          </p:spPr>
        </p:pic>
      </p:grpSp>
      <p:cxnSp>
        <p:nvCxnSpPr>
          <p:cNvPr id="57" name="Straight Connector 56">
            <a:extLst>
              <a:ext uri="{FF2B5EF4-FFF2-40B4-BE49-F238E27FC236}">
                <a16:creationId xmlns:a16="http://schemas.microsoft.com/office/drawing/2014/main" xmlns="" id="{F969FE4F-4AC7-48FA-93C2-B1333A56B492}"/>
              </a:ext>
            </a:extLst>
          </p:cNvPr>
          <p:cNvCxnSpPr>
            <a:cxnSpLocks/>
          </p:cNvCxnSpPr>
          <p:nvPr userDrawn="1"/>
        </p:nvCxnSpPr>
        <p:spPr>
          <a:xfrm>
            <a:off x="6652298" y="3916450"/>
            <a:ext cx="4683125"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58" name="NCC Tutor title">
            <a:extLst>
              <a:ext uri="{FF2B5EF4-FFF2-40B4-BE49-F238E27FC236}">
                <a16:creationId xmlns:a16="http://schemas.microsoft.com/office/drawing/2014/main" xmlns="" id="{76D11A82-BD37-4D13-BB7C-3D8D766A406F}"/>
              </a:ext>
            </a:extLst>
          </p:cNvPr>
          <p:cNvSpPr txBox="1"/>
          <p:nvPr userDrawn="1"/>
        </p:nvSpPr>
        <p:spPr>
          <a:xfrm>
            <a:off x="8288831"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33157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50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1000"/>
                                        <p:tgtEl>
                                          <p:spTgt spid="49">
                                            <p:txEl>
                                              <p:pRg st="0" end="0"/>
                                            </p:txEl>
                                          </p:spTgt>
                                        </p:tgtEl>
                                      </p:cBhvr>
                                    </p:animEffect>
                                  </p:childTnLst>
                                </p:cTn>
                              </p:par>
                            </p:childTnLst>
                          </p:cTn>
                        </p:par>
                        <p:par>
                          <p:cTn id="20" fill="hold">
                            <p:stCondLst>
                              <p:cond delay="5500"/>
                            </p:stCondLst>
                            <p:childTnLst>
                              <p:par>
                                <p:cTn id="21" presetID="9"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1000"/>
                                        <p:tgtEl>
                                          <p:spTgt spid="34"/>
                                        </p:tgtEl>
                                      </p:cBhvr>
                                    </p:animEffect>
                                  </p:childTnLst>
                                </p:cTn>
                              </p:par>
                            </p:childTnLst>
                          </p:cTn>
                        </p:par>
                        <p:par>
                          <p:cTn id="24" fill="hold">
                            <p:stCondLst>
                              <p:cond delay="6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1000"/>
                                        <p:tgtEl>
                                          <p:spTgt spid="31"/>
                                        </p:tgtEl>
                                      </p:cBhvr>
                                    </p:animEffect>
                                  </p:childTnLst>
                                </p:cTn>
                              </p:par>
                            </p:childTnLst>
                          </p:cTn>
                        </p:par>
                        <p:par>
                          <p:cTn id="28" fill="hold">
                            <p:stCondLst>
                              <p:cond delay="7500"/>
                            </p:stCondLst>
                            <p:childTnLst>
                              <p:par>
                                <p:cTn id="29" presetID="1" presetClass="entr" presetSubtype="0" fill="hold" nodeType="afterEffect">
                                  <p:stCondLst>
                                    <p:cond delay="0"/>
                                  </p:stCondLst>
                                  <p:childTnLst>
                                    <p:set>
                                      <p:cBhvr>
                                        <p:cTn id="30" dur="1" fill="hold">
                                          <p:stCondLst>
                                            <p:cond delay="999"/>
                                          </p:stCondLst>
                                        </p:cTn>
                                        <p:tgtEl>
                                          <p:spTgt spid="47"/>
                                        </p:tgtEl>
                                        <p:attrNameLst>
                                          <p:attrName>style.visibility</p:attrName>
                                        </p:attrNameLst>
                                      </p:cBhvr>
                                      <p:to>
                                        <p:strVal val="visible"/>
                                      </p:to>
                                    </p:set>
                                  </p:childTnLst>
                                </p:cTn>
                              </p:par>
                            </p:childTnLst>
                          </p:cTn>
                        </p:par>
                        <p:par>
                          <p:cTn id="31" fill="hold">
                            <p:stCondLst>
                              <p:cond delay="8500"/>
                            </p:stCondLst>
                            <p:childTnLst>
                              <p:par>
                                <p:cTn id="32" presetID="1" presetClass="entr" presetSubtype="0" fill="hold" nodeType="afterEffect">
                                  <p:stCondLst>
                                    <p:cond delay="0"/>
                                  </p:stCondLst>
                                  <p:childTnLst>
                                    <p:set>
                                      <p:cBhvr>
                                        <p:cTn id="33" dur="1" fill="hold">
                                          <p:stCondLst>
                                            <p:cond delay="999"/>
                                          </p:stCondLst>
                                        </p:cTn>
                                        <p:tgtEl>
                                          <p:spTgt spid="42"/>
                                        </p:tgtEl>
                                        <p:attrNameLst>
                                          <p:attrName>style.visibility</p:attrName>
                                        </p:attrNameLst>
                                      </p:cBhvr>
                                      <p:to>
                                        <p:strVal val="visible"/>
                                      </p:to>
                                    </p:set>
                                  </p:childTnLst>
                                </p:cTn>
                              </p:par>
                            </p:childTnLst>
                          </p:cTn>
                        </p:par>
                        <p:par>
                          <p:cTn id="34" fill="hold">
                            <p:stCondLst>
                              <p:cond delay="9500"/>
                            </p:stCondLst>
                            <p:childTnLst>
                              <p:par>
                                <p:cTn id="35" presetID="1" presetClass="entr" presetSubtype="0" fill="hold" nodeType="afterEffect">
                                  <p:stCondLst>
                                    <p:cond delay="0"/>
                                  </p:stCondLst>
                                  <p:childTnLst>
                                    <p:set>
                                      <p:cBhvr>
                                        <p:cTn id="36" dur="1" fill="hold">
                                          <p:stCondLst>
                                            <p:cond delay="999"/>
                                          </p:stCondLst>
                                        </p:cTn>
                                        <p:tgtEl>
                                          <p:spTgt spid="37"/>
                                        </p:tgtEl>
                                        <p:attrNameLst>
                                          <p:attrName>style.visibility</p:attrName>
                                        </p:attrNameLst>
                                      </p:cBhvr>
                                      <p:to>
                                        <p:strVal val="visible"/>
                                      </p:to>
                                    </p:set>
                                  </p:childTnLst>
                                </p:cTn>
                              </p:par>
                            </p:childTnLst>
                          </p:cTn>
                        </p:par>
                        <p:par>
                          <p:cTn id="37" fill="hold">
                            <p:stCondLst>
                              <p:cond delay="10500"/>
                            </p:stCondLst>
                            <p:childTnLst>
                              <p:par>
                                <p:cTn id="38" presetID="1" presetClass="entr" presetSubtype="0" fill="hold" nodeType="afterEffect">
                                  <p:stCondLst>
                                    <p:cond delay="0"/>
                                  </p:stCondLst>
                                  <p:childTnLst>
                                    <p:set>
                                      <p:cBhvr>
                                        <p:cTn id="39" dur="1" fill="hold">
                                          <p:stCondLst>
                                            <p:cond delay="999"/>
                                          </p:stCondLst>
                                        </p:cTn>
                                        <p:tgtEl>
                                          <p:spTgt spid="30"/>
                                        </p:tgtEl>
                                        <p:attrNameLst>
                                          <p:attrName>style.visibility</p:attrName>
                                        </p:attrNameLst>
                                      </p:cBhvr>
                                      <p:to>
                                        <p:strVal val="visible"/>
                                      </p:to>
                                    </p:set>
                                  </p:childTnLst>
                                </p:cTn>
                              </p:par>
                            </p:childTnLst>
                          </p:cTn>
                        </p:par>
                        <p:par>
                          <p:cTn id="40" fill="hold">
                            <p:stCondLst>
                              <p:cond delay="11500"/>
                            </p:stCondLst>
                            <p:childTnLst>
                              <p:par>
                                <p:cTn id="41" presetID="9"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dissolve">
                                      <p:cBhvr>
                                        <p:cTn id="43" dur="1000"/>
                                        <p:tgtEl>
                                          <p:spTgt spid="57"/>
                                        </p:tgtEl>
                                      </p:cBhvr>
                                    </p:animEffect>
                                  </p:childTnLst>
                                </p:cTn>
                              </p:par>
                            </p:childTnLst>
                          </p:cTn>
                        </p:par>
                        <p:par>
                          <p:cTn id="44" fill="hold">
                            <p:stCondLst>
                              <p:cond delay="12500"/>
                            </p:stCondLst>
                            <p:childTnLst>
                              <p:par>
                                <p:cTn id="45" presetID="9"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dissolve">
                                      <p:cBhvr>
                                        <p:cTn id="47" dur="500"/>
                                        <p:tgtEl>
                                          <p:spTgt spid="58"/>
                                        </p:tgtEl>
                                      </p:cBhvr>
                                    </p:animEffect>
                                  </p:childTnLst>
                                </p:cTn>
                              </p:par>
                            </p:childTnLst>
                          </p:cTn>
                        </p:par>
                        <p:par>
                          <p:cTn id="48" fill="hold">
                            <p:stCondLst>
                              <p:cond delay="13000"/>
                            </p:stCondLst>
                            <p:childTnLst>
                              <p:par>
                                <p:cTn id="49" presetID="9" presetClass="entr" presetSubtype="0"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dissolve">
                                      <p:cBhvr>
                                        <p:cTn id="51"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dissolve">
                      <p:cBhvr>
                        <p:cTn dur="1000"/>
                        <p:tgtEl>
                          <p:spTgt spid="49"/>
                        </p:tgtEl>
                      </p:cBhvr>
                    </p:animEffect>
                  </p:childTnLst>
                </p:cTn>
              </p:par>
            </p:tnLst>
          </p:tmpl>
        </p:tmplLst>
      </p:bldP>
      <p:bldP spid="31" grpId="0"/>
      <p:bldP spid="58" grpId="0"/>
    </p:bldLst>
  </p:timing>
  <p:extLst mod="1">
    <p:ext uri="{DCECCB84-F9BA-43D5-87BE-67443E8EF086}">
      <p15:sldGuideLst xmlns:p15="http://schemas.microsoft.com/office/powerpoint/2012/main">
        <p15:guide id="1" pos="4203">
          <p15:clr>
            <a:srgbClr val="FBAE40"/>
          </p15:clr>
        </p15:guide>
        <p15:guide id="2" pos="7151">
          <p15:clr>
            <a:srgbClr val="FBAE40"/>
          </p15:clr>
        </p15:guide>
        <p15:guide id="3" orient="horz" pos="3067">
          <p15:clr>
            <a:srgbClr val="FBAE40"/>
          </p15:clr>
        </p15:guide>
        <p15:guide id="4" orient="horz" pos="3748">
          <p15:clr>
            <a:srgbClr val="FBAE40"/>
          </p15:clr>
        </p15:guide>
        <p15:guide id="0" orient="horz" pos="2160" userDrawn="1">
          <p15:clr>
            <a:srgbClr val="FBAE40"/>
          </p15:clr>
        </p15:guide>
        <p15:guide id="5"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2444410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re 2 equal column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91462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re unequal columns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5138"/>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p:nvPr>
        </p:nvSpPr>
        <p:spPr>
          <a:xfrm>
            <a:off x="334963" y="1993900"/>
            <a:ext cx="3322637" cy="454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p:nvPr>
        </p:nvSpPr>
        <p:spPr>
          <a:xfrm>
            <a:off x="4492625" y="2006600"/>
            <a:ext cx="736441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ustDataLst>
      <p:tags r:id="rId1"/>
    </p:custDataLst>
    <p:extLst>
      <p:ext uri="{BB962C8B-B14F-4D97-AF65-F5344CB8AC3E}">
        <p14:creationId xmlns:p14="http://schemas.microsoft.com/office/powerpoint/2010/main" val="135156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re 3 column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xmlns="" id="{B71716FC-46AD-4F76-9ABF-576704040DB9}"/>
              </a:ext>
            </a:extLst>
          </p:cNvPr>
          <p:cNvCxnSpPr>
            <a:cxnSpLocks/>
          </p:cNvCxnSpPr>
          <p:nvPr/>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xmlns="" id="{A8579C19-C8C3-4EE9-BA8F-784009A71517}"/>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83645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xmlns="" id="{BF000365-23DC-4DE8-B098-26165EF63383}"/>
              </a:ext>
            </a:extLst>
          </p:cNvPr>
          <p:cNvCxnSpPr/>
          <p:nvPr/>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xmlns="" id="{2CC7A163-6839-4B4E-85D9-E223081DEE0B}"/>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0727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re blank slide">
    <p:spTree>
      <p:nvGrpSpPr>
        <p:cNvPr id="1" name=""/>
        <p:cNvGrpSpPr/>
        <p:nvPr/>
      </p:nvGrpSpPr>
      <p:grpSpPr>
        <a:xfrm>
          <a:off x="0" y="0"/>
          <a:ext cx="0" cy="0"/>
          <a:chOff x="0" y="0"/>
          <a:chExt cx="0" cy="0"/>
        </a:xfrm>
      </p:grpSpPr>
      <p:sp>
        <p:nvSpPr>
          <p:cNvPr id="4"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21545787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re final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2000" y="0"/>
            <a:ext cx="1620000" cy="1620000"/>
          </a:xfrm>
          <a:prstGeom prst="rect">
            <a:avLst/>
          </a:prstGeom>
        </p:spPr>
      </p:pic>
      <p:sp>
        <p:nvSpPr>
          <p:cNvPr id="14" name="Slide Title">
            <a:extLst>
              <a:ext uri="{FF2B5EF4-FFF2-40B4-BE49-F238E27FC236}">
                <a16:creationId xmlns:a16="http://schemas.microsoft.com/office/drawing/2014/main" xmlns=""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
        <p:nvSpPr>
          <p:cNvPr id="9" name="Blue banner">
            <a:extLst>
              <a:ext uri="{FF2B5EF4-FFF2-40B4-BE49-F238E27FC236}">
                <a16:creationId xmlns:a16="http://schemas.microsoft.com/office/drawing/2014/main" xmlns="" id="{9E909DDA-84E6-4280-8981-D6CDA7BBE1E4}"/>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1"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pic>
        <p:nvPicPr>
          <p:cNvPr id="12" name="Volume One Logo" descr="Volume One icon">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3" name="Volume Two Logo" descr="Volume Two icon">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icon">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333365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orient="horz" pos="2614">
          <p15:clr>
            <a:srgbClr val="FBAE40"/>
          </p15:clr>
        </p15:guide>
        <p15:guide id="2" pos="3840">
          <p15:clr>
            <a:srgbClr val="FBAE40"/>
          </p15:clr>
        </p15:guide>
        <p15:guide id="3" orient="horz" pos="1820">
          <p15:clr>
            <a:srgbClr val="FBAE40"/>
          </p15:clr>
        </p15:guide>
        <p15:guide id="4" orient="horz" pos="340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ol One Title slide">
    <p:spTree>
      <p:nvGrpSpPr>
        <p:cNvPr id="1" name=""/>
        <p:cNvGrpSpPr/>
        <p:nvPr/>
      </p:nvGrpSpPr>
      <p:grpSpPr>
        <a:xfrm>
          <a:off x="0" y="0"/>
          <a:ext cx="0" cy="0"/>
          <a:chOff x="0" y="0"/>
          <a:chExt cx="0" cy="0"/>
        </a:xfrm>
      </p:grpSpPr>
      <p:sp>
        <p:nvSpPr>
          <p:cNvPr id="40" name="MOdule Title Placeholder">
            <a:extLst>
              <a:ext uri="{FF2B5EF4-FFF2-40B4-BE49-F238E27FC236}">
                <a16:creationId xmlns:a16="http://schemas.microsoft.com/office/drawing/2014/main" xmlns=""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91ADC937-95B5-426A-BDA6-A3A25FC8DEAE}"/>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1"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7580"/>
            <a:chOff x="651589" y="713639"/>
            <a:chExt cx="5192854" cy="1207580"/>
          </a:xfrm>
        </p:grpSpPr>
        <p:pic>
          <p:nvPicPr>
            <p:cNvPr id="32" name="Picture 31">
              <a:extLst>
                <a:ext uri="{FF2B5EF4-FFF2-40B4-BE49-F238E27FC236}">
                  <a16:creationId xmlns:a16="http://schemas.microsoft.com/office/drawing/2014/main" xmlns="" id="{4BD164CA-A0A2-4B90-B984-24D5BABFA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89" y="733219"/>
              <a:ext cx="1188000" cy="1188000"/>
            </a:xfrm>
            <a:prstGeom prst="rect">
              <a:avLst/>
            </a:prstGeom>
          </p:spPr>
        </p:pic>
        <p:sp>
          <p:nvSpPr>
            <p:cNvPr id="33" name="Rectangle 32">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37" name="Rectangle 36">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a:extLst>
                <a:ext uri="{FF2B5EF4-FFF2-40B4-BE49-F238E27FC236}">
                  <a16:creationId xmlns:a16="http://schemas.microsoft.com/office/drawing/2014/main" xmlns="" id="{2B339079-4009-400B-87E5-7869B2825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9153" y="2040029"/>
              <a:ext cx="1187998" cy="1187998"/>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90338"/>
            <a:chOff x="651589" y="3400581"/>
            <a:chExt cx="5192854" cy="1190338"/>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a:extLst>
                <a:ext uri="{FF2B5EF4-FFF2-40B4-BE49-F238E27FC236}">
                  <a16:creationId xmlns:a16="http://schemas.microsoft.com/office/drawing/2014/main" xmlns="" id="{AE541C17-5EC9-4ED5-A2DE-443C21FD9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6540" y="3402920"/>
              <a:ext cx="1187999" cy="1187999"/>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userDrawn="1"/>
        </p:nvGrpSpPr>
        <p:grpSpPr>
          <a:xfrm>
            <a:off x="651589" y="4761133"/>
            <a:ext cx="5192854" cy="1190340"/>
            <a:chOff x="651589" y="4761133"/>
            <a:chExt cx="5192854" cy="119034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a:extLst>
                <a:ext uri="{FF2B5EF4-FFF2-40B4-BE49-F238E27FC236}">
                  <a16:creationId xmlns:a16="http://schemas.microsoft.com/office/drawing/2014/main" xmlns="" id="{02FC2A78-319A-4FAE-88CA-7A84785D0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103" y="4761133"/>
              <a:ext cx="1190340" cy="1190340"/>
            </a:xfrm>
            <a:prstGeom prst="rect">
              <a:avLst/>
            </a:prstGeom>
          </p:spPr>
        </p:pic>
      </p:grpSp>
      <p:cxnSp>
        <p:nvCxnSpPr>
          <p:cNvPr id="54" name="Blue dividing line">
            <a:extLst>
              <a:ext uri="{FF2B5EF4-FFF2-40B4-BE49-F238E27FC236}">
                <a16:creationId xmlns:a16="http://schemas.microsoft.com/office/drawing/2014/main" xmlns="" id="{53D23F43-82DD-49AE-B88A-C911A203C3CD}"/>
              </a:ext>
            </a:extLst>
          </p:cNvPr>
          <p:cNvCxnSpPr>
            <a:cxnSpLocks/>
          </p:cNvCxnSpPr>
          <p:nvPr userDrawn="1"/>
        </p:nvCxnSpPr>
        <p:spPr>
          <a:xfrm>
            <a:off x="6744264" y="3810124"/>
            <a:ext cx="4738681"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pic>
        <p:nvPicPr>
          <p:cNvPr id="56" name="NCC vol 1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8232" y="4628820"/>
            <a:ext cx="1341579" cy="1341579"/>
          </a:xfrm>
          <a:prstGeom prst="rect">
            <a:avLst/>
          </a:prstGeom>
        </p:spPr>
      </p:pic>
    </p:spTree>
    <p:custDataLst>
      <p:tags r:id="rId1"/>
    </p:custDataLst>
    <p:extLst>
      <p:ext uri="{BB962C8B-B14F-4D97-AF65-F5344CB8AC3E}">
        <p14:creationId xmlns:p14="http://schemas.microsoft.com/office/powerpoint/2010/main" val="277668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1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nodeType="afterEffect">
                                  <p:stCondLst>
                                    <p:cond delay="0"/>
                                  </p:stCondLst>
                                  <p:childTnLst>
                                    <p:set>
                                      <p:cBhvr>
                                        <p:cTn id="12" dur="1" fill="hold">
                                          <p:stCondLst>
                                            <p:cond delay="749"/>
                                          </p:stCondLst>
                                        </p:cTn>
                                        <p:tgtEl>
                                          <p:spTgt spid="36"/>
                                        </p:tgtEl>
                                        <p:attrNameLst>
                                          <p:attrName>style.visibility</p:attrName>
                                        </p:attrNameLst>
                                      </p:cBhvr>
                                      <p:to>
                                        <p:strVal val="visible"/>
                                      </p:to>
                                    </p:set>
                                  </p:childTnLst>
                                </p:cTn>
                              </p:par>
                            </p:childTnLst>
                          </p:cTn>
                        </p:par>
                        <p:par>
                          <p:cTn id="13" fill="hold">
                            <p:stCondLst>
                              <p:cond delay="3250"/>
                            </p:stCondLst>
                            <p:childTnLst>
                              <p:par>
                                <p:cTn id="14" presetID="1" presetClass="entr" presetSubtype="0" fill="hold" nodeType="afterEffect">
                                  <p:stCondLst>
                                    <p:cond delay="0"/>
                                  </p:stCondLst>
                                  <p:childTnLst>
                                    <p:set>
                                      <p:cBhvr>
                                        <p:cTn id="15" dur="1" fill="hold">
                                          <p:stCondLst>
                                            <p:cond delay="749"/>
                                          </p:stCondLst>
                                        </p:cTn>
                                        <p:tgtEl>
                                          <p:spTgt spid="31"/>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dissolve">
                                      <p:cBhvr>
                                        <p:cTn id="23" dur="500"/>
                                        <p:tgtEl>
                                          <p:spTgt spid="54"/>
                                        </p:tgtEl>
                                      </p:cBhvr>
                                    </p:animEffect>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ol On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2727" y="0"/>
            <a:ext cx="1620000" cy="1620000"/>
          </a:xfrm>
          <a:prstGeom prst="rect">
            <a:avLst/>
          </a:prstGeom>
        </p:spPr>
      </p:pic>
    </p:spTree>
    <p:custDataLst>
      <p:tags r:id="rId1"/>
    </p:custDataLst>
    <p:extLst>
      <p:ext uri="{BB962C8B-B14F-4D97-AF65-F5344CB8AC3E}">
        <p14:creationId xmlns:p14="http://schemas.microsoft.com/office/powerpoint/2010/main" val="3780434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un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92B437D0-5019-404C-A3E6-588F0645F4AA}"/>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ol Two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B293FB77-C16E-46CF-8CDC-005A2CD4DF5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E8EF219C-39A1-4D3A-8EA4-94D70AADD3B2}"/>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5"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36" name="Rectangle 3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019" y="4543340"/>
            <a:ext cx="1383174" cy="1383174"/>
          </a:xfrm>
          <a:prstGeom prst="rect">
            <a:avLst/>
          </a:prstGeom>
        </p:spPr>
      </p:pic>
      <p:grpSp>
        <p:nvGrpSpPr>
          <p:cNvPr id="27"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ectangle 36">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8" name="Picture 5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2" name="Picture 6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Picture 6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70" name="Volume Two Logo" descr="A close up of a sign&#10;&#10;Description automatically generated">
            <a:extLst>
              <a:ext uri="{FF2B5EF4-FFF2-40B4-BE49-F238E27FC236}">
                <a16:creationId xmlns:a16="http://schemas.microsoft.com/office/drawing/2014/main" xmlns="" id="{C3D3E5C5-C5D9-451B-94D1-E6DC683020E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201" r="6" b="6"/>
          <a:stretch/>
        </p:blipFill>
        <p:spPr>
          <a:xfrm>
            <a:off x="8487061" y="4906237"/>
            <a:ext cx="1080000" cy="1113395"/>
          </a:xfrm>
          <a:prstGeom prst="rect">
            <a:avLst/>
          </a:prstGeom>
        </p:spPr>
      </p:pic>
      <p:cxnSp>
        <p:nvCxnSpPr>
          <p:cNvPr id="71" name="Straight Connector 70">
            <a:extLst>
              <a:ext uri="{FF2B5EF4-FFF2-40B4-BE49-F238E27FC236}">
                <a16:creationId xmlns:a16="http://schemas.microsoft.com/office/drawing/2014/main" xmlns="" id="{B293FB77-C16E-46CF-8CDC-005A2CD4DF5F}"/>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2" name="NCC Tutor title">
            <a:extLst>
              <a:ext uri="{FF2B5EF4-FFF2-40B4-BE49-F238E27FC236}">
                <a16:creationId xmlns:a16="http://schemas.microsoft.com/office/drawing/2014/main" xmlns="" id="{E8EF219C-39A1-4D3A-8EA4-94D70AADD3B2}"/>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91706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7"/>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dissolve">
                                      <p:cBhvr>
                                        <p:cTn id="43" dur="1000"/>
                                        <p:tgtEl>
                                          <p:spTgt spid="71"/>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dissolve">
                                      <p:cBhvr>
                                        <p:cTn id="47" dur="500"/>
                                        <p:tgtEl>
                                          <p:spTgt spid="72"/>
                                        </p:tgtEl>
                                      </p:cBhvr>
                                    </p:animEffect>
                                  </p:childTnLst>
                                </p:cTn>
                              </p:par>
                            </p:childTnLst>
                          </p:cTn>
                        </p:par>
                        <p:par>
                          <p:cTn id="48" fill="hold">
                            <p:stCondLst>
                              <p:cond delay="9500"/>
                            </p:stCondLst>
                            <p:childTnLst>
                              <p:par>
                                <p:cTn id="49" presetID="9" presetClass="entr" presetSubtype="0"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dissolve">
                                      <p:cBhvr>
                                        <p:cTn id="5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2"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Vol Two blank slide">
    <p:spTree>
      <p:nvGrpSpPr>
        <p:cNvPr id="1" name=""/>
        <p:cNvGrpSpPr/>
        <p:nvPr/>
      </p:nvGrpSpPr>
      <p:grpSpPr>
        <a:xfrm>
          <a:off x="0" y="0"/>
          <a:ext cx="0" cy="0"/>
          <a:chOff x="0" y="0"/>
          <a:chExt cx="0" cy="0"/>
        </a:xfrm>
      </p:grpSpPr>
      <p:grpSp>
        <p:nvGrpSpPr>
          <p:cNvPr id="2" name="Group 1"/>
          <p:cNvGrpSpPr/>
          <p:nvPr/>
        </p:nvGrpSpPr>
        <p:grpSpPr>
          <a:xfrm>
            <a:off x="0" y="0"/>
            <a:ext cx="10440000" cy="1620000"/>
            <a:chOff x="0" y="0"/>
            <a:chExt cx="10440000" cy="1620000"/>
          </a:xfrm>
        </p:grpSpPr>
        <p:sp>
          <p:nvSpPr>
            <p:cNvPr id="11"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16768701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ol Two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406599822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ol Three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9A7CD7DF-4FF0-4132-8B9A-48280D79DE4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B1CD21DC-884C-45D4-A37A-C90A31A03233}"/>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37" name="Rectangle 36">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646" y="4449215"/>
            <a:ext cx="1499920" cy="1499920"/>
          </a:xfrm>
          <a:prstGeom prst="rect">
            <a:avLst/>
          </a:prstGeom>
        </p:spPr>
      </p:pic>
      <p:grpSp>
        <p:nvGrpSpPr>
          <p:cNvPr id="26"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8" name="Picture 5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2" name="Picture 6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Picture 6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70" name="Straight Connector 69">
            <a:extLst>
              <a:ext uri="{FF2B5EF4-FFF2-40B4-BE49-F238E27FC236}">
                <a16:creationId xmlns:a16="http://schemas.microsoft.com/office/drawing/2014/main" xmlns="" id="{9A7CD7DF-4FF0-4132-8B9A-48280D79DE4F}"/>
              </a:ext>
            </a:extLst>
          </p:cNvPr>
          <p:cNvCxnSpPr>
            <a:cxnSpLocks/>
          </p:cNvCxnSpPr>
          <p:nvPr userDrawn="1"/>
        </p:nvCxnSpPr>
        <p:spPr>
          <a:xfrm>
            <a:off x="6652298" y="3916450"/>
            <a:ext cx="471578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1" name="NCC Tutor title">
            <a:extLst>
              <a:ext uri="{FF2B5EF4-FFF2-40B4-BE49-F238E27FC236}">
                <a16:creationId xmlns:a16="http://schemas.microsoft.com/office/drawing/2014/main" xmlns="" id="{B1CD21DC-884C-45D4-A37A-C90A31A03233}"/>
              </a:ext>
            </a:extLst>
          </p:cNvPr>
          <p:cNvSpPr txBox="1"/>
          <p:nvPr userDrawn="1"/>
        </p:nvSpPr>
        <p:spPr>
          <a:xfrm>
            <a:off x="8321489"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86403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6"/>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6"/>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dissolve">
                                      <p:cBhvr>
                                        <p:cTn id="43" dur="1000"/>
                                        <p:tgtEl>
                                          <p:spTgt spid="70"/>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dissolve">
                                      <p:cBhvr>
                                        <p:cTn id="4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1"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Vol Three blank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spTree>
    <p:custDataLst>
      <p:tags r:id="rId1"/>
    </p:custDataLst>
    <p:extLst>
      <p:ext uri="{BB962C8B-B14F-4D97-AF65-F5344CB8AC3E}">
        <p14:creationId xmlns:p14="http://schemas.microsoft.com/office/powerpoint/2010/main" val="40853251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Vol Thre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Tree>
    <p:custDataLst>
      <p:tags r:id="rId1"/>
    </p:custDataLst>
    <p:extLst>
      <p:ext uri="{BB962C8B-B14F-4D97-AF65-F5344CB8AC3E}">
        <p14:creationId xmlns:p14="http://schemas.microsoft.com/office/powerpoint/2010/main" val="372089474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a:extLst>
              <a:ext uri="{FF2B5EF4-FFF2-40B4-BE49-F238E27FC236}">
                <a16:creationId xmlns:a16="http://schemas.microsoft.com/office/drawing/2014/main" xmlns=""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a:extLst>
              <a:ext uri="{FF2B5EF4-FFF2-40B4-BE49-F238E27FC236}">
                <a16:creationId xmlns:a16="http://schemas.microsoft.com/office/drawing/2014/main" xmlns="" id="{FD954AFE-8BDE-4409-8467-E0DC2498EB9A}"/>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5" name="Footer Placeholder 4">
            <a:extLst>
              <a:ext uri="{FF2B5EF4-FFF2-40B4-BE49-F238E27FC236}">
                <a16:creationId xmlns:a16="http://schemas.microsoft.com/office/drawing/2014/main" xmlns=""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779827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AC15-98AE-4666-8562-52E6882B9B81}"/>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C074F01E-6942-4B35-8023-71E37211CCF7}"/>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C1CB632-D647-4495-BD05-5B41D7EBDAC6}"/>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5" name="Footer Placeholder 4">
            <a:extLst>
              <a:ext uri="{FF2B5EF4-FFF2-40B4-BE49-F238E27FC236}">
                <a16:creationId xmlns:a16="http://schemas.microsoft.com/office/drawing/2014/main" xmlns=""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513316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93969A13-F310-4DD6-8A13-5577962E6817}"/>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5" name="Footer Placeholder 4">
            <a:extLst>
              <a:ext uri="{FF2B5EF4-FFF2-40B4-BE49-F238E27FC236}">
                <a16:creationId xmlns:a16="http://schemas.microsoft.com/office/drawing/2014/main" xmlns=""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375483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6576-D9BE-4564-9B74-18490FAC391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0818A964-EA98-4664-AF81-27A3EFF41D86}"/>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a:extLst>
              <a:ext uri="{FF2B5EF4-FFF2-40B4-BE49-F238E27FC236}">
                <a16:creationId xmlns:a16="http://schemas.microsoft.com/office/drawing/2014/main" xmlns="" id="{0B584CAA-9FC0-45E1-897C-331939C4173D}"/>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a:extLst>
              <a:ext uri="{FF2B5EF4-FFF2-40B4-BE49-F238E27FC236}">
                <a16:creationId xmlns:a16="http://schemas.microsoft.com/office/drawing/2014/main" xmlns="" id="{D038EEE6-1996-4FB9-8492-F38D75400919}"/>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6" name="Footer Placeholder 5">
            <a:extLst>
              <a:ext uri="{FF2B5EF4-FFF2-40B4-BE49-F238E27FC236}">
                <a16:creationId xmlns:a16="http://schemas.microsoft.com/office/drawing/2014/main" xmlns=""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63265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unequal columns no animations">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92B437D0-5019-404C-A3E6-588F0645F4AA}"/>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Uneven 2 columns no animations</a:t>
            </a:r>
          </a:p>
        </p:txBody>
      </p: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250269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295B-F756-451B-82F7-1147A190149A}"/>
              </a:ext>
            </a:extLst>
          </p:cNvPr>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5718CF46-A52C-4B13-84B5-A392CE9F4086}"/>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a:extLst>
              <a:ext uri="{FF2B5EF4-FFF2-40B4-BE49-F238E27FC236}">
                <a16:creationId xmlns:a16="http://schemas.microsoft.com/office/drawing/2014/main" xmlns=""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5F8EE057-FF1C-42F7-900E-21B8EAAC37F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a:extLst>
              <a:ext uri="{FF2B5EF4-FFF2-40B4-BE49-F238E27FC236}">
                <a16:creationId xmlns:a16="http://schemas.microsoft.com/office/drawing/2014/main" xmlns="" id="{E8A2DC4B-669D-4018-9C3E-DCF45ABC2160}"/>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8" name="Footer Placeholder 7">
            <a:extLst>
              <a:ext uri="{FF2B5EF4-FFF2-40B4-BE49-F238E27FC236}">
                <a16:creationId xmlns:a16="http://schemas.microsoft.com/office/drawing/2014/main" xmlns=""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xmlns=""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469557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BC75-DCD0-4B85-9A95-43BEF220D631}"/>
              </a:ext>
            </a:extLst>
          </p:cNvPr>
          <p:cNvSpPr>
            <a:spLocks noGrp="1"/>
          </p:cNvSpPr>
          <p:nvPr>
            <p:ph type="title"/>
          </p:nvPr>
        </p:nvSpPr>
        <p:spPr/>
        <p:txBody>
          <a:bodyPr/>
          <a:lstStyle/>
          <a:p>
            <a:r>
              <a:rPr lang="en-US" smtClean="0"/>
              <a:t>Click to edit Master title style</a:t>
            </a:r>
            <a:endParaRPr lang="en-AU"/>
          </a:p>
        </p:txBody>
      </p:sp>
      <p:sp>
        <p:nvSpPr>
          <p:cNvPr id="3" name="Date Placeholder 2">
            <a:extLst>
              <a:ext uri="{FF2B5EF4-FFF2-40B4-BE49-F238E27FC236}">
                <a16:creationId xmlns:a16="http://schemas.microsoft.com/office/drawing/2014/main" xmlns="" id="{221F0C04-E8A1-4E45-843E-FA50864BFA14}"/>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4" name="Footer Placeholder 3">
            <a:extLst>
              <a:ext uri="{FF2B5EF4-FFF2-40B4-BE49-F238E27FC236}">
                <a16:creationId xmlns:a16="http://schemas.microsoft.com/office/drawing/2014/main" xmlns=""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xmlns=""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075034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81C552-929F-4A47-AE1F-88E58F49E968}"/>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3" name="Footer Placeholder 2">
            <a:extLst>
              <a:ext uri="{FF2B5EF4-FFF2-40B4-BE49-F238E27FC236}">
                <a16:creationId xmlns:a16="http://schemas.microsoft.com/office/drawing/2014/main" xmlns=""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xmlns=""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086927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xmlns=""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EDA735EF-8D89-4E77-9CB5-AD3A6CBB5F03}"/>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6" name="Footer Placeholder 5">
            <a:extLst>
              <a:ext uri="{FF2B5EF4-FFF2-40B4-BE49-F238E27FC236}">
                <a16:creationId xmlns:a16="http://schemas.microsoft.com/office/drawing/2014/main" xmlns=""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2550434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a:extLst>
              <a:ext uri="{FF2B5EF4-FFF2-40B4-BE49-F238E27FC236}">
                <a16:creationId xmlns:a16="http://schemas.microsoft.com/office/drawing/2014/main" xmlns=""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a:extLst>
              <a:ext uri="{FF2B5EF4-FFF2-40B4-BE49-F238E27FC236}">
                <a16:creationId xmlns:a16="http://schemas.microsoft.com/office/drawing/2014/main" xmlns=""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2EF8064E-C222-4AA7-ABC9-F87B18D14845}"/>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6" name="Footer Placeholder 5">
            <a:extLst>
              <a:ext uri="{FF2B5EF4-FFF2-40B4-BE49-F238E27FC236}">
                <a16:creationId xmlns:a16="http://schemas.microsoft.com/office/drawing/2014/main" xmlns=""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959964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ECFBA-EC1E-4B5A-AEE3-E6703241F10E}"/>
              </a:ext>
            </a:extLst>
          </p:cNvPr>
          <p:cNvSpPr>
            <a:spLocks noGrp="1"/>
          </p:cNvSpPr>
          <p:nvPr>
            <p:ph type="title"/>
          </p:nvPr>
        </p:nvSpPr>
        <p:spPr/>
        <p:txBody>
          <a:bodyPr/>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BDAA4E1F-85CA-481D-A51F-3BC1FDDC1E95}"/>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D7E0787B-7D7C-4ABB-902A-AD2D38A08224}"/>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5" name="Footer Placeholder 4">
            <a:extLst>
              <a:ext uri="{FF2B5EF4-FFF2-40B4-BE49-F238E27FC236}">
                <a16:creationId xmlns:a16="http://schemas.microsoft.com/office/drawing/2014/main" xmlns=""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402301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8E9EB-C98C-4E3B-9CB5-CB204293639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E182D213-D3C7-4AB5-B901-6E422182EC7F}"/>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058E313-51F0-4F79-9E2A-2879DCEF1686}"/>
              </a:ext>
            </a:extLst>
          </p:cNvPr>
          <p:cNvSpPr>
            <a:spLocks noGrp="1"/>
          </p:cNvSpPr>
          <p:nvPr>
            <p:ph type="dt" sz="half" idx="10"/>
          </p:nvPr>
        </p:nvSpPr>
        <p:spPr/>
        <p:txBody>
          <a:bodyPr/>
          <a:lstStyle/>
          <a:p>
            <a:fld id="{C098415F-CD03-4A40-A433-A35058FDA385}" type="datetimeFigureOut">
              <a:rPr lang="en-AU" smtClean="0"/>
              <a:t>22/12/2022</a:t>
            </a:fld>
            <a:endParaRPr lang="en-AU" dirty="0"/>
          </a:p>
        </p:txBody>
      </p:sp>
      <p:sp>
        <p:nvSpPr>
          <p:cNvPr id="5" name="Footer Placeholder 4">
            <a:extLst>
              <a:ext uri="{FF2B5EF4-FFF2-40B4-BE49-F238E27FC236}">
                <a16:creationId xmlns:a16="http://schemas.microsoft.com/office/drawing/2014/main" xmlns=""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249517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5761037"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0298478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26">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AC84E2CA-6F26-4196-9C42-A6287C824100}"/>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27915130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hree columns slide">
    <p:spTree>
      <p:nvGrpSpPr>
        <p:cNvPr id="1" name=""/>
        <p:cNvGrpSpPr/>
        <p:nvPr/>
      </p:nvGrpSpPr>
      <p:grpSpPr>
        <a:xfrm>
          <a:off x="0" y="0"/>
          <a:ext cx="0" cy="0"/>
          <a:chOff x="0" y="0"/>
          <a:chExt cx="0" cy="0"/>
        </a:xfrm>
      </p:grpSpPr>
      <p:sp>
        <p:nvSpPr>
          <p:cNvPr id="17" name="Blue banner">
            <a:extLst>
              <a:ext uri="{FF2B5EF4-FFF2-40B4-BE49-F238E27FC236}">
                <a16:creationId xmlns:a16="http://schemas.microsoft.com/office/drawing/2014/main" xmlns="" id="{A8579C19-C8C3-4EE9-BA8F-784009A71517}"/>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5" name="First line">
            <a:extLst>
              <a:ext uri="{FF2B5EF4-FFF2-40B4-BE49-F238E27FC236}">
                <a16:creationId xmlns:a16="http://schemas.microsoft.com/office/drawing/2014/main" xmlns=""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9" name="Ce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econd line">
            <a:extLst>
              <a:ext uri="{FF2B5EF4-FFF2-40B4-BE49-F238E27FC236}">
                <a16:creationId xmlns:a16="http://schemas.microsoft.com/office/drawing/2014/main" xmlns=""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49372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17" name="Blue banner">
            <a:extLst>
              <a:ext uri="{FF2B5EF4-FFF2-40B4-BE49-F238E27FC236}">
                <a16:creationId xmlns:a16="http://schemas.microsoft.com/office/drawing/2014/main" xmlns="" id="{A8579C19-C8C3-4EE9-BA8F-784009A71517}"/>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5" name="First line">
            <a:extLst>
              <a:ext uri="{FF2B5EF4-FFF2-40B4-BE49-F238E27FC236}">
                <a16:creationId xmlns:a16="http://schemas.microsoft.com/office/drawing/2014/main" xmlns=""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9" name="Ce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econd line">
            <a:extLst>
              <a:ext uri="{FF2B5EF4-FFF2-40B4-BE49-F238E27FC236}">
                <a16:creationId xmlns:a16="http://schemas.microsoft.com/office/drawing/2014/main" xmlns=""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17940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Four blocks slide">
    <p:spTree>
      <p:nvGrpSpPr>
        <p:cNvPr id="1" name=""/>
        <p:cNvGrpSpPr/>
        <p:nvPr/>
      </p:nvGrpSpPr>
      <p:grpSpPr>
        <a:xfrm>
          <a:off x="0" y="0"/>
          <a:ext cx="0" cy="0"/>
          <a:chOff x="0" y="0"/>
          <a:chExt cx="0" cy="0"/>
        </a:xfrm>
      </p:grpSpPr>
      <p:sp>
        <p:nvSpPr>
          <p:cNvPr id="20" name="Blue banner">
            <a:extLst>
              <a:ext uri="{FF2B5EF4-FFF2-40B4-BE49-F238E27FC236}">
                <a16:creationId xmlns:a16="http://schemas.microsoft.com/office/drawing/2014/main" xmlns="" id="{2CC7A163-6839-4B4E-85D9-E223081DEE0B}"/>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block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Left Horizontal Line">
            <a:extLst>
              <a:ext uri="{FF2B5EF4-FFF2-40B4-BE49-F238E27FC236}">
                <a16:creationId xmlns:a16="http://schemas.microsoft.com/office/drawing/2014/main" xmlns=""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Lower Vertical Line">
            <a:extLst>
              <a:ext uri="{FF2B5EF4-FFF2-40B4-BE49-F238E27FC236}">
                <a16:creationId xmlns:a16="http://schemas.microsoft.com/office/drawing/2014/main" xmlns=""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7" name="Right Horizontal Line">
            <a:extLst>
              <a:ext uri="{FF2B5EF4-FFF2-40B4-BE49-F238E27FC236}">
                <a16:creationId xmlns:a16="http://schemas.microsoft.com/office/drawing/2014/main" xmlns=""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97010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Vol One final slide">
    <p:spTree>
      <p:nvGrpSpPr>
        <p:cNvPr id="1" name=""/>
        <p:cNvGrpSpPr/>
        <p:nvPr/>
      </p:nvGrpSpPr>
      <p:grpSpPr>
        <a:xfrm>
          <a:off x="0" y="0"/>
          <a:ext cx="0" cy="0"/>
          <a:chOff x="0" y="0"/>
          <a:chExt cx="0" cy="0"/>
        </a:xfrm>
      </p:grpSpPr>
      <p:sp>
        <p:nvSpPr>
          <p:cNvPr id="8" name="Blue background">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xmlns=""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480" y="2666987"/>
            <a:ext cx="3073833" cy="307383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25733" y="2653639"/>
            <a:ext cx="3062505" cy="306250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4918" y="2632935"/>
            <a:ext cx="3103914" cy="3103914"/>
          </a:xfrm>
          <a:prstGeom prst="rect">
            <a:avLst/>
          </a:prstGeom>
        </p:spPr>
      </p:pic>
    </p:spTree>
    <p:custDataLst>
      <p:tags r:id="rId1"/>
    </p:custDataLst>
    <p:extLst>
      <p:ext uri="{BB962C8B-B14F-4D97-AF65-F5344CB8AC3E}">
        <p14:creationId xmlns:p14="http://schemas.microsoft.com/office/powerpoint/2010/main" val="40882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17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27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no animations">
    <p:spTree>
      <p:nvGrpSpPr>
        <p:cNvPr id="1" name=""/>
        <p:cNvGrpSpPr/>
        <p:nvPr/>
      </p:nvGrpSpPr>
      <p:grpSpPr>
        <a:xfrm>
          <a:off x="0" y="0"/>
          <a:ext cx="0" cy="0"/>
          <a:chOff x="0" y="0"/>
          <a:chExt cx="0" cy="0"/>
        </a:xfrm>
      </p:grpSpPr>
      <p:sp>
        <p:nvSpPr>
          <p:cNvPr id="17" name="Blue banner">
            <a:extLst>
              <a:ext uri="{FF2B5EF4-FFF2-40B4-BE49-F238E27FC236}">
                <a16:creationId xmlns:a16="http://schemas.microsoft.com/office/drawing/2014/main" xmlns="" id="{A8579C19-C8C3-4EE9-BA8F-784009A71517}"/>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3 blocks no animations</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5" name="First line">
            <a:extLst>
              <a:ext uri="{FF2B5EF4-FFF2-40B4-BE49-F238E27FC236}">
                <a16:creationId xmlns:a16="http://schemas.microsoft.com/office/drawing/2014/main" xmlns=""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9" name="Ce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econd line">
            <a:extLst>
              <a:ext uri="{FF2B5EF4-FFF2-40B4-BE49-F238E27FC236}">
                <a16:creationId xmlns:a16="http://schemas.microsoft.com/office/drawing/2014/main" xmlns=""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4413212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sp>
        <p:nvSpPr>
          <p:cNvPr id="20" name="Blue banner">
            <a:extLst>
              <a:ext uri="{FF2B5EF4-FFF2-40B4-BE49-F238E27FC236}">
                <a16:creationId xmlns:a16="http://schemas.microsoft.com/office/drawing/2014/main" xmlns="" id="{2CC7A163-6839-4B4E-85D9-E223081DEE0B}"/>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block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Left Horizontal Line">
            <a:extLst>
              <a:ext uri="{FF2B5EF4-FFF2-40B4-BE49-F238E27FC236}">
                <a16:creationId xmlns:a16="http://schemas.microsoft.com/office/drawing/2014/main" xmlns=""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Lower Vertical Line">
            <a:extLst>
              <a:ext uri="{FF2B5EF4-FFF2-40B4-BE49-F238E27FC236}">
                <a16:creationId xmlns:a16="http://schemas.microsoft.com/office/drawing/2014/main" xmlns=""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7" name="Right Horizontal Line">
            <a:extLst>
              <a:ext uri="{FF2B5EF4-FFF2-40B4-BE49-F238E27FC236}">
                <a16:creationId xmlns:a16="http://schemas.microsoft.com/office/drawing/2014/main" xmlns=""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locks no animations">
    <p:spTree>
      <p:nvGrpSpPr>
        <p:cNvPr id="1" name=""/>
        <p:cNvGrpSpPr/>
        <p:nvPr/>
      </p:nvGrpSpPr>
      <p:grpSpPr>
        <a:xfrm>
          <a:off x="0" y="0"/>
          <a:ext cx="0" cy="0"/>
          <a:chOff x="0" y="0"/>
          <a:chExt cx="0" cy="0"/>
        </a:xfrm>
      </p:grpSpPr>
      <p:sp>
        <p:nvSpPr>
          <p:cNvPr id="20" name="Blue banner">
            <a:extLst>
              <a:ext uri="{FF2B5EF4-FFF2-40B4-BE49-F238E27FC236}">
                <a16:creationId xmlns:a16="http://schemas.microsoft.com/office/drawing/2014/main" xmlns="" id="{2CC7A163-6839-4B4E-85D9-E223081DEE0B}"/>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4 blocks no animations</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Left Horizontal Line">
            <a:extLst>
              <a:ext uri="{FF2B5EF4-FFF2-40B4-BE49-F238E27FC236}">
                <a16:creationId xmlns:a16="http://schemas.microsoft.com/office/drawing/2014/main" xmlns=""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Lower Vertical Line">
            <a:extLst>
              <a:ext uri="{FF2B5EF4-FFF2-40B4-BE49-F238E27FC236}">
                <a16:creationId xmlns:a16="http://schemas.microsoft.com/office/drawing/2014/main" xmlns=""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7" name="Right Horizontal Line">
            <a:extLst>
              <a:ext uri="{FF2B5EF4-FFF2-40B4-BE49-F238E27FC236}">
                <a16:creationId xmlns:a16="http://schemas.microsoft.com/office/drawing/2014/main" xmlns=""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42506615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theme" Target="../theme/theme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tags" Target="../tags/tag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xmlns=""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xmlns=""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22/12/2022</a:t>
            </a:fld>
            <a:endParaRPr lang="en-AU" dirty="0"/>
          </a:p>
        </p:txBody>
      </p:sp>
      <p:sp>
        <p:nvSpPr>
          <p:cNvPr id="5" name="Footer Placeholder 4">
            <a:extLst>
              <a:ext uri="{FF2B5EF4-FFF2-40B4-BE49-F238E27FC236}">
                <a16:creationId xmlns:a16="http://schemas.microsoft.com/office/drawing/2014/main" xmlns=""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xmlns=""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31"/>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838" r:id="rId3"/>
    <p:sldLayoutId id="2147483781" r:id="rId4"/>
    <p:sldLayoutId id="2147483839" r:id="rId5"/>
    <p:sldLayoutId id="2147483782" r:id="rId6"/>
    <p:sldLayoutId id="2147483840" r:id="rId7"/>
    <p:sldLayoutId id="2147483783" r:id="rId8"/>
    <p:sldLayoutId id="2147483841" r:id="rId9"/>
    <p:sldLayoutId id="2147483791" r:id="rId10"/>
    <p:sldLayoutId id="2147483778" r:id="rId11"/>
    <p:sldLayoutId id="2147483792" r:id="rId12"/>
    <p:sldLayoutId id="2147483793" r:id="rId13"/>
    <p:sldLayoutId id="2147483807" r:id="rId14"/>
    <p:sldLayoutId id="2147483808" r:id="rId15"/>
    <p:sldLayoutId id="2147483822" r:id="rId16"/>
    <p:sldLayoutId id="2147483823" r:id="rId17"/>
    <p:sldLayoutId id="2147483837"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xmlns=""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a:extLst>
              <a:ext uri="{FF2B5EF4-FFF2-40B4-BE49-F238E27FC236}">
                <a16:creationId xmlns:a16="http://schemas.microsoft.com/office/drawing/2014/main" xmlns=""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22/12/2022</a:t>
            </a:fld>
            <a:endParaRPr lang="en-AU" dirty="0"/>
          </a:p>
        </p:txBody>
      </p:sp>
      <p:sp>
        <p:nvSpPr>
          <p:cNvPr id="5" name="Footer Placeholder 4">
            <a:extLst>
              <a:ext uri="{FF2B5EF4-FFF2-40B4-BE49-F238E27FC236}">
                <a16:creationId xmlns:a16="http://schemas.microsoft.com/office/drawing/2014/main" xmlns=""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xmlns=""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35"/>
    </p:custDataLst>
    <p:extLst>
      <p:ext uri="{BB962C8B-B14F-4D97-AF65-F5344CB8AC3E}">
        <p14:creationId xmlns:p14="http://schemas.microsoft.com/office/powerpoint/2010/main" val="373663130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 id="2147483873" r:id="rId31"/>
    <p:sldLayoutId id="2147483874" r:id="rId32"/>
    <p:sldLayoutId id="2147483875"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2.xml"/><Relationship Id="rId1" Type="http://schemas.openxmlformats.org/officeDocument/2006/relationships/tags" Target="../tags/tag51.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8.xml"/><Relationship Id="rId1" Type="http://schemas.openxmlformats.org/officeDocument/2006/relationships/tags" Target="../tags/tag60.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8.xml"/><Relationship Id="rId1" Type="http://schemas.openxmlformats.org/officeDocument/2006/relationships/tags" Target="../tags/tag6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8.xml"/><Relationship Id="rId1" Type="http://schemas.openxmlformats.org/officeDocument/2006/relationships/tags" Target="../tags/tag6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8.xml"/><Relationship Id="rId1" Type="http://schemas.openxmlformats.org/officeDocument/2006/relationships/tags" Target="../tags/tag63.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8.xml"/><Relationship Id="rId1" Type="http://schemas.openxmlformats.org/officeDocument/2006/relationships/tags" Target="../tags/tag6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8.xml"/><Relationship Id="rId1" Type="http://schemas.openxmlformats.org/officeDocument/2006/relationships/tags" Target="../tags/tag65.xml"/><Relationship Id="rId5" Type="http://schemas.openxmlformats.org/officeDocument/2006/relationships/image" Target="../media/image35.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8.xml"/><Relationship Id="rId1" Type="http://schemas.openxmlformats.org/officeDocument/2006/relationships/tags" Target="../tags/tag66.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0.xml"/><Relationship Id="rId1" Type="http://schemas.openxmlformats.org/officeDocument/2006/relationships/tags" Target="../tags/tag67.xml"/><Relationship Id="rId5" Type="http://schemas.openxmlformats.org/officeDocument/2006/relationships/image" Target="../media/image9.jpeg"/><Relationship Id="rId4" Type="http://schemas.openxmlformats.org/officeDocument/2006/relationships/hyperlink" Target="http://www.abcb.gov.au/"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9.xml"/><Relationship Id="rId1" Type="http://schemas.openxmlformats.org/officeDocument/2006/relationships/tags" Target="../tags/tag68.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1.xml"/><Relationship Id="rId1" Type="http://schemas.openxmlformats.org/officeDocument/2006/relationships/tags" Target="../tags/tag69.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8.xml"/><Relationship Id="rId1" Type="http://schemas.openxmlformats.org/officeDocument/2006/relationships/tags" Target="../tags/tag5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2.xml"/><Relationship Id="rId1" Type="http://schemas.openxmlformats.org/officeDocument/2006/relationships/tags" Target="../tags/tag7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7.xml"/><Relationship Id="rId1" Type="http://schemas.openxmlformats.org/officeDocument/2006/relationships/tags" Target="../tags/tag53.xml"/><Relationship Id="rId5" Type="http://schemas.openxmlformats.org/officeDocument/2006/relationships/image" Target="../media/image9.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8.xml"/><Relationship Id="rId1" Type="http://schemas.openxmlformats.org/officeDocument/2006/relationships/tags" Target="../tags/tag5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8.xml"/><Relationship Id="rId1" Type="http://schemas.openxmlformats.org/officeDocument/2006/relationships/tags" Target="../tags/tag5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jpeg"/><Relationship Id="rId2" Type="http://schemas.openxmlformats.org/officeDocument/2006/relationships/slideLayout" Target="../slideLayouts/slideLayout58.xml"/><Relationship Id="rId1" Type="http://schemas.openxmlformats.org/officeDocument/2006/relationships/tags" Target="../tags/tag5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notesSlide" Target="../notesSlides/notesSlide7.xml"/><Relationship Id="rId7" Type="http://schemas.openxmlformats.org/officeDocument/2006/relationships/image" Target="../media/image34.png"/><Relationship Id="rId2" Type="http://schemas.openxmlformats.org/officeDocument/2006/relationships/slideLayout" Target="../slideLayouts/slideLayout58.xml"/><Relationship Id="rId1" Type="http://schemas.openxmlformats.org/officeDocument/2006/relationships/tags" Target="../tags/tag5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8.xml"/><Relationship Id="rId1" Type="http://schemas.openxmlformats.org/officeDocument/2006/relationships/tags" Target="../tags/tag5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9.xml"/><Relationship Id="rId1" Type="http://schemas.openxmlformats.org/officeDocument/2006/relationships/tags" Target="../tags/tag59.xml"/><Relationship Id="rId6" Type="http://schemas.openxmlformats.org/officeDocument/2006/relationships/image" Target="../media/image9.jpeg"/><Relationship Id="rId5" Type="http://schemas.openxmlformats.org/officeDocument/2006/relationships/hyperlink" Target="https://www.abcb.gov.au/sites/default/files/resources/2022/nathers-heating-cooling-load-limits-2022.pdf" TargetMode="External"/><Relationship Id="rId4" Type="http://schemas.openxmlformats.org/officeDocument/2006/relationships/hyperlink" Target="https://www.nathers.gov.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a16="http://schemas.microsoft.com/office/drawing/2014/main" xmlns="" id="{65128F86-7FCB-44AA-B161-CD2E61B0FC0F}"/>
              </a:ext>
            </a:extLst>
          </p:cNvPr>
          <p:cNvSpPr/>
          <p:nvPr/>
        </p:nvSpPr>
        <p:spPr>
          <a:xfrm>
            <a:off x="54428" y="54428"/>
            <a:ext cx="12078142" cy="6749142"/>
          </a:xfrm>
          <a:prstGeom prst="rect">
            <a:avLst/>
          </a:prstGeom>
          <a:solidFill>
            <a:srgbClr val="002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Your logo here square">
            <a:extLst>
              <a:ext uri="{FF2B5EF4-FFF2-40B4-BE49-F238E27FC236}">
                <a16:creationId xmlns:a16="http://schemas.microsoft.com/office/drawing/2014/main" xmlns="" id="{28CCEC61-A0D1-420F-98E1-3550603F8C6C}"/>
              </a:ext>
            </a:extLst>
          </p:cNvPr>
          <p:cNvSpPr/>
          <p:nvPr/>
        </p:nvSpPr>
        <p:spPr>
          <a:xfrm>
            <a:off x="3793479" y="771860"/>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a16="http://schemas.microsoft.com/office/drawing/2014/main" xmlns="" id="{459A67CC-BAC3-4F97-A049-5BF4C6DB28C5}"/>
              </a:ext>
            </a:extLst>
          </p:cNvPr>
          <p:cNvSpPr txBox="1">
            <a:spLocks/>
          </p:cNvSpPr>
          <p:nvPr/>
        </p:nvSpPr>
        <p:spPr>
          <a:xfrm>
            <a:off x="1270824" y="3429000"/>
            <a:ext cx="9650352" cy="1743148"/>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Using </a:t>
            </a:r>
            <a:r>
              <a:rPr lang="en-AU" sz="5600" dirty="0" smtClean="0">
                <a:solidFill>
                  <a:schemeClr val="bg1"/>
                </a:solidFill>
              </a:rPr>
              <a:t>the </a:t>
            </a:r>
            <a:r>
              <a:rPr lang="en-AU" sz="5600" dirty="0">
                <a:solidFill>
                  <a:schemeClr val="bg1"/>
                </a:solidFill>
              </a:rPr>
              <a:t/>
            </a:r>
            <a:br>
              <a:rPr lang="en-AU" sz="5600" dirty="0">
                <a:solidFill>
                  <a:schemeClr val="bg1"/>
                </a:solidFill>
              </a:rPr>
            </a:br>
            <a:r>
              <a:rPr lang="en-AU" sz="5600" dirty="0">
                <a:solidFill>
                  <a:schemeClr val="bg1"/>
                </a:solidFill>
              </a:rPr>
              <a:t>energy efficiency provisions</a:t>
            </a:r>
            <a:br>
              <a:rPr lang="en-AU" sz="5600" dirty="0">
                <a:solidFill>
                  <a:schemeClr val="bg1"/>
                </a:solidFill>
              </a:rPr>
            </a:br>
            <a:r>
              <a:rPr lang="en-AU" sz="5600" dirty="0">
                <a:solidFill>
                  <a:schemeClr val="bg1"/>
                </a:solidFill>
              </a:rPr>
              <a:t>in NCC Volume One</a:t>
            </a:r>
          </a:p>
        </p:txBody>
      </p:sp>
      <p:cxnSp>
        <p:nvCxnSpPr>
          <p:cNvPr id="6" name="White dividing line">
            <a:extLst>
              <a:ext uri="{FF2B5EF4-FFF2-40B4-BE49-F238E27FC236}">
                <a16:creationId xmlns:a16="http://schemas.microsoft.com/office/drawing/2014/main" xmlns="" id="{FB54B87B-517C-4E02-957B-51C3D0197865}"/>
              </a:ext>
            </a:extLst>
          </p:cNvPr>
          <p:cNvCxnSpPr>
            <a:cxnSpLocks/>
          </p:cNvCxnSpPr>
          <p:nvPr/>
        </p:nvCxnSpPr>
        <p:spPr>
          <a:xfrm>
            <a:off x="2281078" y="5111849"/>
            <a:ext cx="765110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title">
            <a:extLst>
              <a:ext uri="{FF2B5EF4-FFF2-40B4-BE49-F238E27FC236}">
                <a16:creationId xmlns:a16="http://schemas.microsoft.com/office/drawing/2014/main" xmlns="" id="{EEC6A751-D267-4DE1-9D51-3E64935CAE0D}"/>
              </a:ext>
            </a:extLst>
          </p:cNvPr>
          <p:cNvSpPr txBox="1">
            <a:spLocks/>
          </p:cNvSpPr>
          <p:nvPr/>
        </p:nvSpPr>
        <p:spPr>
          <a:xfrm>
            <a:off x="1270824" y="5218633"/>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pic>
        <p:nvPicPr>
          <p:cNvPr id="7" name="Picture 6" descr="https://mirrors.creativecommons.org/presskit/buttons/88x31/png/by-s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588" y="6081388"/>
            <a:ext cx="1126490" cy="393065"/>
          </a:xfrm>
          <a:prstGeom prst="rect">
            <a:avLst/>
          </a:prstGeom>
          <a:noFill/>
          <a:ln>
            <a:noFill/>
          </a:ln>
        </p:spPr>
      </p:pic>
      <p:sp>
        <p:nvSpPr>
          <p:cNvPr id="8" name="TextBox 7"/>
          <p:cNvSpPr txBox="1"/>
          <p:nvPr/>
        </p:nvSpPr>
        <p:spPr>
          <a:xfrm>
            <a:off x="2281078" y="6139421"/>
            <a:ext cx="8913412" cy="276999"/>
          </a:xfrm>
          <a:prstGeom prst="rect">
            <a:avLst/>
          </a:prstGeom>
          <a:noFill/>
        </p:spPr>
        <p:txBody>
          <a:bodyPr wrap="square" rtlCol="0">
            <a:spAutoFit/>
          </a:bodyPr>
          <a:lstStyle/>
          <a:p>
            <a:r>
              <a:rPr lang="en-AU" sz="1200" dirty="0">
                <a:solidFill>
                  <a:schemeClr val="bg2"/>
                </a:solidFill>
              </a:rPr>
              <a:t>© Commonwealth of Australia and the States and Territories of Australia </a:t>
            </a:r>
            <a:r>
              <a:rPr lang="en-AU" sz="1200" dirty="0" smtClean="0">
                <a:solidFill>
                  <a:schemeClr val="bg2"/>
                </a:solidFill>
              </a:rPr>
              <a:t>2022, </a:t>
            </a:r>
            <a:r>
              <a:rPr lang="en-AU" sz="1200" dirty="0">
                <a:solidFill>
                  <a:schemeClr val="bg2"/>
                </a:solidFill>
              </a:rPr>
              <a:t>published by the Australian Building Codes Board</a:t>
            </a:r>
            <a:r>
              <a:rPr lang="en-AU" sz="1200" dirty="0" smtClean="0">
                <a:solidFill>
                  <a:schemeClr val="bg2"/>
                </a:solidFill>
              </a:rPr>
              <a:t>.</a:t>
            </a:r>
            <a:endParaRPr lang="en-AU" sz="1200" dirty="0">
              <a:solidFill>
                <a:schemeClr val="bg2"/>
              </a:solidFill>
            </a:endParaRPr>
          </a:p>
        </p:txBody>
      </p:sp>
    </p:spTree>
    <p:custDataLst>
      <p:tags r:id="rId1"/>
    </p:custDataLst>
    <p:extLst>
      <p:ext uri="{BB962C8B-B14F-4D97-AF65-F5344CB8AC3E}">
        <p14:creationId xmlns:p14="http://schemas.microsoft.com/office/powerpoint/2010/main" val="37403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Interpreting the DTS </a:t>
            </a:r>
            <a:r>
              <a:rPr lang="en-AU" dirty="0" smtClean="0"/>
              <a:t>Provisions </a:t>
            </a:r>
            <a:r>
              <a:rPr lang="en-AU" dirty="0"/>
              <a:t>in Section J</a:t>
            </a:r>
            <a:endParaRPr lang="en-AU" dirty="0">
              <a:solidFill>
                <a:srgbClr val="FF0000"/>
              </a:solidFill>
            </a:endParaRPr>
          </a:p>
        </p:txBody>
      </p:sp>
      <p:sp>
        <p:nvSpPr>
          <p:cNvPr id="3" name="Button 1" descr="Question 1 button&#10;">
            <a:extLst>
              <a:ext uri="{FF2B5EF4-FFF2-40B4-BE49-F238E27FC236}">
                <a16:creationId xmlns:a16="http://schemas.microsoft.com/office/drawing/2014/main" xmlns="" id="{89759366-EB36-486A-97E0-DC067D207F54}"/>
              </a:ext>
            </a:extLst>
          </p:cNvPr>
          <p:cNvSpPr/>
          <p:nvPr/>
        </p:nvSpPr>
        <p:spPr>
          <a:xfrm>
            <a:off x="376524" y="2036503"/>
            <a:ext cx="2798476" cy="599892"/>
          </a:xfrm>
          <a:prstGeom prst="roundRect">
            <a:avLst/>
          </a:prstGeom>
          <a:solidFill>
            <a:schemeClr val="accent2"/>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rgbClr val="FFFFFF"/>
                </a:solidFill>
              </a:rPr>
              <a:t>Question 1</a:t>
            </a:r>
          </a:p>
        </p:txBody>
      </p:sp>
      <p:sp>
        <p:nvSpPr>
          <p:cNvPr id="18" name="Button 2" descr="Question 2 button">
            <a:extLst>
              <a:ext uri="{FF2B5EF4-FFF2-40B4-BE49-F238E27FC236}">
                <a16:creationId xmlns:a16="http://schemas.microsoft.com/office/drawing/2014/main" xmlns="" id="{8F31F86D-F0BB-4B5F-9B82-439DEAA2F63A}"/>
              </a:ext>
            </a:extLst>
          </p:cNvPr>
          <p:cNvSpPr/>
          <p:nvPr/>
        </p:nvSpPr>
        <p:spPr>
          <a:xfrm>
            <a:off x="376524" y="2954484"/>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rgbClr val="FFFFFF"/>
                </a:solidFill>
              </a:rPr>
              <a:t>Question 2</a:t>
            </a:r>
          </a:p>
        </p:txBody>
      </p:sp>
      <p:sp>
        <p:nvSpPr>
          <p:cNvPr id="17" name="Button 3" descr="Question 3 button">
            <a:extLst>
              <a:ext uri="{FF2B5EF4-FFF2-40B4-BE49-F238E27FC236}">
                <a16:creationId xmlns:a16="http://schemas.microsoft.com/office/drawing/2014/main" xmlns="" id="{C07DCAFD-6709-4693-A880-D9A088331945}"/>
              </a:ext>
            </a:extLst>
          </p:cNvPr>
          <p:cNvSpPr/>
          <p:nvPr/>
        </p:nvSpPr>
        <p:spPr>
          <a:xfrm>
            <a:off x="376524" y="3872465"/>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rgbClr val="FFFFFF"/>
                </a:solidFill>
              </a:rPr>
              <a:t>Question 3</a:t>
            </a:r>
          </a:p>
        </p:txBody>
      </p:sp>
      <p:sp>
        <p:nvSpPr>
          <p:cNvPr id="19" name="Button 4" descr="Question 4 button">
            <a:extLst>
              <a:ext uri="{FF2B5EF4-FFF2-40B4-BE49-F238E27FC236}">
                <a16:creationId xmlns:a16="http://schemas.microsoft.com/office/drawing/2014/main" xmlns="" id="{F7E31B9B-CEBD-4E37-83DC-A6DD98E1DD80}"/>
              </a:ext>
            </a:extLst>
          </p:cNvPr>
          <p:cNvSpPr/>
          <p:nvPr/>
        </p:nvSpPr>
        <p:spPr>
          <a:xfrm>
            <a:off x="376524" y="4790446"/>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rgbClr val="FFFFFF"/>
                </a:solidFill>
              </a:rPr>
              <a:t>Question 4</a:t>
            </a:r>
          </a:p>
        </p:txBody>
      </p:sp>
      <p:sp>
        <p:nvSpPr>
          <p:cNvPr id="41" name="Button 5" descr="Question 5 button">
            <a:extLst>
              <a:ext uri="{FF2B5EF4-FFF2-40B4-BE49-F238E27FC236}">
                <a16:creationId xmlns:a16="http://schemas.microsoft.com/office/drawing/2014/main" xmlns="" id="{6A04EF56-640C-4F7A-8A35-AB8220BD704A}"/>
              </a:ext>
            </a:extLst>
          </p:cNvPr>
          <p:cNvSpPr/>
          <p:nvPr/>
        </p:nvSpPr>
        <p:spPr>
          <a:xfrm>
            <a:off x="376524" y="5708427"/>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rgbClr val="FFFFFF"/>
                </a:solidFill>
              </a:rPr>
              <a:t>Question 5</a:t>
            </a:r>
          </a:p>
        </p:txBody>
      </p:sp>
      <p:cxnSp>
        <p:nvCxnSpPr>
          <p:cNvPr id="22" name="Dividing Line">
            <a:extLst>
              <a:ext uri="{FF2B5EF4-FFF2-40B4-BE49-F238E27FC236}">
                <a16:creationId xmlns:a16="http://schemas.microsoft.com/office/drawing/2014/main" xmlns="" id="{3D5F78F4-2402-47A0-840B-C41AAF0A538F}"/>
              </a:ext>
            </a:extLst>
          </p:cNvPr>
          <p:cNvCxnSpPr>
            <a:cxnSpLocks/>
          </p:cNvCxnSpPr>
          <p:nvPr/>
        </p:nvCxnSpPr>
        <p:spPr>
          <a:xfrm>
            <a:off x="3588327" y="2035383"/>
            <a:ext cx="0" cy="4604032"/>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3" name="Question 1">
            <a:extLst>
              <a:ext uri="{FF2B5EF4-FFF2-40B4-BE49-F238E27FC236}">
                <a16:creationId xmlns:a16="http://schemas.microsoft.com/office/drawing/2014/main" xmlns="" id="{D8535521-2852-42E5-97A4-A3FA00E5A1C5}"/>
              </a:ext>
            </a:extLst>
          </p:cNvPr>
          <p:cNvSpPr txBox="1"/>
          <p:nvPr/>
        </p:nvSpPr>
        <p:spPr>
          <a:xfrm>
            <a:off x="3899095" y="1896920"/>
            <a:ext cx="8241145" cy="1092607"/>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300"/>
              </a:spcBef>
              <a:spcAft>
                <a:spcPts val="300"/>
              </a:spcAft>
              <a:buClrTx/>
              <a:buSzTx/>
              <a:tabLst/>
              <a:defRPr/>
            </a:pPr>
            <a:r>
              <a:rPr lang="en-AU" sz="2000" b="1" dirty="0">
                <a:solidFill>
                  <a:schemeClr val="accent3"/>
                </a:solidFill>
              </a:rPr>
              <a:t>Question 1</a:t>
            </a:r>
          </a:p>
          <a:p>
            <a:pPr marR="0" lvl="0" algn="l" defTabSz="914400" rtl="0" eaLnBrk="1" fontAlgn="auto" latinLnBrk="0" hangingPunct="1">
              <a:lnSpc>
                <a:spcPct val="100000"/>
              </a:lnSpc>
              <a:spcBef>
                <a:spcPts val="300"/>
              </a:spcBef>
              <a:spcAft>
                <a:spcPts val="300"/>
              </a:spcAft>
              <a:buClrTx/>
              <a:buSzTx/>
              <a:tabLst/>
              <a:defRPr/>
            </a:pPr>
            <a:r>
              <a:rPr lang="en-AU" sz="2000" dirty="0"/>
              <a:t>According to Part </a:t>
            </a:r>
            <a:r>
              <a:rPr lang="en-AU" sz="2000" dirty="0" smtClean="0"/>
              <a:t>J3, </a:t>
            </a:r>
            <a:r>
              <a:rPr lang="en-AU" sz="2000" dirty="0"/>
              <a:t>what DTS </a:t>
            </a:r>
            <a:r>
              <a:rPr lang="en-AU" sz="2000" dirty="0" smtClean="0"/>
              <a:t>Provisions </a:t>
            </a:r>
            <a:r>
              <a:rPr lang="en-AU" sz="2000" dirty="0"/>
              <a:t>apply to ceiling </a:t>
            </a:r>
            <a:r>
              <a:rPr lang="en-AU" sz="2000" dirty="0" smtClean="0"/>
              <a:t>fans in a sole-occupancy unit of a Class 2 building or Class 4 part of a building?</a:t>
            </a:r>
            <a:endParaRPr lang="en-AU" sz="2000" dirty="0"/>
          </a:p>
        </p:txBody>
      </p:sp>
      <p:sp>
        <p:nvSpPr>
          <p:cNvPr id="16" name="Question 2">
            <a:extLst>
              <a:ext uri="{FF2B5EF4-FFF2-40B4-BE49-F238E27FC236}">
                <a16:creationId xmlns:a16="http://schemas.microsoft.com/office/drawing/2014/main" xmlns="" id="{681B8707-9536-4BF0-AE7D-99A4B3A17AB9}"/>
              </a:ext>
            </a:extLst>
          </p:cNvPr>
          <p:cNvSpPr txBox="1"/>
          <p:nvPr/>
        </p:nvSpPr>
        <p:spPr>
          <a:xfrm>
            <a:off x="3950855" y="1896920"/>
            <a:ext cx="7920000" cy="2144177"/>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tab pos="360363" algn="l"/>
              </a:tabLst>
              <a:defRPr/>
            </a:pPr>
            <a:r>
              <a:rPr lang="en-AU" sz="2000" b="1" dirty="0">
                <a:solidFill>
                  <a:schemeClr val="accent3"/>
                </a:solidFill>
              </a:rPr>
              <a:t>Question 2</a:t>
            </a:r>
          </a:p>
          <a:p>
            <a:pPr marR="0" lvl="0" algn="l" defTabSz="914400" rtl="0" eaLnBrk="1" fontAlgn="auto" latinLnBrk="0" hangingPunct="1">
              <a:lnSpc>
                <a:spcPct val="100000"/>
              </a:lnSpc>
              <a:spcBef>
                <a:spcPts val="200"/>
              </a:spcBef>
              <a:spcAft>
                <a:spcPts val="200"/>
              </a:spcAft>
              <a:buClrTx/>
              <a:buSzTx/>
              <a:tabLst>
                <a:tab pos="360363" algn="l"/>
              </a:tabLst>
              <a:defRPr/>
            </a:pPr>
            <a:r>
              <a:rPr lang="en-AU" sz="2000" dirty="0"/>
              <a:t>According to Part </a:t>
            </a:r>
            <a:r>
              <a:rPr lang="en-AU" sz="2000" dirty="0" smtClean="0"/>
              <a:t>J4, </a:t>
            </a:r>
            <a:r>
              <a:rPr lang="en-AU" sz="2000" dirty="0"/>
              <a:t>what is the minimum Total R-Value required for a roof or ceiling in the following climate zones:</a:t>
            </a:r>
          </a:p>
          <a:p>
            <a:pPr marL="342900" marR="0" lvl="0" indent="-3429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2000" dirty="0" smtClean="0"/>
              <a:t>climate </a:t>
            </a:r>
            <a:r>
              <a:rPr lang="en-AU" sz="2000" dirty="0"/>
              <a:t>zone 3?</a:t>
            </a:r>
          </a:p>
          <a:p>
            <a:pPr marL="342900" indent="-342900">
              <a:spcBef>
                <a:spcPts val="200"/>
              </a:spcBef>
              <a:spcAft>
                <a:spcPts val="200"/>
              </a:spcAft>
              <a:buFont typeface="Arial" panose="020B0604020202020204" pitchFamily="34" charset="0"/>
              <a:buChar char="•"/>
              <a:tabLst>
                <a:tab pos="360363" algn="l"/>
              </a:tabLst>
              <a:defRPr/>
            </a:pPr>
            <a:r>
              <a:rPr lang="en-AU" sz="2000" dirty="0"/>
              <a:t>c</a:t>
            </a:r>
            <a:r>
              <a:rPr lang="en-AU" sz="2000" dirty="0" smtClean="0"/>
              <a:t>limate </a:t>
            </a:r>
            <a:r>
              <a:rPr lang="en-AU" sz="2000" dirty="0"/>
              <a:t>zone 6?</a:t>
            </a:r>
          </a:p>
          <a:p>
            <a:pPr marL="342900" marR="0" lvl="0" indent="-3429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2000" dirty="0"/>
              <a:t>c</a:t>
            </a:r>
            <a:r>
              <a:rPr lang="en-AU" sz="2000" dirty="0" smtClean="0"/>
              <a:t>limate </a:t>
            </a:r>
            <a:r>
              <a:rPr lang="en-AU" sz="2000" dirty="0"/>
              <a:t>zone 8?</a:t>
            </a:r>
          </a:p>
        </p:txBody>
      </p:sp>
      <p:sp>
        <p:nvSpPr>
          <p:cNvPr id="40" name="Question 3">
            <a:extLst>
              <a:ext uri="{FF2B5EF4-FFF2-40B4-BE49-F238E27FC236}">
                <a16:creationId xmlns:a16="http://schemas.microsoft.com/office/drawing/2014/main" xmlns="" id="{6A73086C-B75B-458B-B7D6-0B05CC15B635}"/>
              </a:ext>
            </a:extLst>
          </p:cNvPr>
          <p:cNvSpPr txBox="1"/>
          <p:nvPr/>
        </p:nvSpPr>
        <p:spPr>
          <a:xfrm>
            <a:off x="3950855" y="1896920"/>
            <a:ext cx="7920000" cy="1066959"/>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000" b="1" dirty="0">
                <a:solidFill>
                  <a:schemeClr val="accent3"/>
                </a:solidFill>
              </a:rPr>
              <a:t>Question 3</a:t>
            </a:r>
            <a:endParaRPr lang="en-AU" sz="2000" dirty="0"/>
          </a:p>
          <a:p>
            <a:pPr lvl="0">
              <a:spcBef>
                <a:spcPts val="200"/>
              </a:spcBef>
              <a:spcAft>
                <a:spcPts val="200"/>
              </a:spcAft>
              <a:defRPr/>
            </a:pPr>
            <a:r>
              <a:rPr lang="en-AU" sz="2000" dirty="0"/>
              <a:t>According to Part </a:t>
            </a:r>
            <a:r>
              <a:rPr lang="en-AU" sz="2000" dirty="0" smtClean="0"/>
              <a:t>J5, </a:t>
            </a:r>
            <a:r>
              <a:rPr lang="en-AU" sz="2000" dirty="0"/>
              <a:t>when must an exhaust fan have a sealing device like a self-closing damper?</a:t>
            </a:r>
          </a:p>
        </p:txBody>
      </p:sp>
      <p:sp>
        <p:nvSpPr>
          <p:cNvPr id="85" name="Question 4">
            <a:extLst>
              <a:ext uri="{FF2B5EF4-FFF2-40B4-BE49-F238E27FC236}">
                <a16:creationId xmlns:a16="http://schemas.microsoft.com/office/drawing/2014/main" xmlns="" id="{BA489ED2-4087-4315-A303-D2FB6A35971D}"/>
              </a:ext>
            </a:extLst>
          </p:cNvPr>
          <p:cNvSpPr txBox="1"/>
          <p:nvPr/>
        </p:nvSpPr>
        <p:spPr>
          <a:xfrm>
            <a:off x="3949702" y="1896920"/>
            <a:ext cx="7920000" cy="1426031"/>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000" b="1" dirty="0">
                <a:solidFill>
                  <a:schemeClr val="accent3"/>
                </a:solidFill>
              </a:rPr>
              <a:t>Question 4</a:t>
            </a:r>
            <a:endParaRPr lang="en-AU" sz="2000" dirty="0"/>
          </a:p>
          <a:p>
            <a:pPr lvl="0">
              <a:spcBef>
                <a:spcPts val="200"/>
              </a:spcBef>
              <a:spcAft>
                <a:spcPts val="200"/>
              </a:spcAft>
              <a:defRPr/>
            </a:pPr>
            <a:r>
              <a:rPr lang="en-AU" sz="2000" dirty="0"/>
              <a:t>According to Part </a:t>
            </a:r>
            <a:r>
              <a:rPr lang="en-AU" sz="2000" dirty="0" smtClean="0"/>
              <a:t>J6, </a:t>
            </a:r>
            <a:r>
              <a:rPr lang="en-AU" sz="2000" dirty="0"/>
              <a:t>a mechanical ventilation system must have a time switch if the air flow rate is more than 1000 L/s.</a:t>
            </a:r>
          </a:p>
          <a:p>
            <a:pPr lvl="0">
              <a:spcBef>
                <a:spcPts val="200"/>
              </a:spcBef>
              <a:spcAft>
                <a:spcPts val="200"/>
              </a:spcAft>
              <a:defRPr/>
            </a:pPr>
            <a:r>
              <a:rPr lang="en-AU" sz="2000" dirty="0"/>
              <a:t>When does this requirement not apply? </a:t>
            </a:r>
          </a:p>
        </p:txBody>
      </p:sp>
      <p:sp>
        <p:nvSpPr>
          <p:cNvPr id="91" name="Question 5">
            <a:extLst>
              <a:ext uri="{FF2B5EF4-FFF2-40B4-BE49-F238E27FC236}">
                <a16:creationId xmlns:a16="http://schemas.microsoft.com/office/drawing/2014/main" xmlns="" id="{CD8861B5-7C9A-4146-9D83-58455A12127A}"/>
              </a:ext>
            </a:extLst>
          </p:cNvPr>
          <p:cNvSpPr txBox="1"/>
          <p:nvPr/>
        </p:nvSpPr>
        <p:spPr>
          <a:xfrm>
            <a:off x="3949702" y="1895823"/>
            <a:ext cx="7920000" cy="1066959"/>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000" b="1" dirty="0">
                <a:solidFill>
                  <a:schemeClr val="accent3"/>
                </a:solidFill>
              </a:rPr>
              <a:t>Question 5</a:t>
            </a:r>
            <a:endParaRPr lang="en-AU" sz="2000" dirty="0">
              <a:solidFill>
                <a:schemeClr val="accent3"/>
              </a:solidFill>
            </a:endParaRPr>
          </a:p>
          <a:p>
            <a:pPr lvl="0">
              <a:spcBef>
                <a:spcPts val="200"/>
              </a:spcBef>
              <a:spcAft>
                <a:spcPts val="200"/>
              </a:spcAft>
              <a:defRPr/>
            </a:pPr>
            <a:r>
              <a:rPr lang="en-AU" sz="2000" dirty="0"/>
              <a:t>According to Part </a:t>
            </a:r>
            <a:r>
              <a:rPr lang="en-AU" sz="2000" dirty="0" smtClean="0"/>
              <a:t>J7, </a:t>
            </a:r>
            <a:r>
              <a:rPr lang="en-AU" sz="2000" dirty="0"/>
              <a:t>what controls can be used for exterior artificial lighting attached to or directed at the façade of a building?</a:t>
            </a:r>
          </a:p>
        </p:txBody>
      </p:sp>
      <p:sp>
        <p:nvSpPr>
          <p:cNvPr id="4" name="Answer 1">
            <a:extLst>
              <a:ext uri="{FF2B5EF4-FFF2-40B4-BE49-F238E27FC236}">
                <a16:creationId xmlns:a16="http://schemas.microsoft.com/office/drawing/2014/main" xmlns="" id="{5F4D6E97-5544-4873-9068-B78F469FEBFA}"/>
              </a:ext>
            </a:extLst>
          </p:cNvPr>
          <p:cNvSpPr txBox="1">
            <a:spLocks/>
          </p:cNvSpPr>
          <p:nvPr/>
        </p:nvSpPr>
        <p:spPr>
          <a:xfrm>
            <a:off x="3949700" y="3278038"/>
            <a:ext cx="7920000" cy="328741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spcAft>
                <a:spcPts val="300"/>
              </a:spcAft>
              <a:buFont typeface="Arial" panose="020B0604020202020204" pitchFamily="34" charset="0"/>
              <a:buChar char="•"/>
              <a:defRPr/>
            </a:pPr>
            <a:r>
              <a:rPr lang="en-AU" sz="2000" dirty="0" smtClean="0"/>
              <a:t>J3D4 </a:t>
            </a:r>
            <a:r>
              <a:rPr lang="en-AU" sz="2000" dirty="0"/>
              <a:t>Ceiling </a:t>
            </a:r>
            <a:r>
              <a:rPr lang="en-AU" sz="2000" dirty="0" smtClean="0"/>
              <a:t>fans in </a:t>
            </a:r>
            <a:r>
              <a:rPr lang="en-AU" sz="2000" dirty="0"/>
              <a:t>a sole-occupancy unit of a Class 2 building or Class 4 part of a building</a:t>
            </a:r>
          </a:p>
          <a:p>
            <a:pPr marL="171450" indent="-171450">
              <a:spcBef>
                <a:spcPts val="300"/>
              </a:spcBef>
              <a:spcAft>
                <a:spcPts val="300"/>
              </a:spcAft>
              <a:buFont typeface="Arial" panose="020B0604020202020204" pitchFamily="34" charset="0"/>
              <a:buChar char="•"/>
              <a:defRPr/>
            </a:pPr>
            <a:r>
              <a:rPr lang="en-AU" sz="2000" dirty="0"/>
              <a:t>A ceiling fan must be:</a:t>
            </a:r>
          </a:p>
          <a:p>
            <a:pPr marL="628650" lvl="1" indent="-171450">
              <a:spcBef>
                <a:spcPts val="300"/>
              </a:spcBef>
              <a:spcAft>
                <a:spcPts val="300"/>
              </a:spcAft>
              <a:defRPr/>
            </a:pPr>
            <a:r>
              <a:rPr lang="en-AU" sz="2000" b="1" dirty="0"/>
              <a:t>i</a:t>
            </a:r>
            <a:r>
              <a:rPr lang="en-AU" sz="2000" b="1" dirty="0" smtClean="0"/>
              <a:t>nstalled </a:t>
            </a:r>
            <a:r>
              <a:rPr lang="en-AU" sz="2000" b="1" dirty="0"/>
              <a:t>in accordance with Table J3D4 in specified climate zones and certain </a:t>
            </a:r>
            <a:r>
              <a:rPr lang="en-AU" sz="2000" b="1" dirty="0" smtClean="0"/>
              <a:t>states</a:t>
            </a:r>
            <a:endParaRPr lang="en-AU" sz="2000" b="1" dirty="0"/>
          </a:p>
          <a:p>
            <a:pPr marL="628650" lvl="1" indent="-171450">
              <a:spcBef>
                <a:spcPts val="300"/>
              </a:spcBef>
              <a:spcAft>
                <a:spcPts val="300"/>
              </a:spcAft>
              <a:defRPr/>
            </a:pPr>
            <a:r>
              <a:rPr lang="en-AU" sz="2000" b="1" dirty="0" smtClean="0"/>
              <a:t>permanently </a:t>
            </a:r>
            <a:r>
              <a:rPr lang="en-AU" sz="2000" b="1" dirty="0"/>
              <a:t>installed</a:t>
            </a:r>
          </a:p>
          <a:p>
            <a:pPr marL="628650" lvl="1" indent="-171450">
              <a:spcBef>
                <a:spcPts val="300"/>
              </a:spcBef>
              <a:spcAft>
                <a:spcPts val="300"/>
              </a:spcAft>
              <a:defRPr/>
            </a:pPr>
            <a:r>
              <a:rPr lang="en-AU" sz="2000" b="1" dirty="0"/>
              <a:t>h</a:t>
            </a:r>
            <a:r>
              <a:rPr lang="en-AU" sz="2000" b="1" dirty="0" smtClean="0"/>
              <a:t>ave </a:t>
            </a:r>
            <a:r>
              <a:rPr lang="en-AU" sz="2000" b="1" dirty="0"/>
              <a:t>a speed </a:t>
            </a:r>
            <a:r>
              <a:rPr lang="en-AU" sz="2000" b="1" dirty="0" smtClean="0"/>
              <a:t>controller.</a:t>
            </a:r>
            <a:endParaRPr lang="en-AU" sz="2000" b="1" dirty="0"/>
          </a:p>
        </p:txBody>
      </p:sp>
      <p:sp>
        <p:nvSpPr>
          <p:cNvPr id="5" name="Answer 2">
            <a:extLst>
              <a:ext uri="{FF2B5EF4-FFF2-40B4-BE49-F238E27FC236}">
                <a16:creationId xmlns:a16="http://schemas.microsoft.com/office/drawing/2014/main" xmlns="" id="{DC741717-180C-48A1-9BE6-59344A186DE8}"/>
              </a:ext>
            </a:extLst>
          </p:cNvPr>
          <p:cNvSpPr txBox="1">
            <a:spLocks/>
          </p:cNvSpPr>
          <p:nvPr/>
        </p:nvSpPr>
        <p:spPr>
          <a:xfrm>
            <a:off x="3950855" y="4642617"/>
            <a:ext cx="7920000" cy="192283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smtClean="0"/>
              <a:t>J4D4 </a:t>
            </a:r>
            <a:r>
              <a:rPr lang="en-AU" sz="2000" dirty="0"/>
              <a:t>Roof and ceiling construction</a:t>
            </a:r>
          </a:p>
          <a:p>
            <a:pPr marL="171450" lvl="0" indent="-171450">
              <a:buFont typeface="Arial" panose="020B0604020202020204" pitchFamily="34" charset="0"/>
              <a:buChar char="•"/>
              <a:defRPr/>
            </a:pPr>
            <a:r>
              <a:rPr lang="en-AU" sz="2000" dirty="0" smtClean="0"/>
              <a:t>climate </a:t>
            </a:r>
            <a:r>
              <a:rPr lang="en-AU" sz="2000" dirty="0"/>
              <a:t>zone 3 = R3.7 for a downward direction of heat flow</a:t>
            </a:r>
          </a:p>
          <a:p>
            <a:pPr marL="171450" indent="-171450">
              <a:buFont typeface="Arial" panose="020B0604020202020204" pitchFamily="34" charset="0"/>
              <a:buChar char="•"/>
              <a:defRPr/>
            </a:pPr>
            <a:r>
              <a:rPr lang="en-AU" sz="2000" dirty="0"/>
              <a:t>c</a:t>
            </a:r>
            <a:r>
              <a:rPr lang="en-AU" sz="2000" dirty="0" smtClean="0"/>
              <a:t>limate </a:t>
            </a:r>
            <a:r>
              <a:rPr lang="en-AU" sz="2000" dirty="0"/>
              <a:t>zone </a:t>
            </a:r>
            <a:r>
              <a:rPr lang="en-AU" sz="2000" dirty="0" smtClean="0"/>
              <a:t>6 </a:t>
            </a:r>
            <a:r>
              <a:rPr lang="en-AU" sz="2000" dirty="0"/>
              <a:t>= R3.2 for a downward direction of heat flow</a:t>
            </a:r>
          </a:p>
          <a:p>
            <a:pPr marL="171450" lvl="0" indent="-171450">
              <a:buFont typeface="Arial" panose="020B0604020202020204" pitchFamily="34" charset="0"/>
              <a:buChar char="•"/>
              <a:defRPr/>
            </a:pPr>
            <a:r>
              <a:rPr lang="en-AU" sz="2000" dirty="0"/>
              <a:t>c</a:t>
            </a:r>
            <a:r>
              <a:rPr lang="en-AU" sz="2000" dirty="0" smtClean="0"/>
              <a:t>limate </a:t>
            </a:r>
            <a:r>
              <a:rPr lang="en-AU" sz="2000" dirty="0"/>
              <a:t>zone 8 = R4.8 for an upward direction of heat flow</a:t>
            </a:r>
          </a:p>
        </p:txBody>
      </p:sp>
      <p:sp>
        <p:nvSpPr>
          <p:cNvPr id="6" name="Answer 3">
            <a:extLst>
              <a:ext uri="{FF2B5EF4-FFF2-40B4-BE49-F238E27FC236}">
                <a16:creationId xmlns:a16="http://schemas.microsoft.com/office/drawing/2014/main" xmlns="" id="{CFBF3111-FA5D-4EFF-B6FD-DCCD0FB44ECA}"/>
              </a:ext>
            </a:extLst>
          </p:cNvPr>
          <p:cNvSpPr txBox="1">
            <a:spLocks/>
          </p:cNvSpPr>
          <p:nvPr/>
        </p:nvSpPr>
        <p:spPr>
          <a:xfrm>
            <a:off x="3950854" y="4790445"/>
            <a:ext cx="7920000" cy="1776815"/>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smtClean="0"/>
              <a:t>J5D6 </a:t>
            </a:r>
            <a:r>
              <a:rPr lang="en-AU" sz="2000" dirty="0"/>
              <a:t>Exhaust fans</a:t>
            </a:r>
          </a:p>
          <a:p>
            <a:pPr marL="171450" lvl="0" indent="-171450">
              <a:buFont typeface="Arial" panose="020B0604020202020204" pitchFamily="34" charset="0"/>
              <a:buChar char="•"/>
              <a:defRPr/>
            </a:pPr>
            <a:r>
              <a:rPr lang="en-AU" sz="2000" dirty="0"/>
              <a:t>A sealing device is required when the exhaust fan services a:</a:t>
            </a:r>
          </a:p>
          <a:p>
            <a:pPr marL="628650" lvl="1" indent="-171450">
              <a:defRPr/>
            </a:pPr>
            <a:r>
              <a:rPr lang="en-AU" sz="2000" dirty="0" smtClean="0"/>
              <a:t>conditioned </a:t>
            </a:r>
            <a:r>
              <a:rPr lang="en-AU" sz="2000" dirty="0"/>
              <a:t>space, or </a:t>
            </a:r>
          </a:p>
          <a:p>
            <a:pPr marL="628650" lvl="1" indent="-171450">
              <a:defRPr/>
            </a:pPr>
            <a:r>
              <a:rPr lang="en-AU" sz="2000" dirty="0"/>
              <a:t>h</a:t>
            </a:r>
            <a:r>
              <a:rPr lang="en-AU" sz="2000" dirty="0" smtClean="0"/>
              <a:t>abitable </a:t>
            </a:r>
            <a:r>
              <a:rPr lang="en-AU" sz="2000" dirty="0"/>
              <a:t>room in climate zones 4, 5, 6, 7 or 8.</a:t>
            </a:r>
          </a:p>
        </p:txBody>
      </p:sp>
      <p:sp>
        <p:nvSpPr>
          <p:cNvPr id="86" name="Answer 4">
            <a:extLst>
              <a:ext uri="{FF2B5EF4-FFF2-40B4-BE49-F238E27FC236}">
                <a16:creationId xmlns:a16="http://schemas.microsoft.com/office/drawing/2014/main" xmlns="" id="{3C7A3B59-17F3-4279-909F-3280A1F853CB}"/>
              </a:ext>
            </a:extLst>
          </p:cNvPr>
          <p:cNvSpPr txBox="1">
            <a:spLocks/>
          </p:cNvSpPr>
          <p:nvPr/>
        </p:nvSpPr>
        <p:spPr>
          <a:xfrm>
            <a:off x="3949702" y="3828448"/>
            <a:ext cx="7910797" cy="2741746"/>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smtClean="0"/>
              <a:t>J6D4 </a:t>
            </a:r>
            <a:r>
              <a:rPr lang="en-AU" sz="2000" dirty="0"/>
              <a:t>Mechanical ventilation system control</a:t>
            </a:r>
          </a:p>
          <a:p>
            <a:pPr marL="171450" lvl="0" indent="-171450">
              <a:buFont typeface="Arial" panose="020B0604020202020204" pitchFamily="34" charset="0"/>
              <a:buChar char="•"/>
              <a:defRPr/>
            </a:pPr>
            <a:r>
              <a:rPr lang="en-AU" sz="2000" dirty="0" smtClean="0"/>
              <a:t>J6D4(4) </a:t>
            </a:r>
            <a:r>
              <a:rPr lang="en-AU" sz="2000" dirty="0"/>
              <a:t>Time switches—</a:t>
            </a:r>
          </a:p>
          <a:p>
            <a:pPr marL="171450" lvl="0" indent="-171450">
              <a:buFont typeface="Arial" panose="020B0604020202020204" pitchFamily="34" charset="0"/>
              <a:buChar char="•"/>
              <a:defRPr/>
            </a:pPr>
            <a:r>
              <a:rPr lang="en-AU" sz="2000" dirty="0"/>
              <a:t>A time switch is not required for a:</a:t>
            </a:r>
          </a:p>
          <a:p>
            <a:pPr marL="628650" lvl="1" indent="-171450">
              <a:defRPr/>
            </a:pPr>
            <a:r>
              <a:rPr lang="en-AU" sz="2000" dirty="0"/>
              <a:t>m</a:t>
            </a:r>
            <a:r>
              <a:rPr lang="en-AU" sz="2000" dirty="0" smtClean="0"/>
              <a:t>echanical </a:t>
            </a:r>
            <a:r>
              <a:rPr lang="en-AU" sz="2000" dirty="0"/>
              <a:t>ventilation system that serves only one SOU in a Class 2, 3 or 9c building or a Class 4 part of a building</a:t>
            </a:r>
          </a:p>
          <a:p>
            <a:pPr marL="628650" lvl="1" indent="-171450">
              <a:defRPr/>
            </a:pPr>
            <a:r>
              <a:rPr lang="en-AU" sz="2000" dirty="0"/>
              <a:t>b</a:t>
            </a:r>
            <a:r>
              <a:rPr lang="en-AU" sz="2000" dirty="0" smtClean="0"/>
              <a:t>uilding </a:t>
            </a:r>
            <a:r>
              <a:rPr lang="en-AU" sz="2000" dirty="0"/>
              <a:t>where mechanical ventilation is needed for 24 hour </a:t>
            </a:r>
            <a:r>
              <a:rPr lang="en-AU" sz="2000" dirty="0" smtClean="0"/>
              <a:t>occupancy.</a:t>
            </a:r>
            <a:endParaRPr lang="en-AU" sz="2000" dirty="0"/>
          </a:p>
        </p:txBody>
      </p:sp>
      <p:sp>
        <p:nvSpPr>
          <p:cNvPr id="87" name="Answer 5">
            <a:extLst>
              <a:ext uri="{FF2B5EF4-FFF2-40B4-BE49-F238E27FC236}">
                <a16:creationId xmlns:a16="http://schemas.microsoft.com/office/drawing/2014/main" xmlns="" id="{5B0BEC95-4D3B-4346-A025-EB03F045468E}"/>
              </a:ext>
            </a:extLst>
          </p:cNvPr>
          <p:cNvSpPr txBox="1">
            <a:spLocks/>
          </p:cNvSpPr>
          <p:nvPr/>
        </p:nvSpPr>
        <p:spPr>
          <a:xfrm>
            <a:off x="3949702" y="3122762"/>
            <a:ext cx="7920000" cy="3571336"/>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1800" dirty="0" smtClean="0"/>
              <a:t>J7D6 </a:t>
            </a:r>
            <a:r>
              <a:rPr lang="en-AU" sz="1800" dirty="0"/>
              <a:t>Exterior artificial lighting</a:t>
            </a:r>
          </a:p>
          <a:p>
            <a:pPr marL="171450" lvl="0" indent="-171450">
              <a:buFont typeface="Arial" panose="020B0604020202020204" pitchFamily="34" charset="0"/>
              <a:buChar char="•"/>
              <a:defRPr/>
            </a:pPr>
            <a:r>
              <a:rPr lang="en-AU" sz="1800" dirty="0"/>
              <a:t>E</a:t>
            </a:r>
            <a:r>
              <a:rPr lang="en-AU" sz="1800" dirty="0" smtClean="0"/>
              <a:t>xterior </a:t>
            </a:r>
            <a:r>
              <a:rPr lang="en-AU" sz="1800" dirty="0"/>
              <a:t>artificial lighting attached to or directed at the façade of a building must be controlled by either:</a:t>
            </a:r>
          </a:p>
          <a:p>
            <a:pPr marL="628650" lvl="1" indent="-171450">
              <a:defRPr/>
            </a:pPr>
            <a:r>
              <a:rPr lang="en-AU" sz="1800" dirty="0" smtClean="0"/>
              <a:t>a </a:t>
            </a:r>
            <a:r>
              <a:rPr lang="en-AU" sz="1800" dirty="0"/>
              <a:t>daylight sensor, or</a:t>
            </a:r>
          </a:p>
          <a:p>
            <a:pPr marL="628650" lvl="1" indent="-171450">
              <a:defRPr/>
            </a:pPr>
            <a:r>
              <a:rPr lang="en-AU" sz="1800" dirty="0"/>
              <a:t>a</a:t>
            </a:r>
            <a:r>
              <a:rPr lang="en-AU" sz="1800" dirty="0" smtClean="0"/>
              <a:t> </a:t>
            </a:r>
            <a:r>
              <a:rPr lang="en-AU" sz="1800" dirty="0"/>
              <a:t>time switch that is capable of switching the power to the system on and off at variable pre-programmed times and on variable pre-programmed days, </a:t>
            </a:r>
            <a:r>
              <a:rPr lang="en-AU" sz="1800" dirty="0" smtClean="0"/>
              <a:t>and</a:t>
            </a:r>
            <a:endParaRPr lang="en-AU" sz="1800" dirty="0"/>
          </a:p>
          <a:p>
            <a:pPr marL="628650" lvl="1" indent="-171450">
              <a:defRPr/>
            </a:pPr>
            <a:r>
              <a:rPr lang="en-AU" sz="1800" dirty="0"/>
              <a:t>i</a:t>
            </a:r>
            <a:r>
              <a:rPr lang="en-AU" sz="1800" dirty="0" smtClean="0"/>
              <a:t>f </a:t>
            </a:r>
            <a:r>
              <a:rPr lang="en-AU" sz="1800" dirty="0"/>
              <a:t>the total lighting load exceeds 100 </a:t>
            </a:r>
            <a:r>
              <a:rPr lang="en-AU" sz="1800" dirty="0" smtClean="0"/>
              <a:t>W, use:</a:t>
            </a:r>
            <a:endParaRPr lang="en-AU" sz="1800" dirty="0"/>
          </a:p>
          <a:p>
            <a:pPr marL="1085850" lvl="2" indent="-171450">
              <a:defRPr/>
            </a:pPr>
            <a:r>
              <a:rPr lang="en-AU" sz="1800" dirty="0" smtClean="0"/>
              <a:t>LEDs for 90% of the lighting load</a:t>
            </a:r>
          </a:p>
          <a:p>
            <a:pPr marL="1085850" lvl="2" indent="-171450">
              <a:defRPr/>
            </a:pPr>
            <a:r>
              <a:rPr lang="en-AU" sz="1800" dirty="0" smtClean="0"/>
              <a:t>motion sensor (in line with Specification 40), or </a:t>
            </a:r>
          </a:p>
          <a:p>
            <a:pPr marL="1085850" lvl="2" indent="-171450">
              <a:defRPr/>
            </a:pPr>
            <a:r>
              <a:rPr lang="en-US" sz="1800" dirty="0"/>
              <a:t>a</a:t>
            </a:r>
            <a:r>
              <a:rPr lang="en-US" sz="1800" dirty="0" smtClean="0"/>
              <a:t> separate time switch </a:t>
            </a:r>
            <a:r>
              <a:rPr lang="en-AU" sz="1800" dirty="0"/>
              <a:t>(in line with Specification 40</a:t>
            </a:r>
            <a:r>
              <a:rPr lang="en-AU" sz="1800" dirty="0" smtClean="0"/>
              <a:t>).</a:t>
            </a:r>
            <a:endParaRPr lang="en-AU" sz="1800"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9185304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dissolve">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dissolve">
                                      <p:cBhvr>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85"/>
                                        </p:tgtEl>
                                      </p:cBhvr>
                                    </p:animEffect>
                                    <p:set>
                                      <p:cBhvr>
                                        <p:cTn id="74" dur="1" fill="hold">
                                          <p:stCondLst>
                                            <p:cond delay="499"/>
                                          </p:stCondLst>
                                        </p:cTn>
                                        <p:tgtEl>
                                          <p:spTgt spid="85"/>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86"/>
                                        </p:tgtEl>
                                      </p:cBhvr>
                                    </p:animEffect>
                                    <p:set>
                                      <p:cBhvr>
                                        <p:cTn id="7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41"/>
                    </p:tgtEl>
                  </p:cond>
                </p:stCondLst>
                <p:endSync evt="end" delay="0">
                  <p:rtn val="all"/>
                </p:endSync>
                <p:childTnLst>
                  <p:par>
                    <p:cTn id="79" fill="hold">
                      <p:stCondLst>
                        <p:cond delay="0"/>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dissolve">
                                      <p:cBhvr>
                                        <p:cTn id="83" dur="500"/>
                                        <p:tgtEl>
                                          <p:spTgt spid="9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dissolve">
                                      <p:cBhvr>
                                        <p:cTn id="88" dur="500"/>
                                        <p:tgtEl>
                                          <p:spTgt spid="8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grpId="1" nodeType="clickEffect">
                                  <p:stCondLst>
                                    <p:cond delay="0"/>
                                  </p:stCondLst>
                                  <p:childTnLst>
                                    <p:animEffect transition="out" filter="dissolve">
                                      <p:cBhvr>
                                        <p:cTn id="92" dur="500"/>
                                        <p:tgtEl>
                                          <p:spTgt spid="91"/>
                                        </p:tgtEl>
                                      </p:cBhvr>
                                    </p:animEffect>
                                    <p:set>
                                      <p:cBhvr>
                                        <p:cTn id="93" dur="1" fill="hold">
                                          <p:stCondLst>
                                            <p:cond delay="499"/>
                                          </p:stCondLst>
                                        </p:cTn>
                                        <p:tgtEl>
                                          <p:spTgt spid="91"/>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500"/>
                                        <p:tgtEl>
                                          <p:spTgt spid="87"/>
                                        </p:tgtEl>
                                      </p:cBhvr>
                                    </p:animEffect>
                                    <p:set>
                                      <p:cBhvr>
                                        <p:cTn id="96"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P spid="91" grpId="0" animBg="1"/>
      <p:bldP spid="91" grpId="1" animBg="1"/>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P spid="6" grpId="1" animBg="1"/>
      <p:bldP spid="86" grpId="0" animBg="1"/>
      <p:bldP spid="86" grpId="1" animBg="1"/>
      <p:bldP spid="87" grpId="0" animBg="1"/>
      <p:bldP spid="8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502B3A9B-096D-4B45-91AB-DED9C8709818}"/>
              </a:ext>
            </a:extLst>
          </p:cNvPr>
          <p:cNvSpPr>
            <a:spLocks noGrp="1"/>
          </p:cNvSpPr>
          <p:nvPr>
            <p:ph type="body" sz="quarter" idx="11"/>
          </p:nvPr>
        </p:nvSpPr>
        <p:spPr/>
        <p:txBody>
          <a:bodyPr/>
          <a:lstStyle/>
          <a:p>
            <a:r>
              <a:rPr lang="en-AU" dirty="0"/>
              <a:t>Energy efficiency Assessment Methods</a:t>
            </a:r>
          </a:p>
        </p:txBody>
      </p:sp>
      <p:grpSp>
        <p:nvGrpSpPr>
          <p:cNvPr id="5" name="Arrows">
            <a:extLst>
              <a:ext uri="{FF2B5EF4-FFF2-40B4-BE49-F238E27FC236}">
                <a16:creationId xmlns:a16="http://schemas.microsoft.com/office/drawing/2014/main" xmlns="" id="{7A97C3BD-9E1F-4D02-9837-E5E79C91E959}"/>
              </a:ext>
            </a:extLst>
          </p:cNvPr>
          <p:cNvGrpSpPr/>
          <p:nvPr/>
        </p:nvGrpSpPr>
        <p:grpSpPr>
          <a:xfrm>
            <a:off x="5481449" y="3522831"/>
            <a:ext cx="1251657" cy="1296000"/>
            <a:chOff x="5494149" y="3522831"/>
            <a:chExt cx="1251657" cy="1296000"/>
          </a:xfrm>
        </p:grpSpPr>
        <p:cxnSp>
          <p:nvCxnSpPr>
            <p:cNvPr id="6" name="Straight Arrow Connector 5">
              <a:extLst>
                <a:ext uri="{FF2B5EF4-FFF2-40B4-BE49-F238E27FC236}">
                  <a16:creationId xmlns:a16="http://schemas.microsoft.com/office/drawing/2014/main" xmlns="" id="{C00A62AE-C271-4FBD-BBD8-1F4DDF48070F}"/>
                </a:ext>
              </a:extLst>
            </p:cNvPr>
            <p:cNvCxnSpPr>
              <a:cxnSpLocks/>
            </p:cNvCxnSpPr>
            <p:nvPr/>
          </p:nvCxnSpPr>
          <p:spPr>
            <a:xfrm flipH="1">
              <a:off x="5494149" y="3522831"/>
              <a:ext cx="1236323" cy="129600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9303BDF3-2BD5-4FC8-92ED-74207BB22AD8}"/>
                </a:ext>
              </a:extLst>
            </p:cNvPr>
            <p:cNvCxnSpPr>
              <a:cxnSpLocks/>
            </p:cNvCxnSpPr>
            <p:nvPr/>
          </p:nvCxnSpPr>
          <p:spPr>
            <a:xfrm flipH="1" flipV="1">
              <a:off x="5499223" y="3556200"/>
              <a:ext cx="1213958" cy="12475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And/Or text box">
              <a:extLst>
                <a:ext uri="{FF2B5EF4-FFF2-40B4-BE49-F238E27FC236}">
                  <a16:creationId xmlns:a16="http://schemas.microsoft.com/office/drawing/2014/main" xmlns="" id="{7B0301F8-86A3-4C75-BA45-1E4C5C28BF0E}"/>
                </a:ext>
              </a:extLst>
            </p:cNvPr>
            <p:cNvSpPr txBox="1"/>
            <p:nvPr/>
          </p:nvSpPr>
          <p:spPr>
            <a:xfrm>
              <a:off x="5531848" y="3940516"/>
              <a:ext cx="1213958" cy="400110"/>
            </a:xfrm>
            <a:prstGeom prst="rect">
              <a:avLst/>
            </a:prstGeom>
            <a:solidFill>
              <a:schemeClr val="bg1"/>
            </a:solidFill>
          </p:spPr>
          <p:txBody>
            <a:bodyPr wrap="square" rtlCol="0">
              <a:spAutoFit/>
            </a:bodyPr>
            <a:lstStyle/>
            <a:p>
              <a:r>
                <a:rPr lang="en-AU" sz="2000" b="1" dirty="0"/>
                <a:t>AND/OR</a:t>
              </a:r>
            </a:p>
          </p:txBody>
        </p:sp>
      </p:grpSp>
      <p:sp>
        <p:nvSpPr>
          <p:cNvPr id="9" name="Verification Method Box">
            <a:extLst>
              <a:ext uri="{FF2B5EF4-FFF2-40B4-BE49-F238E27FC236}">
                <a16:creationId xmlns:a16="http://schemas.microsoft.com/office/drawing/2014/main" xmlns="" id="{84B1F59D-977A-4CE1-97AD-64F126754239}"/>
              </a:ext>
            </a:extLst>
          </p:cNvPr>
          <p:cNvSpPr/>
          <p:nvPr/>
        </p:nvSpPr>
        <p:spPr>
          <a:xfrm>
            <a:off x="3598356" y="2315240"/>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Verification</a:t>
            </a:r>
            <a:br>
              <a:rPr lang="en-AU" b="1" dirty="0"/>
            </a:br>
            <a:r>
              <a:rPr lang="en-AU" b="1" dirty="0"/>
              <a:t>Method</a:t>
            </a:r>
          </a:p>
        </p:txBody>
      </p:sp>
      <p:sp>
        <p:nvSpPr>
          <p:cNvPr id="10" name="Comp with DTS Box">
            <a:extLst>
              <a:ext uri="{FF2B5EF4-FFF2-40B4-BE49-F238E27FC236}">
                <a16:creationId xmlns:a16="http://schemas.microsoft.com/office/drawing/2014/main" xmlns="" id="{2CD99557-5D62-4E73-A706-A03C422591BC}"/>
              </a:ext>
            </a:extLst>
          </p:cNvPr>
          <p:cNvSpPr/>
          <p:nvPr/>
        </p:nvSpPr>
        <p:spPr>
          <a:xfrm>
            <a:off x="3598356" y="4875358"/>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Comparison with DTS Provisions</a:t>
            </a:r>
          </a:p>
        </p:txBody>
      </p:sp>
      <p:sp>
        <p:nvSpPr>
          <p:cNvPr id="11" name="Evidence of suitability Box">
            <a:extLst>
              <a:ext uri="{FF2B5EF4-FFF2-40B4-BE49-F238E27FC236}">
                <a16:creationId xmlns:a16="http://schemas.microsoft.com/office/drawing/2014/main" xmlns="" id="{0C4DD406-09A6-4EBF-8DC0-89DBBAA31051}"/>
              </a:ext>
            </a:extLst>
          </p:cNvPr>
          <p:cNvSpPr/>
          <p:nvPr/>
        </p:nvSpPr>
        <p:spPr>
          <a:xfrm>
            <a:off x="6541660" y="2301019"/>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Evidence of </a:t>
            </a:r>
            <a:br>
              <a:rPr lang="en-AU" b="1" dirty="0"/>
            </a:br>
            <a:r>
              <a:rPr lang="en-AU" b="1" dirty="0"/>
              <a:t>suitability</a:t>
            </a:r>
          </a:p>
        </p:txBody>
      </p:sp>
      <p:sp>
        <p:nvSpPr>
          <p:cNvPr id="12" name="Expert Judgement Box">
            <a:extLst>
              <a:ext uri="{FF2B5EF4-FFF2-40B4-BE49-F238E27FC236}">
                <a16:creationId xmlns:a16="http://schemas.microsoft.com/office/drawing/2014/main" xmlns="" id="{06BF5C8D-8ECA-47BC-96CC-CD325FF21444}"/>
              </a:ext>
            </a:extLst>
          </p:cNvPr>
          <p:cNvSpPr/>
          <p:nvPr/>
        </p:nvSpPr>
        <p:spPr>
          <a:xfrm>
            <a:off x="6541660" y="4875358"/>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Expert Judgement</a:t>
            </a:r>
          </a:p>
        </p:txBody>
      </p:sp>
      <p:sp>
        <p:nvSpPr>
          <p:cNvPr id="13" name="Evidence of suitability Bubble">
            <a:extLst>
              <a:ext uri="{FF2B5EF4-FFF2-40B4-BE49-F238E27FC236}">
                <a16:creationId xmlns:a16="http://schemas.microsoft.com/office/drawing/2014/main" xmlns="" id="{990CD9DD-4641-47B6-A27E-436492C45D7F}"/>
              </a:ext>
            </a:extLst>
          </p:cNvPr>
          <p:cNvSpPr/>
          <p:nvPr/>
        </p:nvSpPr>
        <p:spPr>
          <a:xfrm>
            <a:off x="8781504" y="1919000"/>
            <a:ext cx="2948841" cy="2835512"/>
          </a:xfrm>
          <a:prstGeom prst="wedgeRoundRectCallout">
            <a:avLst>
              <a:gd name="adj1" fmla="val 35734"/>
              <a:gd name="adj2" fmla="val 4932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chemeClr val="accent1"/>
                </a:solidFill>
              </a:rPr>
              <a:t>Evidence of suitability</a:t>
            </a:r>
          </a:p>
          <a:p>
            <a:pPr marL="171450" indent="-171450">
              <a:spcBef>
                <a:spcPts val="300"/>
              </a:spcBef>
              <a:spcAft>
                <a:spcPts val="300"/>
              </a:spcAft>
              <a:buFont typeface="Arial" panose="020B0604020202020204" pitchFamily="34" charset="0"/>
              <a:buChar char="•"/>
            </a:pPr>
            <a:r>
              <a:rPr lang="en-AU" sz="1600" dirty="0">
                <a:solidFill>
                  <a:schemeClr val="tx1"/>
                </a:solidFill>
              </a:rPr>
              <a:t>Meeting the requirements of an energy rating option in the DTS Provisions of Section J</a:t>
            </a:r>
          </a:p>
          <a:p>
            <a:pPr marL="171450" indent="-171450">
              <a:spcBef>
                <a:spcPts val="300"/>
              </a:spcBef>
              <a:spcAft>
                <a:spcPts val="300"/>
              </a:spcAft>
              <a:buFont typeface="Arial" panose="020B0604020202020204" pitchFamily="34" charset="0"/>
              <a:buChar char="•"/>
            </a:pPr>
            <a:r>
              <a:rPr lang="en-AU" sz="1600" dirty="0">
                <a:solidFill>
                  <a:schemeClr val="tx1"/>
                </a:solidFill>
              </a:rPr>
              <a:t>Meeting the prescriptive requirements of all the relevant DTS Provisions of Section J</a:t>
            </a:r>
            <a:endParaRPr lang="en-AU" sz="1600" b="1" dirty="0">
              <a:solidFill>
                <a:schemeClr val="tx1"/>
              </a:solidFill>
            </a:endParaRPr>
          </a:p>
        </p:txBody>
      </p:sp>
      <p:sp>
        <p:nvSpPr>
          <p:cNvPr id="14" name="Verification Method Bubble">
            <a:extLst>
              <a:ext uri="{FF2B5EF4-FFF2-40B4-BE49-F238E27FC236}">
                <a16:creationId xmlns:a16="http://schemas.microsoft.com/office/drawing/2014/main" xmlns="" id="{4BEBD23A-1585-42D7-9CB9-AAECFD04BE32}"/>
              </a:ext>
            </a:extLst>
          </p:cNvPr>
          <p:cNvSpPr/>
          <p:nvPr/>
        </p:nvSpPr>
        <p:spPr>
          <a:xfrm>
            <a:off x="78154" y="1742536"/>
            <a:ext cx="3392595" cy="4986068"/>
          </a:xfrm>
          <a:prstGeom prst="wedgeRoundRectCallout">
            <a:avLst>
              <a:gd name="adj1" fmla="val 35734"/>
              <a:gd name="adj2" fmla="val 4932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chemeClr val="accent1"/>
                </a:solidFill>
              </a:rPr>
              <a:t>Verification </a:t>
            </a:r>
            <a:r>
              <a:rPr lang="en-AU" b="1" dirty="0" smtClean="0">
                <a:solidFill>
                  <a:schemeClr val="accent1"/>
                </a:solidFill>
              </a:rPr>
              <a:t>Method (VM)</a:t>
            </a:r>
            <a:endParaRPr lang="en-AU" b="1" dirty="0">
              <a:solidFill>
                <a:schemeClr val="accent1"/>
              </a:solidFill>
            </a:endParaRPr>
          </a:p>
          <a:p>
            <a:pPr marL="179388" indent="-179388">
              <a:spcBef>
                <a:spcPts val="300"/>
              </a:spcBef>
              <a:spcAft>
                <a:spcPts val="300"/>
              </a:spcAft>
              <a:buFont typeface="Arial" panose="020B0604020202020204" pitchFamily="34" charset="0"/>
              <a:buChar char="•"/>
            </a:pPr>
            <a:r>
              <a:rPr lang="en-AU" sz="1600" dirty="0" smtClean="0">
                <a:solidFill>
                  <a:schemeClr val="tx1"/>
                </a:solidFill>
              </a:rPr>
              <a:t>Using one of the VMs in </a:t>
            </a:r>
            <a:r>
              <a:rPr lang="en-AU" sz="1600" dirty="0">
                <a:solidFill>
                  <a:schemeClr val="tx1"/>
                </a:solidFill>
              </a:rPr>
              <a:t>Section J:</a:t>
            </a:r>
          </a:p>
          <a:p>
            <a:pPr marL="446088" lvl="1" indent="-255588">
              <a:spcBef>
                <a:spcPts val="300"/>
              </a:spcBef>
              <a:spcAft>
                <a:spcPts val="300"/>
              </a:spcAft>
              <a:buFont typeface="Arial" panose="020B0604020202020204" pitchFamily="34" charset="0"/>
              <a:buChar char="•"/>
            </a:pPr>
            <a:r>
              <a:rPr lang="en-AU" sz="1600" dirty="0" smtClean="0">
                <a:solidFill>
                  <a:schemeClr val="tx1"/>
                </a:solidFill>
              </a:rPr>
              <a:t>J1V1 </a:t>
            </a:r>
            <a:r>
              <a:rPr lang="en-AU" sz="1600" dirty="0">
                <a:solidFill>
                  <a:schemeClr val="tx1"/>
                </a:solidFill>
              </a:rPr>
              <a:t>NABERS Energy </a:t>
            </a:r>
            <a:endParaRPr lang="en-AU" sz="1600" dirty="0" smtClean="0">
              <a:solidFill>
                <a:schemeClr val="tx1"/>
              </a:solidFill>
            </a:endParaRPr>
          </a:p>
          <a:p>
            <a:pPr marL="446088" lvl="1" indent="-255588">
              <a:spcBef>
                <a:spcPts val="300"/>
              </a:spcBef>
              <a:spcAft>
                <a:spcPts val="300"/>
              </a:spcAft>
              <a:buFont typeface="Arial" panose="020B0604020202020204" pitchFamily="34" charset="0"/>
              <a:buChar char="•"/>
            </a:pPr>
            <a:r>
              <a:rPr lang="en-AU" sz="1600" dirty="0" smtClean="0">
                <a:solidFill>
                  <a:schemeClr val="tx1"/>
                </a:solidFill>
              </a:rPr>
              <a:t>J1V2 </a:t>
            </a:r>
            <a:r>
              <a:rPr lang="en-AU" sz="1600" dirty="0">
                <a:solidFill>
                  <a:schemeClr val="tx1"/>
                </a:solidFill>
              </a:rPr>
              <a:t>Green Star</a:t>
            </a:r>
          </a:p>
          <a:p>
            <a:pPr marL="446088" lvl="1" indent="-255588">
              <a:spcBef>
                <a:spcPts val="300"/>
              </a:spcBef>
              <a:spcAft>
                <a:spcPts val="300"/>
              </a:spcAft>
              <a:buFont typeface="Arial" panose="020B0604020202020204" pitchFamily="34" charset="0"/>
              <a:buChar char="•"/>
            </a:pPr>
            <a:r>
              <a:rPr lang="en-AU" sz="1600" dirty="0" smtClean="0">
                <a:solidFill>
                  <a:schemeClr val="tx1"/>
                </a:solidFill>
              </a:rPr>
              <a:t>J1V3 </a:t>
            </a:r>
            <a:r>
              <a:rPr lang="en-AU" sz="1600" dirty="0">
                <a:solidFill>
                  <a:schemeClr val="tx1"/>
                </a:solidFill>
              </a:rPr>
              <a:t>Verification using a reference building</a:t>
            </a:r>
          </a:p>
          <a:p>
            <a:pPr marL="446088" lvl="1" indent="-255588">
              <a:spcBef>
                <a:spcPts val="300"/>
              </a:spcBef>
              <a:spcAft>
                <a:spcPts val="300"/>
              </a:spcAft>
              <a:buFont typeface="Arial" panose="020B0604020202020204" pitchFamily="34" charset="0"/>
              <a:buChar char="•"/>
            </a:pPr>
            <a:r>
              <a:rPr lang="en-AU" sz="1600" dirty="0" smtClean="0">
                <a:solidFill>
                  <a:schemeClr val="tx1"/>
                </a:solidFill>
              </a:rPr>
              <a:t>J1V4 Verification of building </a:t>
            </a:r>
            <a:r>
              <a:rPr lang="en-AU" sz="1600" dirty="0">
                <a:solidFill>
                  <a:schemeClr val="tx1"/>
                </a:solidFill>
              </a:rPr>
              <a:t>envelope </a:t>
            </a:r>
            <a:r>
              <a:rPr lang="en-AU" sz="1600" dirty="0" smtClean="0">
                <a:solidFill>
                  <a:schemeClr val="tx1"/>
                </a:solidFill>
              </a:rPr>
              <a:t>sealing</a:t>
            </a:r>
          </a:p>
          <a:p>
            <a:pPr marL="446088" lvl="1" indent="-255588">
              <a:spcBef>
                <a:spcPts val="300"/>
              </a:spcBef>
              <a:spcAft>
                <a:spcPts val="300"/>
              </a:spcAft>
              <a:buFont typeface="Arial" panose="020B0604020202020204" pitchFamily="34" charset="0"/>
              <a:buChar char="•"/>
            </a:pPr>
            <a:r>
              <a:rPr lang="en-US" sz="1600" dirty="0" smtClean="0">
                <a:solidFill>
                  <a:schemeClr val="tx1"/>
                </a:solidFill>
              </a:rPr>
              <a:t>J1V5 Verification using a reference building for a Class 2 sole-occupancy unit</a:t>
            </a:r>
            <a:endParaRPr lang="en-AU" sz="1600" dirty="0">
              <a:solidFill>
                <a:schemeClr val="tx1"/>
              </a:solidFill>
            </a:endParaRPr>
          </a:p>
          <a:p>
            <a:pPr marL="179388" indent="-179388">
              <a:spcBef>
                <a:spcPts val="300"/>
              </a:spcBef>
              <a:spcAft>
                <a:spcPts val="300"/>
              </a:spcAft>
              <a:buFont typeface="Arial" panose="020B0604020202020204" pitchFamily="34" charset="0"/>
              <a:buChar char="•"/>
            </a:pPr>
            <a:r>
              <a:rPr lang="en-AU" sz="1600" dirty="0">
                <a:solidFill>
                  <a:schemeClr val="tx1"/>
                </a:solidFill>
              </a:rPr>
              <a:t>Using another </a:t>
            </a:r>
            <a:r>
              <a:rPr lang="en-AU" sz="1600" dirty="0" smtClean="0">
                <a:solidFill>
                  <a:schemeClr val="tx1"/>
                </a:solidFill>
              </a:rPr>
              <a:t>VM </a:t>
            </a:r>
            <a:r>
              <a:rPr lang="en-AU" sz="1600" dirty="0">
                <a:solidFill>
                  <a:schemeClr val="tx1"/>
                </a:solidFill>
              </a:rPr>
              <a:t>such as an overseas code or standard</a:t>
            </a:r>
          </a:p>
        </p:txBody>
      </p:sp>
      <p:sp>
        <p:nvSpPr>
          <p:cNvPr id="15" name="Compn with DTS Bubble">
            <a:extLst>
              <a:ext uri="{FF2B5EF4-FFF2-40B4-BE49-F238E27FC236}">
                <a16:creationId xmlns:a16="http://schemas.microsoft.com/office/drawing/2014/main" xmlns="" id="{7AE8EE22-D8B9-4BB6-8E9F-8C20EC733AF9}"/>
              </a:ext>
            </a:extLst>
          </p:cNvPr>
          <p:cNvSpPr/>
          <p:nvPr/>
        </p:nvSpPr>
        <p:spPr>
          <a:xfrm>
            <a:off x="467179" y="4336866"/>
            <a:ext cx="2948841" cy="1865396"/>
          </a:xfrm>
          <a:prstGeom prst="wedgeRoundRectCallout">
            <a:avLst>
              <a:gd name="adj1" fmla="val 35734"/>
              <a:gd name="adj2" fmla="val 4932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chemeClr val="accent1"/>
                </a:solidFill>
              </a:rPr>
              <a:t>Comparison with DTS Provisions</a:t>
            </a:r>
          </a:p>
          <a:p>
            <a:pPr marL="171450" indent="-171450">
              <a:spcBef>
                <a:spcPts val="300"/>
              </a:spcBef>
              <a:spcAft>
                <a:spcPts val="300"/>
              </a:spcAft>
              <a:buFont typeface="Arial" panose="020B0604020202020204" pitchFamily="34" charset="0"/>
              <a:buChar char="•"/>
            </a:pPr>
            <a:r>
              <a:rPr lang="en-AU" sz="1600" dirty="0" smtClean="0">
                <a:solidFill>
                  <a:schemeClr val="tx1"/>
                </a:solidFill>
              </a:rPr>
              <a:t>Using a </a:t>
            </a:r>
            <a:r>
              <a:rPr lang="en-AU" sz="1600" dirty="0">
                <a:solidFill>
                  <a:schemeClr val="tx1"/>
                </a:solidFill>
              </a:rPr>
              <a:t>Performance Solution </a:t>
            </a:r>
            <a:r>
              <a:rPr lang="en-AU" sz="1600" dirty="0" smtClean="0">
                <a:solidFill>
                  <a:schemeClr val="tx1"/>
                </a:solidFill>
              </a:rPr>
              <a:t>that is compared to </a:t>
            </a:r>
            <a:r>
              <a:rPr lang="en-AU" sz="1600" dirty="0">
                <a:solidFill>
                  <a:schemeClr val="tx1"/>
                </a:solidFill>
              </a:rPr>
              <a:t>the Deemed-to-Satisfy Provisions of Section J</a:t>
            </a:r>
          </a:p>
        </p:txBody>
      </p:sp>
      <p:sp>
        <p:nvSpPr>
          <p:cNvPr id="16" name="Expert Judgement Bubble">
            <a:extLst>
              <a:ext uri="{FF2B5EF4-FFF2-40B4-BE49-F238E27FC236}">
                <a16:creationId xmlns:a16="http://schemas.microsoft.com/office/drawing/2014/main" xmlns="" id="{0E4E4850-1328-4D2F-B3E0-2107F4B61E9C}"/>
              </a:ext>
            </a:extLst>
          </p:cNvPr>
          <p:cNvSpPr/>
          <p:nvPr/>
        </p:nvSpPr>
        <p:spPr>
          <a:xfrm>
            <a:off x="8789124" y="4101741"/>
            <a:ext cx="2948841" cy="2372678"/>
          </a:xfrm>
          <a:prstGeom prst="wedgeRoundRectCallout">
            <a:avLst>
              <a:gd name="adj1" fmla="val 35734"/>
              <a:gd name="adj2" fmla="val 4932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chemeClr val="accent1"/>
                </a:solidFill>
              </a:rPr>
              <a:t>Expert Judgement</a:t>
            </a:r>
          </a:p>
          <a:p>
            <a:pPr marL="171450" indent="-171450">
              <a:spcBef>
                <a:spcPts val="300"/>
              </a:spcBef>
              <a:spcAft>
                <a:spcPts val="300"/>
              </a:spcAft>
              <a:buFont typeface="Arial" panose="020B0604020202020204" pitchFamily="34" charset="0"/>
              <a:buChar char="•"/>
            </a:pPr>
            <a:r>
              <a:rPr lang="en-AU" sz="1600" dirty="0">
                <a:solidFill>
                  <a:schemeClr val="tx1"/>
                </a:solidFill>
                <a:latin typeface="Arial" panose="020B0604020202020204" pitchFamily="34" charset="0"/>
                <a:cs typeface="Arial" panose="020B0604020202020204" pitchFamily="34" charset="0"/>
              </a:rPr>
              <a:t>Using the </a:t>
            </a:r>
            <a:r>
              <a:rPr lang="en-AU" sz="1600" dirty="0" smtClean="0">
                <a:solidFill>
                  <a:schemeClr val="tx1"/>
                </a:solidFill>
                <a:latin typeface="Arial" panose="020B0604020202020204" pitchFamily="34" charset="0"/>
                <a:cs typeface="Arial" panose="020B0604020202020204" pitchFamily="34" charset="0"/>
              </a:rPr>
              <a:t>judgement </a:t>
            </a:r>
            <a:r>
              <a:rPr lang="en-AU" sz="1600" dirty="0">
                <a:solidFill>
                  <a:schemeClr val="tx1"/>
                </a:solidFill>
                <a:latin typeface="Arial" panose="020B0604020202020204" pitchFamily="34" charset="0"/>
                <a:cs typeface="Arial" panose="020B0604020202020204" pitchFamily="34" charset="0"/>
              </a:rPr>
              <a:t>of a suitably qualified </a:t>
            </a:r>
            <a:r>
              <a:rPr lang="en-AU" sz="1600" dirty="0" smtClean="0">
                <a:solidFill>
                  <a:schemeClr val="tx1"/>
                </a:solidFill>
                <a:latin typeface="Arial" panose="020B0604020202020204" pitchFamily="34" charset="0"/>
                <a:cs typeface="Arial" panose="020B0604020202020204" pitchFamily="34" charset="0"/>
              </a:rPr>
              <a:t>expert/s</a:t>
            </a:r>
            <a:endParaRPr lang="en-AU" sz="1600" dirty="0">
              <a:solidFill>
                <a:schemeClr val="tx1"/>
              </a:solidFill>
              <a:latin typeface="Arial" panose="020B0604020202020204" pitchFamily="34" charset="0"/>
              <a:cs typeface="Arial" panose="020B0604020202020204" pitchFamily="34" charset="0"/>
            </a:endParaRPr>
          </a:p>
          <a:p>
            <a:pPr marL="171450" lvl="0" indent="-171450">
              <a:spcBef>
                <a:spcPts val="300"/>
              </a:spcBef>
              <a:spcAft>
                <a:spcPts val="300"/>
              </a:spcAft>
              <a:buFont typeface="Arial" panose="020B0604020202020204" pitchFamily="34" charset="0"/>
              <a:buChar char="•"/>
              <a:defRPr/>
            </a:pPr>
            <a:r>
              <a:rPr lang="en-AU" sz="1600" dirty="0">
                <a:solidFill>
                  <a:schemeClr val="tx1"/>
                </a:solidFill>
              </a:rPr>
              <a:t>Expert must have  demonstrated knowledge of technical issues and peer recognition</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36665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xit" presetSubtype="10" fill="hold" grpId="1" nodeType="clickEffect">
                                  <p:stCondLst>
                                    <p:cond delay="0"/>
                                  </p:stCondLst>
                                  <p:childTnLst>
                                    <p:anim calcmode="lin" valueType="num">
                                      <p:cBhvr>
                                        <p:cTn id="30" dur="500"/>
                                        <p:tgtEl>
                                          <p:spTgt spid="13"/>
                                        </p:tgtEl>
                                        <p:attrNameLst>
                                          <p:attrName>ppt_w</p:attrName>
                                        </p:attrNameLst>
                                      </p:cBhvr>
                                      <p:tavLst>
                                        <p:tav tm="0">
                                          <p:val>
                                            <p:strVal val="ppt_w"/>
                                          </p:val>
                                        </p:tav>
                                        <p:tav tm="100000">
                                          <p:val>
                                            <p:fltVal val="0"/>
                                          </p:val>
                                        </p:tav>
                                      </p:tavLst>
                                    </p:anim>
                                    <p:anim calcmode="lin" valueType="num">
                                      <p:cBhvr>
                                        <p:cTn id="31" dur="500"/>
                                        <p:tgtEl>
                                          <p:spTgt spid="13"/>
                                        </p:tgtEl>
                                        <p:attrNameLst>
                                          <p:attrName>ppt_h</p:attrName>
                                        </p:attrNameLst>
                                      </p:cBhvr>
                                      <p:tavLst>
                                        <p:tav tm="0">
                                          <p:val>
                                            <p:strVal val="ppt_h"/>
                                          </p:val>
                                        </p:tav>
                                        <p:tav tm="100000">
                                          <p:val>
                                            <p:strVal val="ppt_h"/>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xit" presetSubtype="10" fill="hold" grpId="1" nodeType="clickEffect">
                                  <p:stCondLst>
                                    <p:cond delay="0"/>
                                  </p:stCondLst>
                                  <p:childTnLst>
                                    <p:anim calcmode="lin" valueType="num">
                                      <p:cBhvr>
                                        <p:cTn id="43" dur="500"/>
                                        <p:tgtEl>
                                          <p:spTgt spid="14"/>
                                        </p:tgtEl>
                                        <p:attrNameLst>
                                          <p:attrName>ppt_w</p:attrName>
                                        </p:attrNameLst>
                                      </p:cBhvr>
                                      <p:tavLst>
                                        <p:tav tm="0">
                                          <p:val>
                                            <p:strVal val="ppt_w"/>
                                          </p:val>
                                        </p:tav>
                                        <p:tav tm="100000">
                                          <p:val>
                                            <p:fltVal val="0"/>
                                          </p:val>
                                        </p:tav>
                                      </p:tavLst>
                                    </p:anim>
                                    <p:anim calcmode="lin" valueType="num">
                                      <p:cBhvr>
                                        <p:cTn id="44" dur="500"/>
                                        <p:tgtEl>
                                          <p:spTgt spid="14"/>
                                        </p:tgtEl>
                                        <p:attrNameLst>
                                          <p:attrName>ppt_h</p:attrName>
                                        </p:attrNameLst>
                                      </p:cBhvr>
                                      <p:tavLst>
                                        <p:tav tm="0">
                                          <p:val>
                                            <p:strVal val="ppt_h"/>
                                          </p:val>
                                        </p:tav>
                                        <p:tav tm="100000">
                                          <p:val>
                                            <p:strVal val="ppt_h"/>
                                          </p:val>
                                        </p:tav>
                                      </p:tavLst>
                                    </p:anim>
                                    <p:set>
                                      <p:cBhvr>
                                        <p:cTn id="4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xit" presetSubtype="10" fill="hold" grpId="1" nodeType="clickEffect">
                                  <p:stCondLst>
                                    <p:cond delay="0"/>
                                  </p:stCondLst>
                                  <p:childTnLst>
                                    <p:anim calcmode="lin" valueType="num">
                                      <p:cBhvr>
                                        <p:cTn id="56" dur="500"/>
                                        <p:tgtEl>
                                          <p:spTgt spid="15"/>
                                        </p:tgtEl>
                                        <p:attrNameLst>
                                          <p:attrName>ppt_w</p:attrName>
                                        </p:attrNameLst>
                                      </p:cBhvr>
                                      <p:tavLst>
                                        <p:tav tm="0">
                                          <p:val>
                                            <p:strVal val="ppt_w"/>
                                          </p:val>
                                        </p:tav>
                                        <p:tav tm="100000">
                                          <p:val>
                                            <p:fltVal val="0"/>
                                          </p:val>
                                        </p:tav>
                                      </p:tavLst>
                                    </p:anim>
                                    <p:anim calcmode="lin" valueType="num">
                                      <p:cBhvr>
                                        <p:cTn id="57" dur="500"/>
                                        <p:tgtEl>
                                          <p:spTgt spid="15"/>
                                        </p:tgtEl>
                                        <p:attrNameLst>
                                          <p:attrName>ppt_h</p:attrName>
                                        </p:attrNameLst>
                                      </p:cBhvr>
                                      <p:tavLst>
                                        <p:tav tm="0">
                                          <p:val>
                                            <p:strVal val="ppt_h"/>
                                          </p:val>
                                        </p:tav>
                                        <p:tav tm="100000">
                                          <p:val>
                                            <p:strVal val="ppt_h"/>
                                          </p:val>
                                        </p:tav>
                                      </p:tavLst>
                                    </p:anim>
                                    <p:set>
                                      <p:cBhvr>
                                        <p:cTn id="5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9" restart="whenNotActive" fill="hold" evtFilter="cancelBubble" nodeType="interactiveSeq">
                <p:stCondLst>
                  <p:cond evt="onClick" delay="0">
                    <p:tgtEl>
                      <p:spTgt spid="12"/>
                    </p:tgtEl>
                  </p:cond>
                </p:stCondLst>
                <p:endSync evt="end" delay="0">
                  <p:rtn val="all"/>
                </p:endSync>
                <p:childTnLst>
                  <p:par>
                    <p:cTn id="60" fill="hold">
                      <p:stCondLst>
                        <p:cond delay="0"/>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xit" presetSubtype="10" fill="hold" grpId="1" nodeType="clickEffect">
                                  <p:stCondLst>
                                    <p:cond delay="0"/>
                                  </p:stCondLst>
                                  <p:childTnLst>
                                    <p:anim calcmode="lin" valueType="num">
                                      <p:cBhvr>
                                        <p:cTn id="69" dur="500"/>
                                        <p:tgtEl>
                                          <p:spTgt spid="16"/>
                                        </p:tgtEl>
                                        <p:attrNameLst>
                                          <p:attrName>ppt_w</p:attrName>
                                        </p:attrNameLst>
                                      </p:cBhvr>
                                      <p:tavLst>
                                        <p:tav tm="0">
                                          <p:val>
                                            <p:strVal val="ppt_w"/>
                                          </p:val>
                                        </p:tav>
                                        <p:tav tm="100000">
                                          <p:val>
                                            <p:fltVal val="0"/>
                                          </p:val>
                                        </p:tav>
                                      </p:tavLst>
                                    </p:anim>
                                    <p:anim calcmode="lin" valueType="num">
                                      <p:cBhvr>
                                        <p:cTn id="70" dur="500"/>
                                        <p:tgtEl>
                                          <p:spTgt spid="16"/>
                                        </p:tgtEl>
                                        <p:attrNameLst>
                                          <p:attrName>ppt_h</p:attrName>
                                        </p:attrNameLst>
                                      </p:cBhvr>
                                      <p:tavLst>
                                        <p:tav tm="0">
                                          <p:val>
                                            <p:strVal val="ppt_h"/>
                                          </p:val>
                                        </p:tav>
                                        <p:tav tm="100000">
                                          <p:val>
                                            <p:strVal val="ppt_h"/>
                                          </p:val>
                                        </p:tav>
                                      </p:tavLst>
                                    </p:anim>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802266" cy="981075"/>
          </a:xfrm>
        </p:spPr>
        <p:txBody>
          <a:bodyPr>
            <a:normAutofit lnSpcReduction="10000"/>
          </a:bodyPr>
          <a:lstStyle/>
          <a:p>
            <a:r>
              <a:rPr lang="en-AU" dirty="0"/>
              <a:t>Understanding Verification Methods for energy efficiency in Volume One</a:t>
            </a:r>
            <a:endParaRPr lang="en-AU" dirty="0">
              <a:solidFill>
                <a:srgbClr val="FF0000"/>
              </a:solidFill>
            </a:endParaRPr>
          </a:p>
        </p:txBody>
      </p:sp>
      <p:cxnSp>
        <p:nvCxnSpPr>
          <p:cNvPr id="22" name="Dividing Line">
            <a:extLst>
              <a:ext uri="{FF2B5EF4-FFF2-40B4-BE49-F238E27FC236}">
                <a16:creationId xmlns:a16="http://schemas.microsoft.com/office/drawing/2014/main" xmlns="" id="{3D5F78F4-2402-47A0-840B-C41AAF0A538F}"/>
              </a:ext>
            </a:extLst>
          </p:cNvPr>
          <p:cNvCxnSpPr>
            <a:cxnSpLocks/>
          </p:cNvCxnSpPr>
          <p:nvPr/>
        </p:nvCxnSpPr>
        <p:spPr>
          <a:xfrm>
            <a:off x="3588327" y="2035383"/>
            <a:ext cx="0" cy="4604032"/>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3" name="Button J1V1" descr="Question 1 button&#10;">
            <a:extLst>
              <a:ext uri="{FF2B5EF4-FFF2-40B4-BE49-F238E27FC236}">
                <a16:creationId xmlns:a16="http://schemas.microsoft.com/office/drawing/2014/main" xmlns="" id="{89759366-EB36-486A-97E0-DC067D207F54}"/>
              </a:ext>
            </a:extLst>
          </p:cNvPr>
          <p:cNvSpPr/>
          <p:nvPr/>
        </p:nvSpPr>
        <p:spPr>
          <a:xfrm>
            <a:off x="289704" y="1855147"/>
            <a:ext cx="3055072"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2"/>
                </a:solidFill>
              </a:rPr>
              <a:t>J1V1 </a:t>
            </a:r>
            <a:r>
              <a:rPr lang="en-AU" b="1" dirty="0">
                <a:solidFill>
                  <a:schemeClr val="bg2"/>
                </a:solidFill>
              </a:rPr>
              <a:t>NABERS </a:t>
            </a:r>
            <a:r>
              <a:rPr lang="en-AU" b="1" dirty="0" smtClean="0">
                <a:solidFill>
                  <a:schemeClr val="bg2"/>
                </a:solidFill>
              </a:rPr>
              <a:t>Energy</a:t>
            </a:r>
            <a:endParaRPr lang="en-AU" b="1" dirty="0">
              <a:solidFill>
                <a:schemeClr val="bg2"/>
              </a:solidFill>
            </a:endParaRPr>
          </a:p>
        </p:txBody>
      </p:sp>
      <p:sp>
        <p:nvSpPr>
          <p:cNvPr id="18" name="Button J1V2" descr="Question 2 button">
            <a:extLst>
              <a:ext uri="{FF2B5EF4-FFF2-40B4-BE49-F238E27FC236}">
                <a16:creationId xmlns:a16="http://schemas.microsoft.com/office/drawing/2014/main" xmlns="" id="{8F31F86D-F0BB-4B5F-9B82-439DEAA2F63A}"/>
              </a:ext>
            </a:extLst>
          </p:cNvPr>
          <p:cNvSpPr/>
          <p:nvPr/>
        </p:nvSpPr>
        <p:spPr>
          <a:xfrm>
            <a:off x="289704" y="2810894"/>
            <a:ext cx="3055072"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2"/>
                </a:solidFill>
              </a:rPr>
              <a:t>J1V2 </a:t>
            </a:r>
            <a:r>
              <a:rPr lang="en-AU" b="1" dirty="0">
                <a:solidFill>
                  <a:schemeClr val="bg2"/>
                </a:solidFill>
              </a:rPr>
              <a:t>Green Star</a:t>
            </a:r>
          </a:p>
        </p:txBody>
      </p:sp>
      <p:sp>
        <p:nvSpPr>
          <p:cNvPr id="17" name="Button J1V3" descr="Question 3 button">
            <a:extLst>
              <a:ext uri="{FF2B5EF4-FFF2-40B4-BE49-F238E27FC236}">
                <a16:creationId xmlns:a16="http://schemas.microsoft.com/office/drawing/2014/main" xmlns="" id="{C07DCAFD-6709-4693-A880-D9A088331945}"/>
              </a:ext>
            </a:extLst>
          </p:cNvPr>
          <p:cNvSpPr/>
          <p:nvPr/>
        </p:nvSpPr>
        <p:spPr>
          <a:xfrm>
            <a:off x="289704" y="3766641"/>
            <a:ext cx="3055072"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2"/>
                </a:solidFill>
              </a:rPr>
              <a:t>J1V3 </a:t>
            </a:r>
            <a:r>
              <a:rPr lang="en-AU" b="1" dirty="0">
                <a:solidFill>
                  <a:schemeClr val="bg2"/>
                </a:solidFill>
              </a:rPr>
              <a:t>Verification using a reference building</a:t>
            </a:r>
          </a:p>
        </p:txBody>
      </p:sp>
      <p:sp>
        <p:nvSpPr>
          <p:cNvPr id="19" name="Button J1V4" descr="Question 4 button">
            <a:extLst>
              <a:ext uri="{FF2B5EF4-FFF2-40B4-BE49-F238E27FC236}">
                <a16:creationId xmlns:a16="http://schemas.microsoft.com/office/drawing/2014/main" xmlns="" id="{F7E31B9B-CEBD-4E37-83DC-A6DD98E1DD80}"/>
              </a:ext>
            </a:extLst>
          </p:cNvPr>
          <p:cNvSpPr/>
          <p:nvPr/>
        </p:nvSpPr>
        <p:spPr>
          <a:xfrm>
            <a:off x="289704" y="4716685"/>
            <a:ext cx="3055072"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2"/>
                </a:solidFill>
              </a:rPr>
              <a:t>J1V4 Verification of building </a:t>
            </a:r>
            <a:r>
              <a:rPr lang="en-AU" b="1" dirty="0">
                <a:solidFill>
                  <a:schemeClr val="bg2"/>
                </a:solidFill>
              </a:rPr>
              <a:t>envelope sealing</a:t>
            </a:r>
          </a:p>
        </p:txBody>
      </p:sp>
      <p:sp>
        <p:nvSpPr>
          <p:cNvPr id="15" name="Button J1V5" descr="Question 4 button">
            <a:extLst>
              <a:ext uri="{FF2B5EF4-FFF2-40B4-BE49-F238E27FC236}">
                <a16:creationId xmlns:a16="http://schemas.microsoft.com/office/drawing/2014/main" xmlns="" id="{F7E31B9B-CEBD-4E37-83DC-A6DD98E1DD80}"/>
              </a:ext>
            </a:extLst>
          </p:cNvPr>
          <p:cNvSpPr/>
          <p:nvPr/>
        </p:nvSpPr>
        <p:spPr>
          <a:xfrm>
            <a:off x="289704" y="5666728"/>
            <a:ext cx="3055072" cy="914545"/>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AU" b="1" dirty="0" smtClean="0">
                <a:solidFill>
                  <a:schemeClr val="bg2"/>
                </a:solidFill>
              </a:rPr>
              <a:t>J1V5 </a:t>
            </a:r>
            <a:r>
              <a:rPr lang="en-US" sz="1600" b="1" dirty="0">
                <a:solidFill>
                  <a:schemeClr val="bg1"/>
                </a:solidFill>
              </a:rPr>
              <a:t>Verification using a reference building for a Class 2 sole-occupancy unit</a:t>
            </a:r>
            <a:endParaRPr lang="en-AU" sz="1600" b="1" dirty="0">
              <a:solidFill>
                <a:schemeClr val="bg1"/>
              </a:solidFill>
            </a:endParaRPr>
          </a:p>
        </p:txBody>
      </p:sp>
      <p:sp>
        <p:nvSpPr>
          <p:cNvPr id="13" name="Description J1V1">
            <a:extLst>
              <a:ext uri="{FF2B5EF4-FFF2-40B4-BE49-F238E27FC236}">
                <a16:creationId xmlns:a16="http://schemas.microsoft.com/office/drawing/2014/main" xmlns="" id="{D8535521-2852-42E5-97A4-A3FA00E5A1C5}"/>
              </a:ext>
            </a:extLst>
          </p:cNvPr>
          <p:cNvSpPr txBox="1"/>
          <p:nvPr/>
        </p:nvSpPr>
        <p:spPr>
          <a:xfrm>
            <a:off x="3945519" y="1999436"/>
            <a:ext cx="7920000" cy="4670509"/>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defRPr/>
            </a:pPr>
            <a:r>
              <a:rPr lang="en-AU" sz="2000" b="1" dirty="0" smtClean="0">
                <a:solidFill>
                  <a:schemeClr val="accent3"/>
                </a:solidFill>
              </a:rPr>
              <a:t>J1V1 </a:t>
            </a:r>
            <a:r>
              <a:rPr lang="en-AU" sz="2000" b="1" dirty="0">
                <a:solidFill>
                  <a:schemeClr val="accent3"/>
                </a:solidFill>
              </a:rPr>
              <a:t>NABERS </a:t>
            </a:r>
            <a:r>
              <a:rPr lang="en-AU" sz="2000" b="1" dirty="0" smtClean="0">
                <a:solidFill>
                  <a:schemeClr val="accent3"/>
                </a:solidFill>
              </a:rPr>
              <a:t>Energy</a:t>
            </a:r>
            <a:endParaRPr lang="en-AU" sz="2000" b="1" dirty="0">
              <a:solidFill>
                <a:schemeClr val="accent3"/>
              </a:solidFill>
            </a:endParaRP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AU" sz="2000" dirty="0"/>
              <a:t>An energy modelling framework that benchmarks a building’s energy use against a </a:t>
            </a:r>
            <a:r>
              <a:rPr lang="en-AU" sz="2000" dirty="0" smtClean="0"/>
              <a:t>6 </a:t>
            </a:r>
            <a:r>
              <a:rPr lang="en-AU" sz="2000" dirty="0"/>
              <a:t>star </a:t>
            </a:r>
            <a:r>
              <a:rPr lang="en-AU" sz="2000" dirty="0" smtClean="0"/>
              <a:t>scale.</a:t>
            </a:r>
            <a:endParaRPr lang="en-AU" sz="2000" dirty="0"/>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AU" sz="2000" dirty="0"/>
              <a:t>Can only be used for Class </a:t>
            </a:r>
            <a:r>
              <a:rPr lang="en-AU" sz="2000" dirty="0" smtClean="0"/>
              <a:t>3, 5 and 6 buildings</a:t>
            </a:r>
            <a:r>
              <a:rPr lang="en-AU" sz="2000" dirty="0"/>
              <a:t>, </a:t>
            </a:r>
            <a:r>
              <a:rPr lang="en-AU" sz="2000" dirty="0" smtClean="0"/>
              <a:t>and common areas of Class 2 buildings.</a:t>
            </a:r>
            <a:endParaRPr lang="en-AU" sz="2000" dirty="0"/>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AU" sz="2000" dirty="0"/>
              <a:t>Building developers must:</a:t>
            </a:r>
          </a:p>
          <a:p>
            <a:pPr marL="800100" lvl="1" indent="-342900">
              <a:spcBef>
                <a:spcPts val="300"/>
              </a:spcBef>
              <a:spcAft>
                <a:spcPts val="300"/>
              </a:spcAft>
              <a:buFont typeface="Arial" panose="020B0604020202020204" pitchFamily="34" charset="0"/>
              <a:buChar char="•"/>
              <a:defRPr/>
            </a:pPr>
            <a:r>
              <a:rPr lang="en-AU" sz="2000" dirty="0"/>
              <a:t>Enter into a NABERS Energy for Offices base building Energy Commitment </a:t>
            </a:r>
            <a:r>
              <a:rPr lang="en-AU" sz="2000" dirty="0" smtClean="0"/>
              <a:t>Agreement. Target star rating is dependent on building classification.</a:t>
            </a:r>
          </a:p>
          <a:p>
            <a:pPr marL="800100" lvl="1" indent="-342900">
              <a:spcBef>
                <a:spcPts val="300"/>
              </a:spcBef>
              <a:spcAft>
                <a:spcPts val="300"/>
              </a:spcAft>
              <a:buFont typeface="Arial" panose="020B0604020202020204" pitchFamily="34" charset="0"/>
              <a:buChar char="•"/>
              <a:defRPr/>
            </a:pPr>
            <a:r>
              <a:rPr lang="en-AU" sz="2000" dirty="0" smtClean="0"/>
              <a:t>Model </a:t>
            </a:r>
            <a:r>
              <a:rPr lang="en-AU" sz="2000" dirty="0"/>
              <a:t>the energy efficiency of the building using the NABERS based energy </a:t>
            </a:r>
            <a:r>
              <a:rPr lang="en-AU" sz="2000" dirty="0" smtClean="0"/>
              <a:t>model.</a:t>
            </a:r>
            <a:endParaRPr lang="en-AU" sz="2000" dirty="0"/>
          </a:p>
          <a:p>
            <a:pPr marL="342900" lvl="0" indent="-342900">
              <a:spcBef>
                <a:spcPts val="300"/>
              </a:spcBef>
              <a:spcAft>
                <a:spcPts val="300"/>
              </a:spcAft>
              <a:buFont typeface="Arial" panose="020B0604020202020204" pitchFamily="34" charset="0"/>
              <a:buChar char="•"/>
              <a:defRPr/>
            </a:pPr>
            <a:r>
              <a:rPr lang="en-AU" sz="2000" dirty="0"/>
              <a:t>Additional thermal comfort targets and other DTS Provisions also </a:t>
            </a:r>
            <a:r>
              <a:rPr lang="en-AU" sz="2000" dirty="0" smtClean="0"/>
              <a:t>apply.</a:t>
            </a:r>
            <a:endParaRPr lang="en-AU" sz="2000" dirty="0"/>
          </a:p>
        </p:txBody>
      </p:sp>
      <p:sp>
        <p:nvSpPr>
          <p:cNvPr id="16" name="Description J1V2">
            <a:extLst>
              <a:ext uri="{FF2B5EF4-FFF2-40B4-BE49-F238E27FC236}">
                <a16:creationId xmlns:a16="http://schemas.microsoft.com/office/drawing/2014/main" xmlns="" id="{681B8707-9536-4BF0-AE7D-99A4B3A17AB9}"/>
              </a:ext>
            </a:extLst>
          </p:cNvPr>
          <p:cNvSpPr txBox="1"/>
          <p:nvPr/>
        </p:nvSpPr>
        <p:spPr>
          <a:xfrm>
            <a:off x="3950855" y="1996936"/>
            <a:ext cx="7920000" cy="3593291"/>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tab pos="360363" algn="l"/>
              </a:tabLst>
              <a:defRPr/>
            </a:pPr>
            <a:r>
              <a:rPr lang="en-AU" sz="2000" b="1" dirty="0" smtClean="0">
                <a:solidFill>
                  <a:schemeClr val="accent3"/>
                </a:solidFill>
              </a:rPr>
              <a:t>J1V2 </a:t>
            </a:r>
            <a:r>
              <a:rPr lang="en-AU" sz="2000" b="1" dirty="0">
                <a:solidFill>
                  <a:schemeClr val="accent3"/>
                </a:solidFill>
              </a:rPr>
              <a:t>Green Star</a:t>
            </a:r>
          </a:p>
          <a:p>
            <a:pPr marL="342900" indent="-342900">
              <a:spcBef>
                <a:spcPts val="300"/>
              </a:spcBef>
              <a:spcAft>
                <a:spcPts val="300"/>
              </a:spcAft>
              <a:buFont typeface="Arial" panose="020B0604020202020204" pitchFamily="34" charset="0"/>
              <a:buChar char="•"/>
              <a:defRPr/>
            </a:pPr>
            <a:r>
              <a:rPr lang="en-AU" sz="2000" dirty="0"/>
              <a:t>Rating tool that compares a proposed building to a reference building compliant with the DTS Provisions in Section J</a:t>
            </a:r>
          </a:p>
          <a:p>
            <a:pPr marL="342900" indent="-342900">
              <a:spcBef>
                <a:spcPts val="300"/>
              </a:spcBef>
              <a:spcAft>
                <a:spcPts val="300"/>
              </a:spcAft>
              <a:buFont typeface="Arial" panose="020B0604020202020204" pitchFamily="34" charset="0"/>
              <a:buChar char="•"/>
              <a:defRPr/>
            </a:pPr>
            <a:r>
              <a:rPr lang="en-AU" sz="2000" dirty="0"/>
              <a:t>Can be used for Class 3, 5, 6, 7, 8 or 9 buildings </a:t>
            </a:r>
            <a:r>
              <a:rPr lang="en-AU" sz="2000" dirty="0" smtClean="0"/>
              <a:t>or common </a:t>
            </a:r>
            <a:r>
              <a:rPr lang="en-AU" sz="2000" dirty="0"/>
              <a:t>areas of Class 2 buildings</a:t>
            </a:r>
            <a:endParaRPr lang="en-US" sz="2000" dirty="0"/>
          </a:p>
          <a:p>
            <a:pPr marL="342900" indent="-342900">
              <a:spcBef>
                <a:spcPts val="300"/>
              </a:spcBef>
              <a:spcAft>
                <a:spcPts val="300"/>
              </a:spcAft>
              <a:buFont typeface="Arial" panose="020B0604020202020204" pitchFamily="34" charset="0"/>
              <a:buChar char="•"/>
              <a:defRPr/>
            </a:pPr>
            <a:r>
              <a:rPr lang="en-US" sz="2000" dirty="0"/>
              <a:t>The Green Star – Design and As-Built </a:t>
            </a:r>
            <a:r>
              <a:rPr lang="en-US" sz="2000" dirty="0" smtClean="0"/>
              <a:t>or Green Star Buildings rating </a:t>
            </a:r>
            <a:r>
              <a:rPr lang="en-US" sz="2000" dirty="0"/>
              <a:t>needs to comply with the simulation requirements and be registered</a:t>
            </a:r>
          </a:p>
          <a:p>
            <a:pPr marL="342900" indent="-342900">
              <a:spcBef>
                <a:spcPts val="300"/>
              </a:spcBef>
              <a:spcAft>
                <a:spcPts val="300"/>
              </a:spcAft>
              <a:buFont typeface="Arial" panose="020B0604020202020204" pitchFamily="34" charset="0"/>
              <a:buChar char="•"/>
              <a:defRPr/>
            </a:pPr>
            <a:r>
              <a:rPr lang="en-AU" sz="2000" dirty="0"/>
              <a:t>Additional thermal comfort targets and other DTS Provisions also </a:t>
            </a:r>
            <a:r>
              <a:rPr lang="en-AU" sz="2000" dirty="0" smtClean="0"/>
              <a:t>apply.</a:t>
            </a:r>
            <a:endParaRPr lang="en-AU" sz="2000" dirty="0">
              <a:solidFill>
                <a:srgbClr val="FF0000"/>
              </a:solidFill>
            </a:endParaRPr>
          </a:p>
        </p:txBody>
      </p:sp>
      <p:sp>
        <p:nvSpPr>
          <p:cNvPr id="40" name="Description J1V3">
            <a:extLst>
              <a:ext uri="{FF2B5EF4-FFF2-40B4-BE49-F238E27FC236}">
                <a16:creationId xmlns:a16="http://schemas.microsoft.com/office/drawing/2014/main" xmlns="" id="{6A73086C-B75B-458B-B7D6-0B05CC15B635}"/>
              </a:ext>
            </a:extLst>
          </p:cNvPr>
          <p:cNvSpPr txBox="1"/>
          <p:nvPr/>
        </p:nvSpPr>
        <p:spPr>
          <a:xfrm>
            <a:off x="3931560" y="2001707"/>
            <a:ext cx="7920000" cy="3670236"/>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defRPr/>
            </a:pPr>
            <a:r>
              <a:rPr lang="en-AU" sz="2000" b="1" dirty="0" smtClean="0">
                <a:solidFill>
                  <a:schemeClr val="accent3"/>
                </a:solidFill>
              </a:rPr>
              <a:t>J1V3 </a:t>
            </a:r>
            <a:r>
              <a:rPr lang="en-AU" sz="2000" b="1" dirty="0">
                <a:solidFill>
                  <a:schemeClr val="accent3"/>
                </a:solidFill>
              </a:rPr>
              <a:t>Verification using a reference building</a:t>
            </a:r>
            <a:endParaRPr lang="en-AU" sz="2000" dirty="0"/>
          </a:p>
          <a:p>
            <a:pPr marL="342900" indent="-342900">
              <a:spcBef>
                <a:spcPts val="300"/>
              </a:spcBef>
              <a:spcAft>
                <a:spcPts val="300"/>
              </a:spcAft>
              <a:buFont typeface="Arial" panose="020B0604020202020204" pitchFamily="34" charset="0"/>
              <a:buChar char="•"/>
              <a:defRPr/>
            </a:pPr>
            <a:r>
              <a:rPr lang="en-AU" sz="2000" dirty="0"/>
              <a:t>Compares annual greenhouse gas emissions of a proposed building to that of a reference building</a:t>
            </a:r>
          </a:p>
          <a:p>
            <a:pPr marL="342900" indent="-342900">
              <a:spcBef>
                <a:spcPts val="300"/>
              </a:spcBef>
              <a:spcAft>
                <a:spcPts val="300"/>
              </a:spcAft>
              <a:buFont typeface="Arial" panose="020B0604020202020204" pitchFamily="34" charset="0"/>
              <a:buChar char="•"/>
              <a:defRPr/>
            </a:pPr>
            <a:r>
              <a:rPr lang="en-AU" sz="2000" dirty="0"/>
              <a:t>The reference building is based on satisfying the DTS Provisions </a:t>
            </a:r>
          </a:p>
          <a:p>
            <a:pPr marL="342900" indent="-342900">
              <a:spcBef>
                <a:spcPts val="300"/>
              </a:spcBef>
              <a:spcAft>
                <a:spcPts val="300"/>
              </a:spcAft>
              <a:buFont typeface="Arial" panose="020B0604020202020204" pitchFamily="34" charset="0"/>
              <a:buChar char="•"/>
              <a:defRPr/>
            </a:pPr>
            <a:r>
              <a:rPr lang="en-AU" sz="2000" dirty="0"/>
              <a:t>If the greenhouse gas emissions of the proposed building do not exceed that of the reference building, </a:t>
            </a:r>
            <a:r>
              <a:rPr lang="en-AU" sz="2000" dirty="0" smtClean="0"/>
              <a:t>J1P1 </a:t>
            </a:r>
            <a:r>
              <a:rPr lang="en-AU" sz="2000" dirty="0"/>
              <a:t>is satisfied</a:t>
            </a:r>
          </a:p>
          <a:p>
            <a:pPr marL="342900" indent="-342900">
              <a:spcBef>
                <a:spcPts val="300"/>
              </a:spcBef>
              <a:spcAft>
                <a:spcPts val="300"/>
              </a:spcAft>
              <a:buFont typeface="Arial" panose="020B0604020202020204" pitchFamily="34" charset="0"/>
              <a:buChar char="•"/>
              <a:defRPr/>
            </a:pPr>
            <a:r>
              <a:rPr lang="en-AU" sz="2000" dirty="0"/>
              <a:t>Can be used for Class 3, 5, 6, 7, 8 or 9 buildings and common areas of Class 2 buildings</a:t>
            </a:r>
          </a:p>
          <a:p>
            <a:pPr marL="342900" indent="-342900">
              <a:spcBef>
                <a:spcPts val="300"/>
              </a:spcBef>
              <a:spcAft>
                <a:spcPts val="300"/>
              </a:spcAft>
              <a:buFont typeface="Arial" panose="020B0604020202020204" pitchFamily="34" charset="0"/>
              <a:buChar char="•"/>
              <a:defRPr/>
            </a:pPr>
            <a:r>
              <a:rPr lang="en-AU" sz="2000" dirty="0"/>
              <a:t>Additional thermal comfort targets and other DTS Provisions also </a:t>
            </a:r>
            <a:r>
              <a:rPr lang="en-AU" sz="2000" dirty="0" smtClean="0"/>
              <a:t>apply</a:t>
            </a:r>
            <a:endParaRPr lang="en-AU" sz="2000" dirty="0"/>
          </a:p>
        </p:txBody>
      </p:sp>
      <p:sp>
        <p:nvSpPr>
          <p:cNvPr id="85" name="Description J1V4">
            <a:extLst>
              <a:ext uri="{FF2B5EF4-FFF2-40B4-BE49-F238E27FC236}">
                <a16:creationId xmlns:a16="http://schemas.microsoft.com/office/drawing/2014/main" xmlns="" id="{BA489ED2-4087-4315-A303-D2FB6A35971D}"/>
              </a:ext>
            </a:extLst>
          </p:cNvPr>
          <p:cNvSpPr txBox="1"/>
          <p:nvPr/>
        </p:nvSpPr>
        <p:spPr>
          <a:xfrm>
            <a:off x="3949702" y="1996936"/>
            <a:ext cx="7920000" cy="2977738"/>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defRPr/>
            </a:pPr>
            <a:r>
              <a:rPr lang="en-AU" sz="2000" b="1" dirty="0" smtClean="0">
                <a:solidFill>
                  <a:schemeClr val="accent3"/>
                </a:solidFill>
              </a:rPr>
              <a:t>J1V4 Verification of building </a:t>
            </a:r>
            <a:r>
              <a:rPr lang="en-AU" sz="2000" b="1" dirty="0">
                <a:solidFill>
                  <a:schemeClr val="accent3"/>
                </a:solidFill>
              </a:rPr>
              <a:t>envelope sealing</a:t>
            </a:r>
            <a:endParaRPr lang="en-AU" sz="2000" dirty="0"/>
          </a:p>
          <a:p>
            <a:pPr marL="342900" indent="-342900">
              <a:spcBef>
                <a:spcPts val="300"/>
              </a:spcBef>
              <a:spcAft>
                <a:spcPts val="300"/>
              </a:spcAft>
              <a:buFont typeface="Arial" panose="020B0604020202020204" pitchFamily="34" charset="0"/>
              <a:buChar char="•"/>
              <a:defRPr/>
            </a:pPr>
            <a:r>
              <a:rPr lang="en-AU" sz="2000" dirty="0"/>
              <a:t>Building sealing is essential for facilitating the energy efficiency of a building</a:t>
            </a:r>
          </a:p>
          <a:p>
            <a:pPr marL="342900" indent="-342900">
              <a:spcBef>
                <a:spcPts val="300"/>
              </a:spcBef>
              <a:spcAft>
                <a:spcPts val="300"/>
              </a:spcAft>
              <a:buFont typeface="Arial" panose="020B0604020202020204" pitchFamily="34" charset="0"/>
              <a:buChar char="•"/>
              <a:defRPr/>
            </a:pPr>
            <a:r>
              <a:rPr lang="en-AU" sz="2000" dirty="0" smtClean="0"/>
              <a:t>J1V4 </a:t>
            </a:r>
            <a:r>
              <a:rPr lang="en-AU" sz="2000" dirty="0"/>
              <a:t>provides a method of demonstrating compliance with the building sealing requirements in </a:t>
            </a:r>
            <a:r>
              <a:rPr lang="en-AU" sz="2000" dirty="0" smtClean="0"/>
              <a:t>J1P1(e) and J1P2</a:t>
            </a:r>
            <a:endParaRPr lang="en-AU" sz="2000" dirty="0"/>
          </a:p>
          <a:p>
            <a:pPr marL="342900" indent="-342900">
              <a:spcBef>
                <a:spcPts val="300"/>
              </a:spcBef>
              <a:spcAft>
                <a:spcPts val="300"/>
              </a:spcAft>
              <a:buFont typeface="Arial" panose="020B0604020202020204" pitchFamily="34" charset="0"/>
              <a:buChar char="•"/>
              <a:defRPr/>
            </a:pPr>
            <a:r>
              <a:rPr lang="en-AU" sz="2000" dirty="0"/>
              <a:t>It can be used for Class 2, 3, 4, 5, 6, 8 or 9 buildings</a:t>
            </a:r>
          </a:p>
          <a:p>
            <a:pPr marL="342900" indent="-342900">
              <a:spcBef>
                <a:spcPts val="300"/>
              </a:spcBef>
              <a:spcAft>
                <a:spcPts val="300"/>
              </a:spcAft>
              <a:buFont typeface="Arial" panose="020B0604020202020204" pitchFamily="34" charset="0"/>
              <a:buChar char="•"/>
              <a:defRPr/>
            </a:pPr>
            <a:r>
              <a:rPr lang="en-AU" sz="2000" dirty="0" smtClean="0"/>
              <a:t>J1V4 </a:t>
            </a:r>
            <a:r>
              <a:rPr lang="en-AU" sz="2000" dirty="0"/>
              <a:t>provides an option for complying with the prescriptive building sealing requirements in Part </a:t>
            </a:r>
            <a:r>
              <a:rPr lang="en-AU" sz="2000" dirty="0" smtClean="0"/>
              <a:t>J5</a:t>
            </a:r>
            <a:endParaRPr lang="en-AU" sz="2000" dirty="0"/>
          </a:p>
        </p:txBody>
      </p:sp>
      <p:sp>
        <p:nvSpPr>
          <p:cNvPr id="20" name="Description J1V5">
            <a:extLst>
              <a:ext uri="{FF2B5EF4-FFF2-40B4-BE49-F238E27FC236}">
                <a16:creationId xmlns:a16="http://schemas.microsoft.com/office/drawing/2014/main" xmlns="" id="{BA489ED2-4087-4315-A303-D2FB6A35971D}"/>
              </a:ext>
            </a:extLst>
          </p:cNvPr>
          <p:cNvSpPr txBox="1"/>
          <p:nvPr/>
        </p:nvSpPr>
        <p:spPr>
          <a:xfrm>
            <a:off x="4102102" y="1833820"/>
            <a:ext cx="7920000" cy="4054956"/>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defRPr/>
            </a:pPr>
            <a:r>
              <a:rPr lang="en-AU" sz="2000" b="1" dirty="0" smtClean="0">
                <a:solidFill>
                  <a:schemeClr val="accent3"/>
                </a:solidFill>
              </a:rPr>
              <a:t>J1V5 Verification using a reference building for a </a:t>
            </a:r>
            <a:br>
              <a:rPr lang="en-AU" sz="2000" b="1" dirty="0" smtClean="0">
                <a:solidFill>
                  <a:schemeClr val="accent3"/>
                </a:solidFill>
              </a:rPr>
            </a:br>
            <a:r>
              <a:rPr lang="en-AU" sz="2000" b="1" dirty="0" smtClean="0">
                <a:solidFill>
                  <a:schemeClr val="accent3"/>
                </a:solidFill>
              </a:rPr>
              <a:t>Class 2 sole-occupancy unit</a:t>
            </a:r>
            <a:endParaRPr lang="en-AU" sz="2000" dirty="0"/>
          </a:p>
          <a:p>
            <a:pPr marL="342900" indent="-342900">
              <a:spcBef>
                <a:spcPts val="300"/>
              </a:spcBef>
              <a:spcAft>
                <a:spcPts val="300"/>
              </a:spcAft>
              <a:buFont typeface="Arial" panose="020B0604020202020204" pitchFamily="34" charset="0"/>
              <a:buChar char="•"/>
              <a:defRPr/>
            </a:pPr>
            <a:r>
              <a:rPr lang="en-AU" sz="1750" dirty="0" smtClean="0"/>
              <a:t>This Verification Method can be used to verify compliance with J1P2 and J1P3 for a Class 2 sole-occupancy unit. </a:t>
            </a:r>
          </a:p>
          <a:p>
            <a:pPr marL="342900" indent="-342900">
              <a:spcBef>
                <a:spcPts val="300"/>
              </a:spcBef>
              <a:spcAft>
                <a:spcPts val="300"/>
              </a:spcAft>
              <a:buFont typeface="Arial" panose="020B0604020202020204" pitchFamily="34" charset="0"/>
              <a:buChar char="•"/>
              <a:defRPr/>
            </a:pPr>
            <a:r>
              <a:rPr lang="en-US" sz="1750" dirty="0" smtClean="0"/>
              <a:t>The method compares the proposed solution with a reference building that complies with the DTS Provisions (Specification 45).</a:t>
            </a:r>
          </a:p>
          <a:p>
            <a:pPr marL="342900" indent="-342900">
              <a:spcBef>
                <a:spcPts val="300"/>
              </a:spcBef>
              <a:spcAft>
                <a:spcPts val="300"/>
              </a:spcAft>
              <a:buFont typeface="Arial" panose="020B0604020202020204" pitchFamily="34" charset="0"/>
              <a:buChar char="•"/>
              <a:defRPr/>
            </a:pPr>
            <a:r>
              <a:rPr lang="en-US" sz="1750" dirty="0"/>
              <a:t>The calculation method needs to comply with ANSI/ASHRAE Standard 140 – </a:t>
            </a:r>
            <a:r>
              <a:rPr lang="en-US" sz="1750" i="1" dirty="0"/>
              <a:t>can’t use a NatHERS tool</a:t>
            </a:r>
            <a:r>
              <a:rPr lang="en-US" sz="1750" dirty="0"/>
              <a:t>.</a:t>
            </a:r>
          </a:p>
          <a:p>
            <a:pPr marL="342900" indent="-342900">
              <a:spcBef>
                <a:spcPts val="300"/>
              </a:spcBef>
              <a:spcAft>
                <a:spcPts val="300"/>
              </a:spcAft>
              <a:buFont typeface="Arial" panose="020B0604020202020204" pitchFamily="34" charset="0"/>
              <a:buChar char="•"/>
              <a:defRPr/>
            </a:pPr>
            <a:r>
              <a:rPr lang="en-US" sz="1750" dirty="0" smtClean="0"/>
              <a:t>J1V5 covers:</a:t>
            </a:r>
          </a:p>
          <a:p>
            <a:pPr marL="800100" lvl="1" indent="-342900">
              <a:spcBef>
                <a:spcPts val="300"/>
              </a:spcBef>
              <a:spcAft>
                <a:spcPts val="300"/>
              </a:spcAft>
              <a:buFont typeface="Arial" panose="020B0604020202020204" pitchFamily="34" charset="0"/>
              <a:buChar char="•"/>
              <a:defRPr/>
            </a:pPr>
            <a:r>
              <a:rPr lang="en-US" sz="1750" dirty="0" smtClean="0"/>
              <a:t>heating loads and cooling loads </a:t>
            </a:r>
          </a:p>
          <a:p>
            <a:pPr marL="800100" lvl="1" indent="-342900">
              <a:spcBef>
                <a:spcPts val="300"/>
              </a:spcBef>
              <a:spcAft>
                <a:spcPts val="300"/>
              </a:spcAft>
              <a:buFont typeface="Arial" panose="020B0604020202020204" pitchFamily="34" charset="0"/>
              <a:buChar char="•"/>
              <a:defRPr/>
            </a:pPr>
            <a:r>
              <a:rPr lang="en-US" sz="1750" dirty="0"/>
              <a:t>energy value of the domestic </a:t>
            </a:r>
            <a:r>
              <a:rPr lang="en-US" sz="1750" dirty="0" smtClean="0"/>
              <a:t>services</a:t>
            </a:r>
            <a:endParaRPr lang="en-US" sz="1750" dirty="0"/>
          </a:p>
          <a:p>
            <a:pPr marL="800100" lvl="1" indent="-342900">
              <a:spcBef>
                <a:spcPts val="300"/>
              </a:spcBef>
              <a:spcAft>
                <a:spcPts val="300"/>
              </a:spcAft>
              <a:buFont typeface="Arial" panose="020B0604020202020204" pitchFamily="34" charset="0"/>
              <a:buChar char="•"/>
              <a:defRPr/>
            </a:pPr>
            <a:r>
              <a:rPr lang="en-US" sz="1750" dirty="0" smtClean="0"/>
              <a:t>additional requirements (Specifications 33 and 45 as applicable).</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287537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dissolv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40"/>
                                        </p:tgtEl>
                                      </p:cBhvr>
                                    </p:animEffect>
                                    <p:set>
                                      <p:cBhvr>
                                        <p:cTn id="3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dissolve">
                                      <p:cBhvr>
                                        <p:cTn id="40" dur="500"/>
                                        <p:tgtEl>
                                          <p:spTgt spid="8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85"/>
                                        </p:tgtEl>
                                      </p:cBhvr>
                                    </p:animEffect>
                                    <p:set>
                                      <p:cBhvr>
                                        <p:cTn id="45"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CB849A-0339-4662-A9B3-D555116483AC}"/>
              </a:ext>
            </a:extLst>
          </p:cNvPr>
          <p:cNvSpPr>
            <a:spLocks noGrp="1"/>
          </p:cNvSpPr>
          <p:nvPr>
            <p:ph type="body" sz="quarter" idx="11"/>
          </p:nvPr>
        </p:nvSpPr>
        <p:spPr/>
        <p:txBody>
          <a:bodyPr>
            <a:normAutofit/>
          </a:bodyPr>
          <a:lstStyle/>
          <a:p>
            <a:r>
              <a:rPr lang="en-AU" dirty="0"/>
              <a:t>Match each Part in Section J with its subject…</a:t>
            </a:r>
          </a:p>
        </p:txBody>
      </p:sp>
      <p:sp>
        <p:nvSpPr>
          <p:cNvPr id="13" name="Answer Option 6">
            <a:extLst>
              <a:ext uri="{FF2B5EF4-FFF2-40B4-BE49-F238E27FC236}">
                <a16:creationId xmlns:a16="http://schemas.microsoft.com/office/drawing/2014/main" xmlns="" id="{D9A2087C-0522-47AB-A619-6E9864848853}"/>
              </a:ext>
            </a:extLst>
          </p:cNvPr>
          <p:cNvSpPr/>
          <p:nvPr/>
        </p:nvSpPr>
        <p:spPr>
          <a:xfrm flipH="1">
            <a:off x="7750628" y="6045811"/>
            <a:ext cx="4093020" cy="540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 </a:t>
            </a:r>
            <a:r>
              <a:rPr lang="en-AU" dirty="0" smtClean="0"/>
              <a:t>Energy monitoring and on-site distributed energy resources</a:t>
            </a:r>
            <a:endParaRPr lang="en-AU" dirty="0"/>
          </a:p>
        </p:txBody>
      </p:sp>
      <p:sp>
        <p:nvSpPr>
          <p:cNvPr id="12" name="Answer Option 5">
            <a:extLst>
              <a:ext uri="{FF2B5EF4-FFF2-40B4-BE49-F238E27FC236}">
                <a16:creationId xmlns:a16="http://schemas.microsoft.com/office/drawing/2014/main" xmlns="" id="{0D561426-6351-4F9B-8987-479459BECD64}"/>
              </a:ext>
            </a:extLst>
          </p:cNvPr>
          <p:cNvSpPr/>
          <p:nvPr/>
        </p:nvSpPr>
        <p:spPr>
          <a:xfrm flipH="1">
            <a:off x="7750628" y="4439108"/>
            <a:ext cx="4093020" cy="540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Heated water supply and </a:t>
            </a:r>
            <a:br>
              <a:rPr lang="en-AU" dirty="0"/>
            </a:br>
            <a:r>
              <a:rPr lang="en-AU" dirty="0"/>
              <a:t>swimming pool and spa pool plant</a:t>
            </a:r>
          </a:p>
        </p:txBody>
      </p:sp>
      <p:sp>
        <p:nvSpPr>
          <p:cNvPr id="20" name="Answer Option 4">
            <a:extLst>
              <a:ext uri="{FF2B5EF4-FFF2-40B4-BE49-F238E27FC236}">
                <a16:creationId xmlns:a16="http://schemas.microsoft.com/office/drawing/2014/main" xmlns="" id="{E3D60CDC-CE85-4AE7-8743-4B3ACC103A4F}"/>
              </a:ext>
            </a:extLst>
          </p:cNvPr>
          <p:cNvSpPr/>
          <p:nvPr/>
        </p:nvSpPr>
        <p:spPr>
          <a:xfrm flipH="1">
            <a:off x="7750628" y="2029052"/>
            <a:ext cx="4093020" cy="540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    Artificial </a:t>
            </a:r>
            <a:r>
              <a:rPr lang="en-AU" dirty="0" smtClean="0"/>
              <a:t>lighting </a:t>
            </a:r>
            <a:r>
              <a:rPr lang="en-AU" dirty="0"/>
              <a:t>and power</a:t>
            </a:r>
          </a:p>
        </p:txBody>
      </p:sp>
      <p:sp>
        <p:nvSpPr>
          <p:cNvPr id="21" name="Answer Option 3">
            <a:extLst>
              <a:ext uri="{FF2B5EF4-FFF2-40B4-BE49-F238E27FC236}">
                <a16:creationId xmlns:a16="http://schemas.microsoft.com/office/drawing/2014/main" xmlns="" id="{CA8C8862-4010-4B81-8332-AF48A7A2BFC3}"/>
              </a:ext>
            </a:extLst>
          </p:cNvPr>
          <p:cNvSpPr/>
          <p:nvPr/>
        </p:nvSpPr>
        <p:spPr>
          <a:xfrm flipH="1">
            <a:off x="7750628" y="2832404"/>
            <a:ext cx="4093020" cy="540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      </a:t>
            </a:r>
            <a:r>
              <a:rPr lang="en-AU" dirty="0" smtClean="0"/>
              <a:t>Air-conditioning </a:t>
            </a:r>
            <a:r>
              <a:rPr lang="en-AU" dirty="0"/>
              <a:t>and </a:t>
            </a:r>
            <a:r>
              <a:rPr lang="en-AU" dirty="0" smtClean="0"/>
              <a:t>ventilation</a:t>
            </a:r>
            <a:endParaRPr lang="en-AU" dirty="0"/>
          </a:p>
        </p:txBody>
      </p:sp>
      <p:sp>
        <p:nvSpPr>
          <p:cNvPr id="22" name="Answer Option 2">
            <a:extLst>
              <a:ext uri="{FF2B5EF4-FFF2-40B4-BE49-F238E27FC236}">
                <a16:creationId xmlns:a16="http://schemas.microsoft.com/office/drawing/2014/main" xmlns="" id="{852500D9-CF4D-47E0-B837-BE0575022635}"/>
              </a:ext>
            </a:extLst>
          </p:cNvPr>
          <p:cNvSpPr/>
          <p:nvPr/>
        </p:nvSpPr>
        <p:spPr>
          <a:xfrm flipH="1">
            <a:off x="7750628" y="5242460"/>
            <a:ext cx="4093020" cy="540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Building sealing</a:t>
            </a:r>
          </a:p>
        </p:txBody>
      </p:sp>
      <p:sp>
        <p:nvSpPr>
          <p:cNvPr id="23" name="Answer Option 1">
            <a:extLst>
              <a:ext uri="{FF2B5EF4-FFF2-40B4-BE49-F238E27FC236}">
                <a16:creationId xmlns:a16="http://schemas.microsoft.com/office/drawing/2014/main" xmlns="" id="{AFABB218-4074-4F4D-B9E7-44C234492307}"/>
              </a:ext>
            </a:extLst>
          </p:cNvPr>
          <p:cNvSpPr/>
          <p:nvPr/>
        </p:nvSpPr>
        <p:spPr>
          <a:xfrm flipH="1">
            <a:off x="7750628" y="3635756"/>
            <a:ext cx="4093020" cy="540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Building fabric</a:t>
            </a:r>
          </a:p>
        </p:txBody>
      </p:sp>
      <p:sp>
        <p:nvSpPr>
          <p:cNvPr id="18" name="Option 1 Part J4">
            <a:extLst>
              <a:ext uri="{FF2B5EF4-FFF2-40B4-BE49-F238E27FC236}">
                <a16:creationId xmlns:a16="http://schemas.microsoft.com/office/drawing/2014/main" xmlns="" id="{4A12CA4C-11DB-4EDB-8CDD-8E2BC879079E}"/>
              </a:ext>
            </a:extLst>
          </p:cNvPr>
          <p:cNvSpPr/>
          <p:nvPr/>
        </p:nvSpPr>
        <p:spPr>
          <a:xfrm>
            <a:off x="340621" y="2037359"/>
            <a:ext cx="3395360" cy="540000"/>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Part </a:t>
            </a:r>
            <a:r>
              <a:rPr lang="en-AU" sz="2000" b="1" dirty="0" smtClean="0"/>
              <a:t>J4</a:t>
            </a:r>
            <a:endParaRPr lang="en-AU" sz="2000" b="1" dirty="0"/>
          </a:p>
        </p:txBody>
      </p:sp>
      <p:sp>
        <p:nvSpPr>
          <p:cNvPr id="17" name="Option 2 Part J5">
            <a:extLst>
              <a:ext uri="{FF2B5EF4-FFF2-40B4-BE49-F238E27FC236}">
                <a16:creationId xmlns:a16="http://schemas.microsoft.com/office/drawing/2014/main" xmlns="" id="{4F297B1D-0374-436F-9517-313C6E475DED}"/>
              </a:ext>
            </a:extLst>
          </p:cNvPr>
          <p:cNvSpPr/>
          <p:nvPr/>
        </p:nvSpPr>
        <p:spPr>
          <a:xfrm>
            <a:off x="340621" y="2840711"/>
            <a:ext cx="3395360" cy="540000"/>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Part </a:t>
            </a:r>
            <a:r>
              <a:rPr lang="en-AU" sz="2000" b="1" dirty="0" smtClean="0"/>
              <a:t>J5</a:t>
            </a:r>
            <a:endParaRPr lang="en-AU" sz="2000" b="1" dirty="0"/>
          </a:p>
        </p:txBody>
      </p:sp>
      <p:sp>
        <p:nvSpPr>
          <p:cNvPr id="16" name="Option 3 Part J6">
            <a:extLst>
              <a:ext uri="{FF2B5EF4-FFF2-40B4-BE49-F238E27FC236}">
                <a16:creationId xmlns:a16="http://schemas.microsoft.com/office/drawing/2014/main" xmlns="" id="{C00250C7-FB02-454D-ADC7-A48C935638D0}"/>
              </a:ext>
            </a:extLst>
          </p:cNvPr>
          <p:cNvSpPr/>
          <p:nvPr/>
        </p:nvSpPr>
        <p:spPr>
          <a:xfrm>
            <a:off x="340621" y="3644063"/>
            <a:ext cx="3395360" cy="540000"/>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Part </a:t>
            </a:r>
            <a:r>
              <a:rPr lang="en-AU" sz="2000" b="1" dirty="0" smtClean="0"/>
              <a:t>J6</a:t>
            </a:r>
            <a:endParaRPr lang="en-AU" sz="2000" b="1" dirty="0"/>
          </a:p>
        </p:txBody>
      </p:sp>
      <p:sp>
        <p:nvSpPr>
          <p:cNvPr id="19" name="Option 4 Part J7">
            <a:extLst>
              <a:ext uri="{FF2B5EF4-FFF2-40B4-BE49-F238E27FC236}">
                <a16:creationId xmlns:a16="http://schemas.microsoft.com/office/drawing/2014/main" xmlns="" id="{F277CC82-D24E-4CA0-9B4F-9F6319CE94FE}"/>
              </a:ext>
            </a:extLst>
          </p:cNvPr>
          <p:cNvSpPr/>
          <p:nvPr/>
        </p:nvSpPr>
        <p:spPr>
          <a:xfrm>
            <a:off x="340621" y="4447416"/>
            <a:ext cx="3395360" cy="540000"/>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Part </a:t>
            </a:r>
            <a:r>
              <a:rPr lang="en-AU" sz="2000" b="1" dirty="0" smtClean="0"/>
              <a:t>J7</a:t>
            </a:r>
            <a:endParaRPr lang="en-AU" sz="2000" b="1" dirty="0"/>
          </a:p>
        </p:txBody>
      </p:sp>
      <p:sp>
        <p:nvSpPr>
          <p:cNvPr id="15" name="Option 5 Part J8">
            <a:extLst>
              <a:ext uri="{FF2B5EF4-FFF2-40B4-BE49-F238E27FC236}">
                <a16:creationId xmlns:a16="http://schemas.microsoft.com/office/drawing/2014/main" xmlns="" id="{F6B38621-B266-4FFB-9461-FE6014A39687}"/>
              </a:ext>
            </a:extLst>
          </p:cNvPr>
          <p:cNvSpPr/>
          <p:nvPr/>
        </p:nvSpPr>
        <p:spPr>
          <a:xfrm>
            <a:off x="340621" y="5250767"/>
            <a:ext cx="3395360" cy="540000"/>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Part </a:t>
            </a:r>
            <a:r>
              <a:rPr lang="en-AU" sz="2000" b="1" dirty="0" smtClean="0"/>
              <a:t>J8</a:t>
            </a:r>
            <a:endParaRPr lang="en-AU" sz="2000" b="1" dirty="0"/>
          </a:p>
        </p:txBody>
      </p:sp>
      <p:sp>
        <p:nvSpPr>
          <p:cNvPr id="14" name="Option 6 Part J9">
            <a:extLst>
              <a:ext uri="{FF2B5EF4-FFF2-40B4-BE49-F238E27FC236}">
                <a16:creationId xmlns:a16="http://schemas.microsoft.com/office/drawing/2014/main" xmlns="" id="{F943840C-7AA7-42F1-A2D9-C69B7E43E376}"/>
              </a:ext>
            </a:extLst>
          </p:cNvPr>
          <p:cNvSpPr/>
          <p:nvPr/>
        </p:nvSpPr>
        <p:spPr>
          <a:xfrm>
            <a:off x="340621" y="6054119"/>
            <a:ext cx="3395360" cy="540000"/>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Part </a:t>
            </a:r>
            <a:r>
              <a:rPr lang="en-AU" sz="2000" b="1" dirty="0" smtClean="0"/>
              <a:t>J9</a:t>
            </a:r>
            <a:endParaRPr lang="en-AU" sz="2000" b="1"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285662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2.96296E-6 L -0.3737 -0.23287 " pathEditMode="relative" rAng="0" ptsTypes="AA">
                                      <p:cBhvr>
                                        <p:cTn id="6" dur="2000" fill="hold"/>
                                        <p:tgtEl>
                                          <p:spTgt spid="23"/>
                                        </p:tgtEl>
                                        <p:attrNameLst>
                                          <p:attrName>ppt_x</p:attrName>
                                          <p:attrName>ppt_y</p:attrName>
                                        </p:attrNameLst>
                                      </p:cBhvr>
                                      <p:rCtr x="-18815" y="-1164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7 5.0307E-17 L -0.37253 -0.35069 " pathEditMode="relative" rAng="0" ptsTypes="AA">
                                      <p:cBhvr>
                                        <p:cTn id="10" dur="2000" fill="hold"/>
                                        <p:tgtEl>
                                          <p:spTgt spid="22"/>
                                        </p:tgtEl>
                                        <p:attrNameLst>
                                          <p:attrName>ppt_x</p:attrName>
                                          <p:attrName>ppt_y</p:attrName>
                                        </p:attrNameLst>
                                      </p:cBhvr>
                                      <p:rCtr x="-18750" y="-1736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45833E-6 -4.44444E-6 L -0.3737 0.1169 " pathEditMode="relative" rAng="0" ptsTypes="AA">
                                      <p:cBhvr>
                                        <p:cTn id="14" dur="2000" fill="hold"/>
                                        <p:tgtEl>
                                          <p:spTgt spid="21"/>
                                        </p:tgtEl>
                                        <p:attrNameLst>
                                          <p:attrName>ppt_x</p:attrName>
                                          <p:attrName>ppt_y</p:attrName>
                                        </p:attrNameLst>
                                      </p:cBhvr>
                                      <p:rCtr x="-18867" y="592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29167E-6 4.07407E-6 L -0.37136 0.35254 " pathEditMode="relative" rAng="0" ptsTypes="AA">
                                      <p:cBhvr>
                                        <p:cTn id="18" dur="2000" fill="hold"/>
                                        <p:tgtEl>
                                          <p:spTgt spid="20"/>
                                        </p:tgtEl>
                                        <p:attrNameLst>
                                          <p:attrName>ppt_x</p:attrName>
                                          <p:attrName>ppt_y</p:attrName>
                                        </p:attrNameLst>
                                      </p:cBhvr>
                                      <p:rCtr x="-18633" y="1777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599 -0.0037 L -0.37136 0.1176 " pathEditMode="relative" rAng="0" ptsTypes="AA">
                                      <p:cBhvr>
                                        <p:cTn id="22" dur="2000" fill="hold"/>
                                        <p:tgtEl>
                                          <p:spTgt spid="12"/>
                                        </p:tgtEl>
                                        <p:attrNameLst>
                                          <p:attrName>ppt_x</p:attrName>
                                          <p:attrName>ppt_y</p:attrName>
                                        </p:attrNameLst>
                                      </p:cBhvr>
                                      <p:rCtr x="-18268" y="6065"/>
                                    </p:animMotion>
                                  </p:childTnLst>
                                </p:cTn>
                              </p:par>
                            </p:childTnLst>
                          </p:cTn>
                        </p:par>
                        <p:par>
                          <p:cTn id="23" fill="hold">
                            <p:stCondLst>
                              <p:cond delay="2000"/>
                            </p:stCondLst>
                            <p:childTnLst>
                              <p:par>
                                <p:cTn id="24" presetID="42" presetClass="path" presetSubtype="0" accel="50000" decel="50000" fill="hold" grpId="0" nodeType="afterEffect">
                                  <p:stCondLst>
                                    <p:cond delay="0"/>
                                  </p:stCondLst>
                                  <p:childTnLst>
                                    <p:animMotion origin="layout" path="M -0.00495 0.00209 L -0.37136 0.00186 " pathEditMode="relative" rAng="0" ptsTypes="AA">
                                      <p:cBhvr>
                                        <p:cTn id="25" dur="2000" fill="hold"/>
                                        <p:tgtEl>
                                          <p:spTgt spid="13"/>
                                        </p:tgtEl>
                                        <p:attrNameLst>
                                          <p:attrName>ppt_x</p:attrName>
                                          <p:attrName>ppt_y</p:attrName>
                                        </p:attrNameLst>
                                      </p:cBhvr>
                                      <p:rCtr x="-18320"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F78BF6CC-69B3-481B-9E2B-5D07E725365F}"/>
              </a:ext>
            </a:extLst>
          </p:cNvPr>
          <p:cNvSpPr>
            <a:spLocks noGrp="1"/>
          </p:cNvSpPr>
          <p:nvPr>
            <p:ph type="body" sz="quarter" idx="11"/>
          </p:nvPr>
        </p:nvSpPr>
        <p:spPr/>
        <p:txBody>
          <a:bodyPr/>
          <a:lstStyle/>
          <a:p>
            <a:r>
              <a:rPr lang="en-AU" dirty="0"/>
              <a:t>True or False?</a:t>
            </a:r>
          </a:p>
        </p:txBody>
      </p:sp>
      <p:sp>
        <p:nvSpPr>
          <p:cNvPr id="3" name="Statement">
            <a:extLst>
              <a:ext uri="{FF2B5EF4-FFF2-40B4-BE49-F238E27FC236}">
                <a16:creationId xmlns:a16="http://schemas.microsoft.com/office/drawing/2014/main" xmlns="" id="{3EE33743-DCA2-4CEB-A9FC-7A370E68E64A}"/>
              </a:ext>
            </a:extLst>
          </p:cNvPr>
          <p:cNvSpPr txBox="1"/>
          <p:nvPr/>
        </p:nvSpPr>
        <p:spPr>
          <a:xfrm>
            <a:off x="417923" y="2002340"/>
            <a:ext cx="4124324" cy="2677656"/>
          </a:xfrm>
          <a:prstGeom prst="rect">
            <a:avLst/>
          </a:prstGeom>
          <a:noFill/>
        </p:spPr>
        <p:txBody>
          <a:bodyPr wrap="square" rtlCol="0">
            <a:spAutoFit/>
          </a:bodyPr>
          <a:lstStyle/>
          <a:p>
            <a:pPr>
              <a:spcAft>
                <a:spcPts val="600"/>
              </a:spcAft>
            </a:pPr>
            <a:r>
              <a:rPr lang="en-AU" sz="2800" dirty="0"/>
              <a:t>For an SOU in a </a:t>
            </a:r>
            <a:r>
              <a:rPr lang="en-AU" sz="2800" dirty="0" smtClean="0"/>
              <a:t/>
            </a:r>
            <a:br>
              <a:rPr lang="en-AU" sz="2800" dirty="0" smtClean="0"/>
            </a:br>
            <a:r>
              <a:rPr lang="en-AU" sz="2800" dirty="0" smtClean="0"/>
              <a:t>Class </a:t>
            </a:r>
            <a:r>
              <a:rPr lang="en-AU" sz="2800" dirty="0"/>
              <a:t>2 building, a minimum </a:t>
            </a:r>
            <a:r>
              <a:rPr lang="en-AU" sz="2800" dirty="0" smtClean="0"/>
              <a:t>6 </a:t>
            </a:r>
            <a:r>
              <a:rPr lang="en-AU" sz="2800" dirty="0"/>
              <a:t>star energy efficiency rating is </a:t>
            </a:r>
            <a:r>
              <a:rPr lang="en-AU" sz="2800" b="1" dirty="0"/>
              <a:t>not</a:t>
            </a:r>
            <a:r>
              <a:rPr lang="en-AU" sz="2800" dirty="0"/>
              <a:t> sufficient to demonstrate compliance with </a:t>
            </a:r>
            <a:r>
              <a:rPr lang="en-AU" sz="2800" dirty="0" smtClean="0"/>
              <a:t>J1P1</a:t>
            </a:r>
            <a:r>
              <a:rPr lang="en-AU" sz="2800" dirty="0"/>
              <a:t>. </a:t>
            </a:r>
          </a:p>
        </p:txBody>
      </p:sp>
      <p:grpSp>
        <p:nvGrpSpPr>
          <p:cNvPr id="4" name="False button">
            <a:extLst>
              <a:ext uri="{FF2B5EF4-FFF2-40B4-BE49-F238E27FC236}">
                <a16:creationId xmlns:a16="http://schemas.microsoft.com/office/drawing/2014/main" xmlns="" id="{DD3C4A91-DFB7-4B67-BBAD-2D6F8C05BA13}"/>
              </a:ext>
            </a:extLst>
          </p:cNvPr>
          <p:cNvGrpSpPr/>
          <p:nvPr/>
        </p:nvGrpSpPr>
        <p:grpSpPr>
          <a:xfrm>
            <a:off x="9890275" y="4531748"/>
            <a:ext cx="2042829" cy="523220"/>
            <a:chOff x="8552285" y="4732652"/>
            <a:chExt cx="2042829" cy="523220"/>
          </a:xfrm>
        </p:grpSpPr>
        <p:sp>
          <p:nvSpPr>
            <p:cNvPr id="5" name="TextBox 4">
              <a:extLst>
                <a:ext uri="{FF2B5EF4-FFF2-40B4-BE49-F238E27FC236}">
                  <a16:creationId xmlns:a16="http://schemas.microsoft.com/office/drawing/2014/main" xmlns=""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False</a:t>
              </a:r>
            </a:p>
          </p:txBody>
        </p:sp>
        <p:sp>
          <p:nvSpPr>
            <p:cNvPr id="6" name="Diamond 5">
              <a:extLst>
                <a:ext uri="{FF2B5EF4-FFF2-40B4-BE49-F238E27FC236}">
                  <a16:creationId xmlns:a16="http://schemas.microsoft.com/office/drawing/2014/main" xmlns="" id="{8A3051C6-C517-4F2D-8B7F-8FB437748CD4}"/>
                </a:ext>
              </a:extLst>
            </p:cNvPr>
            <p:cNvSpPr/>
            <p:nvPr/>
          </p:nvSpPr>
          <p:spPr>
            <a:xfrm>
              <a:off x="8552285" y="4743459"/>
              <a:ext cx="549364" cy="501606"/>
            </a:xfrm>
            <a:prstGeom prst="diamond">
              <a:avLst/>
            </a:prstGeom>
            <a:solidFill>
              <a:srgbClr val="485CC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a16="http://schemas.microsoft.com/office/drawing/2014/main" xmlns="" id="{9CA497A8-D91F-41D0-9C94-4CBDB1647B96}"/>
              </a:ext>
            </a:extLst>
          </p:cNvPr>
          <p:cNvGrpSpPr/>
          <p:nvPr/>
        </p:nvGrpSpPr>
        <p:grpSpPr>
          <a:xfrm>
            <a:off x="9890275" y="3413643"/>
            <a:ext cx="1883802" cy="523220"/>
            <a:chOff x="8552285" y="3853083"/>
            <a:chExt cx="1883802" cy="523220"/>
          </a:xfrm>
        </p:grpSpPr>
        <p:sp>
          <p:nvSpPr>
            <p:cNvPr id="8" name="Diamond 7">
              <a:extLst>
                <a:ext uri="{FF2B5EF4-FFF2-40B4-BE49-F238E27FC236}">
                  <a16:creationId xmlns:a16="http://schemas.microsoft.com/office/drawing/2014/main" xmlns="" id="{B5DC944E-E305-4611-B0E6-505DB7EB2FCE}"/>
                </a:ext>
              </a:extLst>
            </p:cNvPr>
            <p:cNvSpPr/>
            <p:nvPr/>
          </p:nvSpPr>
          <p:spPr>
            <a:xfrm>
              <a:off x="8552285" y="3863890"/>
              <a:ext cx="549364" cy="501606"/>
            </a:xfrm>
            <a:prstGeom prst="diamond">
              <a:avLst/>
            </a:prstGeom>
            <a:solidFill>
              <a:srgbClr val="485CC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xmlns=""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True</a:t>
              </a:r>
            </a:p>
          </p:txBody>
        </p:sp>
      </p:grpSp>
      <p:sp>
        <p:nvSpPr>
          <p:cNvPr id="10" name="True Speech Bubble">
            <a:extLst>
              <a:ext uri="{FF2B5EF4-FFF2-40B4-BE49-F238E27FC236}">
                <a16:creationId xmlns:a16="http://schemas.microsoft.com/office/drawing/2014/main" xmlns="" id="{99D6481B-532F-4A2B-9193-5732694A6B50}"/>
              </a:ext>
            </a:extLst>
          </p:cNvPr>
          <p:cNvSpPr/>
          <p:nvPr/>
        </p:nvSpPr>
        <p:spPr>
          <a:xfrm>
            <a:off x="5036746" y="1986059"/>
            <a:ext cx="4124324" cy="3137086"/>
          </a:xfrm>
          <a:prstGeom prst="wedgeRoundRectCallout">
            <a:avLst>
              <a:gd name="adj1" fmla="val 66719"/>
              <a:gd name="adj2" fmla="val 388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Yes, that’s right. </a:t>
            </a:r>
          </a:p>
          <a:p>
            <a:pPr algn="ctr">
              <a:spcBef>
                <a:spcPts val="200"/>
              </a:spcBef>
              <a:spcAft>
                <a:spcPts val="200"/>
              </a:spcAft>
            </a:pPr>
            <a:r>
              <a:rPr lang="en-AU" b="1" dirty="0">
                <a:solidFill>
                  <a:schemeClr val="tx1"/>
                </a:solidFill>
              </a:rPr>
              <a:t>A minimum </a:t>
            </a:r>
            <a:r>
              <a:rPr lang="en-AU" b="1" dirty="0" smtClean="0">
                <a:solidFill>
                  <a:schemeClr val="tx1"/>
                </a:solidFill>
              </a:rPr>
              <a:t>6 </a:t>
            </a:r>
            <a:r>
              <a:rPr lang="en-AU" b="1" dirty="0">
                <a:solidFill>
                  <a:schemeClr val="tx1"/>
                </a:solidFill>
              </a:rPr>
              <a:t>star rating for an SOU only demonstrates compliance against some of </a:t>
            </a:r>
            <a:br>
              <a:rPr lang="en-AU" b="1" dirty="0">
                <a:solidFill>
                  <a:schemeClr val="tx1"/>
                </a:solidFill>
              </a:rPr>
            </a:br>
            <a:r>
              <a:rPr lang="en-AU" b="1" dirty="0">
                <a:solidFill>
                  <a:schemeClr val="tx1"/>
                </a:solidFill>
              </a:rPr>
              <a:t>the energy efficiency Performance Requirements. </a:t>
            </a:r>
          </a:p>
          <a:p>
            <a:pPr algn="ctr">
              <a:spcBef>
                <a:spcPts val="200"/>
              </a:spcBef>
              <a:spcAft>
                <a:spcPts val="200"/>
              </a:spcAft>
            </a:pPr>
            <a:r>
              <a:rPr lang="en-AU" b="1" dirty="0">
                <a:solidFill>
                  <a:schemeClr val="tx1"/>
                </a:solidFill>
              </a:rPr>
              <a:t>You also need to demonstrate compliance with other DTS </a:t>
            </a:r>
            <a:r>
              <a:rPr lang="en-AU" b="1" dirty="0" smtClean="0">
                <a:solidFill>
                  <a:schemeClr val="tx1"/>
                </a:solidFill>
              </a:rPr>
              <a:t>Provisions </a:t>
            </a:r>
            <a:r>
              <a:rPr lang="en-AU" b="1" dirty="0">
                <a:solidFill>
                  <a:schemeClr val="tx1"/>
                </a:solidFill>
              </a:rPr>
              <a:t>for things like thermal breaks and building sealing. </a:t>
            </a:r>
          </a:p>
        </p:txBody>
      </p:sp>
      <p:sp>
        <p:nvSpPr>
          <p:cNvPr id="11" name="False Speech Bubble">
            <a:extLst>
              <a:ext uri="{FF2B5EF4-FFF2-40B4-BE49-F238E27FC236}">
                <a16:creationId xmlns:a16="http://schemas.microsoft.com/office/drawing/2014/main" xmlns="" id="{9200A625-C2E4-4BD7-AAAC-8DAC9707263F}"/>
              </a:ext>
            </a:extLst>
          </p:cNvPr>
          <p:cNvSpPr/>
          <p:nvPr/>
        </p:nvSpPr>
        <p:spPr>
          <a:xfrm>
            <a:off x="5038395" y="3313435"/>
            <a:ext cx="4125600" cy="3135600"/>
          </a:xfrm>
          <a:prstGeom prst="wedgeRoundRectCallout">
            <a:avLst>
              <a:gd name="adj1" fmla="val 65556"/>
              <a:gd name="adj2" fmla="val -3815"/>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Sorry, that’s not right. </a:t>
            </a:r>
          </a:p>
          <a:p>
            <a:pPr algn="ctr">
              <a:spcBef>
                <a:spcPts val="200"/>
              </a:spcBef>
              <a:spcAft>
                <a:spcPts val="200"/>
              </a:spcAft>
            </a:pPr>
            <a:r>
              <a:rPr lang="en-AU" b="1" dirty="0">
                <a:solidFill>
                  <a:schemeClr val="tx1"/>
                </a:solidFill>
              </a:rPr>
              <a:t>A minimum </a:t>
            </a:r>
            <a:r>
              <a:rPr lang="en-AU" b="1" dirty="0" smtClean="0">
                <a:solidFill>
                  <a:schemeClr val="tx1"/>
                </a:solidFill>
              </a:rPr>
              <a:t>6 </a:t>
            </a:r>
            <a:r>
              <a:rPr lang="en-AU" b="1" dirty="0">
                <a:solidFill>
                  <a:schemeClr val="tx1"/>
                </a:solidFill>
              </a:rPr>
              <a:t>star rating for an SOU only demonstrates compliance against some of </a:t>
            </a:r>
            <a:br>
              <a:rPr lang="en-AU" b="1" dirty="0">
                <a:solidFill>
                  <a:schemeClr val="tx1"/>
                </a:solidFill>
              </a:rPr>
            </a:br>
            <a:r>
              <a:rPr lang="en-AU" b="1" dirty="0">
                <a:solidFill>
                  <a:schemeClr val="tx1"/>
                </a:solidFill>
              </a:rPr>
              <a:t>the energy efficiency Performance Requirements.  </a:t>
            </a:r>
          </a:p>
          <a:p>
            <a:pPr algn="ctr">
              <a:spcBef>
                <a:spcPts val="200"/>
              </a:spcBef>
              <a:spcAft>
                <a:spcPts val="200"/>
              </a:spcAft>
            </a:pPr>
            <a:r>
              <a:rPr lang="en-AU" b="1" dirty="0">
                <a:solidFill>
                  <a:schemeClr val="tx1"/>
                </a:solidFill>
              </a:rPr>
              <a:t>You also need to demonstrate compliance with other DTS </a:t>
            </a:r>
            <a:r>
              <a:rPr lang="en-AU" b="1" dirty="0" smtClean="0">
                <a:solidFill>
                  <a:schemeClr val="tx1"/>
                </a:solidFill>
              </a:rPr>
              <a:t>Provisions </a:t>
            </a:r>
            <a:r>
              <a:rPr lang="en-AU" b="1" dirty="0">
                <a:solidFill>
                  <a:schemeClr val="tx1"/>
                </a:solidFill>
              </a:rPr>
              <a:t>for things like thermal breaks and building sealing. </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1965073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5791CD92-2434-4BF4-AE85-5A7855277FFE}"/>
              </a:ext>
            </a:extLst>
          </p:cNvPr>
          <p:cNvSpPr>
            <a:spLocks noGrp="1"/>
          </p:cNvSpPr>
          <p:nvPr>
            <p:ph type="body" sz="quarter" idx="11"/>
          </p:nvPr>
        </p:nvSpPr>
        <p:spPr/>
        <p:txBody>
          <a:bodyPr/>
          <a:lstStyle/>
          <a:p>
            <a:r>
              <a:rPr lang="en-AU" dirty="0"/>
              <a:t>Which of the following meets requirements?</a:t>
            </a:r>
          </a:p>
        </p:txBody>
      </p:sp>
      <p:sp>
        <p:nvSpPr>
          <p:cNvPr id="79" name="Statement">
            <a:extLst>
              <a:ext uri="{FF2B5EF4-FFF2-40B4-BE49-F238E27FC236}">
                <a16:creationId xmlns:a16="http://schemas.microsoft.com/office/drawing/2014/main" xmlns="" id="{D86490AB-FE14-47B3-A7F9-3D49FBFB0E8D}"/>
              </a:ext>
            </a:extLst>
          </p:cNvPr>
          <p:cNvSpPr txBox="1"/>
          <p:nvPr/>
        </p:nvSpPr>
        <p:spPr>
          <a:xfrm>
            <a:off x="334960" y="1899602"/>
            <a:ext cx="5739027" cy="1569660"/>
          </a:xfrm>
          <a:prstGeom prst="rect">
            <a:avLst/>
          </a:prstGeom>
          <a:noFill/>
        </p:spPr>
        <p:txBody>
          <a:bodyPr wrap="square" rtlCol="0">
            <a:spAutoFit/>
          </a:bodyPr>
          <a:lstStyle/>
          <a:p>
            <a:pPr>
              <a:spcAft>
                <a:spcPts val="600"/>
              </a:spcAft>
            </a:pPr>
            <a:r>
              <a:rPr lang="en-AU" sz="2400" dirty="0"/>
              <a:t>Which of the Class 2 buildings shown on the right meets the minimum energy efficiency ratings required by Section J of NCC Volume One?</a:t>
            </a:r>
          </a:p>
        </p:txBody>
      </p:sp>
      <p:sp>
        <p:nvSpPr>
          <p:cNvPr id="80" name="Answer 3 box">
            <a:extLst>
              <a:ext uri="{FF2B5EF4-FFF2-40B4-BE49-F238E27FC236}">
                <a16:creationId xmlns:a16="http://schemas.microsoft.com/office/drawing/2014/main" xmlns="" id="{5B16D062-9DA7-4DAE-AE78-717B66401507}"/>
              </a:ext>
            </a:extLst>
          </p:cNvPr>
          <p:cNvSpPr/>
          <p:nvPr/>
        </p:nvSpPr>
        <p:spPr>
          <a:xfrm flipH="1">
            <a:off x="334960" y="3732756"/>
            <a:ext cx="6097102" cy="2810920"/>
          </a:xfrm>
          <a:prstGeom prst="rect">
            <a:avLst/>
          </a:prstGeom>
          <a:solidFill>
            <a:srgbClr val="DAD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2900" indent="-342900">
              <a:spcBef>
                <a:spcPts val="600"/>
              </a:spcBef>
              <a:spcAft>
                <a:spcPts val="600"/>
              </a:spcAft>
              <a:buFont typeface="Arial" panose="020B0604020202020204" pitchFamily="34" charset="0"/>
              <a:buChar char="•"/>
            </a:pPr>
            <a:r>
              <a:rPr lang="en-AU" b="1" dirty="0" smtClean="0">
                <a:solidFill>
                  <a:schemeClr val="tx1"/>
                </a:solidFill>
              </a:rPr>
              <a:t>Building </a:t>
            </a:r>
            <a:r>
              <a:rPr lang="en-AU" b="1" dirty="0">
                <a:solidFill>
                  <a:schemeClr val="tx1"/>
                </a:solidFill>
              </a:rPr>
              <a:t>A </a:t>
            </a:r>
            <a:r>
              <a:rPr lang="en-AU" b="1" dirty="0" smtClean="0">
                <a:solidFill>
                  <a:schemeClr val="tx1"/>
                </a:solidFill>
              </a:rPr>
              <a:t>meets </a:t>
            </a:r>
            <a:r>
              <a:rPr lang="en-AU" b="1" dirty="0">
                <a:solidFill>
                  <a:schemeClr val="tx1"/>
                </a:solidFill>
              </a:rPr>
              <a:t>the minimum NatHERS energy efficiency star rating requirements</a:t>
            </a:r>
            <a:endParaRPr lang="en-AU" b="1" dirty="0">
              <a:solidFill>
                <a:schemeClr val="tx1"/>
              </a:solidFill>
              <a:latin typeface="Arial" panose="020B0604020202020204" pitchFamily="34" charset="0"/>
              <a:cs typeface="Arial" panose="020B0604020202020204" pitchFamily="34" charset="0"/>
            </a:endParaRPr>
          </a:p>
          <a:p>
            <a:pPr marL="522900" indent="-342900">
              <a:spcBef>
                <a:spcPts val="600"/>
              </a:spcBef>
              <a:spcAft>
                <a:spcPts val="600"/>
              </a:spcAft>
              <a:buFont typeface="Arial" panose="020B0604020202020204" pitchFamily="34" charset="0"/>
              <a:buChar char="•"/>
            </a:pPr>
            <a:r>
              <a:rPr lang="en-AU" b="1" dirty="0" smtClean="0">
                <a:solidFill>
                  <a:schemeClr val="tx1"/>
                </a:solidFill>
                <a:latin typeface="Arial" panose="020B0604020202020204" pitchFamily="34" charset="0"/>
                <a:cs typeface="Arial" panose="020B0604020202020204" pitchFamily="34" charset="0"/>
              </a:rPr>
              <a:t>Building B </a:t>
            </a:r>
            <a:r>
              <a:rPr lang="en-AU" b="1" u="sng" dirty="0" smtClean="0">
                <a:solidFill>
                  <a:schemeClr val="tx1"/>
                </a:solidFill>
                <a:latin typeface="Arial" panose="020B0604020202020204" pitchFamily="34" charset="0"/>
                <a:cs typeface="Arial" panose="020B0604020202020204" pitchFamily="34" charset="0"/>
              </a:rPr>
              <a:t>does not </a:t>
            </a:r>
            <a:r>
              <a:rPr lang="en-AU" b="1" dirty="0">
                <a:solidFill>
                  <a:schemeClr val="tx1"/>
                </a:solidFill>
                <a:latin typeface="Arial" panose="020B0604020202020204" pitchFamily="34" charset="0"/>
                <a:cs typeface="Arial" panose="020B0604020202020204" pitchFamily="34" charset="0"/>
              </a:rPr>
              <a:t>meet requirements </a:t>
            </a:r>
            <a:r>
              <a:rPr lang="en-AU" b="1" dirty="0" smtClean="0">
                <a:solidFill>
                  <a:schemeClr val="tx1"/>
                </a:solidFill>
                <a:latin typeface="Arial" panose="020B0604020202020204" pitchFamily="34" charset="0"/>
                <a:cs typeface="Arial" panose="020B0604020202020204" pitchFamily="34" charset="0"/>
              </a:rPr>
              <a:t>because the </a:t>
            </a:r>
            <a:r>
              <a:rPr lang="en-AU" b="1" dirty="0">
                <a:solidFill>
                  <a:schemeClr val="tx1"/>
                </a:solidFill>
                <a:latin typeface="Arial" panose="020B0604020202020204" pitchFamily="34" charset="0"/>
                <a:cs typeface="Arial" panose="020B0604020202020204" pitchFamily="34" charset="0"/>
              </a:rPr>
              <a:t>average rating is less than </a:t>
            </a:r>
            <a:r>
              <a:rPr lang="en-AU" b="1" dirty="0" smtClean="0">
                <a:solidFill>
                  <a:schemeClr val="tx1"/>
                </a:solidFill>
                <a:latin typeface="Arial" panose="020B0604020202020204" pitchFamily="34" charset="0"/>
                <a:cs typeface="Arial" panose="020B0604020202020204" pitchFamily="34" charset="0"/>
              </a:rPr>
              <a:t>7.</a:t>
            </a:r>
            <a:endParaRPr lang="en-AU" sz="1600" b="1" dirty="0" smtClean="0">
              <a:solidFill>
                <a:schemeClr val="tx1"/>
              </a:solidFill>
              <a:latin typeface="Arial" panose="020B0604020202020204" pitchFamily="34" charset="0"/>
              <a:cs typeface="Arial" panose="020B0604020202020204" pitchFamily="34" charset="0"/>
            </a:endParaRPr>
          </a:p>
          <a:p>
            <a:pPr marL="522900" indent="-342900">
              <a:spcBef>
                <a:spcPts val="600"/>
              </a:spcBef>
              <a:spcAft>
                <a:spcPts val="600"/>
              </a:spcAft>
              <a:buFont typeface="Arial" panose="020B0604020202020204" pitchFamily="34" charset="0"/>
              <a:buChar char="•"/>
            </a:pPr>
            <a:r>
              <a:rPr lang="en-AU" b="1" dirty="0" smtClean="0">
                <a:solidFill>
                  <a:schemeClr val="tx1"/>
                </a:solidFill>
                <a:latin typeface="Arial" panose="020B0604020202020204" pitchFamily="34" charset="0"/>
                <a:cs typeface="Arial" panose="020B0604020202020204" pitchFamily="34" charset="0"/>
              </a:rPr>
              <a:t>Building </a:t>
            </a:r>
            <a:r>
              <a:rPr lang="en-AU" b="1" dirty="0">
                <a:solidFill>
                  <a:schemeClr val="tx1"/>
                </a:solidFill>
                <a:latin typeface="Arial" panose="020B0604020202020204" pitchFamily="34" charset="0"/>
                <a:cs typeface="Arial" panose="020B0604020202020204" pitchFamily="34" charset="0"/>
              </a:rPr>
              <a:t>C </a:t>
            </a:r>
            <a:r>
              <a:rPr lang="en-AU" b="1" u="sng" dirty="0" smtClean="0">
                <a:solidFill>
                  <a:schemeClr val="tx1"/>
                </a:solidFill>
                <a:latin typeface="Arial" panose="020B0604020202020204" pitchFamily="34" charset="0"/>
                <a:cs typeface="Arial" panose="020B0604020202020204" pitchFamily="34" charset="0"/>
              </a:rPr>
              <a:t>does </a:t>
            </a:r>
            <a:r>
              <a:rPr lang="en-AU" b="1" u="sng" dirty="0">
                <a:solidFill>
                  <a:schemeClr val="tx1"/>
                </a:solidFill>
                <a:latin typeface="Arial" panose="020B0604020202020204" pitchFamily="34" charset="0"/>
                <a:cs typeface="Arial" panose="020B0604020202020204" pitchFamily="34" charset="0"/>
              </a:rPr>
              <a:t>not </a:t>
            </a:r>
            <a:r>
              <a:rPr lang="en-AU" b="1" dirty="0">
                <a:solidFill>
                  <a:schemeClr val="tx1"/>
                </a:solidFill>
                <a:latin typeface="Arial" panose="020B0604020202020204" pitchFamily="34" charset="0"/>
                <a:cs typeface="Arial" panose="020B0604020202020204" pitchFamily="34" charset="0"/>
              </a:rPr>
              <a:t>meet requirements </a:t>
            </a:r>
            <a:r>
              <a:rPr lang="en-AU" b="1" dirty="0" smtClean="0">
                <a:solidFill>
                  <a:schemeClr val="tx1"/>
                </a:solidFill>
                <a:latin typeface="Arial" panose="020B0604020202020204" pitchFamily="34" charset="0"/>
                <a:cs typeface="Arial" panose="020B0604020202020204" pitchFamily="34" charset="0"/>
              </a:rPr>
              <a:t>because one </a:t>
            </a:r>
            <a:r>
              <a:rPr lang="en-AU" b="1" dirty="0">
                <a:solidFill>
                  <a:schemeClr val="tx1"/>
                </a:solidFill>
                <a:latin typeface="Arial" panose="020B0604020202020204" pitchFamily="34" charset="0"/>
                <a:cs typeface="Arial" panose="020B0604020202020204" pitchFamily="34" charset="0"/>
              </a:rPr>
              <a:t>SOU has not achieved the minimum 6 star rating</a:t>
            </a:r>
            <a:r>
              <a:rPr lang="en-AU" b="1" dirty="0" smtClean="0">
                <a:solidFill>
                  <a:schemeClr val="tx1"/>
                </a:solidFill>
                <a:latin typeface="Arial" panose="020B0604020202020204" pitchFamily="34" charset="0"/>
                <a:cs typeface="Arial" panose="020B0604020202020204" pitchFamily="34" charset="0"/>
              </a:rPr>
              <a:t>.</a:t>
            </a:r>
            <a:endParaRPr lang="en-AU" b="1" dirty="0">
              <a:solidFill>
                <a:schemeClr val="tx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pic>
        <p:nvPicPr>
          <p:cNvPr id="9" name="Picture 8"/>
          <p:cNvPicPr>
            <a:picLocks noChangeAspect="1"/>
          </p:cNvPicPr>
          <p:nvPr/>
        </p:nvPicPr>
        <p:blipFill>
          <a:blip r:embed="rId5"/>
          <a:stretch>
            <a:fillRect/>
          </a:stretch>
        </p:blipFill>
        <p:spPr>
          <a:xfrm>
            <a:off x="6551005" y="2096723"/>
            <a:ext cx="5126225" cy="4346612"/>
          </a:xfrm>
          <a:prstGeom prst="rect">
            <a:avLst/>
          </a:prstGeom>
        </p:spPr>
      </p:pic>
    </p:spTree>
    <p:custDataLst>
      <p:tags r:id="rId1"/>
    </p:custDataLst>
    <p:extLst>
      <p:ext uri="{BB962C8B-B14F-4D97-AF65-F5344CB8AC3E}">
        <p14:creationId xmlns:p14="http://schemas.microsoft.com/office/powerpoint/2010/main" val="313389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322E65-B5F1-4D51-AFA8-9AA2088A61B8}"/>
              </a:ext>
            </a:extLst>
          </p:cNvPr>
          <p:cNvSpPr>
            <a:spLocks noGrp="1"/>
          </p:cNvSpPr>
          <p:nvPr>
            <p:ph type="body" sz="quarter" idx="11"/>
          </p:nvPr>
        </p:nvSpPr>
        <p:spPr/>
        <p:txBody>
          <a:bodyPr>
            <a:normAutofit fontScale="92500" lnSpcReduction="10000"/>
          </a:bodyPr>
          <a:lstStyle/>
          <a:p>
            <a:r>
              <a:rPr lang="en-AU" dirty="0"/>
              <a:t>Which </a:t>
            </a:r>
            <a:r>
              <a:rPr lang="en-AU" dirty="0" smtClean="0"/>
              <a:t>building classifications </a:t>
            </a:r>
            <a:r>
              <a:rPr lang="en-AU" dirty="0"/>
              <a:t>can each Verification Method be used with?</a:t>
            </a:r>
          </a:p>
        </p:txBody>
      </p:sp>
      <p:grpSp>
        <p:nvGrpSpPr>
          <p:cNvPr id="3" name="Option 1">
            <a:extLst>
              <a:ext uri="{FF2B5EF4-FFF2-40B4-BE49-F238E27FC236}">
                <a16:creationId xmlns:a16="http://schemas.microsoft.com/office/drawing/2014/main" xmlns="" id="{842B87CC-5BC5-4D65-96AA-5B6CA1FB1C7B}"/>
              </a:ext>
            </a:extLst>
          </p:cNvPr>
          <p:cNvGrpSpPr/>
          <p:nvPr/>
        </p:nvGrpSpPr>
        <p:grpSpPr>
          <a:xfrm>
            <a:off x="430783" y="1998995"/>
            <a:ext cx="10539713" cy="501606"/>
            <a:chOff x="1105700" y="2719165"/>
            <a:chExt cx="10539713" cy="501606"/>
          </a:xfrm>
        </p:grpSpPr>
        <p:sp>
          <p:nvSpPr>
            <p:cNvPr id="4" name="Option 1">
              <a:extLst>
                <a:ext uri="{FF2B5EF4-FFF2-40B4-BE49-F238E27FC236}">
                  <a16:creationId xmlns:a16="http://schemas.microsoft.com/office/drawing/2014/main" xmlns="" id="{5601CF5E-C212-47EB-AD6F-E87D3EF1CA6B}"/>
                </a:ext>
              </a:extLst>
            </p:cNvPr>
            <p:cNvSpPr txBox="1"/>
            <p:nvPr/>
          </p:nvSpPr>
          <p:spPr>
            <a:xfrm>
              <a:off x="1733317" y="2739136"/>
              <a:ext cx="9912096" cy="461665"/>
            </a:xfrm>
            <a:prstGeom prst="rect">
              <a:avLst/>
            </a:prstGeom>
            <a:noFill/>
          </p:spPr>
          <p:txBody>
            <a:bodyPr wrap="square" rtlCol="0">
              <a:spAutoFit/>
            </a:bodyPr>
            <a:lstStyle/>
            <a:p>
              <a:r>
                <a:rPr lang="en-AU" sz="2400" dirty="0" smtClean="0">
                  <a:solidFill>
                    <a:schemeClr val="tx1"/>
                  </a:solidFill>
                </a:rPr>
                <a:t>J1V1 </a:t>
              </a:r>
              <a:r>
                <a:rPr lang="en-AU" sz="2400" dirty="0">
                  <a:solidFill>
                    <a:schemeClr val="tx1"/>
                  </a:solidFill>
                </a:rPr>
                <a:t>NABERS </a:t>
              </a:r>
              <a:r>
                <a:rPr lang="en-AU" sz="2400" dirty="0" smtClean="0">
                  <a:solidFill>
                    <a:schemeClr val="tx1"/>
                  </a:solidFill>
                </a:rPr>
                <a:t>Energy</a:t>
              </a:r>
              <a:endParaRPr lang="en-AU" sz="2400" dirty="0">
                <a:solidFill>
                  <a:schemeClr val="tx1"/>
                </a:solidFill>
              </a:endParaRPr>
            </a:p>
          </p:txBody>
        </p:sp>
        <p:sp>
          <p:nvSpPr>
            <p:cNvPr id="5" name="Button 1">
              <a:extLst>
                <a:ext uri="{FF2B5EF4-FFF2-40B4-BE49-F238E27FC236}">
                  <a16:creationId xmlns:a16="http://schemas.microsoft.com/office/drawing/2014/main" xmlns="" id="{3F9CC848-9DE3-43BD-B7ED-87248EB0DFA1}"/>
                </a:ext>
              </a:extLst>
            </p:cNvPr>
            <p:cNvSpPr/>
            <p:nvPr/>
          </p:nvSpPr>
          <p:spPr>
            <a:xfrm>
              <a:off x="1105700" y="2719165"/>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a16="http://schemas.microsoft.com/office/drawing/2014/main" xmlns="" id="{297A7497-EB5D-458A-BF0A-A8E73F59C3D4}"/>
              </a:ext>
            </a:extLst>
          </p:cNvPr>
          <p:cNvGrpSpPr/>
          <p:nvPr/>
        </p:nvGrpSpPr>
        <p:grpSpPr>
          <a:xfrm>
            <a:off x="432836" y="2860573"/>
            <a:ext cx="10537660" cy="501606"/>
            <a:chOff x="1149242" y="4306733"/>
            <a:chExt cx="10537660" cy="501606"/>
          </a:xfrm>
        </p:grpSpPr>
        <p:sp>
          <p:nvSpPr>
            <p:cNvPr id="10" name="Option 2">
              <a:extLst>
                <a:ext uri="{FF2B5EF4-FFF2-40B4-BE49-F238E27FC236}">
                  <a16:creationId xmlns:a16="http://schemas.microsoft.com/office/drawing/2014/main" xmlns="" id="{E17D3C21-EAE6-446F-9E6D-F4F03CF2F2FD}"/>
                </a:ext>
              </a:extLst>
            </p:cNvPr>
            <p:cNvSpPr txBox="1"/>
            <p:nvPr/>
          </p:nvSpPr>
          <p:spPr>
            <a:xfrm>
              <a:off x="1774806" y="4326704"/>
              <a:ext cx="9912096" cy="461665"/>
            </a:xfrm>
            <a:prstGeom prst="rect">
              <a:avLst/>
            </a:prstGeom>
            <a:noFill/>
          </p:spPr>
          <p:txBody>
            <a:bodyPr wrap="square" rtlCol="0">
              <a:spAutoFit/>
            </a:bodyPr>
            <a:lstStyle/>
            <a:p>
              <a:r>
                <a:rPr lang="en-AU" sz="2400" dirty="0" smtClean="0">
                  <a:solidFill>
                    <a:schemeClr val="tx1"/>
                  </a:solidFill>
                </a:rPr>
                <a:t>J1V2 </a:t>
              </a:r>
              <a:r>
                <a:rPr lang="en-AU" sz="2400" dirty="0">
                  <a:solidFill>
                    <a:schemeClr val="tx1"/>
                  </a:solidFill>
                </a:rPr>
                <a:t>Green Star</a:t>
              </a:r>
            </a:p>
          </p:txBody>
        </p:sp>
        <p:sp>
          <p:nvSpPr>
            <p:cNvPr id="11" name="Button 2">
              <a:extLst>
                <a:ext uri="{FF2B5EF4-FFF2-40B4-BE49-F238E27FC236}">
                  <a16:creationId xmlns:a16="http://schemas.microsoft.com/office/drawing/2014/main" xmlns="" id="{C77E14ED-BC68-40E1-8273-E8FB6D94CBC8}"/>
                </a:ext>
              </a:extLst>
            </p:cNvPr>
            <p:cNvSpPr/>
            <p:nvPr/>
          </p:nvSpPr>
          <p:spPr>
            <a:xfrm>
              <a:off x="1149242" y="4306733"/>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a16="http://schemas.microsoft.com/office/drawing/2014/main" xmlns="" id="{9F0AB216-0C34-42F1-A24C-B968BBF4E715}"/>
              </a:ext>
            </a:extLst>
          </p:cNvPr>
          <p:cNvGrpSpPr/>
          <p:nvPr/>
        </p:nvGrpSpPr>
        <p:grpSpPr>
          <a:xfrm>
            <a:off x="430783" y="3722151"/>
            <a:ext cx="10539713" cy="501606"/>
            <a:chOff x="1105700" y="3511977"/>
            <a:chExt cx="10539713" cy="501606"/>
          </a:xfrm>
        </p:grpSpPr>
        <p:sp>
          <p:nvSpPr>
            <p:cNvPr id="7" name="Option 3">
              <a:extLst>
                <a:ext uri="{FF2B5EF4-FFF2-40B4-BE49-F238E27FC236}">
                  <a16:creationId xmlns:a16="http://schemas.microsoft.com/office/drawing/2014/main" xmlns="" id="{DDA38C93-73B6-4E58-8241-319B0BAC644E}"/>
                </a:ext>
              </a:extLst>
            </p:cNvPr>
            <p:cNvSpPr txBox="1"/>
            <p:nvPr/>
          </p:nvSpPr>
          <p:spPr>
            <a:xfrm>
              <a:off x="1733317" y="3531948"/>
              <a:ext cx="9912096" cy="461665"/>
            </a:xfrm>
            <a:prstGeom prst="rect">
              <a:avLst/>
            </a:prstGeom>
            <a:noFill/>
          </p:spPr>
          <p:txBody>
            <a:bodyPr wrap="square" rtlCol="0">
              <a:spAutoFit/>
            </a:bodyPr>
            <a:lstStyle/>
            <a:p>
              <a:r>
                <a:rPr lang="en-AU" sz="2400" dirty="0" smtClean="0">
                  <a:solidFill>
                    <a:schemeClr val="tx1"/>
                  </a:solidFill>
                </a:rPr>
                <a:t>J1V3 Verification using a </a:t>
              </a:r>
              <a:r>
                <a:rPr lang="en-AU" sz="2400" dirty="0">
                  <a:solidFill>
                    <a:schemeClr val="tx1"/>
                  </a:solidFill>
                </a:rPr>
                <a:t>reference building</a:t>
              </a:r>
            </a:p>
          </p:txBody>
        </p:sp>
        <p:sp>
          <p:nvSpPr>
            <p:cNvPr id="8" name="Button 3">
              <a:extLst>
                <a:ext uri="{FF2B5EF4-FFF2-40B4-BE49-F238E27FC236}">
                  <a16:creationId xmlns:a16="http://schemas.microsoft.com/office/drawing/2014/main" xmlns="" id="{11908675-1713-4B99-A83D-FA951B9671A8}"/>
                </a:ext>
              </a:extLst>
            </p:cNvPr>
            <p:cNvSpPr/>
            <p:nvPr/>
          </p:nvSpPr>
          <p:spPr>
            <a:xfrm>
              <a:off x="1105700" y="3511977"/>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a16="http://schemas.microsoft.com/office/drawing/2014/main" xmlns="" id="{D063C0FB-B533-4D35-8BA6-CA63BB5C4580}"/>
              </a:ext>
            </a:extLst>
          </p:cNvPr>
          <p:cNvGrpSpPr/>
          <p:nvPr/>
        </p:nvGrpSpPr>
        <p:grpSpPr>
          <a:xfrm>
            <a:off x="430783" y="4623670"/>
            <a:ext cx="10427932" cy="501606"/>
            <a:chOff x="1149242" y="5388734"/>
            <a:chExt cx="10427932" cy="501606"/>
          </a:xfrm>
        </p:grpSpPr>
        <p:sp>
          <p:nvSpPr>
            <p:cNvPr id="13" name="Option 4">
              <a:extLst>
                <a:ext uri="{FF2B5EF4-FFF2-40B4-BE49-F238E27FC236}">
                  <a16:creationId xmlns:a16="http://schemas.microsoft.com/office/drawing/2014/main" xmlns="" id="{D6CA170B-D1E8-4A76-879A-309BED1CDA0F}"/>
                </a:ext>
              </a:extLst>
            </p:cNvPr>
            <p:cNvSpPr txBox="1"/>
            <p:nvPr/>
          </p:nvSpPr>
          <p:spPr>
            <a:xfrm>
              <a:off x="1774806" y="5408705"/>
              <a:ext cx="9802368" cy="461665"/>
            </a:xfrm>
            <a:prstGeom prst="rect">
              <a:avLst/>
            </a:prstGeom>
            <a:noFill/>
          </p:spPr>
          <p:txBody>
            <a:bodyPr wrap="square" rtlCol="0">
              <a:spAutoFit/>
            </a:bodyPr>
            <a:lstStyle/>
            <a:p>
              <a:r>
                <a:rPr lang="en-AU" sz="2400" dirty="0" smtClean="0">
                  <a:solidFill>
                    <a:schemeClr val="tx1"/>
                  </a:solidFill>
                </a:rPr>
                <a:t>J1V4 Verification of building envelope sealing</a:t>
              </a:r>
              <a:endParaRPr lang="en-AU" sz="2400" dirty="0">
                <a:solidFill>
                  <a:schemeClr val="tx1"/>
                </a:solidFill>
              </a:endParaRPr>
            </a:p>
          </p:txBody>
        </p:sp>
        <p:sp>
          <p:nvSpPr>
            <p:cNvPr id="14" name="Button 4">
              <a:extLst>
                <a:ext uri="{FF2B5EF4-FFF2-40B4-BE49-F238E27FC236}">
                  <a16:creationId xmlns:a16="http://schemas.microsoft.com/office/drawing/2014/main" xmlns="" id="{FFC0A550-8AE1-4974-9956-005B4BD256AE}"/>
                </a:ext>
              </a:extLst>
            </p:cNvPr>
            <p:cNvSpPr/>
            <p:nvPr/>
          </p:nvSpPr>
          <p:spPr>
            <a:xfrm>
              <a:off x="1149242" y="5388734"/>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a16="http://schemas.microsoft.com/office/drawing/2014/main" xmlns="" id="{4470B226-4F06-40D5-8B15-D4D3BB8A7ADC}"/>
              </a:ext>
            </a:extLst>
          </p:cNvPr>
          <p:cNvSpPr/>
          <p:nvPr/>
        </p:nvSpPr>
        <p:spPr>
          <a:xfrm>
            <a:off x="6729046" y="1830597"/>
            <a:ext cx="4818768" cy="629729"/>
          </a:xfrm>
          <a:prstGeom prst="wedgeRoundRectCallout">
            <a:avLst>
              <a:gd name="adj1" fmla="val -20492"/>
              <a:gd name="adj2" fmla="val 49563"/>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b="1" dirty="0">
                <a:solidFill>
                  <a:schemeClr val="tx1"/>
                </a:solidFill>
              </a:rPr>
              <a:t>Class </a:t>
            </a:r>
            <a:r>
              <a:rPr lang="en-AU" b="1" dirty="0" smtClean="0">
                <a:solidFill>
                  <a:schemeClr val="tx1"/>
                </a:solidFill>
              </a:rPr>
              <a:t>3, 5 and 6 buildings, and </a:t>
            </a:r>
            <a:br>
              <a:rPr lang="en-AU" b="1" dirty="0" smtClean="0">
                <a:solidFill>
                  <a:schemeClr val="tx1"/>
                </a:solidFill>
              </a:rPr>
            </a:br>
            <a:r>
              <a:rPr lang="en-AU" b="1" dirty="0" smtClean="0">
                <a:solidFill>
                  <a:schemeClr val="tx1"/>
                </a:solidFill>
              </a:rPr>
              <a:t>common areas of Class 2 buildings</a:t>
            </a:r>
            <a:endParaRPr lang="en-AU" b="1" dirty="0">
              <a:solidFill>
                <a:schemeClr val="tx1"/>
              </a:solidFill>
            </a:endParaRPr>
          </a:p>
        </p:txBody>
      </p:sp>
      <p:sp>
        <p:nvSpPr>
          <p:cNvPr id="16" name="Response 2 Bubble">
            <a:extLst>
              <a:ext uri="{FF2B5EF4-FFF2-40B4-BE49-F238E27FC236}">
                <a16:creationId xmlns:a16="http://schemas.microsoft.com/office/drawing/2014/main" xmlns="" id="{037BE40A-DC8B-4131-A656-E09F452533A9}"/>
              </a:ext>
            </a:extLst>
          </p:cNvPr>
          <p:cNvSpPr/>
          <p:nvPr/>
        </p:nvSpPr>
        <p:spPr>
          <a:xfrm>
            <a:off x="6729046" y="2648441"/>
            <a:ext cx="4818767" cy="789745"/>
          </a:xfrm>
          <a:prstGeom prst="wedgeRoundRectCallout">
            <a:avLst>
              <a:gd name="adj1" fmla="val -20492"/>
              <a:gd name="adj2" fmla="val 4959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Class 3, 5, 6, 7, 8 or 9 </a:t>
            </a:r>
            <a:r>
              <a:rPr lang="en-AU" b="1" dirty="0" smtClean="0">
                <a:solidFill>
                  <a:schemeClr val="tx1"/>
                </a:solidFill>
              </a:rPr>
              <a:t>buildings, and </a:t>
            </a:r>
            <a:r>
              <a:rPr lang="en-AU" b="1" dirty="0">
                <a:solidFill>
                  <a:schemeClr val="tx1"/>
                </a:solidFill>
              </a:rPr>
              <a:t>common areas of Class 2 buildings</a:t>
            </a:r>
          </a:p>
        </p:txBody>
      </p:sp>
      <p:sp>
        <p:nvSpPr>
          <p:cNvPr id="17" name="Response 3 Bubble">
            <a:extLst>
              <a:ext uri="{FF2B5EF4-FFF2-40B4-BE49-F238E27FC236}">
                <a16:creationId xmlns:a16="http://schemas.microsoft.com/office/drawing/2014/main" xmlns="" id="{AE8050A3-96AF-4DF6-B3F3-FCC6C6BED0A7}"/>
              </a:ext>
            </a:extLst>
          </p:cNvPr>
          <p:cNvSpPr/>
          <p:nvPr/>
        </p:nvSpPr>
        <p:spPr>
          <a:xfrm>
            <a:off x="7291545" y="3638143"/>
            <a:ext cx="4257381" cy="839682"/>
          </a:xfrm>
          <a:prstGeom prst="wedgeRoundRectCallout">
            <a:avLst>
              <a:gd name="adj1" fmla="val -19128"/>
              <a:gd name="adj2" fmla="val 3812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Class 3, 5, 6, 7, 8 or 9 buildings, and common areas of Class 2 buildings</a:t>
            </a:r>
          </a:p>
        </p:txBody>
      </p:sp>
      <p:sp>
        <p:nvSpPr>
          <p:cNvPr id="18" name="Response 4 Bubble">
            <a:extLst>
              <a:ext uri="{FF2B5EF4-FFF2-40B4-BE49-F238E27FC236}">
                <a16:creationId xmlns:a16="http://schemas.microsoft.com/office/drawing/2014/main" xmlns="" id="{CE2AAE87-1365-48F1-97C2-CC399A7D4F30}"/>
              </a:ext>
            </a:extLst>
          </p:cNvPr>
          <p:cNvSpPr/>
          <p:nvPr/>
        </p:nvSpPr>
        <p:spPr>
          <a:xfrm>
            <a:off x="7562850" y="4663558"/>
            <a:ext cx="3986076" cy="703418"/>
          </a:xfrm>
          <a:prstGeom prst="wedgeRoundRectCallout">
            <a:avLst>
              <a:gd name="adj1" fmla="val -49470"/>
              <a:gd name="adj2" fmla="val -5592"/>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en-AU" b="1" dirty="0" smtClean="0">
                <a:solidFill>
                  <a:schemeClr val="tx1"/>
                </a:solidFill>
              </a:rPr>
              <a:t>Class 2, 3, 4, 5, 6, 8 and 9 buildings</a:t>
            </a:r>
            <a:endParaRPr lang="en-AU" b="1" dirty="0">
              <a:solidFill>
                <a:schemeClr val="tx1"/>
              </a:solidFill>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grpSp>
        <p:nvGrpSpPr>
          <p:cNvPr id="22" name="Option 5">
            <a:extLst>
              <a:ext uri="{FF2B5EF4-FFF2-40B4-BE49-F238E27FC236}">
                <a16:creationId xmlns:a16="http://schemas.microsoft.com/office/drawing/2014/main" xmlns="" id="{D063C0FB-B533-4D35-8BA6-CA63BB5C4580}"/>
              </a:ext>
            </a:extLst>
          </p:cNvPr>
          <p:cNvGrpSpPr/>
          <p:nvPr/>
        </p:nvGrpSpPr>
        <p:grpSpPr>
          <a:xfrm>
            <a:off x="430783" y="5505219"/>
            <a:ext cx="10427932" cy="850968"/>
            <a:chOff x="1149242" y="5388734"/>
            <a:chExt cx="10427932" cy="850968"/>
          </a:xfrm>
        </p:grpSpPr>
        <p:sp>
          <p:nvSpPr>
            <p:cNvPr id="23" name="Option 5">
              <a:extLst>
                <a:ext uri="{FF2B5EF4-FFF2-40B4-BE49-F238E27FC236}">
                  <a16:creationId xmlns:a16="http://schemas.microsoft.com/office/drawing/2014/main" xmlns="" id="{D6CA170B-D1E8-4A76-879A-309BED1CDA0F}"/>
                </a:ext>
              </a:extLst>
            </p:cNvPr>
            <p:cNvSpPr txBox="1"/>
            <p:nvPr/>
          </p:nvSpPr>
          <p:spPr>
            <a:xfrm>
              <a:off x="1774806" y="5408705"/>
              <a:ext cx="9802368" cy="830997"/>
            </a:xfrm>
            <a:prstGeom prst="rect">
              <a:avLst/>
            </a:prstGeom>
            <a:noFill/>
          </p:spPr>
          <p:txBody>
            <a:bodyPr wrap="square" rtlCol="0">
              <a:spAutoFit/>
            </a:bodyPr>
            <a:lstStyle/>
            <a:p>
              <a:r>
                <a:rPr lang="en-AU" sz="2400" dirty="0" smtClean="0">
                  <a:solidFill>
                    <a:schemeClr val="tx1"/>
                  </a:solidFill>
                </a:rPr>
                <a:t>J1V5 Verification using a reference building </a:t>
              </a:r>
              <a:br>
                <a:rPr lang="en-AU" sz="2400" dirty="0" smtClean="0">
                  <a:solidFill>
                    <a:schemeClr val="tx1"/>
                  </a:solidFill>
                </a:rPr>
              </a:br>
              <a:r>
                <a:rPr lang="en-AU" sz="2400" dirty="0" smtClean="0">
                  <a:solidFill>
                    <a:schemeClr val="tx1"/>
                  </a:solidFill>
                </a:rPr>
                <a:t>for a Class 2 sole-occupancy unit</a:t>
              </a:r>
              <a:endParaRPr lang="en-AU" sz="2400" dirty="0">
                <a:solidFill>
                  <a:schemeClr val="tx1"/>
                </a:solidFill>
              </a:endParaRPr>
            </a:p>
          </p:txBody>
        </p:sp>
        <p:sp>
          <p:nvSpPr>
            <p:cNvPr id="24" name="Button 5">
              <a:extLst>
                <a:ext uri="{FF2B5EF4-FFF2-40B4-BE49-F238E27FC236}">
                  <a16:creationId xmlns:a16="http://schemas.microsoft.com/office/drawing/2014/main" xmlns="" id="{FFC0A550-8AE1-4974-9956-005B4BD256AE}"/>
                </a:ext>
              </a:extLst>
            </p:cNvPr>
            <p:cNvSpPr/>
            <p:nvPr/>
          </p:nvSpPr>
          <p:spPr>
            <a:xfrm>
              <a:off x="1149242" y="5388734"/>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8" name="Response 5 Bubble">
            <a:extLst>
              <a:ext uri="{FF2B5EF4-FFF2-40B4-BE49-F238E27FC236}">
                <a16:creationId xmlns:a16="http://schemas.microsoft.com/office/drawing/2014/main" xmlns="" id="{CE2AAE87-1365-48F1-97C2-CC399A7D4F30}"/>
              </a:ext>
            </a:extLst>
          </p:cNvPr>
          <p:cNvSpPr/>
          <p:nvPr/>
        </p:nvSpPr>
        <p:spPr>
          <a:xfrm>
            <a:off x="7562850" y="5551087"/>
            <a:ext cx="3986076" cy="703418"/>
          </a:xfrm>
          <a:prstGeom prst="wedgeRoundRectCallout">
            <a:avLst>
              <a:gd name="adj1" fmla="val -49470"/>
              <a:gd name="adj2" fmla="val -5592"/>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smtClean="0">
                <a:solidFill>
                  <a:schemeClr val="tx1"/>
                </a:solidFill>
              </a:rPr>
              <a:t>Class 2 sole-occupancy units</a:t>
            </a:r>
            <a:endParaRPr lang="en-AU" b="1" dirty="0">
              <a:solidFill>
                <a:schemeClr val="tx1"/>
              </a:solidFill>
            </a:endParaRPr>
          </a:p>
        </p:txBody>
      </p:sp>
    </p:spTree>
    <p:custDataLst>
      <p:tags r:id="rId1"/>
    </p:custDataLst>
    <p:extLst>
      <p:ext uri="{BB962C8B-B14F-4D97-AF65-F5344CB8AC3E}">
        <p14:creationId xmlns:p14="http://schemas.microsoft.com/office/powerpoint/2010/main" val="3481030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22"/>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28" grpId="0" animBg="1"/>
      <p:bldP spid="2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1BFA9144-4DD4-42F3-8F94-41F1F06A615F}"/>
              </a:ext>
            </a:extLst>
          </p:cNvPr>
          <p:cNvSpPr>
            <a:spLocks noGrp="1"/>
          </p:cNvSpPr>
          <p:nvPr>
            <p:ph type="body" sz="quarter" idx="11"/>
          </p:nvPr>
        </p:nvSpPr>
        <p:spPr/>
        <p:txBody>
          <a:bodyPr/>
          <a:lstStyle/>
          <a:p>
            <a:r>
              <a:rPr lang="en-AU" dirty="0"/>
              <a:t>Other useful resources</a:t>
            </a:r>
          </a:p>
        </p:txBody>
      </p:sp>
      <p:sp>
        <p:nvSpPr>
          <p:cNvPr id="3" name="Right hand block">
            <a:extLst>
              <a:ext uri="{FF2B5EF4-FFF2-40B4-BE49-F238E27FC236}">
                <a16:creationId xmlns:a16="http://schemas.microsoft.com/office/drawing/2014/main" xmlns="" id="{38605BE9-18B4-4845-80D7-C60784F5DCD4}"/>
              </a:ext>
            </a:extLst>
          </p:cNvPr>
          <p:cNvSpPr>
            <a:spLocks noGrp="1"/>
          </p:cNvSpPr>
          <p:nvPr>
            <p:ph type="body" sz="quarter" idx="10"/>
          </p:nvPr>
        </p:nvSpPr>
        <p:spPr>
          <a:xfrm>
            <a:off x="6320269" y="1985332"/>
            <a:ext cx="5430162" cy="4872667"/>
          </a:xfrm>
        </p:spPr>
        <p:txBody>
          <a:bodyPr>
            <a:normAutofit/>
          </a:bodyPr>
          <a:lstStyle/>
          <a:p>
            <a:pPr marL="0" indent="0">
              <a:spcBef>
                <a:spcPts val="600"/>
              </a:spcBef>
              <a:spcAft>
                <a:spcPts val="600"/>
              </a:spcAft>
              <a:buNone/>
            </a:pPr>
            <a:r>
              <a:rPr lang="en-AU" sz="2600" dirty="0" smtClean="0"/>
              <a:t>ABCB Handbook</a:t>
            </a:r>
          </a:p>
          <a:p>
            <a:pPr>
              <a:spcBef>
                <a:spcPts val="600"/>
              </a:spcBef>
              <a:spcAft>
                <a:spcPts val="600"/>
              </a:spcAft>
            </a:pPr>
            <a:r>
              <a:rPr lang="en-AU" sz="2600" dirty="0" smtClean="0"/>
              <a:t>Non-mandatory </a:t>
            </a:r>
            <a:r>
              <a:rPr lang="en-AU" sz="2600" dirty="0"/>
              <a:t>guidance to assist in understanding and applying the </a:t>
            </a:r>
            <a:r>
              <a:rPr lang="en-AU" sz="2600" dirty="0" smtClean="0"/>
              <a:t>energy </a:t>
            </a:r>
            <a:r>
              <a:rPr lang="en-AU" sz="2600" dirty="0"/>
              <a:t>efficiency </a:t>
            </a:r>
            <a:r>
              <a:rPr lang="en-AU" sz="2600" dirty="0" smtClean="0"/>
              <a:t>requirements</a:t>
            </a:r>
          </a:p>
          <a:p>
            <a:pPr marL="0" indent="0">
              <a:spcBef>
                <a:spcPts val="600"/>
              </a:spcBef>
              <a:spcAft>
                <a:spcPts val="600"/>
              </a:spcAft>
              <a:buNone/>
            </a:pPr>
            <a:r>
              <a:rPr lang="en-AU" sz="2600" dirty="0" smtClean="0"/>
              <a:t>ABCB Videos</a:t>
            </a:r>
            <a:endParaRPr lang="en-AU" sz="2600" dirty="0"/>
          </a:p>
          <a:p>
            <a:pPr>
              <a:spcBef>
                <a:spcPts val="600"/>
              </a:spcBef>
              <a:spcAft>
                <a:spcPts val="600"/>
              </a:spcAft>
            </a:pPr>
            <a:r>
              <a:rPr lang="en-US" sz="2600" dirty="0">
                <a:latin typeface="Arial" panose="020B0604020202020204" pitchFamily="34" charset="0"/>
                <a:cs typeface="Arial" panose="020B0604020202020204" pitchFamily="34" charset="0"/>
              </a:rPr>
              <a:t>YouTube tutorials are also available to explain the provisions and show you how to use </a:t>
            </a:r>
            <a:r>
              <a:rPr lang="en-US" sz="2600" dirty="0" smtClean="0">
                <a:latin typeface="Arial" panose="020B0604020202020204" pitchFamily="34" charset="0"/>
                <a:cs typeface="Arial" panose="020B0604020202020204" pitchFamily="34" charset="0"/>
              </a:rPr>
              <a:t>the calculators</a:t>
            </a:r>
          </a:p>
          <a:p>
            <a:pPr marL="0" indent="0">
              <a:spcBef>
                <a:spcPts val="600"/>
              </a:spcBef>
              <a:spcAft>
                <a:spcPts val="600"/>
              </a:spcAft>
              <a:buNone/>
            </a:pPr>
            <a:r>
              <a:rPr lang="en-US" sz="2600" dirty="0" smtClean="0">
                <a:latin typeface="Arial" panose="020B0604020202020204" pitchFamily="34" charset="0"/>
                <a:cs typeface="Arial" panose="020B0604020202020204" pitchFamily="34" charset="0"/>
              </a:rPr>
              <a:t>Access them at the </a:t>
            </a:r>
            <a:r>
              <a:rPr lang="en-US" sz="2600" dirty="0" smtClean="0">
                <a:latin typeface="Arial" panose="020B0604020202020204" pitchFamily="34" charset="0"/>
                <a:cs typeface="Arial" panose="020B0604020202020204" pitchFamily="34" charset="0"/>
                <a:hlinkClick r:id="rId4"/>
              </a:rPr>
              <a:t>ABCB website</a:t>
            </a:r>
            <a:r>
              <a:rPr lang="en-US" sz="2600" dirty="0" smtClean="0">
                <a:latin typeface="Arial" panose="020B0604020202020204" pitchFamily="34" charset="0"/>
                <a:cs typeface="Arial" panose="020B0604020202020204" pitchFamily="34" charset="0"/>
              </a:rPr>
              <a:t>. </a:t>
            </a:r>
            <a:endParaRPr lang="en-AU" sz="2600" dirty="0"/>
          </a:p>
        </p:txBody>
      </p:sp>
      <p:sp>
        <p:nvSpPr>
          <p:cNvPr id="4" name="Left hand block">
            <a:extLst>
              <a:ext uri="{FF2B5EF4-FFF2-40B4-BE49-F238E27FC236}">
                <a16:creationId xmlns:a16="http://schemas.microsoft.com/office/drawing/2014/main" xmlns="" id="{DF84F1E2-DBA7-4860-AB57-CB45B015E9FF}"/>
              </a:ext>
            </a:extLst>
          </p:cNvPr>
          <p:cNvSpPr>
            <a:spLocks noGrp="1"/>
          </p:cNvSpPr>
          <p:nvPr>
            <p:ph type="body" sz="quarter" idx="12"/>
          </p:nvPr>
        </p:nvSpPr>
        <p:spPr>
          <a:xfrm>
            <a:off x="179755" y="1985332"/>
            <a:ext cx="5830276" cy="4767159"/>
          </a:xfrm>
        </p:spPr>
        <p:txBody>
          <a:bodyPr>
            <a:noAutofit/>
          </a:bodyPr>
          <a:lstStyle/>
          <a:p>
            <a:pPr marL="0" indent="0">
              <a:spcBef>
                <a:spcPts val="600"/>
              </a:spcBef>
              <a:spcAft>
                <a:spcPts val="600"/>
              </a:spcAft>
              <a:buNone/>
            </a:pPr>
            <a:r>
              <a:rPr lang="en-AU" sz="2600" dirty="0">
                <a:latin typeface="Arial" panose="020B0604020202020204" pitchFamily="34" charset="0"/>
                <a:cs typeface="Arial" panose="020B0604020202020204" pitchFamily="34" charset="0"/>
              </a:rPr>
              <a:t>ABCB </a:t>
            </a:r>
            <a:r>
              <a:rPr lang="en-AU" sz="2600" dirty="0" smtClean="0">
                <a:latin typeface="Arial" panose="020B0604020202020204" pitchFamily="34" charset="0"/>
                <a:cs typeface="Arial" panose="020B0604020202020204" pitchFamily="34" charset="0"/>
              </a:rPr>
              <a:t>Calculators</a:t>
            </a:r>
          </a:p>
          <a:p>
            <a:pPr>
              <a:spcBef>
                <a:spcPts val="600"/>
              </a:spcBef>
              <a:spcAft>
                <a:spcPts val="600"/>
              </a:spcAft>
            </a:pPr>
            <a:r>
              <a:rPr lang="en-AU" sz="2600" dirty="0" smtClean="0">
                <a:latin typeface="Arial" panose="020B0604020202020204" pitchFamily="34" charset="0"/>
                <a:cs typeface="Arial" panose="020B0604020202020204" pitchFamily="34" charset="0"/>
              </a:rPr>
              <a:t>Help with </a:t>
            </a:r>
            <a:r>
              <a:rPr lang="en-AU" sz="2600" dirty="0">
                <a:latin typeface="Arial" panose="020B0604020202020204" pitchFamily="34" charset="0"/>
                <a:cs typeface="Arial" panose="020B0604020202020204" pitchFamily="34" charset="0"/>
              </a:rPr>
              <a:t>the calculations used in </a:t>
            </a:r>
            <a:r>
              <a:rPr lang="en-AU" sz="2600" dirty="0" smtClean="0">
                <a:latin typeface="Arial" panose="020B0604020202020204" pitchFamily="34" charset="0"/>
                <a:cs typeface="Arial" panose="020B0604020202020204" pitchFamily="34" charset="0"/>
              </a:rPr>
              <a:t/>
            </a:r>
            <a:br>
              <a:rPr lang="en-AU" sz="2600" dirty="0" smtClean="0">
                <a:latin typeface="Arial" panose="020B0604020202020204" pitchFamily="34" charset="0"/>
                <a:cs typeface="Arial" panose="020B0604020202020204" pitchFamily="34" charset="0"/>
              </a:rPr>
            </a:br>
            <a:r>
              <a:rPr lang="en-AU" sz="2600" dirty="0" smtClean="0">
                <a:latin typeface="Arial" panose="020B0604020202020204" pitchFamily="34" charset="0"/>
                <a:cs typeface="Arial" panose="020B0604020202020204" pitchFamily="34" charset="0"/>
              </a:rPr>
              <a:t>DTS </a:t>
            </a:r>
            <a:r>
              <a:rPr lang="en-AU" sz="2600" dirty="0">
                <a:latin typeface="Arial" panose="020B0604020202020204" pitchFamily="34" charset="0"/>
                <a:cs typeface="Arial" panose="020B0604020202020204" pitchFamily="34" charset="0"/>
              </a:rPr>
              <a:t>Provisions:</a:t>
            </a:r>
          </a:p>
          <a:p>
            <a:pPr lvl="1" indent="-420688">
              <a:spcBef>
                <a:spcPts val="300"/>
              </a:spcBef>
              <a:spcAft>
                <a:spcPts val="300"/>
              </a:spcAft>
            </a:pPr>
            <a:r>
              <a:rPr lang="en-AU" sz="2600" dirty="0">
                <a:latin typeface="Arial" panose="020B0604020202020204" pitchFamily="34" charset="0"/>
                <a:cs typeface="Arial" panose="020B0604020202020204" pitchFamily="34" charset="0"/>
              </a:rPr>
              <a:t>Facade calculator</a:t>
            </a:r>
          </a:p>
          <a:p>
            <a:pPr lvl="1" indent="-420688">
              <a:spcBef>
                <a:spcPts val="300"/>
              </a:spcBef>
              <a:spcAft>
                <a:spcPts val="300"/>
              </a:spcAft>
            </a:pPr>
            <a:r>
              <a:rPr lang="en-AU" sz="2600" dirty="0">
                <a:latin typeface="Arial" panose="020B0604020202020204" pitchFamily="34" charset="0"/>
                <a:cs typeface="Arial" panose="020B0604020202020204" pitchFamily="34" charset="0"/>
              </a:rPr>
              <a:t>Fan systems calculator</a:t>
            </a:r>
          </a:p>
          <a:p>
            <a:pPr lvl="1" indent="-420688">
              <a:spcBef>
                <a:spcPts val="300"/>
              </a:spcBef>
              <a:spcAft>
                <a:spcPts val="300"/>
              </a:spcAft>
            </a:pPr>
            <a:r>
              <a:rPr lang="en-AU" sz="2600" dirty="0">
                <a:latin typeface="Arial" panose="020B0604020202020204" pitchFamily="34" charset="0"/>
                <a:cs typeface="Arial" panose="020B0604020202020204" pitchFamily="34" charset="0"/>
              </a:rPr>
              <a:t>Pump systems calculator</a:t>
            </a:r>
          </a:p>
          <a:p>
            <a:pPr lvl="1" indent="-420688">
              <a:spcBef>
                <a:spcPts val="300"/>
              </a:spcBef>
              <a:spcAft>
                <a:spcPts val="300"/>
              </a:spcAft>
            </a:pPr>
            <a:r>
              <a:rPr lang="en-AU" sz="2600" dirty="0">
                <a:latin typeface="Arial" panose="020B0604020202020204" pitchFamily="34" charset="0"/>
                <a:cs typeface="Arial" panose="020B0604020202020204" pitchFamily="34" charset="0"/>
              </a:rPr>
              <a:t>Lighting calculator</a:t>
            </a:r>
          </a:p>
          <a:p>
            <a:pPr>
              <a:spcBef>
                <a:spcPts val="600"/>
              </a:spcBef>
              <a:spcAft>
                <a:spcPts val="600"/>
              </a:spcAft>
            </a:pPr>
            <a:r>
              <a:rPr lang="en-US" sz="2600" dirty="0">
                <a:latin typeface="Arial" panose="020B0604020202020204" pitchFamily="34" charset="0"/>
                <a:cs typeface="Arial" panose="020B0604020202020204" pitchFamily="34" charset="0"/>
              </a:rPr>
              <a:t>Non-mandatory</a:t>
            </a:r>
          </a:p>
          <a:p>
            <a:pPr>
              <a:spcBef>
                <a:spcPts val="600"/>
              </a:spcBef>
              <a:spcAft>
                <a:spcPts val="600"/>
              </a:spcAft>
            </a:pPr>
            <a:r>
              <a:rPr lang="en-US" sz="2600" dirty="0">
                <a:latin typeface="Arial" panose="020B0604020202020204" pitchFamily="34" charset="0"/>
                <a:cs typeface="Arial" panose="020B0604020202020204" pitchFamily="34" charset="0"/>
              </a:rPr>
              <a:t>Guidance tools to assist practitioners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3286170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DAA4F5D-BB4A-44E5-B53C-2A9A63FF0EAB}"/>
              </a:ext>
            </a:extLst>
          </p:cNvPr>
          <p:cNvSpPr>
            <a:spLocks noGrp="1"/>
          </p:cNvSpPr>
          <p:nvPr>
            <p:ph type="body" sz="quarter" idx="11"/>
          </p:nvPr>
        </p:nvSpPr>
        <p:spPr/>
        <p:txBody>
          <a:bodyPr/>
          <a:lstStyle/>
          <a:p>
            <a:r>
              <a:rPr lang="en-AU" dirty="0"/>
              <a:t>Summary</a:t>
            </a:r>
          </a:p>
        </p:txBody>
      </p:sp>
      <p:sp>
        <p:nvSpPr>
          <p:cNvPr id="3" name="Lefthand block">
            <a:extLst>
              <a:ext uri="{FF2B5EF4-FFF2-40B4-BE49-F238E27FC236}">
                <a16:creationId xmlns:a16="http://schemas.microsoft.com/office/drawing/2014/main" xmlns="" id="{C64EB41C-4454-4386-8B96-E2F72F19B061}"/>
              </a:ext>
            </a:extLst>
          </p:cNvPr>
          <p:cNvSpPr>
            <a:spLocks noGrp="1"/>
          </p:cNvSpPr>
          <p:nvPr>
            <p:ph type="body" sz="quarter" idx="12"/>
          </p:nvPr>
        </p:nvSpPr>
        <p:spPr>
          <a:xfrm>
            <a:off x="339592" y="1994134"/>
            <a:ext cx="3489946" cy="4584199"/>
          </a:xfrm>
        </p:spPr>
        <p:txBody>
          <a:bodyPr>
            <a:normAutofit/>
          </a:bodyPr>
          <a:lstStyle/>
          <a:p>
            <a:pPr marL="0" indent="0" algn="ctr">
              <a:buNone/>
            </a:pPr>
            <a:r>
              <a:rPr lang="en-AU" b="1" dirty="0">
                <a:solidFill>
                  <a:schemeClr val="accent1"/>
                </a:solidFill>
              </a:rPr>
              <a:t>Section J Energy </a:t>
            </a:r>
            <a:r>
              <a:rPr lang="en-AU" b="1" dirty="0" smtClean="0">
                <a:solidFill>
                  <a:schemeClr val="accent1"/>
                </a:solidFill>
              </a:rPr>
              <a:t>Efficiency</a:t>
            </a:r>
            <a:r>
              <a:rPr lang="en-AU" sz="2400" b="1" dirty="0" smtClean="0">
                <a:solidFill>
                  <a:schemeClr val="accent1"/>
                </a:solidFill>
              </a:rPr>
              <a:t/>
            </a:r>
            <a:br>
              <a:rPr lang="en-AU" sz="2400" b="1" dirty="0" smtClean="0">
                <a:solidFill>
                  <a:schemeClr val="accent1"/>
                </a:solidFill>
              </a:rPr>
            </a:br>
            <a:endParaRPr lang="en-AU" sz="2400" b="1" dirty="0">
              <a:solidFill>
                <a:schemeClr val="accent1"/>
              </a:solidFill>
            </a:endParaRPr>
          </a:p>
          <a:p>
            <a:pPr>
              <a:lnSpc>
                <a:spcPct val="110000"/>
              </a:lnSpc>
              <a:spcAft>
                <a:spcPts val="600"/>
              </a:spcAft>
            </a:pPr>
            <a:r>
              <a:rPr lang="en-AU" sz="2400" dirty="0" smtClean="0"/>
              <a:t>4 </a:t>
            </a:r>
            <a:r>
              <a:rPr lang="en-AU" sz="2400" dirty="0"/>
              <a:t>Performance </a:t>
            </a:r>
            <a:r>
              <a:rPr lang="en-AU" sz="2400" dirty="0" smtClean="0"/>
              <a:t>Requirements</a:t>
            </a:r>
            <a:endParaRPr lang="en-AU" sz="2400" dirty="0"/>
          </a:p>
          <a:p>
            <a:pPr>
              <a:lnSpc>
                <a:spcPct val="110000"/>
              </a:lnSpc>
            </a:pPr>
            <a:r>
              <a:rPr lang="en-AU" sz="2400" dirty="0"/>
              <a:t>5</a:t>
            </a:r>
            <a:r>
              <a:rPr lang="en-AU" sz="2400" dirty="0" smtClean="0"/>
              <a:t> Verification Methods</a:t>
            </a:r>
            <a:endParaRPr lang="en-AU" sz="2400" dirty="0"/>
          </a:p>
          <a:p>
            <a:endParaRPr lang="en-AU" sz="2200" dirty="0"/>
          </a:p>
        </p:txBody>
      </p:sp>
      <p:sp>
        <p:nvSpPr>
          <p:cNvPr id="4" name="Centre block">
            <a:extLst>
              <a:ext uri="{FF2B5EF4-FFF2-40B4-BE49-F238E27FC236}">
                <a16:creationId xmlns:a16="http://schemas.microsoft.com/office/drawing/2014/main" xmlns="" id="{33F11AF6-FD91-4BE3-9820-F2C66C4C5FCF}"/>
              </a:ext>
            </a:extLst>
          </p:cNvPr>
          <p:cNvSpPr>
            <a:spLocks noGrp="1"/>
          </p:cNvSpPr>
          <p:nvPr>
            <p:ph type="body" sz="quarter" idx="13"/>
          </p:nvPr>
        </p:nvSpPr>
        <p:spPr>
          <a:xfrm>
            <a:off x="4211053" y="2013850"/>
            <a:ext cx="3745009" cy="4632325"/>
          </a:xfrm>
        </p:spPr>
        <p:txBody>
          <a:bodyPr>
            <a:normAutofit/>
          </a:bodyPr>
          <a:lstStyle/>
          <a:p>
            <a:pPr marL="0" indent="0" algn="ctr">
              <a:buNone/>
            </a:pPr>
            <a:r>
              <a:rPr lang="en-AU" b="1" dirty="0">
                <a:solidFill>
                  <a:schemeClr val="accent1"/>
                </a:solidFill>
              </a:rPr>
              <a:t>DTS </a:t>
            </a:r>
            <a:r>
              <a:rPr lang="en-AU" b="1" dirty="0" smtClean="0">
                <a:solidFill>
                  <a:schemeClr val="accent1"/>
                </a:solidFill>
              </a:rPr>
              <a:t>Provisions</a:t>
            </a:r>
            <a:br>
              <a:rPr lang="en-AU" b="1" dirty="0" smtClean="0">
                <a:solidFill>
                  <a:schemeClr val="accent1"/>
                </a:solidFill>
              </a:rPr>
            </a:br>
            <a:r>
              <a:rPr lang="en-AU" b="1" dirty="0" smtClean="0">
                <a:solidFill>
                  <a:schemeClr val="accent1"/>
                </a:solidFill>
              </a:rPr>
              <a:t/>
            </a:r>
            <a:br>
              <a:rPr lang="en-AU" b="1" dirty="0" smtClean="0">
                <a:solidFill>
                  <a:schemeClr val="accent1"/>
                </a:solidFill>
              </a:rPr>
            </a:br>
            <a:endParaRPr lang="en-AU" sz="2400" b="1" dirty="0">
              <a:solidFill>
                <a:schemeClr val="accent1"/>
              </a:solidFill>
            </a:endParaRPr>
          </a:p>
          <a:p>
            <a:pPr>
              <a:spcAft>
                <a:spcPts val="600"/>
              </a:spcAft>
            </a:pPr>
            <a:r>
              <a:rPr lang="en-AU" sz="2400" dirty="0" smtClean="0"/>
              <a:t>9 Parts in Section J </a:t>
            </a:r>
            <a:br>
              <a:rPr lang="en-AU" sz="2400" dirty="0" smtClean="0"/>
            </a:br>
            <a:r>
              <a:rPr lang="en-AU" sz="2400" dirty="0" smtClean="0"/>
              <a:t>DTS Provisions.</a:t>
            </a:r>
          </a:p>
          <a:p>
            <a:r>
              <a:rPr lang="en-US" sz="2400" dirty="0" smtClean="0"/>
              <a:t>10 Specifications supporting Section J</a:t>
            </a:r>
          </a:p>
          <a:p>
            <a:r>
              <a:rPr lang="en-US" sz="2400" dirty="0" smtClean="0"/>
              <a:t>6 of these Specifications  support DTS Provisions. </a:t>
            </a:r>
            <a:endParaRPr lang="en-AU" sz="2400" dirty="0"/>
          </a:p>
          <a:p>
            <a:endParaRPr lang="en-AU" sz="2200" dirty="0"/>
          </a:p>
        </p:txBody>
      </p:sp>
      <p:sp>
        <p:nvSpPr>
          <p:cNvPr id="5" name="Righthand block">
            <a:extLst>
              <a:ext uri="{FF2B5EF4-FFF2-40B4-BE49-F238E27FC236}">
                <a16:creationId xmlns:a16="http://schemas.microsoft.com/office/drawing/2014/main" xmlns="" id="{87BA33CB-D38B-477E-933C-3BF6EF2CC039}"/>
              </a:ext>
            </a:extLst>
          </p:cNvPr>
          <p:cNvSpPr>
            <a:spLocks noGrp="1"/>
          </p:cNvSpPr>
          <p:nvPr>
            <p:ph type="body" sz="quarter" idx="14"/>
          </p:nvPr>
        </p:nvSpPr>
        <p:spPr>
          <a:xfrm>
            <a:off x="8301073" y="1946008"/>
            <a:ext cx="3674157" cy="4632325"/>
          </a:xfrm>
        </p:spPr>
        <p:txBody>
          <a:bodyPr>
            <a:normAutofit lnSpcReduction="10000"/>
          </a:bodyPr>
          <a:lstStyle/>
          <a:p>
            <a:pPr marL="0" indent="0" algn="ctr">
              <a:lnSpc>
                <a:spcPct val="110000"/>
              </a:lnSpc>
              <a:buNone/>
            </a:pPr>
            <a:r>
              <a:rPr lang="en-AU" b="1" dirty="0">
                <a:solidFill>
                  <a:schemeClr val="accent1"/>
                </a:solidFill>
              </a:rPr>
              <a:t>Different DTS Provisions apply to</a:t>
            </a:r>
            <a:r>
              <a:rPr lang="en-AU" b="1" dirty="0" smtClean="0">
                <a:solidFill>
                  <a:schemeClr val="accent1"/>
                </a:solidFill>
              </a:rPr>
              <a:t>:</a:t>
            </a:r>
            <a:br>
              <a:rPr lang="en-AU" b="1" dirty="0" smtClean="0">
                <a:solidFill>
                  <a:schemeClr val="accent1"/>
                </a:solidFill>
              </a:rPr>
            </a:br>
            <a:endParaRPr lang="en-AU" sz="2400" b="1" dirty="0">
              <a:solidFill>
                <a:schemeClr val="accent1"/>
              </a:solidFill>
            </a:endParaRPr>
          </a:p>
          <a:p>
            <a:pPr>
              <a:lnSpc>
                <a:spcPct val="110000"/>
              </a:lnSpc>
              <a:spcAft>
                <a:spcPts val="600"/>
              </a:spcAft>
            </a:pPr>
            <a:r>
              <a:rPr lang="en-AU" sz="2400" dirty="0"/>
              <a:t>Sole-occupancy units in Class 2 buildings and a Class 4 part of a building</a:t>
            </a:r>
          </a:p>
          <a:p>
            <a:pPr>
              <a:lnSpc>
                <a:spcPct val="110000"/>
              </a:lnSpc>
            </a:pPr>
            <a:r>
              <a:rPr lang="en-AU" sz="2400" dirty="0"/>
              <a:t>Common areas of these buildings and other Class </a:t>
            </a:r>
            <a:r>
              <a:rPr lang="en-AU" sz="2400" dirty="0" smtClean="0"/>
              <a:t>3, and 5-9 </a:t>
            </a:r>
            <a:r>
              <a:rPr lang="en-AU" sz="2400" dirty="0"/>
              <a:t>buildings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2806741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C0E02438-DE5F-403B-B1A8-C5ABEA26F565}"/>
              </a:ext>
            </a:extLst>
          </p:cNvPr>
          <p:cNvSpPr>
            <a:spLocks noGrp="1"/>
          </p:cNvSpPr>
          <p:nvPr>
            <p:ph type="body" sz="quarter" idx="11"/>
          </p:nvPr>
        </p:nvSpPr>
        <p:spPr/>
        <p:txBody>
          <a:bodyPr/>
          <a:lstStyle/>
          <a:p>
            <a:r>
              <a:rPr lang="en-AU" dirty="0"/>
              <a:t>Key points</a:t>
            </a:r>
          </a:p>
        </p:txBody>
      </p:sp>
      <p:sp>
        <p:nvSpPr>
          <p:cNvPr id="3" name="Top Left block">
            <a:extLst>
              <a:ext uri="{FF2B5EF4-FFF2-40B4-BE49-F238E27FC236}">
                <a16:creationId xmlns:a16="http://schemas.microsoft.com/office/drawing/2014/main" xmlns="" id="{AC819FCD-26F0-4AA8-A40F-B0C34AD3F9F2}"/>
              </a:ext>
            </a:extLst>
          </p:cNvPr>
          <p:cNvSpPr>
            <a:spLocks noGrp="1"/>
          </p:cNvSpPr>
          <p:nvPr>
            <p:ph type="body" sz="quarter" idx="12"/>
          </p:nvPr>
        </p:nvSpPr>
        <p:spPr/>
        <p:txBody>
          <a:bodyPr>
            <a:normAutofit/>
          </a:bodyPr>
          <a:lstStyle/>
          <a:p>
            <a:r>
              <a:rPr lang="en-AU" sz="2600" dirty="0"/>
              <a:t>Overall aim is to reduce greenhouse gas emissions from commercial buildings in Australia</a:t>
            </a:r>
          </a:p>
          <a:p>
            <a:endParaRPr lang="en-AU" dirty="0"/>
          </a:p>
        </p:txBody>
      </p:sp>
      <p:sp>
        <p:nvSpPr>
          <p:cNvPr id="5" name="Bottom left block">
            <a:extLst>
              <a:ext uri="{FF2B5EF4-FFF2-40B4-BE49-F238E27FC236}">
                <a16:creationId xmlns:a16="http://schemas.microsoft.com/office/drawing/2014/main" xmlns="" id="{591D55AA-2547-41A0-8CF8-F32480860F87}"/>
              </a:ext>
            </a:extLst>
          </p:cNvPr>
          <p:cNvSpPr>
            <a:spLocks noGrp="1"/>
          </p:cNvSpPr>
          <p:nvPr>
            <p:ph type="body" sz="quarter" idx="14"/>
          </p:nvPr>
        </p:nvSpPr>
        <p:spPr/>
        <p:txBody>
          <a:bodyPr>
            <a:normAutofit fontScale="92500"/>
          </a:bodyPr>
          <a:lstStyle/>
          <a:p>
            <a:r>
              <a:rPr lang="en-AU" dirty="0"/>
              <a:t>Compliance with requirements reduces energy used to maintain a comfortable temperature and operate the building</a:t>
            </a:r>
          </a:p>
        </p:txBody>
      </p:sp>
      <p:sp>
        <p:nvSpPr>
          <p:cNvPr id="4" name="Top right block">
            <a:extLst>
              <a:ext uri="{FF2B5EF4-FFF2-40B4-BE49-F238E27FC236}">
                <a16:creationId xmlns:a16="http://schemas.microsoft.com/office/drawing/2014/main" xmlns="" id="{479A2865-9B6B-43B5-9E0C-5EBD85AEE1C6}"/>
              </a:ext>
            </a:extLst>
          </p:cNvPr>
          <p:cNvSpPr>
            <a:spLocks noGrp="1"/>
          </p:cNvSpPr>
          <p:nvPr>
            <p:ph type="body" sz="quarter" idx="13"/>
          </p:nvPr>
        </p:nvSpPr>
        <p:spPr/>
        <p:txBody>
          <a:bodyPr>
            <a:normAutofit fontScale="92500"/>
          </a:bodyPr>
          <a:lstStyle/>
          <a:p>
            <a:r>
              <a:rPr lang="en-AU" dirty="0"/>
              <a:t>Heating and cooling loads are key, and evidence of compliance is commonly provided through some kind of energy rating</a:t>
            </a:r>
          </a:p>
        </p:txBody>
      </p:sp>
      <p:sp>
        <p:nvSpPr>
          <p:cNvPr id="6" name="Bottom right block">
            <a:extLst>
              <a:ext uri="{FF2B5EF4-FFF2-40B4-BE49-F238E27FC236}">
                <a16:creationId xmlns:a16="http://schemas.microsoft.com/office/drawing/2014/main" xmlns="" id="{78DF62D9-1298-48DE-A182-5AE2A9DCEB4F}"/>
              </a:ext>
            </a:extLst>
          </p:cNvPr>
          <p:cNvSpPr>
            <a:spLocks noGrp="1"/>
          </p:cNvSpPr>
          <p:nvPr>
            <p:ph type="body" sz="quarter" idx="15"/>
          </p:nvPr>
        </p:nvSpPr>
        <p:spPr/>
        <p:txBody>
          <a:bodyPr>
            <a:normAutofit/>
          </a:bodyPr>
          <a:lstStyle/>
          <a:p>
            <a:r>
              <a:rPr lang="en-AU" sz="2600" dirty="0"/>
              <a:t>Other elements must be met using DTS Provisions or a compliant Performance Solution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3160580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dule Title">
            <a:extLst>
              <a:ext uri="{FF2B5EF4-FFF2-40B4-BE49-F238E27FC236}">
                <a16:creationId xmlns:a16="http://schemas.microsoft.com/office/drawing/2014/main" xmlns="" id="{1B56BD99-D0BD-4FA5-9B46-44163C9357FF}"/>
              </a:ext>
            </a:extLst>
          </p:cNvPr>
          <p:cNvSpPr>
            <a:spLocks noGrp="1"/>
          </p:cNvSpPr>
          <p:nvPr>
            <p:ph type="body" sz="quarter" idx="10"/>
          </p:nvPr>
        </p:nvSpPr>
        <p:spPr/>
        <p:txBody>
          <a:bodyPr/>
          <a:lstStyle/>
          <a:p>
            <a:r>
              <a:rPr lang="en-AU" dirty="0"/>
              <a:t>Using the </a:t>
            </a:r>
            <a:br>
              <a:rPr lang="en-AU" dirty="0"/>
            </a:br>
            <a:r>
              <a:rPr lang="en-AU" dirty="0"/>
              <a:t>energy efficiency provisions in </a:t>
            </a:r>
            <a:br>
              <a:rPr lang="en-AU" dirty="0"/>
            </a:br>
            <a:r>
              <a:rPr lang="en-AU" dirty="0"/>
              <a:t>NCC Volume One</a:t>
            </a:r>
          </a:p>
        </p:txBody>
      </p:sp>
    </p:spTree>
    <p:custDataLst>
      <p:tags r:id="rId1"/>
    </p:custDataLst>
    <p:extLst>
      <p:ext uri="{BB962C8B-B14F-4D97-AF65-F5344CB8AC3E}">
        <p14:creationId xmlns:p14="http://schemas.microsoft.com/office/powerpoint/2010/main" val="328684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1172924B-A00E-4AD3-B5C3-AD8DDD0AB3D6}"/>
              </a:ext>
            </a:extLst>
          </p:cNvPr>
          <p:cNvSpPr>
            <a:spLocks noGrp="1"/>
          </p:cNvSpPr>
          <p:nvPr>
            <p:ph type="body" sz="quarter" idx="11"/>
          </p:nvPr>
        </p:nvSpPr>
        <p:spPr/>
        <p:txBody>
          <a:bodyPr/>
          <a:lstStyle/>
          <a:p>
            <a:r>
              <a:rPr lang="en-AU" dirty="0"/>
              <a:t>Questions?</a:t>
            </a:r>
          </a:p>
        </p:txBody>
      </p:sp>
    </p:spTree>
    <p:custDataLst>
      <p:tags r:id="rId1"/>
    </p:custDataLst>
    <p:extLst>
      <p:ext uri="{BB962C8B-B14F-4D97-AF65-F5344CB8AC3E}">
        <p14:creationId xmlns:p14="http://schemas.microsoft.com/office/powerpoint/2010/main" val="379540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xmlns="" id="{2E1BD2E6-ACFE-4F69-B334-149198C26832}"/>
              </a:ext>
            </a:extLst>
          </p:cNvPr>
          <p:cNvSpPr>
            <a:spLocks noGrp="1"/>
          </p:cNvSpPr>
          <p:nvPr>
            <p:ph type="body" sz="quarter" idx="11"/>
          </p:nvPr>
        </p:nvSpPr>
        <p:spPr/>
        <p:txBody>
          <a:bodyPr/>
          <a:lstStyle/>
          <a:p>
            <a:r>
              <a:rPr lang="en-AU" dirty="0"/>
              <a:t>What you will learn</a:t>
            </a:r>
          </a:p>
        </p:txBody>
      </p:sp>
      <p:sp>
        <p:nvSpPr>
          <p:cNvPr id="2" name="Main text">
            <a:extLst>
              <a:ext uri="{FF2B5EF4-FFF2-40B4-BE49-F238E27FC236}">
                <a16:creationId xmlns:a16="http://schemas.microsoft.com/office/drawing/2014/main" xmlns="" id="{4DA3CAF2-C45C-46A9-9FEB-0E48521A07E7}"/>
              </a:ext>
            </a:extLst>
          </p:cNvPr>
          <p:cNvSpPr>
            <a:spLocks noGrp="1"/>
          </p:cNvSpPr>
          <p:nvPr>
            <p:ph type="body" sz="quarter" idx="10"/>
          </p:nvPr>
        </p:nvSpPr>
        <p:spPr/>
        <p:txBody>
          <a:bodyPr>
            <a:normAutofit fontScale="92500"/>
          </a:bodyPr>
          <a:lstStyle/>
          <a:p>
            <a:pPr marL="457200" indent="-457200">
              <a:buFont typeface="Arial" panose="020B0604020202020204" pitchFamily="34" charset="0"/>
              <a:buChar char="•"/>
            </a:pPr>
            <a:r>
              <a:rPr lang="en-AU" dirty="0"/>
              <a:t>Energy efficiency Performance Requirements in Volume One</a:t>
            </a:r>
          </a:p>
          <a:p>
            <a:pPr marL="457200" indent="-457200">
              <a:buFont typeface="Arial" panose="020B0604020202020204" pitchFamily="34" charset="0"/>
              <a:buChar char="•"/>
            </a:pPr>
            <a:r>
              <a:rPr lang="en-AU" dirty="0"/>
              <a:t>Compliance solutions for energy efficiency in Volume One</a:t>
            </a:r>
          </a:p>
          <a:p>
            <a:pPr marL="457200" indent="-457200"/>
            <a:r>
              <a:rPr lang="en-AU" dirty="0"/>
              <a:t>Energy efficiency ratings for SOUs</a:t>
            </a:r>
          </a:p>
          <a:p>
            <a:pPr marL="457200" indent="-457200">
              <a:buFont typeface="Arial" panose="020B0604020202020204" pitchFamily="34" charset="0"/>
              <a:buChar char="•"/>
            </a:pPr>
            <a:r>
              <a:rPr lang="en-AU" dirty="0"/>
              <a:t>Energy efficiency DTS Provisions in Volume One</a:t>
            </a:r>
          </a:p>
          <a:p>
            <a:pPr marL="457200" indent="-457200">
              <a:buFont typeface="Arial" panose="020B0604020202020204" pitchFamily="34" charset="0"/>
              <a:buChar char="•"/>
            </a:pPr>
            <a:r>
              <a:rPr lang="en-AU" dirty="0"/>
              <a:t>Assessment Methods for energy </a:t>
            </a:r>
            <a:r>
              <a:rPr lang="en-AU" dirty="0" smtClean="0"/>
              <a:t>efficiency</a:t>
            </a:r>
            <a:endParaRPr lang="en-AU" dirty="0"/>
          </a:p>
          <a:p>
            <a:pPr marL="457200" indent="-457200">
              <a:buFont typeface="Arial" panose="020B0604020202020204" pitchFamily="34" charset="0"/>
              <a:buChar char="•"/>
            </a:pPr>
            <a:r>
              <a:rPr lang="en-AU" dirty="0"/>
              <a:t>Other useful resources</a:t>
            </a:r>
          </a:p>
        </p:txBody>
      </p:sp>
      <p:pic>
        <p:nvPicPr>
          <p:cNvPr id="6" name="Building image" descr="A photograph of a Class 2 Apartment building, taken from the  ground looking up." title="Apartment build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4942" y="2187391"/>
            <a:ext cx="5276338" cy="353209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1642648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502B3A9B-096D-4B45-91AB-DED9C8709818}"/>
              </a:ext>
            </a:extLst>
          </p:cNvPr>
          <p:cNvSpPr>
            <a:spLocks noGrp="1"/>
          </p:cNvSpPr>
          <p:nvPr>
            <p:ph type="body" sz="quarter" idx="11"/>
          </p:nvPr>
        </p:nvSpPr>
        <p:spPr/>
        <p:txBody>
          <a:bodyPr>
            <a:normAutofit lnSpcReduction="10000"/>
          </a:bodyPr>
          <a:lstStyle/>
          <a:p>
            <a:r>
              <a:rPr lang="en-AU" dirty="0"/>
              <a:t>Where is energy efficiency covered in NCC Volume One?</a:t>
            </a:r>
          </a:p>
        </p:txBody>
      </p:sp>
      <p:sp>
        <p:nvSpPr>
          <p:cNvPr id="8" name="Section J EE title">
            <a:extLst>
              <a:ext uri="{FF2B5EF4-FFF2-40B4-BE49-F238E27FC236}">
                <a16:creationId xmlns:a16="http://schemas.microsoft.com/office/drawing/2014/main" xmlns="" id="{0335832F-2C0A-4875-BF1B-DB789B5E247A}"/>
              </a:ext>
            </a:extLst>
          </p:cNvPr>
          <p:cNvSpPr txBox="1"/>
          <p:nvPr/>
        </p:nvSpPr>
        <p:spPr>
          <a:xfrm>
            <a:off x="3957242" y="1645385"/>
            <a:ext cx="3588129" cy="468000"/>
          </a:xfrm>
          <a:prstGeom prst="rect">
            <a:avLst/>
          </a:prstGeom>
          <a:solidFill>
            <a:schemeClr val="bg1"/>
          </a:solidFill>
          <a:ln w="19050">
            <a:solidFill>
              <a:schemeClr val="accent1"/>
            </a:solidFill>
          </a:ln>
        </p:spPr>
        <p:txBody>
          <a:bodyPr wrap="square" rtlCol="0">
            <a:spAutoFit/>
          </a:bodyPr>
          <a:lstStyle/>
          <a:p>
            <a:r>
              <a:rPr lang="en-AU" sz="2000" b="1" dirty="0">
                <a:solidFill>
                  <a:schemeClr val="accent1"/>
                </a:solidFill>
              </a:rPr>
              <a:t>Section J  Energy efficiency</a:t>
            </a:r>
          </a:p>
        </p:txBody>
      </p:sp>
      <p:sp>
        <p:nvSpPr>
          <p:cNvPr id="6" name="Perf Reqmts box">
            <a:extLst>
              <a:ext uri="{FF2B5EF4-FFF2-40B4-BE49-F238E27FC236}">
                <a16:creationId xmlns:a16="http://schemas.microsoft.com/office/drawing/2014/main" xmlns="" id="{4C7EC479-2BDD-4E49-A794-1292CD32A809}"/>
              </a:ext>
            </a:extLst>
          </p:cNvPr>
          <p:cNvSpPr/>
          <p:nvPr/>
        </p:nvSpPr>
        <p:spPr>
          <a:xfrm>
            <a:off x="411480" y="2363881"/>
            <a:ext cx="3442579" cy="468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Performance Requirements</a:t>
            </a:r>
          </a:p>
        </p:txBody>
      </p:sp>
      <p:cxnSp>
        <p:nvCxnSpPr>
          <p:cNvPr id="28" name="SEction J to Perf Requts arrow">
            <a:extLst>
              <a:ext uri="{FF2B5EF4-FFF2-40B4-BE49-F238E27FC236}">
                <a16:creationId xmlns:a16="http://schemas.microsoft.com/office/drawing/2014/main" xmlns="" id="{26F070DF-D1EA-42C3-905E-913EF1725665}"/>
              </a:ext>
            </a:extLst>
          </p:cNvPr>
          <p:cNvCxnSpPr>
            <a:cxnSpLocks/>
            <a:stCxn id="8" idx="2"/>
            <a:endCxn id="6" idx="0"/>
          </p:cNvCxnSpPr>
          <p:nvPr/>
        </p:nvCxnSpPr>
        <p:spPr>
          <a:xfrm rot="5400000">
            <a:off x="3816791" y="429365"/>
            <a:ext cx="250496" cy="3618537"/>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9" name="Perf Req box to PRs text arrow">
            <a:extLst>
              <a:ext uri="{FF2B5EF4-FFF2-40B4-BE49-F238E27FC236}">
                <a16:creationId xmlns:a16="http://schemas.microsoft.com/office/drawing/2014/main" xmlns="" id="{04E347FE-76E3-448D-9A4F-29EE8D9B3E28}"/>
              </a:ext>
            </a:extLst>
          </p:cNvPr>
          <p:cNvCxnSpPr>
            <a:cxnSpLocks/>
            <a:stCxn id="6" idx="2"/>
            <a:endCxn id="10" idx="0"/>
          </p:cNvCxnSpPr>
          <p:nvPr/>
        </p:nvCxnSpPr>
        <p:spPr>
          <a:xfrm flipH="1">
            <a:off x="2132769" y="2831881"/>
            <a:ext cx="1" cy="2201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PRs tex box">
            <a:extLst>
              <a:ext uri="{FF2B5EF4-FFF2-40B4-BE49-F238E27FC236}">
                <a16:creationId xmlns:a16="http://schemas.microsoft.com/office/drawing/2014/main" xmlns="" id="{6D03F4B9-769C-463D-B7B2-C3EE4EC9A111}"/>
              </a:ext>
            </a:extLst>
          </p:cNvPr>
          <p:cNvSpPr txBox="1"/>
          <p:nvPr/>
        </p:nvSpPr>
        <p:spPr>
          <a:xfrm>
            <a:off x="143744" y="3052018"/>
            <a:ext cx="3978050" cy="3577903"/>
          </a:xfrm>
          <a:prstGeom prst="rect">
            <a:avLst/>
          </a:prstGeom>
          <a:noFill/>
          <a:ln w="19050">
            <a:solidFill>
              <a:srgbClr val="004C97"/>
            </a:solidFill>
          </a:ln>
        </p:spPr>
        <p:txBody>
          <a:bodyPr wrap="square" rtlCol="0">
            <a:spAutoFit/>
          </a:bodyPr>
          <a:lstStyle/>
          <a:p>
            <a:pPr marL="285750" indent="-285750">
              <a:spcBef>
                <a:spcPts val="300"/>
              </a:spcBef>
              <a:spcAft>
                <a:spcPts val="300"/>
              </a:spcAft>
              <a:buClr>
                <a:schemeClr val="accent1"/>
              </a:buClr>
              <a:buFont typeface="Wingdings" panose="05000000000000000000" pitchFamily="2" charset="2"/>
              <a:buChar char="Ø"/>
            </a:pPr>
            <a:r>
              <a:rPr lang="en-AU" sz="1700" dirty="0" smtClean="0">
                <a:sym typeface="Wingdings" panose="05000000000000000000" pitchFamily="2" charset="2"/>
              </a:rPr>
              <a:t>4 Performance Requirements</a:t>
            </a:r>
          </a:p>
          <a:p>
            <a:pPr marL="285750" indent="-285750">
              <a:spcBef>
                <a:spcPts val="300"/>
              </a:spcBef>
              <a:spcAft>
                <a:spcPts val="300"/>
              </a:spcAft>
              <a:buClr>
                <a:schemeClr val="accent1"/>
              </a:buClr>
              <a:buFont typeface="Wingdings" panose="05000000000000000000" pitchFamily="2" charset="2"/>
              <a:buChar char="Ø"/>
            </a:pPr>
            <a:r>
              <a:rPr lang="en-AU" sz="1700" dirty="0" smtClean="0">
                <a:sym typeface="Wingdings" panose="05000000000000000000" pitchFamily="2" charset="2"/>
              </a:rPr>
              <a:t>J1P1 Energy use</a:t>
            </a:r>
          </a:p>
          <a:p>
            <a:pPr marL="285750" indent="-285750">
              <a:spcBef>
                <a:spcPts val="300"/>
              </a:spcBef>
              <a:spcAft>
                <a:spcPts val="300"/>
              </a:spcAft>
              <a:buClr>
                <a:schemeClr val="accent1"/>
              </a:buClr>
              <a:buFont typeface="Wingdings" panose="05000000000000000000" pitchFamily="2" charset="2"/>
              <a:buChar char="Ø"/>
            </a:pPr>
            <a:r>
              <a:rPr lang="en-AU" sz="1700" dirty="0" smtClean="0">
                <a:sym typeface="Wingdings" panose="05000000000000000000" pitchFamily="2" charset="2"/>
              </a:rPr>
              <a:t>J1P2 Thermal performance of a sole-occupancy unit of a Class 2 building or a Class 4 part of a building</a:t>
            </a:r>
          </a:p>
          <a:p>
            <a:pPr marL="285750" indent="-285750">
              <a:spcBef>
                <a:spcPts val="300"/>
              </a:spcBef>
              <a:spcAft>
                <a:spcPts val="300"/>
              </a:spcAft>
              <a:buClr>
                <a:schemeClr val="accent1"/>
              </a:buClr>
              <a:buFont typeface="Wingdings" panose="05000000000000000000" pitchFamily="2" charset="2"/>
              <a:buChar char="Ø"/>
            </a:pPr>
            <a:r>
              <a:rPr lang="en-AU" sz="1700" dirty="0" smtClean="0">
                <a:sym typeface="Wingdings" panose="05000000000000000000" pitchFamily="2" charset="2"/>
              </a:rPr>
              <a:t>J1P3 Energy usage of a sole-occupancy unit of a Class 2 building or a Class 4 part of a building</a:t>
            </a:r>
          </a:p>
          <a:p>
            <a:pPr marL="285750" indent="-285750">
              <a:spcBef>
                <a:spcPts val="300"/>
              </a:spcBef>
              <a:buClr>
                <a:schemeClr val="accent1"/>
              </a:buClr>
              <a:buFont typeface="Wingdings" panose="05000000000000000000" pitchFamily="2" charset="2"/>
              <a:buChar char="Ø"/>
            </a:pPr>
            <a:r>
              <a:rPr lang="en-AU" sz="1700" dirty="0" smtClean="0">
                <a:sym typeface="Wingdings" panose="05000000000000000000" pitchFamily="2" charset="2"/>
              </a:rPr>
              <a:t>J1P4 Renewable energy and electric vehicle charging</a:t>
            </a:r>
          </a:p>
          <a:p>
            <a:pPr marL="285750" indent="-285750">
              <a:spcBef>
                <a:spcPts val="300"/>
              </a:spcBef>
              <a:buClr>
                <a:schemeClr val="accent1"/>
              </a:buClr>
              <a:buFont typeface="Wingdings" panose="05000000000000000000" pitchFamily="2" charset="2"/>
              <a:buChar char="Ø"/>
            </a:pPr>
            <a:r>
              <a:rPr lang="en-AU" sz="1700" dirty="0" smtClean="0">
                <a:sym typeface="Wingdings" panose="05000000000000000000" pitchFamily="2" charset="2"/>
              </a:rPr>
              <a:t>Specification 44</a:t>
            </a:r>
          </a:p>
        </p:txBody>
      </p:sp>
      <p:cxnSp>
        <p:nvCxnSpPr>
          <p:cNvPr id="65" name="Perf Reqmts to Com Sol arrow">
            <a:extLst>
              <a:ext uri="{FF2B5EF4-FFF2-40B4-BE49-F238E27FC236}">
                <a16:creationId xmlns:a16="http://schemas.microsoft.com/office/drawing/2014/main" xmlns="" id="{26F070DF-D1EA-42C3-905E-913EF1725665}"/>
              </a:ext>
            </a:extLst>
          </p:cNvPr>
          <p:cNvCxnSpPr>
            <a:cxnSpLocks/>
            <a:stCxn id="6" idx="3"/>
            <a:endCxn id="7" idx="1"/>
          </p:cNvCxnSpPr>
          <p:nvPr/>
        </p:nvCxnSpPr>
        <p:spPr>
          <a:xfrm>
            <a:off x="3854059" y="2597881"/>
            <a:ext cx="2986021" cy="3160"/>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Section J to Comp Soln arrow">
            <a:extLst>
              <a:ext uri="{FF2B5EF4-FFF2-40B4-BE49-F238E27FC236}">
                <a16:creationId xmlns:a16="http://schemas.microsoft.com/office/drawing/2014/main" xmlns="" id="{579615F3-D928-434B-9C87-7A0846F44A78}"/>
              </a:ext>
            </a:extLst>
          </p:cNvPr>
          <p:cNvCxnSpPr>
            <a:cxnSpLocks/>
            <a:stCxn id="8" idx="2"/>
            <a:endCxn id="7" idx="0"/>
          </p:cNvCxnSpPr>
          <p:nvPr/>
        </p:nvCxnSpPr>
        <p:spPr>
          <a:xfrm rot="16200000" flipH="1">
            <a:off x="6901554" y="963138"/>
            <a:ext cx="253656" cy="2554150"/>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 name="Com Soln box">
            <a:extLst>
              <a:ext uri="{FF2B5EF4-FFF2-40B4-BE49-F238E27FC236}">
                <a16:creationId xmlns:a16="http://schemas.microsoft.com/office/drawing/2014/main" xmlns="" id="{EE7FA6A6-B581-4800-8753-E0AAC5F233A5}"/>
              </a:ext>
            </a:extLst>
          </p:cNvPr>
          <p:cNvSpPr/>
          <p:nvPr/>
        </p:nvSpPr>
        <p:spPr>
          <a:xfrm>
            <a:off x="6840080" y="2367041"/>
            <a:ext cx="2930753" cy="468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Compliance </a:t>
            </a:r>
            <a:r>
              <a:rPr lang="en-AU" b="1" dirty="0" smtClean="0">
                <a:solidFill>
                  <a:schemeClr val="tx1"/>
                </a:solidFill>
              </a:rPr>
              <a:t>Solutions</a:t>
            </a:r>
            <a:endParaRPr lang="en-AU" b="1" dirty="0">
              <a:solidFill>
                <a:schemeClr val="tx1"/>
              </a:solidFill>
            </a:endParaRPr>
          </a:p>
        </p:txBody>
      </p:sp>
      <p:sp>
        <p:nvSpPr>
          <p:cNvPr id="11" name="DTS Soln box">
            <a:extLst>
              <a:ext uri="{FF2B5EF4-FFF2-40B4-BE49-F238E27FC236}">
                <a16:creationId xmlns:a16="http://schemas.microsoft.com/office/drawing/2014/main" xmlns="" id="{132AC7C2-898B-4E15-AC23-6C1D2F6B41FB}"/>
              </a:ext>
            </a:extLst>
          </p:cNvPr>
          <p:cNvSpPr/>
          <p:nvPr/>
        </p:nvSpPr>
        <p:spPr>
          <a:xfrm>
            <a:off x="5090190" y="3489412"/>
            <a:ext cx="2670879" cy="468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 DTS Solution</a:t>
            </a:r>
          </a:p>
        </p:txBody>
      </p:sp>
      <p:grpSp>
        <p:nvGrpSpPr>
          <p:cNvPr id="48" name="J2 to J9 Group">
            <a:extLst>
              <a:ext uri="{FF2B5EF4-FFF2-40B4-BE49-F238E27FC236}">
                <a16:creationId xmlns:a16="http://schemas.microsoft.com/office/drawing/2014/main" xmlns="" id="{1E7B0C51-1323-4EEC-A014-4333E09B7F62}"/>
              </a:ext>
            </a:extLst>
          </p:cNvPr>
          <p:cNvGrpSpPr/>
          <p:nvPr/>
        </p:nvGrpSpPr>
        <p:grpSpPr>
          <a:xfrm>
            <a:off x="4615788" y="3957412"/>
            <a:ext cx="3619685" cy="2681526"/>
            <a:chOff x="909182" y="2981969"/>
            <a:chExt cx="6092798" cy="2681526"/>
          </a:xfrm>
        </p:grpSpPr>
        <p:sp>
          <p:nvSpPr>
            <p:cNvPr id="14" name="J2 to J9 bullets box">
              <a:extLst>
                <a:ext uri="{FF2B5EF4-FFF2-40B4-BE49-F238E27FC236}">
                  <a16:creationId xmlns:a16="http://schemas.microsoft.com/office/drawing/2014/main" xmlns="" id="{C47001F4-F279-42D0-853D-780122E46FCA}"/>
                </a:ext>
              </a:extLst>
            </p:cNvPr>
            <p:cNvSpPr txBox="1"/>
            <p:nvPr/>
          </p:nvSpPr>
          <p:spPr>
            <a:xfrm>
              <a:off x="909182" y="3637299"/>
              <a:ext cx="6092798" cy="2026196"/>
            </a:xfrm>
            <a:prstGeom prst="rect">
              <a:avLst/>
            </a:prstGeom>
            <a:noFill/>
            <a:ln w="19050">
              <a:solidFill>
                <a:srgbClr val="004C97"/>
              </a:solidFill>
            </a:ln>
          </p:spPr>
          <p:txBody>
            <a:bodyPr wrap="square" rtlCol="0">
              <a:spAutoFit/>
            </a:bodyPr>
            <a:lstStyle/>
            <a:p>
              <a:pPr marL="285750" indent="-285750">
                <a:spcBef>
                  <a:spcPts val="200"/>
                </a:spcBef>
                <a:spcAft>
                  <a:spcPts val="200"/>
                </a:spcAft>
                <a:buClr>
                  <a:schemeClr val="accent1"/>
                </a:buClr>
                <a:buFont typeface="Wingdings" panose="05000000000000000000" pitchFamily="2" charset="2"/>
                <a:buChar char="Ø"/>
              </a:pPr>
              <a:r>
                <a:rPr lang="en-AU" sz="1700" dirty="0">
                  <a:sym typeface="Wingdings" panose="05000000000000000000" pitchFamily="2" charset="2"/>
                </a:rPr>
                <a:t>8</a:t>
              </a:r>
              <a:r>
                <a:rPr lang="en-AU" sz="1700" dirty="0" smtClean="0">
                  <a:sym typeface="Wingdings" panose="05000000000000000000" pitchFamily="2" charset="2"/>
                </a:rPr>
                <a:t> Parts</a:t>
              </a:r>
            </a:p>
            <a:p>
              <a:pPr marL="285750" indent="-285750">
                <a:spcBef>
                  <a:spcPts val="200"/>
                </a:spcBef>
                <a:spcAft>
                  <a:spcPts val="200"/>
                </a:spcAft>
                <a:buClr>
                  <a:schemeClr val="accent1"/>
                </a:buClr>
                <a:buFont typeface="Wingdings" panose="05000000000000000000" pitchFamily="2" charset="2"/>
                <a:buChar char="Ø"/>
              </a:pPr>
              <a:r>
                <a:rPr lang="en-AU" sz="1700" dirty="0" smtClean="0">
                  <a:sym typeface="Wingdings" panose="05000000000000000000" pitchFamily="2" charset="2"/>
                </a:rPr>
                <a:t>Part J2 Energy efficiency to </a:t>
              </a:r>
              <a:br>
                <a:rPr lang="en-AU" sz="1700" dirty="0" smtClean="0">
                  <a:sym typeface="Wingdings" panose="05000000000000000000" pitchFamily="2" charset="2"/>
                </a:rPr>
              </a:br>
              <a:r>
                <a:rPr lang="en-AU" sz="1700" dirty="0" smtClean="0">
                  <a:sym typeface="Wingdings" panose="05000000000000000000" pitchFamily="2" charset="2"/>
                </a:rPr>
                <a:t>Part J9 Energy monitoring and on-site distributed energy resources</a:t>
              </a:r>
              <a:endParaRPr lang="en-AU" sz="1700" dirty="0" smtClean="0"/>
            </a:p>
            <a:p>
              <a:pPr marL="285750" indent="-285750">
                <a:spcBef>
                  <a:spcPts val="200"/>
                </a:spcBef>
                <a:spcAft>
                  <a:spcPts val="200"/>
                </a:spcAft>
                <a:buClr>
                  <a:schemeClr val="accent1"/>
                </a:buClr>
                <a:buFont typeface="Wingdings" panose="05000000000000000000" pitchFamily="2" charset="2"/>
                <a:buChar char="Ø"/>
              </a:pPr>
              <a:r>
                <a:rPr lang="en-AU" sz="1700" dirty="0">
                  <a:sym typeface="Wingdings" panose="05000000000000000000" pitchFamily="2" charset="2"/>
                </a:rPr>
                <a:t>5</a:t>
              </a:r>
              <a:r>
                <a:rPr lang="en-AU" sz="1700" dirty="0" smtClean="0">
                  <a:sym typeface="Wingdings" panose="05000000000000000000" pitchFamily="2" charset="2"/>
                </a:rPr>
                <a:t> Specifications </a:t>
              </a:r>
              <a:br>
                <a:rPr lang="en-AU" sz="1700" dirty="0" smtClean="0">
                  <a:sym typeface="Wingdings" panose="05000000000000000000" pitchFamily="2" charset="2"/>
                </a:rPr>
              </a:br>
              <a:r>
                <a:rPr lang="en-AU" sz="1700" dirty="0" smtClean="0">
                  <a:sym typeface="Wingdings" panose="05000000000000000000" pitchFamily="2" charset="2"/>
                </a:rPr>
                <a:t>(Specifications 36 to 40)</a:t>
              </a:r>
              <a:endParaRPr lang="en-AU" sz="1700" dirty="0"/>
            </a:p>
          </p:txBody>
        </p:sp>
        <p:cxnSp>
          <p:nvCxnSpPr>
            <p:cNvPr id="18" name="DTS Soln to J2 to J9 arrow">
              <a:extLst>
                <a:ext uri="{FF2B5EF4-FFF2-40B4-BE49-F238E27FC236}">
                  <a16:creationId xmlns:a16="http://schemas.microsoft.com/office/drawing/2014/main" xmlns="" id="{4C66D227-C3F8-4333-8DD9-0385CF558D86}"/>
                </a:ext>
              </a:extLst>
            </p:cNvPr>
            <p:cNvCxnSpPr>
              <a:cxnSpLocks/>
              <a:stCxn id="11" idx="2"/>
              <a:endCxn id="14" idx="0"/>
            </p:cNvCxnSpPr>
            <p:nvPr/>
          </p:nvCxnSpPr>
          <p:spPr>
            <a:xfrm>
              <a:off x="3955580" y="2981969"/>
              <a:ext cx="2" cy="6553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2" name="Perf Soln box">
            <a:extLst>
              <a:ext uri="{FF2B5EF4-FFF2-40B4-BE49-F238E27FC236}">
                <a16:creationId xmlns:a16="http://schemas.microsoft.com/office/drawing/2014/main" xmlns="" id="{5AA52061-81CB-4A65-A91E-956B2297FC38}"/>
              </a:ext>
            </a:extLst>
          </p:cNvPr>
          <p:cNvSpPr/>
          <p:nvPr/>
        </p:nvSpPr>
        <p:spPr>
          <a:xfrm>
            <a:off x="8958976" y="3489412"/>
            <a:ext cx="2816351" cy="468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Performance </a:t>
            </a:r>
            <a:r>
              <a:rPr lang="en-AU" b="1" dirty="0" smtClean="0">
                <a:solidFill>
                  <a:schemeClr val="tx1"/>
                </a:solidFill>
              </a:rPr>
              <a:t>Solution</a:t>
            </a:r>
            <a:endParaRPr lang="en-AU" b="1" dirty="0">
              <a:solidFill>
                <a:schemeClr val="tx1"/>
              </a:solidFill>
            </a:endParaRPr>
          </a:p>
        </p:txBody>
      </p:sp>
      <p:cxnSp>
        <p:nvCxnSpPr>
          <p:cNvPr id="34" name="Perf Sol to VM arrow">
            <a:extLst>
              <a:ext uri="{FF2B5EF4-FFF2-40B4-BE49-F238E27FC236}">
                <a16:creationId xmlns:a16="http://schemas.microsoft.com/office/drawing/2014/main" xmlns="" id="{CA7B3542-FDDC-4548-BA56-26E19F3EA44E}"/>
              </a:ext>
            </a:extLst>
          </p:cNvPr>
          <p:cNvCxnSpPr>
            <a:cxnSpLocks/>
            <a:stCxn id="12" idx="2"/>
            <a:endCxn id="50" idx="0"/>
          </p:cNvCxnSpPr>
          <p:nvPr/>
        </p:nvCxnSpPr>
        <p:spPr>
          <a:xfrm rot="5400000">
            <a:off x="10164929" y="4159635"/>
            <a:ext cx="404447" cy="1"/>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0" name="Verif Methods box">
            <a:extLst>
              <a:ext uri="{FF2B5EF4-FFF2-40B4-BE49-F238E27FC236}">
                <a16:creationId xmlns:a16="http://schemas.microsoft.com/office/drawing/2014/main" xmlns="" id="{E1DB50C0-3DD0-40EE-9791-5661162BC485}"/>
              </a:ext>
            </a:extLst>
          </p:cNvPr>
          <p:cNvSpPr/>
          <p:nvPr/>
        </p:nvSpPr>
        <p:spPr>
          <a:xfrm>
            <a:off x="8958975" y="4361859"/>
            <a:ext cx="2816352" cy="468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Verification Methods</a:t>
            </a:r>
          </a:p>
        </p:txBody>
      </p:sp>
      <p:cxnSp>
        <p:nvCxnSpPr>
          <p:cNvPr id="20" name="Comp Soln to DTS arrow">
            <a:extLst>
              <a:ext uri="{FF2B5EF4-FFF2-40B4-BE49-F238E27FC236}">
                <a16:creationId xmlns:a16="http://schemas.microsoft.com/office/drawing/2014/main" xmlns="" id="{57C4046C-8BFA-421E-BB1D-6CC476CEFD52}"/>
              </a:ext>
            </a:extLst>
          </p:cNvPr>
          <p:cNvCxnSpPr>
            <a:stCxn id="7" idx="2"/>
            <a:endCxn id="11" idx="0"/>
          </p:cNvCxnSpPr>
          <p:nvPr/>
        </p:nvCxnSpPr>
        <p:spPr>
          <a:xfrm rot="5400000">
            <a:off x="7038359" y="2222313"/>
            <a:ext cx="654371" cy="1879827"/>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Comp Soln to P Soln arrow">
            <a:extLst>
              <a:ext uri="{FF2B5EF4-FFF2-40B4-BE49-F238E27FC236}">
                <a16:creationId xmlns:a16="http://schemas.microsoft.com/office/drawing/2014/main" xmlns="" id="{E4CF7732-F1E4-426B-9970-B39D1AF40B8C}"/>
              </a:ext>
            </a:extLst>
          </p:cNvPr>
          <p:cNvCxnSpPr>
            <a:cxnSpLocks/>
            <a:stCxn id="7" idx="2"/>
            <a:endCxn id="12" idx="0"/>
          </p:cNvCxnSpPr>
          <p:nvPr/>
        </p:nvCxnSpPr>
        <p:spPr>
          <a:xfrm rot="16200000" flipH="1">
            <a:off x="9009119" y="2131378"/>
            <a:ext cx="654371" cy="2061695"/>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and/or arrow">
            <a:extLst>
              <a:ext uri="{FF2B5EF4-FFF2-40B4-BE49-F238E27FC236}">
                <a16:creationId xmlns:a16="http://schemas.microsoft.com/office/drawing/2014/main" xmlns="" id="{30A2989C-1A54-4AAE-B65A-4E45720C5B27}"/>
              </a:ext>
            </a:extLst>
          </p:cNvPr>
          <p:cNvCxnSpPr>
            <a:stCxn id="11" idx="3"/>
            <a:endCxn id="12" idx="1"/>
          </p:cNvCxnSpPr>
          <p:nvPr/>
        </p:nvCxnSpPr>
        <p:spPr>
          <a:xfrm>
            <a:off x="7761069" y="3723412"/>
            <a:ext cx="1197907" cy="0"/>
          </a:xfrm>
          <a:prstGeom prst="straightConnector1">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and/or box">
            <a:extLst>
              <a:ext uri="{FF2B5EF4-FFF2-40B4-BE49-F238E27FC236}">
                <a16:creationId xmlns:a16="http://schemas.microsoft.com/office/drawing/2014/main" xmlns="" id="{2BBF3C45-0044-4B3E-A47E-CBBADBFE5E16}"/>
              </a:ext>
            </a:extLst>
          </p:cNvPr>
          <p:cNvSpPr txBox="1"/>
          <p:nvPr/>
        </p:nvSpPr>
        <p:spPr>
          <a:xfrm>
            <a:off x="7952682" y="3430963"/>
            <a:ext cx="874660" cy="307777"/>
          </a:xfrm>
          <a:prstGeom prst="rect">
            <a:avLst/>
          </a:prstGeom>
          <a:noFill/>
        </p:spPr>
        <p:txBody>
          <a:bodyPr wrap="square" rtlCol="0">
            <a:spAutoFit/>
          </a:bodyPr>
          <a:lstStyle/>
          <a:p>
            <a:r>
              <a:rPr lang="en-AU" sz="1400" b="1" dirty="0"/>
              <a:t>and/or</a:t>
            </a:r>
          </a:p>
        </p:txBody>
      </p:sp>
      <p:grpSp>
        <p:nvGrpSpPr>
          <p:cNvPr id="68" name="Verification method text">
            <a:extLst>
              <a:ext uri="{FF2B5EF4-FFF2-40B4-BE49-F238E27FC236}">
                <a16:creationId xmlns:a16="http://schemas.microsoft.com/office/drawing/2014/main" xmlns="" id="{1E7B0C51-1323-4EEC-A014-4333E09B7F62}"/>
              </a:ext>
            </a:extLst>
          </p:cNvPr>
          <p:cNvGrpSpPr/>
          <p:nvPr/>
        </p:nvGrpSpPr>
        <p:grpSpPr>
          <a:xfrm>
            <a:off x="8838462" y="4829860"/>
            <a:ext cx="3057379" cy="1800062"/>
            <a:chOff x="1529525" y="3496845"/>
            <a:chExt cx="4058457" cy="1938534"/>
          </a:xfrm>
        </p:grpSpPr>
        <p:sp>
          <p:nvSpPr>
            <p:cNvPr id="69" name="J0 to J8 bullets box">
              <a:extLst>
                <a:ext uri="{FF2B5EF4-FFF2-40B4-BE49-F238E27FC236}">
                  <a16:creationId xmlns:a16="http://schemas.microsoft.com/office/drawing/2014/main" xmlns="" id="{C47001F4-F279-42D0-853D-780122E46FCA}"/>
                </a:ext>
              </a:extLst>
            </p:cNvPr>
            <p:cNvSpPr txBox="1"/>
            <p:nvPr/>
          </p:nvSpPr>
          <p:spPr>
            <a:xfrm>
              <a:off x="1529525" y="3932403"/>
              <a:ext cx="4058457" cy="1502976"/>
            </a:xfrm>
            <a:prstGeom prst="rect">
              <a:avLst/>
            </a:prstGeom>
            <a:noFill/>
            <a:ln w="19050">
              <a:solidFill>
                <a:srgbClr val="004C97"/>
              </a:solidFill>
            </a:ln>
          </p:spPr>
          <p:txBody>
            <a:bodyPr wrap="square" rtlCol="0">
              <a:spAutoFit/>
            </a:bodyPr>
            <a:lstStyle/>
            <a:p>
              <a:pPr marL="285750" indent="-285750">
                <a:spcBef>
                  <a:spcPts val="200"/>
                </a:spcBef>
                <a:spcAft>
                  <a:spcPts val="200"/>
                </a:spcAft>
                <a:buClr>
                  <a:schemeClr val="accent1"/>
                </a:buClr>
                <a:buFont typeface="Wingdings" panose="05000000000000000000" pitchFamily="2" charset="2"/>
                <a:buChar char="Ø"/>
              </a:pPr>
              <a:r>
                <a:rPr lang="en-AU" sz="1700" dirty="0">
                  <a:sym typeface="Wingdings" panose="05000000000000000000" pitchFamily="2" charset="2"/>
                </a:rPr>
                <a:t>5</a:t>
              </a:r>
              <a:r>
                <a:rPr lang="en-AU" sz="1700" dirty="0" smtClean="0">
                  <a:sym typeface="Wingdings" panose="05000000000000000000" pitchFamily="2" charset="2"/>
                </a:rPr>
                <a:t> Verification Methods</a:t>
              </a:r>
            </a:p>
            <a:p>
              <a:pPr marL="285750" indent="-285750">
                <a:spcBef>
                  <a:spcPts val="200"/>
                </a:spcBef>
                <a:spcAft>
                  <a:spcPts val="200"/>
                </a:spcAft>
                <a:buClr>
                  <a:schemeClr val="accent1"/>
                </a:buClr>
                <a:buFont typeface="Wingdings" panose="05000000000000000000" pitchFamily="2" charset="2"/>
                <a:buChar char="Ø"/>
              </a:pPr>
              <a:r>
                <a:rPr lang="en-AU" sz="1700" dirty="0" smtClean="0">
                  <a:sym typeface="Wingdings" panose="05000000000000000000" pitchFamily="2" charset="2"/>
                </a:rPr>
                <a:t>J1V1 to J1V5</a:t>
              </a:r>
            </a:p>
            <a:p>
              <a:pPr marL="285750" indent="-285750">
                <a:spcBef>
                  <a:spcPts val="200"/>
                </a:spcBef>
                <a:spcAft>
                  <a:spcPts val="200"/>
                </a:spcAft>
                <a:buClr>
                  <a:schemeClr val="accent1"/>
                </a:buClr>
                <a:buFont typeface="Wingdings" panose="05000000000000000000" pitchFamily="2" charset="2"/>
                <a:buChar char="Ø"/>
              </a:pPr>
              <a:r>
                <a:rPr lang="en-AU" sz="1700" dirty="0" smtClean="0">
                  <a:sym typeface="Wingdings" panose="05000000000000000000" pitchFamily="2" charset="2"/>
                </a:rPr>
                <a:t>4 </a:t>
              </a:r>
              <a:r>
                <a:rPr lang="en-AU" sz="1700" dirty="0">
                  <a:sym typeface="Wingdings" panose="05000000000000000000" pitchFamily="2" charset="2"/>
                </a:rPr>
                <a:t>Specifications </a:t>
              </a:r>
              <a:r>
                <a:rPr lang="en-AU" sz="1700" dirty="0" smtClean="0">
                  <a:sym typeface="Wingdings" panose="05000000000000000000" pitchFamily="2" charset="2"/>
                </a:rPr>
                <a:t/>
              </a:r>
              <a:br>
                <a:rPr lang="en-AU" sz="1700" dirty="0" smtClean="0">
                  <a:sym typeface="Wingdings" panose="05000000000000000000" pitchFamily="2" charset="2"/>
                </a:rPr>
              </a:br>
              <a:r>
                <a:rPr lang="en-AU" sz="1700" dirty="0" smtClean="0">
                  <a:sym typeface="Wingdings" panose="05000000000000000000" pitchFamily="2" charset="2"/>
                </a:rPr>
                <a:t>(Specifications 33-35</a:t>
              </a:r>
              <a:r>
                <a:rPr lang="en-AU" sz="1700" dirty="0">
                  <a:sym typeface="Wingdings" panose="05000000000000000000" pitchFamily="2" charset="2"/>
                </a:rPr>
                <a:t>, </a:t>
              </a:r>
              <a:r>
                <a:rPr lang="en-AU" sz="1700" dirty="0" smtClean="0">
                  <a:sym typeface="Wingdings" panose="05000000000000000000" pitchFamily="2" charset="2"/>
                </a:rPr>
                <a:t>45)</a:t>
              </a:r>
              <a:endParaRPr lang="en-AU" sz="1700" dirty="0"/>
            </a:p>
          </p:txBody>
        </p:sp>
        <p:cxnSp>
          <p:nvCxnSpPr>
            <p:cNvPr id="70" name="DTS Soln to J0 to J8 arrow">
              <a:extLst>
                <a:ext uri="{FF2B5EF4-FFF2-40B4-BE49-F238E27FC236}">
                  <a16:creationId xmlns:a16="http://schemas.microsoft.com/office/drawing/2014/main" xmlns="" id="{4C66D227-C3F8-4333-8DD9-0385CF558D86}"/>
                </a:ext>
              </a:extLst>
            </p:cNvPr>
            <p:cNvCxnSpPr>
              <a:cxnSpLocks/>
              <a:stCxn id="50" idx="2"/>
              <a:endCxn id="69" idx="0"/>
            </p:cNvCxnSpPr>
            <p:nvPr/>
          </p:nvCxnSpPr>
          <p:spPr>
            <a:xfrm>
              <a:off x="3558753" y="3496845"/>
              <a:ext cx="1" cy="4355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34388888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8"/>
                                        </p:tgtEl>
                                      </p:cBhvr>
                                    </p:animEffect>
                                    <p:set>
                                      <p:cBhvr>
                                        <p:cTn id="1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9"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par>
                                <p:cTn id="22" presetID="9"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dissolve">
                                      <p:cBhvr>
                                        <p:cTn id="30" dur="500"/>
                                        <p:tgtEl>
                                          <p:spTgt spid="27"/>
                                        </p:tgtEl>
                                      </p:cBhvr>
                                    </p:animEffect>
                                  </p:childTnLst>
                                </p:cTn>
                              </p:par>
                              <p:par>
                                <p:cTn id="31" presetID="9"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dissolve">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0"/>
                                        </p:tgtEl>
                                      </p:cBhvr>
                                    </p:animEffect>
                                    <p:set>
                                      <p:cBhvr>
                                        <p:cTn id="5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par>
                                <p:cTn id="60" presetID="9"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dissolve">
                                      <p:cBhvr>
                                        <p:cTn id="62" dur="500"/>
                                        <p:tgtEl>
                                          <p:spTgt spid="34"/>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dissolve">
                                      <p:cBhvr>
                                        <p:cTn id="65" dur="50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68"/>
                                        </p:tgtEl>
                                      </p:cBhvr>
                                    </p:animEffect>
                                    <p:set>
                                      <p:cBhvr>
                                        <p:cTn id="70" dur="1" fill="hold">
                                          <p:stCondLst>
                                            <p:cond delay="499"/>
                                          </p:stCondLst>
                                        </p:cTn>
                                        <p:tgtEl>
                                          <p:spTgt spid="68"/>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50"/>
                                        </p:tgtEl>
                                      </p:cBhvr>
                                    </p:animEffect>
                                    <p:set>
                                      <p:cBhvr>
                                        <p:cTn id="76"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8"/>
                    </p:tgtEl>
                  </p:cond>
                </p:stCondLst>
                <p:endSync evt="end" delay="0">
                  <p:rtn val="all"/>
                </p:endSync>
                <p:childTnLst>
                  <p:par>
                    <p:cTn id="78" fill="hold">
                      <p:stCondLst>
                        <p:cond delay="0"/>
                      </p:stCondLst>
                      <p:childTnLst>
                        <p:par>
                          <p:cTn id="79" fill="hold">
                            <p:stCondLst>
                              <p:cond delay="0"/>
                            </p:stCondLst>
                            <p:childTnLst>
                              <p:par>
                                <p:cTn id="80" presetID="9" presetClass="entr" presetSubtype="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dissolve">
                                      <p:cBhvr>
                                        <p:cTn id="82" dur="500"/>
                                        <p:tgtEl>
                                          <p:spTgt spid="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par>
                                <p:cTn id="86" presetID="9" presetClass="entr" presetSubtype="0"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dissolve">
                                      <p:cBhvr>
                                        <p:cTn id="88" dur="500"/>
                                        <p:tgtEl>
                                          <p:spTgt spid="29"/>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dissolve">
                                      <p:cBhvr>
                                        <p:cTn id="91" dur="500"/>
                                        <p:tgtEl>
                                          <p:spTgt spid="7"/>
                                        </p:tgtEl>
                                      </p:cBhvr>
                                    </p:animEffect>
                                  </p:childTnLst>
                                </p:cTn>
                              </p:par>
                              <p:par>
                                <p:cTn id="92" presetID="9" presetClass="entr" presetSubtype="0" fill="hold"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dissolve">
                                      <p:cBhvr>
                                        <p:cTn id="94" dur="500"/>
                                        <p:tgtEl>
                                          <p:spTgt spid="6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28"/>
                                        </p:tgtEl>
                                      </p:cBhvr>
                                    </p:animEffect>
                                    <p:set>
                                      <p:cBhvr>
                                        <p:cTn id="99" dur="1" fill="hold">
                                          <p:stCondLst>
                                            <p:cond delay="499"/>
                                          </p:stCondLst>
                                        </p:cTn>
                                        <p:tgtEl>
                                          <p:spTgt spid="28"/>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6"/>
                                        </p:tgtEl>
                                      </p:cBhvr>
                                    </p:animEffect>
                                    <p:set>
                                      <p:cBhvr>
                                        <p:cTn id="102" dur="1" fill="hold">
                                          <p:stCondLst>
                                            <p:cond delay="499"/>
                                          </p:stCondLst>
                                        </p:cTn>
                                        <p:tgtEl>
                                          <p:spTgt spid="6"/>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29"/>
                                        </p:tgtEl>
                                      </p:cBhvr>
                                    </p:animEffect>
                                    <p:set>
                                      <p:cBhvr>
                                        <p:cTn id="105" dur="1" fill="hold">
                                          <p:stCondLst>
                                            <p:cond delay="499"/>
                                          </p:stCondLst>
                                        </p:cTn>
                                        <p:tgtEl>
                                          <p:spTgt spid="29"/>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7"/>
                                        </p:tgtEl>
                                      </p:cBhvr>
                                    </p:animEffect>
                                    <p:set>
                                      <p:cBhvr>
                                        <p:cTn id="108" dur="1" fill="hold">
                                          <p:stCondLst>
                                            <p:cond delay="499"/>
                                          </p:stCondLst>
                                        </p:cTn>
                                        <p:tgtEl>
                                          <p:spTgt spid="7"/>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65"/>
                                        </p:tgtEl>
                                      </p:cBhvr>
                                    </p:animEffect>
                                    <p:set>
                                      <p:cBhvr>
                                        <p:cTn id="111"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2" restart="whenNotActive" fill="hold" evtFilter="cancelBubble" nodeType="interactiveSeq">
                <p:stCondLst>
                  <p:cond evt="onClick" delay="0">
                    <p:tgtEl>
                      <p:spTgt spid="6"/>
                    </p:tgtEl>
                  </p:cond>
                </p:stCondLst>
                <p:endSync evt="end" delay="0">
                  <p:rtn val="all"/>
                </p:endSync>
                <p:childTnLst>
                  <p:par>
                    <p:cTn id="113" fill="hold">
                      <p:stCondLst>
                        <p:cond delay="0"/>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fade">
                                      <p:cBhvr>
                                        <p:cTn id="117" dur="500"/>
                                        <p:tgtEl>
                                          <p:spTgt spid="10"/>
                                        </p:tgtEl>
                                      </p:cBhvr>
                                    </p:animEffect>
                                  </p:childTnLst>
                                </p:cTn>
                              </p:par>
                              <p:par>
                                <p:cTn id="118" presetID="10" presetClass="entr" presetSubtype="0" fill="hold" nodeType="withEffect">
                                  <p:stCondLst>
                                    <p:cond delay="0"/>
                                  </p:stCondLst>
                                  <p:childTnLst>
                                    <p:set>
                                      <p:cBhvr>
                                        <p:cTn id="119" dur="1" fill="hold">
                                          <p:stCondLst>
                                            <p:cond delay="0"/>
                                          </p:stCondLst>
                                        </p:cTn>
                                        <p:tgtEl>
                                          <p:spTgt spid="99"/>
                                        </p:tgtEl>
                                        <p:attrNameLst>
                                          <p:attrName>style.visibility</p:attrName>
                                        </p:attrNameLst>
                                      </p:cBhvr>
                                      <p:to>
                                        <p:strVal val="visible"/>
                                      </p:to>
                                    </p:set>
                                    <p:animEffect transition="in" filter="fade">
                                      <p:cBhvr>
                                        <p:cTn id="120" dur="500"/>
                                        <p:tgtEl>
                                          <p:spTgt spid="9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10"/>
                                        </p:tgtEl>
                                      </p:cBhvr>
                                    </p:animEffect>
                                    <p:set>
                                      <p:cBhvr>
                                        <p:cTn id="125" dur="1" fill="hold">
                                          <p:stCondLst>
                                            <p:cond delay="499"/>
                                          </p:stCondLst>
                                        </p:cTn>
                                        <p:tgtEl>
                                          <p:spTgt spid="10"/>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99"/>
                                        </p:tgtEl>
                                      </p:cBhvr>
                                    </p:animEffect>
                                    <p:set>
                                      <p:cBhvr>
                                        <p:cTn id="128"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P spid="6" grpId="1" animBg="1"/>
      <p:bldP spid="10" grpId="0" animBg="1"/>
      <p:bldP spid="10" grpId="1" animBg="1"/>
      <p:bldP spid="7" grpId="0" animBg="1"/>
      <p:bldP spid="7" grpId="1" animBg="1"/>
      <p:bldP spid="11" grpId="0" animBg="1"/>
      <p:bldP spid="11" grpId="1" animBg="1"/>
      <p:bldP spid="12" grpId="0" animBg="1"/>
      <p:bldP spid="12" grpId="1" animBg="1"/>
      <p:bldP spid="50" grpId="0" animBg="1"/>
      <p:bldP spid="50" grpId="1" animBg="1"/>
      <p:bldP spid="27" grpId="0"/>
      <p:bldP spid="2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802266" cy="981075"/>
          </a:xfrm>
        </p:spPr>
        <p:txBody>
          <a:bodyPr>
            <a:normAutofit lnSpcReduction="10000"/>
          </a:bodyPr>
          <a:lstStyle/>
          <a:p>
            <a:r>
              <a:rPr lang="en-AU" dirty="0"/>
              <a:t>What are the energy efficiency Performance Requirements in NCC Volume One?</a:t>
            </a:r>
          </a:p>
        </p:txBody>
      </p:sp>
      <p:cxnSp>
        <p:nvCxnSpPr>
          <p:cNvPr id="22" name="Dividing Line">
            <a:extLst>
              <a:ext uri="{FF2B5EF4-FFF2-40B4-BE49-F238E27FC236}">
                <a16:creationId xmlns:a16="http://schemas.microsoft.com/office/drawing/2014/main" xmlns="" id="{3D5F78F4-2402-47A0-840B-C41AAF0A538F}"/>
              </a:ext>
            </a:extLst>
          </p:cNvPr>
          <p:cNvCxnSpPr>
            <a:cxnSpLocks/>
          </p:cNvCxnSpPr>
          <p:nvPr/>
        </p:nvCxnSpPr>
        <p:spPr>
          <a:xfrm>
            <a:off x="3588327" y="2035383"/>
            <a:ext cx="0" cy="4604032"/>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3" name="Button J1P1" descr="Question 1 button&#10;">
            <a:extLst>
              <a:ext uri="{FF2B5EF4-FFF2-40B4-BE49-F238E27FC236}">
                <a16:creationId xmlns:a16="http://schemas.microsoft.com/office/drawing/2014/main" xmlns="" id="{89759366-EB36-486A-97E0-DC067D207F54}"/>
              </a:ext>
            </a:extLst>
          </p:cNvPr>
          <p:cNvSpPr/>
          <p:nvPr/>
        </p:nvSpPr>
        <p:spPr>
          <a:xfrm>
            <a:off x="376524" y="1993639"/>
            <a:ext cx="2798476"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500"/>
              </a:spcAft>
              <a:buClr>
                <a:schemeClr val="accent1"/>
              </a:buClr>
            </a:pPr>
            <a:r>
              <a:rPr lang="en-AU" sz="2800" b="1" dirty="0" smtClean="0">
                <a:sym typeface="Wingdings" panose="05000000000000000000" pitchFamily="2" charset="2"/>
              </a:rPr>
              <a:t>J1P1</a:t>
            </a:r>
            <a:endParaRPr lang="en-AU" sz="2800" b="1" dirty="0">
              <a:sym typeface="Wingdings" panose="05000000000000000000" pitchFamily="2" charset="2"/>
            </a:endParaRPr>
          </a:p>
        </p:txBody>
      </p:sp>
      <p:sp>
        <p:nvSpPr>
          <p:cNvPr id="18" name="Button J1P2" descr="Question 2 button">
            <a:extLst>
              <a:ext uri="{FF2B5EF4-FFF2-40B4-BE49-F238E27FC236}">
                <a16:creationId xmlns:a16="http://schemas.microsoft.com/office/drawing/2014/main" xmlns="" id="{8F31F86D-F0BB-4B5F-9B82-439DEAA2F63A}"/>
              </a:ext>
            </a:extLst>
          </p:cNvPr>
          <p:cNvSpPr/>
          <p:nvPr/>
        </p:nvSpPr>
        <p:spPr>
          <a:xfrm>
            <a:off x="376524" y="3206894"/>
            <a:ext cx="2798476"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solidFill>
                  <a:schemeClr val="bg2"/>
                </a:solidFill>
              </a:rPr>
              <a:t>J1P2</a:t>
            </a:r>
            <a:endParaRPr lang="en-AU" sz="2800" b="1" dirty="0">
              <a:solidFill>
                <a:schemeClr val="bg2"/>
              </a:solidFill>
            </a:endParaRPr>
          </a:p>
        </p:txBody>
      </p:sp>
      <p:sp>
        <p:nvSpPr>
          <p:cNvPr id="17" name="Button J1P3" descr="Question 3 button">
            <a:extLst>
              <a:ext uri="{FF2B5EF4-FFF2-40B4-BE49-F238E27FC236}">
                <a16:creationId xmlns:a16="http://schemas.microsoft.com/office/drawing/2014/main" xmlns="" id="{C07DCAFD-6709-4693-A880-D9A088331945}"/>
              </a:ext>
            </a:extLst>
          </p:cNvPr>
          <p:cNvSpPr/>
          <p:nvPr/>
        </p:nvSpPr>
        <p:spPr>
          <a:xfrm>
            <a:off x="376524" y="4420149"/>
            <a:ext cx="2798476"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solidFill>
                  <a:schemeClr val="bg2"/>
                </a:solidFill>
              </a:rPr>
              <a:t>J1P3</a:t>
            </a:r>
            <a:endParaRPr lang="en-AU" sz="2800" b="1" dirty="0">
              <a:solidFill>
                <a:schemeClr val="bg2"/>
              </a:solidFill>
            </a:endParaRPr>
          </a:p>
        </p:txBody>
      </p:sp>
      <p:sp>
        <p:nvSpPr>
          <p:cNvPr id="19" name="Button J1P4" descr="Question 4 button">
            <a:extLst>
              <a:ext uri="{FF2B5EF4-FFF2-40B4-BE49-F238E27FC236}">
                <a16:creationId xmlns:a16="http://schemas.microsoft.com/office/drawing/2014/main" xmlns="" id="{F7E31B9B-CEBD-4E37-83DC-A6DD98E1DD80}"/>
              </a:ext>
            </a:extLst>
          </p:cNvPr>
          <p:cNvSpPr/>
          <p:nvPr/>
        </p:nvSpPr>
        <p:spPr>
          <a:xfrm>
            <a:off x="376524" y="5633405"/>
            <a:ext cx="2798476"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solidFill>
                  <a:schemeClr val="bg2"/>
                </a:solidFill>
              </a:rPr>
              <a:t>J1P4</a:t>
            </a:r>
            <a:endParaRPr lang="en-AU" sz="2800" b="1" dirty="0">
              <a:solidFill>
                <a:schemeClr val="bg2"/>
              </a:solidFill>
            </a:endParaRPr>
          </a:p>
        </p:txBody>
      </p:sp>
      <p:sp>
        <p:nvSpPr>
          <p:cNvPr id="13" name="Description J1P1">
            <a:extLst>
              <a:ext uri="{FF2B5EF4-FFF2-40B4-BE49-F238E27FC236}">
                <a16:creationId xmlns:a16="http://schemas.microsoft.com/office/drawing/2014/main" xmlns="" id="{D8535521-2852-42E5-97A4-A3FA00E5A1C5}"/>
              </a:ext>
            </a:extLst>
          </p:cNvPr>
          <p:cNvSpPr txBox="1"/>
          <p:nvPr/>
        </p:nvSpPr>
        <p:spPr>
          <a:xfrm>
            <a:off x="3883735" y="1904786"/>
            <a:ext cx="8211810" cy="4875694"/>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defRPr/>
            </a:pPr>
            <a:r>
              <a:rPr lang="en-AU" sz="2000" b="1" dirty="0" smtClean="0">
                <a:solidFill>
                  <a:schemeClr val="accent3"/>
                </a:solidFill>
              </a:rPr>
              <a:t>J1P1 Energy use</a:t>
            </a:r>
          </a:p>
          <a:p>
            <a:pPr lvl="0">
              <a:spcBef>
                <a:spcPts val="200"/>
              </a:spcBef>
              <a:spcAft>
                <a:spcPts val="600"/>
              </a:spcAft>
              <a:defRPr/>
            </a:pPr>
            <a:r>
              <a:rPr lang="en-AU" sz="2000" dirty="0" smtClean="0"/>
              <a:t>Requires a </a:t>
            </a:r>
            <a:r>
              <a:rPr lang="en-AU" sz="2000" dirty="0"/>
              <a:t>building, other than a sole-occupancy unit of a Class 2 building or a Class 4 part of a building, including its services, </a:t>
            </a:r>
            <a:r>
              <a:rPr lang="en-AU" sz="2000" dirty="0" smtClean="0"/>
              <a:t>to have </a:t>
            </a:r>
            <a:r>
              <a:rPr lang="en-AU" sz="2000" dirty="0"/>
              <a:t>features that facilitate the efficient use of </a:t>
            </a:r>
            <a:r>
              <a:rPr lang="en-AU" sz="2000" dirty="0" smtClean="0"/>
              <a:t>energy. </a:t>
            </a:r>
          </a:p>
          <a:p>
            <a:pPr lvl="0">
              <a:spcBef>
                <a:spcPts val="200"/>
              </a:spcBef>
              <a:spcAft>
                <a:spcPts val="1200"/>
              </a:spcAft>
              <a:defRPr/>
            </a:pPr>
            <a:r>
              <a:rPr lang="en-AU" sz="2000" dirty="0" smtClean="0"/>
              <a:t>These features would be appropriate to:</a:t>
            </a:r>
          </a:p>
          <a:p>
            <a:pPr marL="342900" lvl="0" indent="-342900">
              <a:spcBef>
                <a:spcPts val="200"/>
              </a:spcBef>
              <a:spcAft>
                <a:spcPts val="300"/>
              </a:spcAft>
              <a:buFont typeface="Arial" panose="020B0604020202020204" pitchFamily="34" charset="0"/>
              <a:buChar char="•"/>
              <a:defRPr/>
            </a:pPr>
            <a:r>
              <a:rPr lang="en-AU" sz="2000" dirty="0" smtClean="0"/>
              <a:t>the function and use of the building</a:t>
            </a:r>
          </a:p>
          <a:p>
            <a:pPr marL="342900" lvl="0" indent="-342900">
              <a:spcBef>
                <a:spcPts val="200"/>
              </a:spcBef>
              <a:spcAft>
                <a:spcPts val="300"/>
              </a:spcAft>
              <a:buFont typeface="Arial" panose="020B0604020202020204" pitchFamily="34" charset="0"/>
              <a:buChar char="•"/>
              <a:defRPr/>
            </a:pPr>
            <a:r>
              <a:rPr lang="en-AU" sz="2000" dirty="0"/>
              <a:t>t</a:t>
            </a:r>
            <a:r>
              <a:rPr lang="en-AU" sz="2000" dirty="0" smtClean="0"/>
              <a:t>he level of human comfort required for use of the building</a:t>
            </a:r>
          </a:p>
          <a:p>
            <a:pPr marL="342900" lvl="0" indent="-342900">
              <a:spcBef>
                <a:spcPts val="200"/>
              </a:spcBef>
              <a:spcAft>
                <a:spcPts val="300"/>
              </a:spcAft>
              <a:buFont typeface="Arial" panose="020B0604020202020204" pitchFamily="34" charset="0"/>
              <a:buChar char="•"/>
              <a:defRPr/>
            </a:pPr>
            <a:r>
              <a:rPr lang="en-AU" sz="2000" dirty="0" smtClean="0"/>
              <a:t>use of solar radiation for heating and minimising use of energy for cooling</a:t>
            </a:r>
          </a:p>
          <a:p>
            <a:pPr marL="342900" lvl="0" indent="-342900">
              <a:spcBef>
                <a:spcPts val="200"/>
              </a:spcBef>
              <a:spcAft>
                <a:spcPts val="300"/>
              </a:spcAft>
              <a:buFont typeface="Arial" panose="020B0604020202020204" pitchFamily="34" charset="0"/>
              <a:buChar char="•"/>
              <a:defRPr/>
            </a:pPr>
            <a:r>
              <a:rPr lang="en-AU" sz="2000" dirty="0"/>
              <a:t>e</a:t>
            </a:r>
            <a:r>
              <a:rPr lang="en-AU" sz="2000" dirty="0" smtClean="0"/>
              <a:t>nergy source of services </a:t>
            </a:r>
          </a:p>
          <a:p>
            <a:pPr marL="342900" lvl="0" indent="-342900">
              <a:spcBef>
                <a:spcPts val="200"/>
              </a:spcBef>
              <a:spcAft>
                <a:spcPts val="300"/>
              </a:spcAft>
              <a:buFont typeface="Arial" panose="020B0604020202020204" pitchFamily="34" charset="0"/>
              <a:buChar char="•"/>
              <a:defRPr/>
            </a:pPr>
            <a:r>
              <a:rPr lang="en-AU" sz="2000" dirty="0"/>
              <a:t>s</a:t>
            </a:r>
            <a:r>
              <a:rPr lang="en-AU" sz="2000" dirty="0" smtClean="0"/>
              <a:t>ealing of the building envelope against air leakage</a:t>
            </a:r>
          </a:p>
          <a:p>
            <a:pPr marL="342900" lvl="0" indent="-342900">
              <a:spcBef>
                <a:spcPts val="200"/>
              </a:spcBef>
              <a:spcAft>
                <a:spcPts val="300"/>
              </a:spcAft>
              <a:buFont typeface="Arial" panose="020B0604020202020204" pitchFamily="34" charset="0"/>
              <a:buChar char="•"/>
              <a:defRPr/>
            </a:pPr>
            <a:r>
              <a:rPr lang="en-AU" sz="2000" dirty="0"/>
              <a:t>a</a:t>
            </a:r>
            <a:r>
              <a:rPr lang="en-AU" sz="2000" dirty="0" smtClean="0"/>
              <a:t>chieving the required regulated level of energy consumption for a conditioned space, specific to the building classification concerned.  </a:t>
            </a:r>
            <a:endParaRPr lang="en-AU" sz="2000" dirty="0"/>
          </a:p>
        </p:txBody>
      </p:sp>
      <p:sp>
        <p:nvSpPr>
          <p:cNvPr id="16" name="Description J1P2">
            <a:extLst>
              <a:ext uri="{FF2B5EF4-FFF2-40B4-BE49-F238E27FC236}">
                <a16:creationId xmlns:a16="http://schemas.microsoft.com/office/drawing/2014/main" xmlns="" id="{681B8707-9536-4BF0-AE7D-99A4B3A17AB9}"/>
              </a:ext>
            </a:extLst>
          </p:cNvPr>
          <p:cNvSpPr txBox="1"/>
          <p:nvPr/>
        </p:nvSpPr>
        <p:spPr>
          <a:xfrm>
            <a:off x="3950855" y="1996936"/>
            <a:ext cx="7920000" cy="3208571"/>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tab pos="360363" algn="l"/>
              </a:tabLst>
              <a:defRPr/>
            </a:pPr>
            <a:r>
              <a:rPr lang="en-AU" sz="2000" b="1" dirty="0" smtClean="0">
                <a:solidFill>
                  <a:schemeClr val="accent3"/>
                </a:solidFill>
              </a:rPr>
              <a:t>J1P2 Thermal performance of a sole-occupancy unit of </a:t>
            </a:r>
            <a:br>
              <a:rPr lang="en-AU" sz="2000" b="1" dirty="0" smtClean="0">
                <a:solidFill>
                  <a:schemeClr val="accent3"/>
                </a:solidFill>
              </a:rPr>
            </a:br>
            <a:r>
              <a:rPr lang="en-AU" sz="2000" b="1" dirty="0" smtClean="0">
                <a:solidFill>
                  <a:schemeClr val="accent3"/>
                </a:solidFill>
              </a:rPr>
              <a:t>a Class 2 building or a Class 4 part of a building</a:t>
            </a:r>
            <a:endParaRPr lang="en-AU" sz="2000" b="1" dirty="0">
              <a:solidFill>
                <a:schemeClr val="accent3"/>
              </a:solidFill>
            </a:endParaRPr>
          </a:p>
          <a:p>
            <a:pPr marL="342900" indent="-342900">
              <a:spcBef>
                <a:spcPts val="300"/>
              </a:spcBef>
              <a:spcAft>
                <a:spcPts val="300"/>
              </a:spcAft>
              <a:buFont typeface="Arial" panose="020B0604020202020204" pitchFamily="34" charset="0"/>
              <a:buChar char="•"/>
              <a:defRPr/>
            </a:pPr>
            <a:r>
              <a:rPr lang="en-AU" sz="2000" dirty="0" smtClean="0"/>
              <a:t>Sets total thermal energy load, heating and cooling load limits for habitable rooms and conditioned spaces</a:t>
            </a:r>
          </a:p>
          <a:p>
            <a:pPr marL="342900" indent="-342900">
              <a:spcBef>
                <a:spcPts val="300"/>
              </a:spcBef>
              <a:spcAft>
                <a:spcPts val="300"/>
              </a:spcAft>
              <a:buFont typeface="Arial" panose="020B0604020202020204" pitchFamily="34" charset="0"/>
              <a:buChar char="•"/>
              <a:defRPr/>
            </a:pPr>
            <a:r>
              <a:rPr lang="en-AU" sz="2000" dirty="0" smtClean="0"/>
              <a:t>Applies to a sole-occupancy </a:t>
            </a:r>
            <a:r>
              <a:rPr lang="en-AU" sz="2000" dirty="0"/>
              <a:t>unit of </a:t>
            </a:r>
            <a:r>
              <a:rPr lang="en-AU" sz="2000" dirty="0" smtClean="0"/>
              <a:t>a </a:t>
            </a:r>
            <a:r>
              <a:rPr lang="en-AU" sz="2000" dirty="0"/>
              <a:t>Class 2 building or a </a:t>
            </a:r>
            <a:r>
              <a:rPr lang="en-AU" sz="2000" dirty="0" smtClean="0"/>
              <a:t/>
            </a:r>
            <a:br>
              <a:rPr lang="en-AU" sz="2000" dirty="0" smtClean="0"/>
            </a:br>
            <a:r>
              <a:rPr lang="en-AU" sz="2000" dirty="0" smtClean="0"/>
              <a:t>Class </a:t>
            </a:r>
            <a:r>
              <a:rPr lang="en-AU" sz="2000" dirty="0"/>
              <a:t>4 part of a </a:t>
            </a:r>
            <a:r>
              <a:rPr lang="en-AU" sz="2000" dirty="0" smtClean="0"/>
              <a:t>building</a:t>
            </a:r>
          </a:p>
          <a:p>
            <a:pPr marL="342900" indent="-342900">
              <a:spcBef>
                <a:spcPts val="300"/>
              </a:spcBef>
              <a:spcAft>
                <a:spcPts val="300"/>
              </a:spcAft>
              <a:buFont typeface="Arial" panose="020B0604020202020204" pitchFamily="34" charset="0"/>
              <a:buChar char="•"/>
              <a:defRPr/>
            </a:pPr>
            <a:r>
              <a:rPr lang="en-AU" sz="2000" dirty="0" smtClean="0"/>
              <a:t>Refers to Specification 44 – the method of calculating the heating load limit, cooling load limit and thermal energy load limit for this Performance Requirement.</a:t>
            </a:r>
            <a:endParaRPr lang="en-AU" sz="2000" dirty="0"/>
          </a:p>
        </p:txBody>
      </p:sp>
      <p:sp>
        <p:nvSpPr>
          <p:cNvPr id="40" name="Description J1P3">
            <a:extLst>
              <a:ext uri="{FF2B5EF4-FFF2-40B4-BE49-F238E27FC236}">
                <a16:creationId xmlns:a16="http://schemas.microsoft.com/office/drawing/2014/main" xmlns="" id="{6A73086C-B75B-458B-B7D6-0B05CC15B635}"/>
              </a:ext>
            </a:extLst>
          </p:cNvPr>
          <p:cNvSpPr txBox="1"/>
          <p:nvPr/>
        </p:nvSpPr>
        <p:spPr>
          <a:xfrm>
            <a:off x="3931560" y="2001707"/>
            <a:ext cx="7920000" cy="3965188"/>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defRPr/>
            </a:pPr>
            <a:r>
              <a:rPr lang="en-AU" sz="2000" b="1" dirty="0" smtClean="0">
                <a:solidFill>
                  <a:schemeClr val="accent3"/>
                </a:solidFill>
              </a:rPr>
              <a:t>J1P3 Energy usage of a sole-occupancy unit of a </a:t>
            </a:r>
            <a:br>
              <a:rPr lang="en-AU" sz="2000" b="1" dirty="0" smtClean="0">
                <a:solidFill>
                  <a:schemeClr val="accent3"/>
                </a:solidFill>
              </a:rPr>
            </a:br>
            <a:r>
              <a:rPr lang="en-AU" sz="2000" b="1" dirty="0" smtClean="0">
                <a:solidFill>
                  <a:schemeClr val="accent3"/>
                </a:solidFill>
              </a:rPr>
              <a:t>Class 2 building or a Class 4 part of a building</a:t>
            </a:r>
            <a:endParaRPr lang="en-AU" sz="2000" dirty="0"/>
          </a:p>
          <a:p>
            <a:pPr marL="342900" indent="-342900">
              <a:spcBef>
                <a:spcPts val="300"/>
              </a:spcBef>
              <a:spcAft>
                <a:spcPts val="300"/>
              </a:spcAft>
              <a:buFont typeface="Arial" panose="020B0604020202020204" pitchFamily="34" charset="0"/>
              <a:buChar char="•"/>
              <a:defRPr/>
            </a:pPr>
            <a:r>
              <a:rPr lang="en-AU" sz="2000" dirty="0" smtClean="0"/>
              <a:t>Sets out requirements for energy values of domestic services supplying </a:t>
            </a:r>
            <a:r>
              <a:rPr lang="en-AU" sz="2000" dirty="0"/>
              <a:t>a sole-occupancy unit of a Class 2 building or a </a:t>
            </a:r>
            <a:r>
              <a:rPr lang="en-AU" sz="2000" dirty="0" smtClean="0"/>
              <a:t/>
            </a:r>
            <a:br>
              <a:rPr lang="en-AU" sz="2000" dirty="0" smtClean="0"/>
            </a:br>
            <a:r>
              <a:rPr lang="en-AU" sz="2000" dirty="0" smtClean="0"/>
              <a:t>Class </a:t>
            </a:r>
            <a:r>
              <a:rPr lang="en-AU" sz="2000" dirty="0"/>
              <a:t>4 part of a </a:t>
            </a:r>
            <a:r>
              <a:rPr lang="en-AU" sz="2000" dirty="0" smtClean="0"/>
              <a:t>building</a:t>
            </a:r>
          </a:p>
          <a:p>
            <a:pPr marL="342900" indent="-342900">
              <a:spcBef>
                <a:spcPts val="300"/>
              </a:spcBef>
              <a:spcAft>
                <a:spcPts val="300"/>
              </a:spcAft>
              <a:buFont typeface="Arial" panose="020B0604020202020204" pitchFamily="34" charset="0"/>
              <a:buChar char="•"/>
              <a:defRPr/>
            </a:pPr>
            <a:r>
              <a:rPr lang="en-AU" sz="2000" dirty="0" smtClean="0"/>
              <a:t>Aim is to enable efficient use of energy and reduce energy usage</a:t>
            </a:r>
            <a:endParaRPr lang="en-AU" sz="2000" dirty="0"/>
          </a:p>
          <a:p>
            <a:pPr marL="342900" indent="-342900">
              <a:spcBef>
                <a:spcPts val="300"/>
              </a:spcBef>
              <a:spcAft>
                <a:spcPts val="300"/>
              </a:spcAft>
              <a:buFont typeface="Arial" panose="020B0604020202020204" pitchFamily="34" charset="0"/>
              <a:buChar char="•"/>
              <a:defRPr/>
            </a:pPr>
            <a:r>
              <a:rPr lang="en-AU" sz="2000" dirty="0" smtClean="0"/>
              <a:t>Domestic services include heating, ventilation and cooling appliances, and gas water heaters</a:t>
            </a:r>
          </a:p>
          <a:p>
            <a:pPr marL="342900" indent="-342900">
              <a:spcBef>
                <a:spcPts val="300"/>
              </a:spcBef>
              <a:spcAft>
                <a:spcPts val="300"/>
              </a:spcAft>
              <a:buFont typeface="Arial" panose="020B0604020202020204" pitchFamily="34" charset="0"/>
              <a:buChar char="•"/>
              <a:defRPr/>
            </a:pPr>
            <a:r>
              <a:rPr lang="en-AU" sz="2000" dirty="0" smtClean="0"/>
              <a:t>Also sets out maximum lighting power densities for all internal spaces provided with artificial lighting</a:t>
            </a:r>
            <a:endParaRPr lang="en-AU" sz="2000" dirty="0"/>
          </a:p>
          <a:p>
            <a:pPr lvl="0">
              <a:spcBef>
                <a:spcPts val="200"/>
              </a:spcBef>
              <a:spcAft>
                <a:spcPts val="200"/>
              </a:spcAft>
              <a:defRPr/>
            </a:pPr>
            <a:endParaRPr lang="en-AU" sz="2000" dirty="0">
              <a:solidFill>
                <a:srgbClr val="FF0000"/>
              </a:solidFill>
            </a:endParaRPr>
          </a:p>
        </p:txBody>
      </p:sp>
      <p:sp>
        <p:nvSpPr>
          <p:cNvPr id="85" name="Description J1P4">
            <a:extLst>
              <a:ext uri="{FF2B5EF4-FFF2-40B4-BE49-F238E27FC236}">
                <a16:creationId xmlns:a16="http://schemas.microsoft.com/office/drawing/2014/main" xmlns="" id="{BA489ED2-4087-4315-A303-D2FB6A35971D}"/>
              </a:ext>
            </a:extLst>
          </p:cNvPr>
          <p:cNvSpPr txBox="1"/>
          <p:nvPr/>
        </p:nvSpPr>
        <p:spPr>
          <a:xfrm>
            <a:off x="3949702" y="1996936"/>
            <a:ext cx="7826287" cy="1977464"/>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defRPr/>
            </a:pPr>
            <a:r>
              <a:rPr lang="en-AU" sz="2000" b="1" dirty="0" smtClean="0">
                <a:solidFill>
                  <a:schemeClr val="accent3"/>
                </a:solidFill>
              </a:rPr>
              <a:t>J1P4 Renewable energy and electric vehicle charging</a:t>
            </a:r>
            <a:endParaRPr lang="en-AU" sz="2000" dirty="0"/>
          </a:p>
          <a:p>
            <a:pPr>
              <a:spcBef>
                <a:spcPts val="300"/>
              </a:spcBef>
              <a:spcAft>
                <a:spcPts val="300"/>
              </a:spcAft>
              <a:defRPr/>
            </a:pPr>
            <a:r>
              <a:rPr lang="en-AU" sz="2000" dirty="0" smtClean="0"/>
              <a:t>Requires buildings to have features that enable the future installation of:</a:t>
            </a:r>
          </a:p>
          <a:p>
            <a:pPr marL="342900" indent="-342900">
              <a:spcBef>
                <a:spcPts val="300"/>
              </a:spcBef>
              <a:spcAft>
                <a:spcPts val="300"/>
              </a:spcAft>
              <a:buFont typeface="Arial" panose="020B0604020202020204" pitchFamily="34" charset="0"/>
              <a:buChar char="•"/>
              <a:defRPr/>
            </a:pPr>
            <a:r>
              <a:rPr lang="en-AU" sz="2000" dirty="0"/>
              <a:t>o</a:t>
            </a:r>
            <a:r>
              <a:rPr lang="en-AU" sz="2000" dirty="0" smtClean="0"/>
              <a:t>nsite-renewable energy generation</a:t>
            </a:r>
            <a:r>
              <a:rPr lang="en-AU" sz="2000" dirty="0"/>
              <a:t> </a:t>
            </a:r>
            <a:r>
              <a:rPr lang="en-AU" sz="2000" dirty="0" smtClean="0"/>
              <a:t>and storage</a:t>
            </a:r>
          </a:p>
          <a:p>
            <a:pPr marL="342900" indent="-342900">
              <a:spcBef>
                <a:spcPts val="300"/>
              </a:spcBef>
              <a:spcAft>
                <a:spcPts val="300"/>
              </a:spcAft>
              <a:buFont typeface="Arial" panose="020B0604020202020204" pitchFamily="34" charset="0"/>
              <a:buChar char="•"/>
              <a:defRPr/>
            </a:pPr>
            <a:r>
              <a:rPr lang="en-AU" sz="2000" dirty="0" smtClean="0"/>
              <a:t>electric vehicle charging equipment. </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4426813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dissolv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40"/>
                                        </p:tgtEl>
                                      </p:cBhvr>
                                    </p:animEffect>
                                    <p:set>
                                      <p:cBhvr>
                                        <p:cTn id="3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dissolve">
                                      <p:cBhvr>
                                        <p:cTn id="40" dur="500"/>
                                        <p:tgtEl>
                                          <p:spTgt spid="8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85"/>
                                        </p:tgtEl>
                                      </p:cBhvr>
                                    </p:animEffect>
                                    <p:set>
                                      <p:cBhvr>
                                        <p:cTn id="45"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054BF10-C36B-4218-B309-17DB85B8035F}"/>
              </a:ext>
            </a:extLst>
          </p:cNvPr>
          <p:cNvSpPr>
            <a:spLocks noGrp="1"/>
          </p:cNvSpPr>
          <p:nvPr>
            <p:ph type="body" sz="quarter" idx="11"/>
          </p:nvPr>
        </p:nvSpPr>
        <p:spPr/>
        <p:txBody>
          <a:bodyPr/>
          <a:lstStyle/>
          <a:p>
            <a:r>
              <a:rPr lang="en-AU" dirty="0"/>
              <a:t>The building envelope in Section J</a:t>
            </a:r>
          </a:p>
        </p:txBody>
      </p:sp>
      <p:sp>
        <p:nvSpPr>
          <p:cNvPr id="4" name="Question text">
            <a:extLst>
              <a:ext uri="{FF2B5EF4-FFF2-40B4-BE49-F238E27FC236}">
                <a16:creationId xmlns:a16="http://schemas.microsoft.com/office/drawing/2014/main" xmlns="" id="{3E98D56C-DA35-45A2-B7AE-9808E2C786C5}"/>
              </a:ext>
            </a:extLst>
          </p:cNvPr>
          <p:cNvSpPr txBox="1">
            <a:spLocks/>
          </p:cNvSpPr>
          <p:nvPr/>
        </p:nvSpPr>
        <p:spPr>
          <a:xfrm>
            <a:off x="275503" y="1887938"/>
            <a:ext cx="6804668" cy="2326368"/>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For the purposes of Section J of NCC Volume One, which parts of the building in the image on the right are within the building envelope?</a:t>
            </a:r>
            <a:endParaRPr lang="en-AU" sz="2400" dirty="0"/>
          </a:p>
        </p:txBody>
      </p:sp>
      <p:pic>
        <p:nvPicPr>
          <p:cNvPr id="9" name="Excerpt envelope definition">
            <a:extLst>
              <a:ext uri="{FF2B5EF4-FFF2-40B4-BE49-F238E27FC236}">
                <a16:creationId xmlns:a16="http://schemas.microsoft.com/office/drawing/2014/main" xmlns="" id="{B51638D5-5084-44C6-8411-33207D7BD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04" y="3397445"/>
            <a:ext cx="7060432" cy="2026811"/>
          </a:xfrm>
          <a:prstGeom prst="rect">
            <a:avLst/>
          </a:prstGeom>
          <a:ln>
            <a:solidFill>
              <a:schemeClr val="accent3"/>
            </a:solidFill>
          </a:ln>
        </p:spPr>
      </p:pic>
      <p:pic>
        <p:nvPicPr>
          <p:cNvPr id="5" name="Base building plan image" descr="A plan of a small office, showing several offices and a corridor that are conditioned. The plan also shows a plant room and access stair which are not conditioned.">
            <a:extLst>
              <a:ext uri="{FF2B5EF4-FFF2-40B4-BE49-F238E27FC236}">
                <a16:creationId xmlns:a16="http://schemas.microsoft.com/office/drawing/2014/main" xmlns="" id="{17B5A9F9-31BC-46FC-A70C-BFE7CBEFE6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41" t="5973" r="4827" b="11294"/>
          <a:stretch/>
        </p:blipFill>
        <p:spPr>
          <a:xfrm>
            <a:off x="7158690" y="1843928"/>
            <a:ext cx="5015374" cy="3281403"/>
          </a:xfrm>
          <a:prstGeom prst="rect">
            <a:avLst/>
          </a:prstGeom>
        </p:spPr>
      </p:pic>
      <p:pic>
        <p:nvPicPr>
          <p:cNvPr id="10" name="Answer overlay image" descr="A purple dashed outline that shows the location of the building envelope in the office building.">
            <a:extLst>
              <a:ext uri="{FF2B5EF4-FFF2-40B4-BE49-F238E27FC236}">
                <a16:creationId xmlns:a16="http://schemas.microsoft.com/office/drawing/2014/main" xmlns="" id="{7D481C5F-F65A-4550-A076-2DDD1CA611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28" t="4741" r="7295" b="15075"/>
          <a:stretch/>
        </p:blipFill>
        <p:spPr>
          <a:xfrm>
            <a:off x="7255111" y="1807330"/>
            <a:ext cx="4781666" cy="3180230"/>
          </a:xfrm>
          <a:prstGeom prst="rect">
            <a:avLst/>
          </a:prstGeom>
          <a:effectLst>
            <a:glow rad="63500">
              <a:schemeClr val="accent2">
                <a:satMod val="175000"/>
                <a:alpha val="40000"/>
              </a:schemeClr>
            </a:glo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1292993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502B3A9B-096D-4B45-91AB-DED9C8709818}"/>
              </a:ext>
            </a:extLst>
          </p:cNvPr>
          <p:cNvSpPr>
            <a:spLocks noGrp="1"/>
          </p:cNvSpPr>
          <p:nvPr>
            <p:ph type="body" sz="quarter" idx="11"/>
          </p:nvPr>
        </p:nvSpPr>
        <p:spPr/>
        <p:txBody>
          <a:bodyPr>
            <a:normAutofit fontScale="92500" lnSpcReduction="10000"/>
          </a:bodyPr>
          <a:lstStyle/>
          <a:p>
            <a:r>
              <a:rPr lang="en-AU" dirty="0"/>
              <a:t>How can we comply with the energy efficiency </a:t>
            </a:r>
            <a:r>
              <a:rPr lang="en-AU" dirty="0" smtClean="0"/>
              <a:t>Performance Requirements of </a:t>
            </a:r>
            <a:r>
              <a:rPr lang="en-AU" dirty="0"/>
              <a:t>NCC Volume One?</a:t>
            </a:r>
          </a:p>
        </p:txBody>
      </p:sp>
      <p:pic>
        <p:nvPicPr>
          <p:cNvPr id="5" name="J2D2(1) Excerpt">
            <a:extLst>
              <a:ext uri="{FF2B5EF4-FFF2-40B4-BE49-F238E27FC236}">
                <a16:creationId xmlns:a16="http://schemas.microsoft.com/office/drawing/2014/main" xmlns="" id="{A51BD6A1-AA10-45FC-B6E6-E094C880D9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551" y="2262985"/>
            <a:ext cx="8073428" cy="3369063"/>
          </a:xfrm>
          <a:prstGeom prst="rect">
            <a:avLst/>
          </a:prstGeom>
          <a:ln>
            <a:solidFill>
              <a:srgbClr val="62B5E5"/>
            </a:solidFill>
          </a:ln>
        </p:spPr>
      </p:pic>
      <p:cxnSp>
        <p:nvCxnSpPr>
          <p:cNvPr id="59" name="J2D2(1) Class 2 - 9 red line">
            <a:extLst>
              <a:ext uri="{FF2B5EF4-FFF2-40B4-BE49-F238E27FC236}">
                <a16:creationId xmlns:a16="http://schemas.microsoft.com/office/drawing/2014/main" xmlns="" id="{6E510D7C-2BEB-4333-8812-C8CCFA53E0AA}"/>
              </a:ext>
            </a:extLst>
          </p:cNvPr>
          <p:cNvCxnSpPr>
            <a:cxnSpLocks/>
          </p:cNvCxnSpPr>
          <p:nvPr/>
        </p:nvCxnSpPr>
        <p:spPr>
          <a:xfrm>
            <a:off x="2844539" y="3097563"/>
            <a:ext cx="1587565" cy="0"/>
          </a:xfrm>
          <a:prstGeom prst="line">
            <a:avLst/>
          </a:prstGeom>
          <a:ln w="5715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104" name="J2D2(1) J1P1 red line">
            <a:extLst>
              <a:ext uri="{FF2B5EF4-FFF2-40B4-BE49-F238E27FC236}">
                <a16:creationId xmlns:a16="http://schemas.microsoft.com/office/drawing/2014/main" xmlns="" id="{6E510D7C-2BEB-4333-8812-C8CCFA53E0AA}"/>
              </a:ext>
            </a:extLst>
          </p:cNvPr>
          <p:cNvCxnSpPr>
            <a:cxnSpLocks/>
          </p:cNvCxnSpPr>
          <p:nvPr/>
        </p:nvCxnSpPr>
        <p:spPr>
          <a:xfrm>
            <a:off x="3784960" y="3328046"/>
            <a:ext cx="2463221" cy="0"/>
          </a:xfrm>
          <a:prstGeom prst="line">
            <a:avLst/>
          </a:prstGeom>
          <a:ln w="5715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22" name="J1P1 Class-2-9 red bubble"/>
          <p:cNvSpPr/>
          <p:nvPr/>
        </p:nvSpPr>
        <p:spPr>
          <a:xfrm>
            <a:off x="191801" y="2449891"/>
            <a:ext cx="1626702" cy="2043452"/>
          </a:xfrm>
          <a:prstGeom prst="wedgeRoundRectCallout">
            <a:avLst>
              <a:gd name="adj1" fmla="val 68983"/>
              <a:gd name="adj2" fmla="val -21092"/>
              <a:gd name="adj3" fmla="val 16667"/>
            </a:avLst>
          </a:prstGeom>
          <a:solidFill>
            <a:srgbClr val="DADEF4">
              <a:alpha val="69804"/>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J1P1 Energy use applies to all Class 2 to Class 9 buildings. </a:t>
            </a:r>
            <a:endParaRPr lang="en-AU" dirty="0">
              <a:solidFill>
                <a:schemeClr val="tx1"/>
              </a:solidFill>
            </a:endParaRPr>
          </a:p>
        </p:txBody>
      </p:sp>
      <p:grpSp>
        <p:nvGrpSpPr>
          <p:cNvPr id="21" name="J2D2(1) Class-2-4 blue lines"/>
          <p:cNvGrpSpPr/>
          <p:nvPr/>
        </p:nvGrpSpPr>
        <p:grpSpPr>
          <a:xfrm>
            <a:off x="2402860" y="3094981"/>
            <a:ext cx="7262278" cy="231998"/>
            <a:chOff x="953057" y="3187276"/>
            <a:chExt cx="7262278" cy="231998"/>
          </a:xfrm>
        </p:grpSpPr>
        <p:cxnSp>
          <p:nvCxnSpPr>
            <p:cNvPr id="50" name="Class 2 line"/>
            <p:cNvCxnSpPr/>
            <p:nvPr/>
          </p:nvCxnSpPr>
          <p:spPr>
            <a:xfrm>
              <a:off x="3066161" y="3187276"/>
              <a:ext cx="5149174" cy="0"/>
            </a:xfrm>
            <a:prstGeom prst="line">
              <a:avLst/>
            </a:prstGeom>
            <a:ln w="57150">
              <a:solidFill>
                <a:srgbClr val="5065D4"/>
              </a:solidFill>
            </a:ln>
          </p:spPr>
          <p:style>
            <a:lnRef idx="1">
              <a:schemeClr val="accent1"/>
            </a:lnRef>
            <a:fillRef idx="0">
              <a:schemeClr val="accent1"/>
            </a:fillRef>
            <a:effectRef idx="0">
              <a:schemeClr val="accent1"/>
            </a:effectRef>
            <a:fontRef idx="minor">
              <a:schemeClr val="tx1"/>
            </a:fontRef>
          </p:style>
        </p:cxnSp>
        <p:cxnSp>
          <p:nvCxnSpPr>
            <p:cNvPr id="60" name="Class 4 line"/>
            <p:cNvCxnSpPr/>
            <p:nvPr/>
          </p:nvCxnSpPr>
          <p:spPr>
            <a:xfrm>
              <a:off x="953057" y="3419274"/>
              <a:ext cx="1309060" cy="0"/>
            </a:xfrm>
            <a:prstGeom prst="line">
              <a:avLst/>
            </a:prstGeom>
            <a:ln w="57150">
              <a:solidFill>
                <a:srgbClr val="5065D4"/>
              </a:solidFill>
            </a:ln>
          </p:spPr>
          <p:style>
            <a:lnRef idx="1">
              <a:schemeClr val="accent1"/>
            </a:lnRef>
            <a:fillRef idx="0">
              <a:schemeClr val="accent1"/>
            </a:fillRef>
            <a:effectRef idx="0">
              <a:schemeClr val="accent1"/>
            </a:effectRef>
            <a:fontRef idx="minor">
              <a:schemeClr val="tx1"/>
            </a:fontRef>
          </p:style>
        </p:cxnSp>
      </p:grpSp>
      <p:sp>
        <p:nvSpPr>
          <p:cNvPr id="16" name="J1P1 Class-2-4 blue bubble"/>
          <p:cNvSpPr/>
          <p:nvPr/>
        </p:nvSpPr>
        <p:spPr>
          <a:xfrm>
            <a:off x="10253246" y="2427571"/>
            <a:ext cx="1740262" cy="2879193"/>
          </a:xfrm>
          <a:prstGeom prst="wedgeRoundRectCallout">
            <a:avLst>
              <a:gd name="adj1" fmla="val -65963"/>
              <a:gd name="adj2" fmla="val -27177"/>
              <a:gd name="adj3" fmla="val 16667"/>
            </a:avLst>
          </a:prstGeom>
          <a:solidFill>
            <a:srgbClr val="DADEF4">
              <a:alpha val="69804"/>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J1P1 </a:t>
            </a:r>
            <a:r>
              <a:rPr lang="en-US" b="1" dirty="0">
                <a:solidFill>
                  <a:schemeClr val="tx1"/>
                </a:solidFill>
              </a:rPr>
              <a:t>does not apply to a </a:t>
            </a:r>
            <a:r>
              <a:rPr lang="en-US" b="1" dirty="0" smtClean="0">
                <a:solidFill>
                  <a:schemeClr val="tx1"/>
                </a:solidFill>
              </a:rPr>
              <a:t>sole- </a:t>
            </a:r>
            <a:r>
              <a:rPr lang="en-US" b="1" dirty="0">
                <a:solidFill>
                  <a:schemeClr val="tx1"/>
                </a:solidFill>
              </a:rPr>
              <a:t>occupancy unit of a Class 2 building or a Class 4 part of building</a:t>
            </a:r>
            <a:r>
              <a:rPr lang="en-US" dirty="0">
                <a:solidFill>
                  <a:schemeClr val="tx1"/>
                </a:solidFill>
              </a:rPr>
              <a:t>.</a:t>
            </a:r>
            <a:endParaRPr lang="en-AU" dirty="0">
              <a:solidFill>
                <a:schemeClr val="tx1"/>
              </a:solidFill>
            </a:endParaRPr>
          </a:p>
        </p:txBody>
      </p:sp>
      <p:pic>
        <p:nvPicPr>
          <p:cNvPr id="3" name="J2D2(2) Excerp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838" y="2386190"/>
            <a:ext cx="8411898" cy="3556423"/>
          </a:xfrm>
          <a:prstGeom prst="rect">
            <a:avLst/>
          </a:prstGeom>
          <a:ln>
            <a:solidFill>
              <a:srgbClr val="62B5E5"/>
            </a:solidFill>
          </a:ln>
        </p:spPr>
      </p:pic>
      <p:grpSp>
        <p:nvGrpSpPr>
          <p:cNvPr id="15" name="J1P2 red lines"/>
          <p:cNvGrpSpPr/>
          <p:nvPr/>
        </p:nvGrpSpPr>
        <p:grpSpPr>
          <a:xfrm>
            <a:off x="2356358" y="3063549"/>
            <a:ext cx="6162167" cy="258762"/>
            <a:chOff x="2321433" y="3035300"/>
            <a:chExt cx="6162167" cy="258762"/>
          </a:xfrm>
        </p:grpSpPr>
        <p:cxnSp>
          <p:nvCxnSpPr>
            <p:cNvPr id="11" name="J1P2 Red Line"/>
            <p:cNvCxnSpPr/>
            <p:nvPr/>
          </p:nvCxnSpPr>
          <p:spPr>
            <a:xfrm>
              <a:off x="2719825" y="3035300"/>
              <a:ext cx="5763775" cy="0"/>
            </a:xfrm>
            <a:prstGeom prst="line">
              <a:avLst/>
            </a:prstGeom>
            <a:ln w="57150">
              <a:solidFill>
                <a:srgbClr val="FF523D"/>
              </a:solidFill>
            </a:ln>
          </p:spPr>
          <p:style>
            <a:lnRef idx="1">
              <a:schemeClr val="accent1"/>
            </a:lnRef>
            <a:fillRef idx="0">
              <a:schemeClr val="accent1"/>
            </a:fillRef>
            <a:effectRef idx="0">
              <a:schemeClr val="accent1"/>
            </a:effectRef>
            <a:fontRef idx="minor">
              <a:schemeClr val="tx1"/>
            </a:fontRef>
          </p:style>
        </p:cxnSp>
        <p:cxnSp>
          <p:nvCxnSpPr>
            <p:cNvPr id="27" name="SOU red line"/>
            <p:cNvCxnSpPr/>
            <p:nvPr/>
          </p:nvCxnSpPr>
          <p:spPr>
            <a:xfrm>
              <a:off x="2321433" y="3294062"/>
              <a:ext cx="2585530" cy="0"/>
            </a:xfrm>
            <a:prstGeom prst="line">
              <a:avLst/>
            </a:prstGeom>
            <a:ln w="57150">
              <a:solidFill>
                <a:srgbClr val="FF523D"/>
              </a:solidFill>
            </a:ln>
          </p:spPr>
          <p:style>
            <a:lnRef idx="1">
              <a:schemeClr val="accent1"/>
            </a:lnRef>
            <a:fillRef idx="0">
              <a:schemeClr val="accent1"/>
            </a:fillRef>
            <a:effectRef idx="0">
              <a:schemeClr val="accent1"/>
            </a:effectRef>
            <a:fontRef idx="minor">
              <a:schemeClr val="tx1"/>
            </a:fontRef>
          </p:style>
        </p:cxnSp>
      </p:grpSp>
      <p:sp>
        <p:nvSpPr>
          <p:cNvPr id="33" name="J1P2 bubble"/>
          <p:cNvSpPr/>
          <p:nvPr/>
        </p:nvSpPr>
        <p:spPr>
          <a:xfrm>
            <a:off x="10343911" y="2411831"/>
            <a:ext cx="1740262" cy="2879193"/>
          </a:xfrm>
          <a:prstGeom prst="wedgeRoundRectCallout">
            <a:avLst>
              <a:gd name="adj1" fmla="val -65963"/>
              <a:gd name="adj2" fmla="val -27177"/>
              <a:gd name="adj3" fmla="val 16667"/>
            </a:avLst>
          </a:prstGeom>
          <a:solidFill>
            <a:srgbClr val="DADEF4">
              <a:alpha val="69804"/>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J1P2 only applies to </a:t>
            </a:r>
            <a:r>
              <a:rPr lang="en-US" b="1" dirty="0">
                <a:solidFill>
                  <a:schemeClr val="tx1"/>
                </a:solidFill>
              </a:rPr>
              <a:t>a sole occupancy unit of a Class 2 building or a Class 4 part of building</a:t>
            </a:r>
            <a:r>
              <a:rPr lang="en-US" dirty="0">
                <a:solidFill>
                  <a:schemeClr val="tx1"/>
                </a:solidFill>
              </a:rPr>
              <a:t>.</a:t>
            </a:r>
            <a:endParaRPr lang="en-AU" dirty="0">
              <a:solidFill>
                <a:schemeClr val="tx1"/>
              </a:solidFill>
            </a:endParaRPr>
          </a:p>
        </p:txBody>
      </p:sp>
      <p:pic>
        <p:nvPicPr>
          <p:cNvPr id="20" name="J2D2(3)(4) Excerp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3741" y="2386190"/>
            <a:ext cx="8177742" cy="3649658"/>
          </a:xfrm>
          <a:prstGeom prst="rect">
            <a:avLst/>
          </a:prstGeom>
          <a:ln>
            <a:solidFill>
              <a:srgbClr val="62B5E5"/>
            </a:solidFill>
          </a:ln>
        </p:spPr>
      </p:pic>
      <p:grpSp>
        <p:nvGrpSpPr>
          <p:cNvPr id="26" name="J1P3 red line"/>
          <p:cNvGrpSpPr/>
          <p:nvPr/>
        </p:nvGrpSpPr>
        <p:grpSpPr>
          <a:xfrm>
            <a:off x="2451100" y="3021829"/>
            <a:ext cx="6115050" cy="242561"/>
            <a:chOff x="2451100" y="3094981"/>
            <a:chExt cx="6115050" cy="242561"/>
          </a:xfrm>
        </p:grpSpPr>
        <p:cxnSp>
          <p:nvCxnSpPr>
            <p:cNvPr id="24" name="J1P3 PR red line"/>
            <p:cNvCxnSpPr/>
            <p:nvPr/>
          </p:nvCxnSpPr>
          <p:spPr>
            <a:xfrm>
              <a:off x="2857500" y="3094981"/>
              <a:ext cx="5708650" cy="0"/>
            </a:xfrm>
            <a:prstGeom prst="line">
              <a:avLst/>
            </a:prstGeom>
            <a:ln w="57150">
              <a:solidFill>
                <a:srgbClr val="FF523D"/>
              </a:solidFill>
            </a:ln>
          </p:spPr>
          <p:style>
            <a:lnRef idx="1">
              <a:schemeClr val="accent1"/>
            </a:lnRef>
            <a:fillRef idx="0">
              <a:schemeClr val="accent1"/>
            </a:fillRef>
            <a:effectRef idx="0">
              <a:schemeClr val="accent1"/>
            </a:effectRef>
            <a:fontRef idx="minor">
              <a:schemeClr val="tx1"/>
            </a:fontRef>
          </p:style>
        </p:cxnSp>
        <p:cxnSp>
          <p:nvCxnSpPr>
            <p:cNvPr id="37" name="J1P3 SOU Redline"/>
            <p:cNvCxnSpPr/>
            <p:nvPr/>
          </p:nvCxnSpPr>
          <p:spPr>
            <a:xfrm>
              <a:off x="2451100" y="3337542"/>
              <a:ext cx="2565471" cy="0"/>
            </a:xfrm>
            <a:prstGeom prst="line">
              <a:avLst/>
            </a:prstGeom>
            <a:ln w="57150">
              <a:solidFill>
                <a:srgbClr val="FF523D"/>
              </a:solidFill>
            </a:ln>
          </p:spPr>
          <p:style>
            <a:lnRef idx="1">
              <a:schemeClr val="accent1"/>
            </a:lnRef>
            <a:fillRef idx="0">
              <a:schemeClr val="accent1"/>
            </a:fillRef>
            <a:effectRef idx="0">
              <a:schemeClr val="accent1"/>
            </a:effectRef>
            <a:fontRef idx="minor">
              <a:schemeClr val="tx1"/>
            </a:fontRef>
          </p:style>
        </p:cxnSp>
      </p:grpSp>
      <p:sp>
        <p:nvSpPr>
          <p:cNvPr id="42" name="J1P3 bubble"/>
          <p:cNvSpPr/>
          <p:nvPr/>
        </p:nvSpPr>
        <p:spPr>
          <a:xfrm>
            <a:off x="93915" y="2315311"/>
            <a:ext cx="1740262" cy="2879193"/>
          </a:xfrm>
          <a:prstGeom prst="wedgeRoundRectCallout">
            <a:avLst>
              <a:gd name="adj1" fmla="val 77365"/>
              <a:gd name="adj2" fmla="val -18002"/>
              <a:gd name="adj3" fmla="val 16667"/>
            </a:avLst>
          </a:prstGeom>
          <a:solidFill>
            <a:srgbClr val="DADEF4">
              <a:alpha val="69804"/>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J1P3 only applies to </a:t>
            </a:r>
            <a:r>
              <a:rPr lang="en-US" b="1" dirty="0">
                <a:solidFill>
                  <a:schemeClr val="tx1"/>
                </a:solidFill>
              </a:rPr>
              <a:t>a </a:t>
            </a:r>
            <a:r>
              <a:rPr lang="en-US" b="1" dirty="0" smtClean="0">
                <a:solidFill>
                  <a:schemeClr val="tx1"/>
                </a:solidFill>
              </a:rPr>
              <a:t>sole- </a:t>
            </a:r>
            <a:r>
              <a:rPr lang="en-US" b="1" dirty="0">
                <a:solidFill>
                  <a:schemeClr val="tx1"/>
                </a:solidFill>
              </a:rPr>
              <a:t>occupancy unit of a Class 2 building or a Class 4 part of building</a:t>
            </a:r>
            <a:r>
              <a:rPr lang="en-US" dirty="0">
                <a:solidFill>
                  <a:schemeClr val="tx1"/>
                </a:solidFill>
              </a:rPr>
              <a:t>.</a:t>
            </a:r>
            <a:endParaRPr lang="en-AU" dirty="0">
              <a:solidFill>
                <a:schemeClr val="tx1"/>
              </a:solidFill>
            </a:endParaRPr>
          </a:p>
        </p:txBody>
      </p:sp>
      <p:cxnSp>
        <p:nvCxnSpPr>
          <p:cNvPr id="29" name="J1P4 Red Line"/>
          <p:cNvCxnSpPr/>
          <p:nvPr/>
        </p:nvCxnSpPr>
        <p:spPr>
          <a:xfrm>
            <a:off x="2882900" y="5734939"/>
            <a:ext cx="4257675" cy="0"/>
          </a:xfrm>
          <a:prstGeom prst="line">
            <a:avLst/>
          </a:prstGeom>
          <a:ln w="57150">
            <a:solidFill>
              <a:srgbClr val="FF523D"/>
            </a:solidFill>
          </a:ln>
        </p:spPr>
        <p:style>
          <a:lnRef idx="1">
            <a:schemeClr val="accent1"/>
          </a:lnRef>
          <a:fillRef idx="0">
            <a:schemeClr val="accent1"/>
          </a:fillRef>
          <a:effectRef idx="0">
            <a:schemeClr val="accent1"/>
          </a:effectRef>
          <a:fontRef idx="minor">
            <a:schemeClr val="tx1"/>
          </a:fontRef>
        </p:style>
      </p:cxnSp>
      <p:sp>
        <p:nvSpPr>
          <p:cNvPr id="43" name="J1P4 bubble"/>
          <p:cNvSpPr/>
          <p:nvPr/>
        </p:nvSpPr>
        <p:spPr>
          <a:xfrm>
            <a:off x="10193888" y="4267200"/>
            <a:ext cx="1740262" cy="1110184"/>
          </a:xfrm>
          <a:prstGeom prst="wedgeRoundRectCallout">
            <a:avLst>
              <a:gd name="adj1" fmla="val -73553"/>
              <a:gd name="adj2" fmla="val 44104"/>
              <a:gd name="adj3" fmla="val 16667"/>
            </a:avLst>
          </a:prstGeom>
          <a:solidFill>
            <a:srgbClr val="DADEF4">
              <a:alpha val="69804"/>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J1P4 applies all Class 2 to 9 buildings</a:t>
            </a:r>
            <a:r>
              <a:rPr lang="en-US" dirty="0" smtClean="0">
                <a:solidFill>
                  <a:schemeClr val="tx1"/>
                </a:solidFill>
              </a:rPr>
              <a:t>.</a:t>
            </a:r>
            <a:endParaRPr lang="en-AU" dirty="0">
              <a:solidFill>
                <a:schemeClr val="tx1"/>
              </a:solidFill>
            </a:endParaRPr>
          </a:p>
        </p:txBody>
      </p:sp>
      <p:grpSp>
        <p:nvGrpSpPr>
          <p:cNvPr id="103" name="L2 evidence group">
            <a:extLst>
              <a:ext uri="{FF2B5EF4-FFF2-40B4-BE49-F238E27FC236}">
                <a16:creationId xmlns:a16="http://schemas.microsoft.com/office/drawing/2014/main" xmlns="" id="{0B554F8E-B63F-4AD4-AA53-AFD21E463302}"/>
              </a:ext>
              <a:ext uri="{C183D7F6-B498-43B3-948B-1728B52AA6E4}">
                <adec:decorative xmlns:adec="http://schemas.microsoft.com/office/drawing/2017/decorative" xmlns="" val="1"/>
              </a:ext>
            </a:extLst>
          </p:cNvPr>
          <p:cNvGrpSpPr/>
          <p:nvPr/>
        </p:nvGrpSpPr>
        <p:grpSpPr>
          <a:xfrm>
            <a:off x="167640" y="1699200"/>
            <a:ext cx="11971560" cy="5083200"/>
            <a:chOff x="167640" y="1699200"/>
            <a:chExt cx="11971560" cy="5083200"/>
          </a:xfrm>
        </p:grpSpPr>
        <p:sp>
          <p:nvSpPr>
            <p:cNvPr id="102" name="L3 Evidence background box">
              <a:extLst>
                <a:ext uri="{FF2B5EF4-FFF2-40B4-BE49-F238E27FC236}">
                  <a16:creationId xmlns:a16="http://schemas.microsoft.com/office/drawing/2014/main" xmlns="" id="{D0749F27-268C-4236-A17E-7B84858BB0F9}"/>
                </a:ext>
              </a:extLst>
            </p:cNvPr>
            <p:cNvSpPr/>
            <p:nvPr/>
          </p:nvSpPr>
          <p:spPr>
            <a:xfrm>
              <a:off x="167640" y="1699200"/>
              <a:ext cx="11971560" cy="508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9" name="L3 Evidence text">
              <a:extLst>
                <a:ext uri="{FF2B5EF4-FFF2-40B4-BE49-F238E27FC236}">
                  <a16:creationId xmlns:a16="http://schemas.microsoft.com/office/drawing/2014/main" xmlns="" id="{9A55E76E-E47E-438E-97B9-CD909F7EC564}"/>
                </a:ext>
              </a:extLst>
            </p:cNvPr>
            <p:cNvSpPr txBox="1">
              <a:spLocks/>
            </p:cNvSpPr>
            <p:nvPr/>
          </p:nvSpPr>
          <p:spPr>
            <a:xfrm>
              <a:off x="334963" y="2009765"/>
              <a:ext cx="6606718" cy="4360556"/>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All options for compliance must be:</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a:p>
              <a:pPr lvl="1">
                <a:spcAft>
                  <a:spcPts val="1200"/>
                </a:spcAft>
              </a:pPr>
              <a:r>
                <a:rPr lang="en-AU" sz="2800" dirty="0">
                  <a:latin typeface="Arial" panose="020B0604020202020204" pitchFamily="34" charset="0"/>
                  <a:cs typeface="Arial" panose="020B0604020202020204" pitchFamily="34" charset="0"/>
                </a:rPr>
                <a:t>Supported with suitable evidence and/or documentation to demonstrate that compliance has been achieved, and</a:t>
              </a:r>
            </a:p>
            <a:p>
              <a:pPr lvl="1"/>
              <a:r>
                <a:rPr lang="en-AU" sz="2800" dirty="0">
                  <a:latin typeface="Arial" panose="020B0604020202020204" pitchFamily="34" charset="0"/>
                  <a:cs typeface="Arial" panose="020B0604020202020204" pitchFamily="34" charset="0"/>
                </a:rPr>
                <a:t>Assessed and approved by the Approval Authority.</a:t>
              </a:r>
            </a:p>
          </p:txBody>
        </p:sp>
      </p:grpSp>
      <p:pic>
        <p:nvPicPr>
          <p:cNvPr id="41" name="Checklist icon" descr="Checklist outline">
            <a:extLst>
              <a:ext uri="{FF2B5EF4-FFF2-40B4-BE49-F238E27FC236}">
                <a16:creationId xmlns:a16="http://schemas.microsoft.com/office/drawing/2014/main" xmlns="" id="{CA8F3A39-385F-469B-9AED-BC05204344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496651" y="2283559"/>
            <a:ext cx="3583614" cy="3583614"/>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328049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4"/>
                                        </p:tgtEl>
                                      </p:cBhvr>
                                    </p:animEffect>
                                    <p:set>
                                      <p:cBhvr>
                                        <p:cTn id="15" dur="1" fill="hold">
                                          <p:stCondLst>
                                            <p:cond delay="499"/>
                                          </p:stCondLst>
                                        </p:cTn>
                                        <p:tgtEl>
                                          <p:spTgt spid="10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9"/>
                                        </p:tgtEl>
                                      </p:cBhvr>
                                    </p:animEffect>
                                    <p:set>
                                      <p:cBhvr>
                                        <p:cTn id="18" dur="1" fill="hold">
                                          <p:stCondLst>
                                            <p:cond delay="499"/>
                                          </p:stCondLst>
                                        </p:cTn>
                                        <p:tgtEl>
                                          <p:spTgt spid="59"/>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500"/>
                                        <p:tgtEl>
                                          <p:spTgt spid="103"/>
                                        </p:tgtEl>
                                      </p:cBhvr>
                                    </p:animEffect>
                                  </p:childTnLst>
                                </p:cTn>
                              </p:par>
                              <p:par>
                                <p:cTn id="81" presetID="10"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4" restart="whenNotActive" fill="hold" evtFilter="cancelBubble" nodeType="interactiveSeq">
                <p:stCondLst>
                  <p:cond evt="onClick" delay="0">
                    <p:tgtEl>
                      <p:spTgt spid="59"/>
                    </p:tgtEl>
                  </p:cond>
                </p:stCondLst>
                <p:endSync evt="end" delay="0">
                  <p:rtn val="all"/>
                </p:endSync>
                <p:childTnLst>
                  <p:par>
                    <p:cTn id="85" fill="hold">
                      <p:stCondLst>
                        <p:cond delay="0"/>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22"/>
                                        </p:tgtEl>
                                      </p:cBhvr>
                                    </p:animEffect>
                                    <p:set>
                                      <p:cBhvr>
                                        <p:cTn id="9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95" restart="whenNotActive" fill="hold" evtFilter="cancelBubble" nodeType="interactiveSeq">
                <p:stCondLst>
                  <p:cond evt="onClick" delay="0">
                    <p:tgtEl>
                      <p:spTgt spid="21"/>
                    </p:tgtEl>
                  </p:cond>
                </p:stCondLst>
                <p:endSync evt="end" delay="0">
                  <p:rtn val="all"/>
                </p:endSync>
                <p:childTnLst>
                  <p:par>
                    <p:cTn id="96" fill="hold">
                      <p:stCondLst>
                        <p:cond delay="0"/>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06" restart="whenNotActive" fill="hold" evtFilter="cancelBubble" nodeType="interactiveSeq">
                <p:stCondLst>
                  <p:cond evt="onClick" delay="0">
                    <p:tgtEl>
                      <p:spTgt spid="15"/>
                    </p:tgtEl>
                  </p:cond>
                </p:stCondLst>
                <p:endSync evt="end" delay="0">
                  <p:rtn val="all"/>
                </p:endSync>
                <p:childTnLst>
                  <p:par>
                    <p:cTn id="107" fill="hold">
                      <p:stCondLst>
                        <p:cond delay="0"/>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33"/>
                                        </p:tgtEl>
                                      </p:cBhvr>
                                    </p:animEffect>
                                    <p:set>
                                      <p:cBhvr>
                                        <p:cTn id="116"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7" restart="whenNotActive" fill="hold" evtFilter="cancelBubble" nodeType="interactiveSeq">
                <p:stCondLst>
                  <p:cond evt="onClick" delay="0">
                    <p:tgtEl>
                      <p:spTgt spid="26"/>
                    </p:tgtEl>
                  </p:cond>
                </p:stCondLst>
                <p:endSync evt="end" delay="0">
                  <p:rtn val="all"/>
                </p:endSync>
                <p:childTnLst>
                  <p:par>
                    <p:cTn id="118" fill="hold">
                      <p:stCondLst>
                        <p:cond delay="0"/>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42"/>
                                        </p:tgtEl>
                                      </p:cBhvr>
                                    </p:animEffect>
                                    <p:set>
                                      <p:cBhvr>
                                        <p:cTn id="12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8" restart="whenNotActive" fill="hold" evtFilter="cancelBubble" nodeType="interactiveSeq">
                <p:stCondLst>
                  <p:cond evt="onClick" delay="0">
                    <p:tgtEl>
                      <p:spTgt spid="29"/>
                    </p:tgtEl>
                  </p:cond>
                </p:stCondLst>
                <p:endSync evt="end" delay="0">
                  <p:rtn val="all"/>
                </p:endSync>
                <p:childTnLst>
                  <p:par>
                    <p:cTn id="129" fill="hold">
                      <p:stCondLst>
                        <p:cond delay="0"/>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500"/>
                                        <p:tgtEl>
                                          <p:spTgt spid="4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500"/>
                                        <p:tgtEl>
                                          <p:spTgt spid="43"/>
                                        </p:tgtEl>
                                      </p:cBhvr>
                                    </p:animEffect>
                                    <p:set>
                                      <p:cBhvr>
                                        <p:cTn id="13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2" grpId="0" animBg="1"/>
      <p:bldP spid="22" grpId="1" animBg="1"/>
      <p:bldP spid="16" grpId="0" animBg="1"/>
      <p:bldP spid="16" grpId="1" animBg="1"/>
      <p:bldP spid="33" grpId="0" animBg="1"/>
      <p:bldP spid="33" grpId="1" animBg="1"/>
      <p:bldP spid="42" grpId="0" animBg="1"/>
      <p:bldP spid="42" grpId="1" animBg="1"/>
      <p:bldP spid="43" grpId="0" animBg="1"/>
      <p:bldP spid="4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F0F8B8B0-9303-4CE6-90BD-1EE5E7235EF8}"/>
              </a:ext>
            </a:extLst>
          </p:cNvPr>
          <p:cNvSpPr>
            <a:spLocks noGrp="1"/>
          </p:cNvSpPr>
          <p:nvPr>
            <p:ph type="body" sz="quarter" idx="11"/>
          </p:nvPr>
        </p:nvSpPr>
        <p:spPr>
          <a:xfrm>
            <a:off x="334962" y="314325"/>
            <a:ext cx="9543329" cy="981075"/>
          </a:xfrm>
        </p:spPr>
        <p:txBody>
          <a:bodyPr>
            <a:normAutofit/>
          </a:bodyPr>
          <a:lstStyle/>
          <a:p>
            <a:r>
              <a:rPr lang="en-AU" dirty="0"/>
              <a:t>DTS Provisions in Section J of NCC Volume One</a:t>
            </a:r>
          </a:p>
        </p:txBody>
      </p:sp>
      <p:cxnSp>
        <p:nvCxnSpPr>
          <p:cNvPr id="27" name="Dividing Line">
            <a:extLst>
              <a:ext uri="{FF2B5EF4-FFF2-40B4-BE49-F238E27FC236}">
                <a16:creationId xmlns:a16="http://schemas.microsoft.com/office/drawing/2014/main" xmlns="" id="{7C90AB1F-2895-473B-AAD8-9B6474DF5CE6}"/>
              </a:ext>
            </a:extLst>
          </p:cNvPr>
          <p:cNvCxnSpPr>
            <a:cxnSpLocks/>
          </p:cNvCxnSpPr>
          <p:nvPr/>
        </p:nvCxnSpPr>
        <p:spPr>
          <a:xfrm>
            <a:off x="4908474" y="2007326"/>
            <a:ext cx="0" cy="452940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grpSp>
        <p:nvGrpSpPr>
          <p:cNvPr id="18" name="J2 expansion">
            <a:extLst>
              <a:ext uri="{FF2B5EF4-FFF2-40B4-BE49-F238E27FC236}">
                <a16:creationId xmlns:a16="http://schemas.microsoft.com/office/drawing/2014/main" xmlns="" id="{E2F254E1-F153-4D06-A755-BD9CC6F3D658}"/>
              </a:ext>
            </a:extLst>
          </p:cNvPr>
          <p:cNvGrpSpPr/>
          <p:nvPr/>
        </p:nvGrpSpPr>
        <p:grpSpPr>
          <a:xfrm>
            <a:off x="5200650" y="1915200"/>
            <a:ext cx="6757988" cy="4707251"/>
            <a:chOff x="5200650" y="1829477"/>
            <a:chExt cx="6757988" cy="4707251"/>
          </a:xfrm>
        </p:grpSpPr>
        <p:sp>
          <p:nvSpPr>
            <p:cNvPr id="19" name="White background box">
              <a:extLst>
                <a:ext uri="{FF2B5EF4-FFF2-40B4-BE49-F238E27FC236}">
                  <a16:creationId xmlns:a16="http://schemas.microsoft.com/office/drawing/2014/main" xmlns="" id="{1D5E39FD-1924-443C-964C-CC5A392A61E4}"/>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J2 description">
              <a:extLst>
                <a:ext uri="{FF2B5EF4-FFF2-40B4-BE49-F238E27FC236}">
                  <a16:creationId xmlns:a16="http://schemas.microsoft.com/office/drawing/2014/main" xmlns="" id="{250FEE1C-26BF-4A2E-A4C7-4C36058F2A85}"/>
                </a:ext>
              </a:extLst>
            </p:cNvPr>
            <p:cNvSpPr txBox="1">
              <a:spLocks/>
            </p:cNvSpPr>
            <p:nvPr/>
          </p:nvSpPr>
          <p:spPr>
            <a:xfrm>
              <a:off x="5364000" y="1829477"/>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chemeClr val="accent3"/>
                  </a:solidFill>
                </a:rPr>
                <a:t>Part </a:t>
              </a:r>
              <a:r>
                <a:rPr lang="en-AU" sz="2200" b="1" dirty="0" smtClean="0">
                  <a:solidFill>
                    <a:schemeClr val="accent3"/>
                  </a:solidFill>
                </a:rPr>
                <a:t>J2 </a:t>
              </a:r>
              <a:r>
                <a:rPr lang="en-AU" sz="2200" b="1" dirty="0">
                  <a:solidFill>
                    <a:schemeClr val="accent3"/>
                  </a:solidFill>
                </a:rPr>
                <a:t>Energy efficiency</a:t>
              </a:r>
            </a:p>
            <a:p>
              <a:pPr>
                <a:spcBef>
                  <a:spcPts val="300"/>
                </a:spcBef>
                <a:spcAft>
                  <a:spcPts val="300"/>
                </a:spcAft>
              </a:pPr>
              <a:r>
                <a:rPr lang="en-AU" sz="2000" dirty="0"/>
                <a:t>Explains the overall application of the DTS Provisions </a:t>
              </a:r>
              <a:r>
                <a:rPr lang="en-AU" sz="2000" dirty="0" smtClean="0"/>
                <a:t>in </a:t>
              </a:r>
              <a:r>
                <a:rPr lang="en-AU" sz="2000" dirty="0"/>
                <a:t>Section J for all </a:t>
              </a:r>
              <a:r>
                <a:rPr lang="en-AU" sz="2000" dirty="0" smtClean="0"/>
                <a:t>building classifications </a:t>
              </a:r>
              <a:r>
                <a:rPr lang="en-AU" sz="2000" dirty="0"/>
                <a:t>and types of buildings (</a:t>
              </a:r>
              <a:r>
                <a:rPr lang="en-AU" sz="2000" dirty="0" smtClean="0"/>
                <a:t>J2D1 </a:t>
              </a:r>
              <a:r>
                <a:rPr lang="en-AU" sz="2000" dirty="0"/>
                <a:t>and </a:t>
              </a:r>
              <a:r>
                <a:rPr lang="en-AU" sz="2000" dirty="0" smtClean="0"/>
                <a:t>J2D2)</a:t>
              </a:r>
            </a:p>
          </p:txBody>
        </p:sp>
      </p:grpSp>
      <p:sp>
        <p:nvSpPr>
          <p:cNvPr id="5" name="J3 Expansion box"/>
          <p:cNvSpPr txBox="1"/>
          <p:nvPr/>
        </p:nvSpPr>
        <p:spPr>
          <a:xfrm>
            <a:off x="5362650" y="1994872"/>
            <a:ext cx="6240345" cy="3739485"/>
          </a:xfrm>
          <a:prstGeom prst="rect">
            <a:avLst/>
          </a:prstGeom>
          <a:solidFill>
            <a:srgbClr val="FFFFFF"/>
          </a:solidFill>
        </p:spPr>
        <p:txBody>
          <a:bodyPr wrap="square" rtlCol="0">
            <a:spAutoFit/>
          </a:bodyPr>
          <a:lstStyle/>
          <a:p>
            <a:pPr algn="ctr"/>
            <a:r>
              <a:rPr lang="en-AU" sz="2200" b="1" dirty="0" smtClean="0">
                <a:solidFill>
                  <a:srgbClr val="004C97"/>
                </a:solidFill>
              </a:rPr>
              <a:t>Part J3 </a:t>
            </a:r>
            <a:r>
              <a:rPr lang="en-AU" sz="2200" b="1" dirty="0">
                <a:solidFill>
                  <a:srgbClr val="004C97"/>
                </a:solidFill>
              </a:rPr>
              <a:t>Elemental provisions for a </a:t>
            </a:r>
            <a:r>
              <a:rPr lang="en-AU" sz="2200" b="1" dirty="0" smtClean="0">
                <a:solidFill>
                  <a:srgbClr val="004C97"/>
                </a:solidFill>
              </a:rPr>
              <a:t/>
            </a:r>
            <a:br>
              <a:rPr lang="en-AU" sz="2200" b="1" dirty="0" smtClean="0">
                <a:solidFill>
                  <a:srgbClr val="004C97"/>
                </a:solidFill>
              </a:rPr>
            </a:br>
            <a:r>
              <a:rPr lang="en-AU" sz="2200" b="1" dirty="0" smtClean="0">
                <a:solidFill>
                  <a:srgbClr val="004C97"/>
                </a:solidFill>
              </a:rPr>
              <a:t>sole-occupancy </a:t>
            </a:r>
            <a:r>
              <a:rPr lang="en-AU" sz="2200" b="1" dirty="0">
                <a:solidFill>
                  <a:srgbClr val="004C97"/>
                </a:solidFill>
              </a:rPr>
              <a:t>unit of a Class 2 building or a Class 4 part of a building</a:t>
            </a:r>
          </a:p>
          <a:p>
            <a:endParaRPr lang="en-AU" dirty="0" smtClean="0"/>
          </a:p>
          <a:p>
            <a:pPr marL="285750" indent="-285750">
              <a:spcBef>
                <a:spcPts val="600"/>
              </a:spcBef>
              <a:spcAft>
                <a:spcPts val="600"/>
              </a:spcAft>
              <a:buFont typeface="Arial" panose="020B0604020202020204" pitchFamily="34" charset="0"/>
              <a:buChar char="•"/>
            </a:pPr>
            <a:r>
              <a:rPr lang="en-AU" sz="2000" dirty="0" smtClean="0"/>
              <a:t>This Part sets </a:t>
            </a:r>
            <a:r>
              <a:rPr lang="en-AU" sz="2000" dirty="0"/>
              <a:t>out </a:t>
            </a:r>
            <a:r>
              <a:rPr lang="en-AU" sz="2000" dirty="0" smtClean="0"/>
              <a:t>DTS Provisions for the insulation </a:t>
            </a:r>
            <a:r>
              <a:rPr lang="en-AU" sz="2000" dirty="0"/>
              <a:t>of building </a:t>
            </a:r>
            <a:r>
              <a:rPr lang="en-AU" sz="2000" dirty="0" smtClean="0"/>
              <a:t>fabric and the energy </a:t>
            </a:r>
            <a:r>
              <a:rPr lang="en-AU" sz="2000" dirty="0"/>
              <a:t>efficiency of domestic </a:t>
            </a:r>
            <a:r>
              <a:rPr lang="en-AU" sz="2000" dirty="0" smtClean="0"/>
              <a:t>services</a:t>
            </a:r>
            <a:r>
              <a:rPr lang="en-AU" sz="2000" dirty="0"/>
              <a:t> of a sole-occupancy unit of a Class 2 building or a Class 4 part of a building</a:t>
            </a:r>
            <a:r>
              <a:rPr lang="en-AU" sz="2000" dirty="0" smtClean="0"/>
              <a:t>.</a:t>
            </a:r>
          </a:p>
          <a:p>
            <a:pPr marL="285750" indent="-285750">
              <a:spcAft>
                <a:spcPts val="600"/>
              </a:spcAft>
              <a:buFont typeface="Arial" panose="020B0604020202020204" pitchFamily="34" charset="0"/>
              <a:buChar char="•"/>
            </a:pPr>
            <a:r>
              <a:rPr lang="en-AU" sz="2000" dirty="0" smtClean="0"/>
              <a:t>It covers the different DTS pathways including the NatHERS energy rating option.</a:t>
            </a:r>
          </a:p>
          <a:p>
            <a:endParaRPr lang="en-AU" dirty="0"/>
          </a:p>
        </p:txBody>
      </p:sp>
      <p:grpSp>
        <p:nvGrpSpPr>
          <p:cNvPr id="21" name="J4 expansion">
            <a:extLst>
              <a:ext uri="{FF2B5EF4-FFF2-40B4-BE49-F238E27FC236}">
                <a16:creationId xmlns:a16="http://schemas.microsoft.com/office/drawing/2014/main" xmlns="" id="{B665ECFD-8072-439B-83A1-72F2426DD3AB}"/>
              </a:ext>
            </a:extLst>
          </p:cNvPr>
          <p:cNvGrpSpPr/>
          <p:nvPr/>
        </p:nvGrpSpPr>
        <p:grpSpPr>
          <a:xfrm>
            <a:off x="5200650" y="1915200"/>
            <a:ext cx="6757988" cy="4736953"/>
            <a:chOff x="5200650" y="1828575"/>
            <a:chExt cx="6757988" cy="4736953"/>
          </a:xfrm>
        </p:grpSpPr>
        <p:sp>
          <p:nvSpPr>
            <p:cNvPr id="22" name="White background box">
              <a:extLst>
                <a:ext uri="{FF2B5EF4-FFF2-40B4-BE49-F238E27FC236}">
                  <a16:creationId xmlns:a16="http://schemas.microsoft.com/office/drawing/2014/main" xmlns="" id="{65CEC6F7-FCA7-448D-84EC-76EC1BF995D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23" name="J4 description">
              <a:extLst>
                <a:ext uri="{FF2B5EF4-FFF2-40B4-BE49-F238E27FC236}">
                  <a16:creationId xmlns:a16="http://schemas.microsoft.com/office/drawing/2014/main" xmlns="" id="{9AB753AC-B80F-4E4F-8CF9-6EBF8F055843}"/>
                </a:ext>
              </a:extLst>
            </p:cNvPr>
            <p:cNvSpPr txBox="1">
              <a:spLocks/>
            </p:cNvSpPr>
            <p:nvPr/>
          </p:nvSpPr>
          <p:spPr>
            <a:xfrm>
              <a:off x="5364000" y="1828575"/>
              <a:ext cx="6495891" cy="4736953"/>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chemeClr val="accent3"/>
                  </a:solidFill>
                </a:rPr>
                <a:t>Part </a:t>
              </a:r>
              <a:r>
                <a:rPr lang="en-AU" sz="2200" b="1" dirty="0" smtClean="0">
                  <a:solidFill>
                    <a:schemeClr val="accent3"/>
                  </a:solidFill>
                </a:rPr>
                <a:t>J4 </a:t>
              </a:r>
              <a:r>
                <a:rPr lang="en-AU" sz="2200" b="1" dirty="0">
                  <a:solidFill>
                    <a:schemeClr val="accent3"/>
                  </a:solidFill>
                </a:rPr>
                <a:t>Building fabric</a:t>
              </a:r>
            </a:p>
            <a:p>
              <a:pPr>
                <a:spcBef>
                  <a:spcPts val="300"/>
                </a:spcBef>
                <a:spcAft>
                  <a:spcPts val="300"/>
                </a:spcAft>
              </a:pPr>
              <a:r>
                <a:rPr lang="en-AU" sz="2000" dirty="0"/>
                <a:t>Building fabric provisions, </a:t>
              </a:r>
              <a:r>
                <a:rPr lang="en-AU" sz="2000" dirty="0" smtClean="0"/>
                <a:t>primarily </a:t>
              </a:r>
              <a:r>
                <a:rPr lang="en-AU" sz="2000" dirty="0"/>
                <a:t>based on insulation </a:t>
              </a:r>
              <a:r>
                <a:rPr lang="en-AU" sz="2000" dirty="0" smtClean="0"/>
                <a:t>and glazing requirements</a:t>
              </a:r>
              <a:endParaRPr lang="en-AU" sz="2000" dirty="0"/>
            </a:p>
            <a:p>
              <a:pPr>
                <a:spcBef>
                  <a:spcPts val="300"/>
                </a:spcBef>
                <a:spcAft>
                  <a:spcPts val="300"/>
                </a:spcAft>
              </a:pPr>
              <a:r>
                <a:rPr lang="en-AU" sz="2000" dirty="0"/>
                <a:t>Covers thermal construction, including:</a:t>
              </a:r>
            </a:p>
            <a:p>
              <a:pPr lvl="1">
                <a:spcBef>
                  <a:spcPts val="300"/>
                </a:spcBef>
                <a:spcAft>
                  <a:spcPts val="300"/>
                </a:spcAft>
              </a:pPr>
              <a:r>
                <a:rPr lang="en-AU" sz="2000" dirty="0"/>
                <a:t>r</a:t>
              </a:r>
              <a:r>
                <a:rPr lang="en-AU" sz="2000" dirty="0" smtClean="0"/>
                <a:t>oof </a:t>
              </a:r>
              <a:r>
                <a:rPr lang="en-AU" sz="2000" dirty="0"/>
                <a:t>and ceilings</a:t>
              </a:r>
            </a:p>
            <a:p>
              <a:pPr lvl="1">
                <a:spcBef>
                  <a:spcPts val="300"/>
                </a:spcBef>
                <a:spcAft>
                  <a:spcPts val="300"/>
                </a:spcAft>
              </a:pPr>
              <a:r>
                <a:rPr lang="en-AU" sz="2000" dirty="0" smtClean="0"/>
                <a:t>glazing</a:t>
              </a:r>
              <a:r>
                <a:rPr lang="en-AU" sz="2000" dirty="0"/>
                <a:t>, including roof lights</a:t>
              </a:r>
            </a:p>
            <a:p>
              <a:pPr lvl="1">
                <a:spcBef>
                  <a:spcPts val="300"/>
                </a:spcBef>
                <a:spcAft>
                  <a:spcPts val="300"/>
                </a:spcAft>
              </a:pPr>
              <a:r>
                <a:rPr lang="en-AU" sz="2000" dirty="0"/>
                <a:t>w</a:t>
              </a:r>
              <a:r>
                <a:rPr lang="en-AU" sz="2000" dirty="0" smtClean="0"/>
                <a:t>alls </a:t>
              </a:r>
              <a:r>
                <a:rPr lang="en-AU" sz="2000" dirty="0"/>
                <a:t>and floors</a:t>
              </a:r>
            </a:p>
            <a:p>
              <a:pPr>
                <a:spcBef>
                  <a:spcPts val="300"/>
                </a:spcBef>
                <a:spcAft>
                  <a:spcPts val="300"/>
                </a:spcAft>
              </a:pPr>
              <a:r>
                <a:rPr lang="en-AU" sz="2000" dirty="0"/>
                <a:t>Applies principles aimed at reducing:</a:t>
              </a:r>
            </a:p>
            <a:p>
              <a:pPr lvl="1">
                <a:spcBef>
                  <a:spcPts val="300"/>
                </a:spcBef>
                <a:spcAft>
                  <a:spcPts val="300"/>
                </a:spcAft>
              </a:pPr>
              <a:r>
                <a:rPr lang="en-AU" sz="2000" dirty="0"/>
                <a:t>h</a:t>
              </a:r>
              <a:r>
                <a:rPr lang="en-AU" sz="2000" dirty="0" smtClean="0"/>
                <a:t>eat </a:t>
              </a:r>
              <a:r>
                <a:rPr lang="en-AU" sz="2000" dirty="0"/>
                <a:t>gain and loss</a:t>
              </a:r>
            </a:p>
            <a:p>
              <a:pPr lvl="1">
                <a:spcBef>
                  <a:spcPts val="300"/>
                </a:spcBef>
                <a:spcAft>
                  <a:spcPts val="300"/>
                </a:spcAft>
              </a:pPr>
              <a:r>
                <a:rPr lang="en-AU" sz="2000" dirty="0"/>
                <a:t>t</a:t>
              </a:r>
              <a:r>
                <a:rPr lang="en-AU" sz="2000" dirty="0" smtClean="0"/>
                <a:t>he </a:t>
              </a:r>
              <a:r>
                <a:rPr lang="en-AU" sz="2000" dirty="0"/>
                <a:t>need to condition spaces within </a:t>
              </a:r>
              <a:r>
                <a:rPr lang="en-AU" sz="2000" dirty="0" smtClean="0"/>
                <a:t>buildings.</a:t>
              </a:r>
              <a:endParaRPr lang="en-AU" sz="2000" dirty="0"/>
            </a:p>
          </p:txBody>
        </p:sp>
      </p:grpSp>
      <p:grpSp>
        <p:nvGrpSpPr>
          <p:cNvPr id="24" name="J5 expansion">
            <a:extLst>
              <a:ext uri="{FF2B5EF4-FFF2-40B4-BE49-F238E27FC236}">
                <a16:creationId xmlns:a16="http://schemas.microsoft.com/office/drawing/2014/main" xmlns="" id="{31768437-932C-463D-AAA6-D3261C9B299B}"/>
              </a:ext>
            </a:extLst>
          </p:cNvPr>
          <p:cNvGrpSpPr/>
          <p:nvPr/>
        </p:nvGrpSpPr>
        <p:grpSpPr>
          <a:xfrm>
            <a:off x="5200650" y="1915200"/>
            <a:ext cx="6757988" cy="4708153"/>
            <a:chOff x="5200650" y="1828575"/>
            <a:chExt cx="6757988" cy="4708153"/>
          </a:xfrm>
        </p:grpSpPr>
        <p:sp>
          <p:nvSpPr>
            <p:cNvPr id="25" name="White background box">
              <a:extLst>
                <a:ext uri="{FF2B5EF4-FFF2-40B4-BE49-F238E27FC236}">
                  <a16:creationId xmlns:a16="http://schemas.microsoft.com/office/drawing/2014/main" xmlns="" id="{9A643A26-23E2-4BF0-8D8B-7EDF965C4AF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J5 description">
              <a:extLst>
                <a:ext uri="{FF2B5EF4-FFF2-40B4-BE49-F238E27FC236}">
                  <a16:creationId xmlns:a16="http://schemas.microsoft.com/office/drawing/2014/main" xmlns="" id="{8C353603-D6B1-422A-A6B1-BCA460807F4E}"/>
                </a:ext>
              </a:extLst>
            </p:cNvPr>
            <p:cNvSpPr txBox="1">
              <a:spLocks/>
            </p:cNvSpPr>
            <p:nvPr/>
          </p:nvSpPr>
          <p:spPr>
            <a:xfrm>
              <a:off x="5364000" y="1828575"/>
              <a:ext cx="6495891" cy="4592781"/>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chemeClr val="accent3"/>
                  </a:solidFill>
                </a:rPr>
                <a:t>Part </a:t>
              </a:r>
              <a:r>
                <a:rPr lang="en-AU" sz="2200" b="1" dirty="0" smtClean="0">
                  <a:solidFill>
                    <a:schemeClr val="accent3"/>
                  </a:solidFill>
                </a:rPr>
                <a:t>J5 </a:t>
              </a:r>
              <a:r>
                <a:rPr lang="en-AU" sz="2200" b="1" dirty="0">
                  <a:solidFill>
                    <a:schemeClr val="accent3"/>
                  </a:solidFill>
                </a:rPr>
                <a:t>Building sealing</a:t>
              </a:r>
            </a:p>
            <a:p>
              <a:pPr>
                <a:spcBef>
                  <a:spcPts val="300"/>
                </a:spcBef>
                <a:spcAft>
                  <a:spcPts val="300"/>
                </a:spcAft>
              </a:pPr>
              <a:r>
                <a:rPr lang="en-AU" sz="2000" dirty="0"/>
                <a:t>Building sealing to minimise unwanted air leakage</a:t>
              </a:r>
            </a:p>
            <a:p>
              <a:pPr>
                <a:spcBef>
                  <a:spcPts val="300"/>
                </a:spcBef>
                <a:spcAft>
                  <a:spcPts val="300"/>
                </a:spcAft>
              </a:pPr>
              <a:r>
                <a:rPr lang="en-AU" sz="2000" dirty="0"/>
                <a:t>Covers:</a:t>
              </a:r>
            </a:p>
            <a:p>
              <a:pPr lvl="1">
                <a:spcBef>
                  <a:spcPts val="300"/>
                </a:spcBef>
                <a:spcAft>
                  <a:spcPts val="300"/>
                </a:spcAft>
              </a:pPr>
              <a:r>
                <a:rPr lang="en-AU" sz="2000" dirty="0" smtClean="0"/>
                <a:t>roof </a:t>
              </a:r>
              <a:r>
                <a:rPr lang="en-AU" sz="2000" dirty="0"/>
                <a:t>lights, windows and doors</a:t>
              </a:r>
            </a:p>
            <a:p>
              <a:pPr lvl="1">
                <a:spcBef>
                  <a:spcPts val="300"/>
                </a:spcBef>
                <a:spcAft>
                  <a:spcPts val="300"/>
                </a:spcAft>
              </a:pPr>
              <a:r>
                <a:rPr lang="en-AU" sz="2000" dirty="0" smtClean="0"/>
                <a:t>construction </a:t>
              </a:r>
              <a:r>
                <a:rPr lang="en-AU" sz="2000" dirty="0"/>
                <a:t>of ceilings, walls and floors</a:t>
              </a:r>
            </a:p>
            <a:p>
              <a:pPr lvl="1">
                <a:spcBef>
                  <a:spcPts val="300"/>
                </a:spcBef>
                <a:spcAft>
                  <a:spcPts val="300"/>
                </a:spcAft>
              </a:pPr>
              <a:r>
                <a:rPr lang="en-AU" sz="2000" dirty="0"/>
                <a:t>chimneys and flues</a:t>
              </a:r>
            </a:p>
            <a:p>
              <a:pPr lvl="1">
                <a:spcBef>
                  <a:spcPts val="300"/>
                </a:spcBef>
                <a:spcAft>
                  <a:spcPts val="300"/>
                </a:spcAft>
              </a:pPr>
              <a:r>
                <a:rPr lang="en-AU" sz="2000" dirty="0" smtClean="0"/>
                <a:t>exhaust </a:t>
              </a:r>
              <a:r>
                <a:rPr lang="en-AU" sz="2000" dirty="0"/>
                <a:t>fans and evaporative coolers</a:t>
              </a:r>
            </a:p>
            <a:p>
              <a:pPr>
                <a:spcBef>
                  <a:spcPts val="300"/>
                </a:spcBef>
                <a:spcAft>
                  <a:spcPts val="300"/>
                </a:spcAft>
              </a:pPr>
              <a:r>
                <a:rPr lang="en-AU" sz="2000" dirty="0"/>
                <a:t>Provisions are designed to work as a system to ensure the building achieves the desired level of energy </a:t>
              </a:r>
              <a:r>
                <a:rPr lang="en-AU" sz="2000" dirty="0" smtClean="0"/>
                <a:t>efficiency</a:t>
              </a:r>
              <a:endParaRPr lang="en-AU" sz="2000" dirty="0"/>
            </a:p>
          </p:txBody>
        </p:sp>
      </p:grpSp>
      <p:grpSp>
        <p:nvGrpSpPr>
          <p:cNvPr id="28" name="J6 expansion">
            <a:extLst>
              <a:ext uri="{FF2B5EF4-FFF2-40B4-BE49-F238E27FC236}">
                <a16:creationId xmlns:a16="http://schemas.microsoft.com/office/drawing/2014/main" xmlns="" id="{8DE06EC9-7992-40D0-9F67-600AC31F87AF}"/>
              </a:ext>
            </a:extLst>
          </p:cNvPr>
          <p:cNvGrpSpPr/>
          <p:nvPr/>
        </p:nvGrpSpPr>
        <p:grpSpPr>
          <a:xfrm>
            <a:off x="5200650" y="1915200"/>
            <a:ext cx="6770441" cy="4708153"/>
            <a:chOff x="5200650" y="1828575"/>
            <a:chExt cx="6770441" cy="4708153"/>
          </a:xfrm>
        </p:grpSpPr>
        <p:sp>
          <p:nvSpPr>
            <p:cNvPr id="29" name="White background box">
              <a:extLst>
                <a:ext uri="{FF2B5EF4-FFF2-40B4-BE49-F238E27FC236}">
                  <a16:creationId xmlns:a16="http://schemas.microsoft.com/office/drawing/2014/main" xmlns="" id="{1CCE0F7F-427F-4745-9C99-31F93A93DCD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J6 description">
              <a:extLst>
                <a:ext uri="{FF2B5EF4-FFF2-40B4-BE49-F238E27FC236}">
                  <a16:creationId xmlns:a16="http://schemas.microsoft.com/office/drawing/2014/main" xmlns="" id="{F1B91E8A-0990-4F93-8B45-313D96DBAA21}"/>
                </a:ext>
              </a:extLst>
            </p:cNvPr>
            <p:cNvSpPr txBox="1">
              <a:spLocks/>
            </p:cNvSpPr>
            <p:nvPr/>
          </p:nvSpPr>
          <p:spPr>
            <a:xfrm>
              <a:off x="5364000" y="1828575"/>
              <a:ext cx="6607091" cy="4678184"/>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chemeClr val="accent3"/>
                  </a:solidFill>
                </a:rPr>
                <a:t>Part </a:t>
              </a:r>
              <a:r>
                <a:rPr lang="en-AU" sz="2200" b="1" dirty="0" smtClean="0">
                  <a:solidFill>
                    <a:schemeClr val="accent3"/>
                  </a:solidFill>
                </a:rPr>
                <a:t>J6 </a:t>
              </a:r>
              <a:r>
                <a:rPr lang="en-AU" sz="2200" b="1" dirty="0">
                  <a:solidFill>
                    <a:schemeClr val="accent3"/>
                  </a:solidFill>
                </a:rPr>
                <a:t>Air-conditioning and </a:t>
              </a:r>
              <a:r>
                <a:rPr lang="en-AU" sz="2200" b="1" dirty="0" smtClean="0">
                  <a:solidFill>
                    <a:schemeClr val="accent3"/>
                  </a:solidFill>
                </a:rPr>
                <a:t>ventilation</a:t>
              </a:r>
              <a:endParaRPr lang="en-AU" sz="2200" b="1" dirty="0">
                <a:solidFill>
                  <a:schemeClr val="accent3"/>
                </a:solidFill>
              </a:endParaRPr>
            </a:p>
            <a:p>
              <a:pPr>
                <a:spcBef>
                  <a:spcPts val="300"/>
                </a:spcBef>
                <a:spcAft>
                  <a:spcPts val="300"/>
                </a:spcAft>
              </a:pPr>
              <a:r>
                <a:rPr lang="en-AU" sz="1800" dirty="0"/>
                <a:t>Air-conditioning and ventilation systems and their associated components, covering:</a:t>
              </a:r>
            </a:p>
            <a:p>
              <a:pPr lvl="1">
                <a:spcBef>
                  <a:spcPts val="300"/>
                </a:spcBef>
                <a:spcAft>
                  <a:spcPts val="300"/>
                </a:spcAft>
              </a:pPr>
              <a:r>
                <a:rPr lang="en-AU" sz="1800" dirty="0"/>
                <a:t>a</a:t>
              </a:r>
              <a:r>
                <a:rPr lang="en-AU" sz="1800" dirty="0" smtClean="0"/>
                <a:t>ir-conditioning </a:t>
              </a:r>
              <a:r>
                <a:rPr lang="en-AU" sz="1800" dirty="0"/>
                <a:t>and mechanical ventilation system control</a:t>
              </a:r>
            </a:p>
            <a:p>
              <a:pPr lvl="1">
                <a:spcBef>
                  <a:spcPts val="300"/>
                </a:spcBef>
                <a:spcAft>
                  <a:spcPts val="300"/>
                </a:spcAft>
              </a:pPr>
              <a:r>
                <a:rPr lang="en-AU" sz="1800" dirty="0"/>
                <a:t>f</a:t>
              </a:r>
              <a:r>
                <a:rPr lang="en-AU" sz="1800" dirty="0" smtClean="0"/>
                <a:t>an </a:t>
              </a:r>
              <a:r>
                <a:rPr lang="en-AU" sz="1800" dirty="0"/>
                <a:t>systems, pump systems, space heating, refrigerant chillers, unitary air-conditioning equipment, heat rejection equipment</a:t>
              </a:r>
            </a:p>
            <a:p>
              <a:pPr lvl="1">
                <a:spcBef>
                  <a:spcPts val="300"/>
                </a:spcBef>
                <a:spcAft>
                  <a:spcPts val="300"/>
                </a:spcAft>
              </a:pPr>
              <a:r>
                <a:rPr lang="en-AU" sz="1800" dirty="0" smtClean="0"/>
                <a:t>pipework </a:t>
              </a:r>
              <a:r>
                <a:rPr lang="en-AU" sz="1800" dirty="0"/>
                <a:t>insulation and ductwork insulation and sealing</a:t>
              </a:r>
            </a:p>
            <a:p>
              <a:pPr>
                <a:spcBef>
                  <a:spcPts val="300"/>
                </a:spcBef>
                <a:spcAft>
                  <a:spcPts val="300"/>
                </a:spcAft>
              </a:pPr>
              <a:r>
                <a:rPr lang="en-AU" sz="1800" dirty="0"/>
                <a:t>Applies to all Class 2 to 9 buildings, including SOUs in </a:t>
              </a:r>
              <a:r>
                <a:rPr lang="en-AU" sz="1800" dirty="0" smtClean="0"/>
                <a:t/>
              </a:r>
              <a:br>
                <a:rPr lang="en-AU" sz="1800" dirty="0" smtClean="0"/>
              </a:br>
              <a:r>
                <a:rPr lang="en-AU" sz="1800" dirty="0" smtClean="0"/>
                <a:t>Class </a:t>
              </a:r>
              <a:r>
                <a:rPr lang="en-AU" sz="1800" dirty="0"/>
                <a:t>2 buildings and Class 4 parts of a building </a:t>
              </a:r>
              <a:r>
                <a:rPr lang="en-AU" sz="1800" b="1" dirty="0"/>
                <a:t>except</a:t>
              </a:r>
              <a:r>
                <a:rPr lang="en-AU" sz="1800" dirty="0"/>
                <a:t> a Class 8 electricity network substation</a:t>
              </a:r>
            </a:p>
            <a:p>
              <a:pPr>
                <a:spcBef>
                  <a:spcPts val="300"/>
                </a:spcBef>
                <a:spcAft>
                  <a:spcPts val="300"/>
                </a:spcAft>
              </a:pPr>
              <a:r>
                <a:rPr lang="en-AU" sz="1800" b="0" u="none" baseline="0" dirty="0">
                  <a:latin typeface="Arial" panose="020B0604020202020204" pitchFamily="34" charset="0"/>
                  <a:cs typeface="Arial" panose="020B0604020202020204" pitchFamily="34" charset="0"/>
                </a:rPr>
                <a:t>Part </a:t>
              </a:r>
              <a:r>
                <a:rPr lang="en-AU" sz="1800" b="0" u="none" baseline="0" dirty="0" smtClean="0">
                  <a:latin typeface="Arial" panose="020B0604020202020204" pitchFamily="34" charset="0"/>
                  <a:cs typeface="Arial" panose="020B0604020202020204" pitchFamily="34" charset="0"/>
                </a:rPr>
                <a:t>F6 </a:t>
              </a:r>
              <a:r>
                <a:rPr lang="en-AU" sz="1800" b="0" u="none" baseline="0" dirty="0">
                  <a:latin typeface="Arial" panose="020B0604020202020204" pitchFamily="34" charset="0"/>
                  <a:cs typeface="Arial" panose="020B0604020202020204" pitchFamily="34" charset="0"/>
                </a:rPr>
                <a:t>also contains ventilation system provisions</a:t>
              </a:r>
            </a:p>
          </p:txBody>
        </p:sp>
      </p:grpSp>
      <p:grpSp>
        <p:nvGrpSpPr>
          <p:cNvPr id="37" name="J7 expansion">
            <a:extLst>
              <a:ext uri="{FF2B5EF4-FFF2-40B4-BE49-F238E27FC236}">
                <a16:creationId xmlns:a16="http://schemas.microsoft.com/office/drawing/2014/main" xmlns="" id="{B9B191AA-967F-4B00-A78D-451E6969865A}"/>
              </a:ext>
            </a:extLst>
          </p:cNvPr>
          <p:cNvGrpSpPr/>
          <p:nvPr/>
        </p:nvGrpSpPr>
        <p:grpSpPr>
          <a:xfrm>
            <a:off x="5202000" y="1915200"/>
            <a:ext cx="6757988" cy="4708153"/>
            <a:chOff x="5200650" y="1828575"/>
            <a:chExt cx="6757988" cy="4708153"/>
          </a:xfrm>
        </p:grpSpPr>
        <p:sp>
          <p:nvSpPr>
            <p:cNvPr id="38" name="White background box">
              <a:extLst>
                <a:ext uri="{FF2B5EF4-FFF2-40B4-BE49-F238E27FC236}">
                  <a16:creationId xmlns:a16="http://schemas.microsoft.com/office/drawing/2014/main" xmlns="" id="{515B912B-62E9-404A-A7FA-00B90583EB27}"/>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J7 description">
              <a:extLst>
                <a:ext uri="{FF2B5EF4-FFF2-40B4-BE49-F238E27FC236}">
                  <a16:creationId xmlns:a16="http://schemas.microsoft.com/office/drawing/2014/main" xmlns="" id="{7400A87F-FABF-41E1-9206-CA4DF68FD208}"/>
                </a:ext>
              </a:extLst>
            </p:cNvPr>
            <p:cNvSpPr txBox="1">
              <a:spLocks/>
            </p:cNvSpPr>
            <p:nvPr/>
          </p:nvSpPr>
          <p:spPr>
            <a:xfrm>
              <a:off x="5362650" y="1828575"/>
              <a:ext cx="6495891" cy="4537075"/>
            </a:xfrm>
            <a:prstGeom prst="rect">
              <a:avLst/>
            </a:prstGeom>
          </p:spPr>
          <p:txBody>
            <a:bodyPr>
              <a:normAutofit fontScale="92500" lnSpcReduction="1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1200"/>
                </a:spcAft>
                <a:buNone/>
              </a:pPr>
              <a:r>
                <a:rPr lang="en-AU" sz="2200" b="1" dirty="0">
                  <a:solidFill>
                    <a:schemeClr val="accent3"/>
                  </a:solidFill>
                </a:rPr>
                <a:t>Part </a:t>
              </a:r>
              <a:r>
                <a:rPr lang="en-AU" sz="2200" b="1" dirty="0" smtClean="0">
                  <a:solidFill>
                    <a:schemeClr val="accent3"/>
                  </a:solidFill>
                </a:rPr>
                <a:t>J7 Artificial lighting </a:t>
              </a:r>
              <a:r>
                <a:rPr lang="en-AU" sz="2200" b="1" dirty="0">
                  <a:solidFill>
                    <a:schemeClr val="accent3"/>
                  </a:solidFill>
                </a:rPr>
                <a:t>and power</a:t>
              </a:r>
            </a:p>
            <a:p>
              <a:pPr>
                <a:spcBef>
                  <a:spcPts val="300"/>
                </a:spcBef>
                <a:spcAft>
                  <a:spcPts val="300"/>
                </a:spcAft>
              </a:pPr>
              <a:r>
                <a:rPr lang="en-AU" sz="2000" dirty="0"/>
                <a:t>Artificial lighting and power, </a:t>
              </a:r>
              <a:r>
                <a:rPr lang="en-AU" sz="2000" dirty="0" smtClean="0"/>
                <a:t>including</a:t>
              </a:r>
              <a:r>
                <a:rPr lang="en-AU" sz="2000" dirty="0"/>
                <a:t>:</a:t>
              </a:r>
            </a:p>
            <a:p>
              <a:pPr lvl="1">
                <a:spcBef>
                  <a:spcPts val="300"/>
                </a:spcBef>
                <a:spcAft>
                  <a:spcPts val="300"/>
                </a:spcAft>
              </a:pPr>
              <a:r>
                <a:rPr lang="en-AU" sz="2000" dirty="0" smtClean="0"/>
                <a:t>limiting </a:t>
              </a:r>
              <a:r>
                <a:rPr lang="en-AU" sz="2000" dirty="0"/>
                <a:t>energy used for artificial lighting while maintaining adequate lighting levels</a:t>
              </a:r>
            </a:p>
            <a:p>
              <a:pPr lvl="1">
                <a:spcBef>
                  <a:spcPts val="300"/>
                </a:spcBef>
                <a:spcAft>
                  <a:spcPts val="300"/>
                </a:spcAft>
              </a:pPr>
              <a:r>
                <a:rPr lang="en-AU" sz="2000" dirty="0" smtClean="0"/>
                <a:t>power </a:t>
              </a:r>
              <a:r>
                <a:rPr lang="en-AU" sz="2000" dirty="0"/>
                <a:t>supply to certain equipment, including lifts and escalators</a:t>
              </a:r>
            </a:p>
            <a:p>
              <a:pPr>
                <a:spcBef>
                  <a:spcPts val="300"/>
                </a:spcBef>
                <a:spcAft>
                  <a:spcPts val="300"/>
                </a:spcAft>
              </a:pPr>
              <a:r>
                <a:rPr lang="en-AU" sz="2000" dirty="0" smtClean="0"/>
                <a:t>Includes adjustment </a:t>
              </a:r>
              <a:r>
                <a:rPr lang="en-AU" sz="2000" dirty="0"/>
                <a:t>factors </a:t>
              </a:r>
              <a:r>
                <a:rPr lang="en-AU" sz="2000" dirty="0" smtClean="0"/>
                <a:t>for different controls that increases </a:t>
              </a:r>
              <a:r>
                <a:rPr lang="en-AU" sz="2000" dirty="0"/>
                <a:t>the amount of lighting a space can have above the usual baseline (Table </a:t>
              </a:r>
              <a:r>
                <a:rPr lang="en-AU" sz="2000" dirty="0" smtClean="0"/>
                <a:t>J7D3b</a:t>
              </a:r>
              <a:r>
                <a:rPr lang="en-AU" sz="2000" dirty="0"/>
                <a:t>)</a:t>
              </a:r>
            </a:p>
            <a:p>
              <a:pPr>
                <a:spcBef>
                  <a:spcPts val="1200"/>
                </a:spcBef>
                <a:spcAft>
                  <a:spcPts val="300"/>
                </a:spcAft>
              </a:pPr>
              <a:r>
                <a:rPr lang="en-AU" sz="2000" dirty="0"/>
                <a:t>Applies to all Class 2 to 9 buildings, including SOUs in Class 2 buildings and Class 4 parts of a </a:t>
              </a:r>
              <a:r>
                <a:rPr lang="en-AU" sz="2000" dirty="0" smtClean="0"/>
                <a:t>building</a:t>
              </a:r>
            </a:p>
            <a:p>
              <a:pPr>
                <a:spcBef>
                  <a:spcPts val="1200"/>
                </a:spcBef>
                <a:spcAft>
                  <a:spcPts val="0"/>
                </a:spcAft>
              </a:pPr>
              <a:r>
                <a:rPr lang="en-AU" sz="2000" dirty="0" smtClean="0"/>
                <a:t>Some clauses do not apply to a Class 8 electricity substation</a:t>
              </a:r>
              <a:endParaRPr lang="en-AU" sz="2400" dirty="0"/>
            </a:p>
          </p:txBody>
        </p:sp>
      </p:grpSp>
      <p:grpSp>
        <p:nvGrpSpPr>
          <p:cNvPr id="40" name="J8 expansion">
            <a:extLst>
              <a:ext uri="{FF2B5EF4-FFF2-40B4-BE49-F238E27FC236}">
                <a16:creationId xmlns:a16="http://schemas.microsoft.com/office/drawing/2014/main" xmlns="" id="{2746802B-7AA1-4872-945B-C6510C2B624E}"/>
              </a:ext>
            </a:extLst>
          </p:cNvPr>
          <p:cNvGrpSpPr/>
          <p:nvPr/>
        </p:nvGrpSpPr>
        <p:grpSpPr>
          <a:xfrm>
            <a:off x="5200650" y="1916459"/>
            <a:ext cx="6757988" cy="4706894"/>
            <a:chOff x="5200650" y="1829834"/>
            <a:chExt cx="6757988" cy="4706894"/>
          </a:xfrm>
        </p:grpSpPr>
        <p:sp>
          <p:nvSpPr>
            <p:cNvPr id="41" name="White background box">
              <a:extLst>
                <a:ext uri="{FF2B5EF4-FFF2-40B4-BE49-F238E27FC236}">
                  <a16:creationId xmlns:a16="http://schemas.microsoft.com/office/drawing/2014/main" xmlns="" id="{4645AFCF-571E-406A-9F29-CEB9F9898198}"/>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J8 description">
              <a:extLst>
                <a:ext uri="{FF2B5EF4-FFF2-40B4-BE49-F238E27FC236}">
                  <a16:creationId xmlns:a16="http://schemas.microsoft.com/office/drawing/2014/main" xmlns="" id="{95D7B2A2-9BF5-439B-A359-522351583BB3}"/>
                </a:ext>
              </a:extLst>
            </p:cNvPr>
            <p:cNvSpPr txBox="1">
              <a:spLocks/>
            </p:cNvSpPr>
            <p:nvPr/>
          </p:nvSpPr>
          <p:spPr>
            <a:xfrm>
              <a:off x="5364610" y="1829834"/>
              <a:ext cx="6495891" cy="4537075"/>
            </a:xfrm>
            <a:prstGeom prst="rect">
              <a:avLst/>
            </a:prstGeom>
          </p:spPr>
          <p:txBody>
            <a:bodyPr>
              <a:normAutofit fontScale="925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chemeClr val="accent3"/>
                  </a:solidFill>
                </a:rPr>
                <a:t>Part </a:t>
              </a:r>
              <a:r>
                <a:rPr lang="en-AU" sz="2200" b="1" dirty="0" smtClean="0">
                  <a:solidFill>
                    <a:schemeClr val="accent3"/>
                  </a:solidFill>
                </a:rPr>
                <a:t>J8 </a:t>
              </a:r>
              <a:r>
                <a:rPr lang="en-AU" sz="2200" b="1" dirty="0">
                  <a:solidFill>
                    <a:schemeClr val="accent3"/>
                  </a:solidFill>
                </a:rPr>
                <a:t>Heated water supply and swimming pool and spa pool plant</a:t>
              </a:r>
            </a:p>
            <a:p>
              <a:pPr>
                <a:spcBef>
                  <a:spcPts val="300"/>
                </a:spcBef>
                <a:spcAft>
                  <a:spcPts val="300"/>
                </a:spcAft>
              </a:pPr>
              <a:r>
                <a:rPr lang="en-AU" sz="2000" dirty="0"/>
                <a:t>Covers:</a:t>
              </a:r>
            </a:p>
            <a:p>
              <a:pPr lvl="1">
                <a:spcBef>
                  <a:spcPts val="300"/>
                </a:spcBef>
                <a:spcAft>
                  <a:spcPts val="300"/>
                </a:spcAft>
              </a:pPr>
              <a:r>
                <a:rPr lang="en-AU" sz="2000" dirty="0" smtClean="0"/>
                <a:t>using </a:t>
              </a:r>
              <a:r>
                <a:rPr lang="en-AU" sz="2000" dirty="0"/>
                <a:t>low greenhouse intensity energy sources</a:t>
              </a:r>
            </a:p>
            <a:p>
              <a:pPr lvl="1">
                <a:spcBef>
                  <a:spcPts val="300"/>
                </a:spcBef>
                <a:spcAft>
                  <a:spcPts val="300"/>
                </a:spcAft>
              </a:pPr>
              <a:r>
                <a:rPr lang="en-AU" sz="2000" dirty="0"/>
                <a:t>r</a:t>
              </a:r>
              <a:r>
                <a:rPr lang="en-AU" sz="2000" dirty="0" smtClean="0"/>
                <a:t>educing </a:t>
              </a:r>
              <a:r>
                <a:rPr lang="en-AU" sz="2000" dirty="0"/>
                <a:t>the energy used for pumping and </a:t>
              </a:r>
              <a:r>
                <a:rPr lang="en-AU" sz="2000" dirty="0" smtClean="0"/>
                <a:t>heating</a:t>
              </a:r>
            </a:p>
            <a:p>
              <a:pPr>
                <a:spcBef>
                  <a:spcPts val="300"/>
                </a:spcBef>
                <a:spcAft>
                  <a:spcPts val="300"/>
                </a:spcAft>
              </a:pPr>
              <a:r>
                <a:rPr lang="en-AU" sz="2000" dirty="0" smtClean="0"/>
                <a:t>For:</a:t>
              </a:r>
            </a:p>
            <a:p>
              <a:pPr lvl="1">
                <a:spcBef>
                  <a:spcPts val="300"/>
                </a:spcBef>
                <a:spcAft>
                  <a:spcPts val="300"/>
                </a:spcAft>
              </a:pPr>
              <a:r>
                <a:rPr lang="en-AU" sz="2100" dirty="0" smtClean="0"/>
                <a:t>heated </a:t>
              </a:r>
              <a:r>
                <a:rPr lang="en-AU" sz="2100" dirty="0"/>
                <a:t>water supply</a:t>
              </a:r>
            </a:p>
            <a:p>
              <a:pPr lvl="1">
                <a:spcBef>
                  <a:spcPts val="300"/>
                </a:spcBef>
                <a:spcAft>
                  <a:spcPts val="300"/>
                </a:spcAft>
              </a:pPr>
              <a:r>
                <a:rPr lang="en-AU" sz="2100" dirty="0"/>
                <a:t>s</a:t>
              </a:r>
              <a:r>
                <a:rPr lang="en-AU" sz="2100" dirty="0" smtClean="0"/>
                <a:t>wimming </a:t>
              </a:r>
              <a:r>
                <a:rPr lang="en-AU" sz="2100" dirty="0"/>
                <a:t>pool and spa pool plant</a:t>
              </a:r>
            </a:p>
            <a:p>
              <a:pPr>
                <a:spcBef>
                  <a:spcPts val="300"/>
                </a:spcBef>
                <a:spcAft>
                  <a:spcPts val="300"/>
                </a:spcAft>
              </a:pPr>
              <a:r>
                <a:rPr lang="en-AU" sz="2000" dirty="0" smtClean="0"/>
                <a:t>Applies </a:t>
              </a:r>
              <a:r>
                <a:rPr lang="en-AU" sz="2000" dirty="0"/>
                <a:t>to all Class 2 to 9 buildings, including SOUs in Class 2 buildings and Class 4 parts of a building</a:t>
              </a:r>
            </a:p>
            <a:p>
              <a:pPr>
                <a:spcBef>
                  <a:spcPts val="300"/>
                </a:spcBef>
                <a:spcAft>
                  <a:spcPts val="300"/>
                </a:spcAft>
              </a:pPr>
              <a:r>
                <a:rPr lang="en-AU" sz="2000" dirty="0"/>
                <a:t>See P</a:t>
              </a:r>
              <a:r>
                <a:rPr lang="en-AU" sz="2000" dirty="0" smtClean="0"/>
                <a:t>art B2 of Volume </a:t>
              </a:r>
              <a:r>
                <a:rPr lang="en-AU" sz="2000" dirty="0"/>
                <a:t>Three for provisions for heated water supply for food preparation and sanitary purposes</a:t>
              </a:r>
            </a:p>
            <a:p>
              <a:pPr>
                <a:spcBef>
                  <a:spcPts val="300"/>
                </a:spcBef>
                <a:spcAft>
                  <a:spcPts val="300"/>
                </a:spcAft>
              </a:pPr>
              <a:endParaRPr lang="en-AU" sz="2000" dirty="0"/>
            </a:p>
            <a:p>
              <a:pPr marL="0" indent="0">
                <a:spcBef>
                  <a:spcPts val="1200"/>
                </a:spcBef>
                <a:spcAft>
                  <a:spcPts val="0"/>
                </a:spcAft>
                <a:buNone/>
              </a:pPr>
              <a:endParaRPr lang="en-AU" sz="1800" dirty="0"/>
            </a:p>
          </p:txBody>
        </p:sp>
      </p:grpSp>
      <p:grpSp>
        <p:nvGrpSpPr>
          <p:cNvPr id="43" name="J9 Expansion">
            <a:extLst>
              <a:ext uri="{FF2B5EF4-FFF2-40B4-BE49-F238E27FC236}">
                <a16:creationId xmlns:a16="http://schemas.microsoft.com/office/drawing/2014/main" xmlns="" id="{356BCFF0-9292-4E7B-9917-CF1E2DDFB3C0}"/>
              </a:ext>
            </a:extLst>
          </p:cNvPr>
          <p:cNvGrpSpPr/>
          <p:nvPr/>
        </p:nvGrpSpPr>
        <p:grpSpPr>
          <a:xfrm>
            <a:off x="5200650" y="1915200"/>
            <a:ext cx="6757988" cy="4942800"/>
            <a:chOff x="5200650" y="1828575"/>
            <a:chExt cx="6757988" cy="4942800"/>
          </a:xfrm>
        </p:grpSpPr>
        <p:sp>
          <p:nvSpPr>
            <p:cNvPr id="44" name="White background box">
              <a:extLst>
                <a:ext uri="{FF2B5EF4-FFF2-40B4-BE49-F238E27FC236}">
                  <a16:creationId xmlns:a16="http://schemas.microsoft.com/office/drawing/2014/main" xmlns="" id="{9CE302F6-9204-4510-B3B1-E9FB22EBF22F}"/>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J9 description">
              <a:extLst>
                <a:ext uri="{FF2B5EF4-FFF2-40B4-BE49-F238E27FC236}">
                  <a16:creationId xmlns:a16="http://schemas.microsoft.com/office/drawing/2014/main" xmlns="" id="{111C6DCD-6013-4BA2-AD1C-CA4AEB971CA7}"/>
                </a:ext>
              </a:extLst>
            </p:cNvPr>
            <p:cNvSpPr txBox="1">
              <a:spLocks/>
            </p:cNvSpPr>
            <p:nvPr/>
          </p:nvSpPr>
          <p:spPr>
            <a:xfrm>
              <a:off x="5364000" y="1828575"/>
              <a:ext cx="6495891" cy="4942800"/>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chemeClr val="accent3"/>
                  </a:solidFill>
                </a:rPr>
                <a:t>Part </a:t>
              </a:r>
              <a:r>
                <a:rPr lang="en-AU" sz="2200" b="1" dirty="0" smtClean="0">
                  <a:solidFill>
                    <a:schemeClr val="accent3"/>
                  </a:solidFill>
                </a:rPr>
                <a:t>J9 Energy monitoring and on-site distributed energy resources</a:t>
              </a:r>
              <a:endParaRPr lang="en-AU" sz="2200" b="1" dirty="0">
                <a:solidFill>
                  <a:schemeClr val="accent3"/>
                </a:solidFill>
              </a:endParaRPr>
            </a:p>
            <a:p>
              <a:pPr>
                <a:spcBef>
                  <a:spcPts val="300"/>
                </a:spcBef>
                <a:spcAft>
                  <a:spcPts val="300"/>
                </a:spcAft>
              </a:pPr>
              <a:r>
                <a:rPr lang="en-AU" sz="2100" dirty="0"/>
                <a:t>S</a:t>
              </a:r>
              <a:r>
                <a:rPr lang="en-AU" sz="2100" dirty="0" smtClean="0"/>
                <a:t>ets </a:t>
              </a:r>
              <a:r>
                <a:rPr lang="en-AU" sz="2100" dirty="0"/>
                <a:t>out </a:t>
              </a:r>
              <a:r>
                <a:rPr lang="en-AU" sz="2100" dirty="0" smtClean="0"/>
                <a:t>requirements for the </a:t>
              </a:r>
              <a:r>
                <a:rPr lang="en-AU" sz="2100" dirty="0"/>
                <a:t>monitoring of energy use (other than for billing purposes) and facilitate easy retrofit of renewable energy and electric vehicle charging </a:t>
              </a:r>
              <a:r>
                <a:rPr lang="en-AU" sz="2100" dirty="0" smtClean="0"/>
                <a:t>equipment</a:t>
              </a:r>
              <a:endParaRPr lang="en-AU" sz="2100" dirty="0"/>
            </a:p>
            <a:p>
              <a:pPr>
                <a:spcBef>
                  <a:spcPts val="300"/>
                </a:spcBef>
                <a:spcAft>
                  <a:spcPts val="300"/>
                </a:spcAft>
              </a:pPr>
              <a:r>
                <a:rPr lang="en-AU" sz="2100" dirty="0" smtClean="0"/>
                <a:t>Buildings must have energy meters that enable individual time-of-use energy data recording</a:t>
              </a:r>
              <a:endParaRPr lang="en-AU" sz="2100" dirty="0"/>
            </a:p>
            <a:p>
              <a:pPr>
                <a:spcBef>
                  <a:spcPts val="300"/>
                </a:spcBef>
                <a:spcAft>
                  <a:spcPts val="300"/>
                </a:spcAft>
              </a:pPr>
              <a:r>
                <a:rPr lang="en-AU" sz="2100" dirty="0" smtClean="0"/>
                <a:t>Applies </a:t>
              </a:r>
              <a:r>
                <a:rPr lang="en-AU" sz="2100" dirty="0"/>
                <a:t>to all Class 2 to 9 buildings, </a:t>
              </a:r>
              <a:r>
                <a:rPr lang="en-AU" sz="2100" dirty="0" smtClean="0"/>
                <a:t>except:</a:t>
              </a:r>
            </a:p>
            <a:p>
              <a:pPr lvl="1">
                <a:spcBef>
                  <a:spcPts val="300"/>
                </a:spcBef>
                <a:spcAft>
                  <a:spcPts val="300"/>
                </a:spcAft>
              </a:pPr>
              <a:r>
                <a:rPr lang="en-AU" sz="2100" dirty="0"/>
                <a:t>t</a:t>
              </a:r>
              <a:r>
                <a:rPr lang="en-AU" sz="2100" dirty="0" smtClean="0"/>
                <a:t>o a sole-occupancy unit of a Class 2 or Class 4 part of a building</a:t>
              </a:r>
            </a:p>
            <a:p>
              <a:pPr lvl="1">
                <a:spcBef>
                  <a:spcPts val="300"/>
                </a:spcBef>
                <a:spcAft>
                  <a:spcPts val="300"/>
                </a:spcAft>
              </a:pPr>
              <a:r>
                <a:rPr lang="en-AU" sz="2100" dirty="0" smtClean="0"/>
                <a:t>a Class 8 electricity </a:t>
              </a:r>
              <a:r>
                <a:rPr lang="en-AU" sz="2100" dirty="0"/>
                <a:t>network substation</a:t>
              </a:r>
            </a:p>
          </p:txBody>
        </p:sp>
      </p:grpSp>
      <p:grpSp>
        <p:nvGrpSpPr>
          <p:cNvPr id="34" name="Specifications Expansion">
            <a:extLst>
              <a:ext uri="{FF2B5EF4-FFF2-40B4-BE49-F238E27FC236}">
                <a16:creationId xmlns:a16="http://schemas.microsoft.com/office/drawing/2014/main" xmlns="" id="{6D3203C0-B6B9-4FB6-8DA8-50571C200340}"/>
              </a:ext>
            </a:extLst>
          </p:cNvPr>
          <p:cNvGrpSpPr/>
          <p:nvPr/>
        </p:nvGrpSpPr>
        <p:grpSpPr>
          <a:xfrm>
            <a:off x="5353050" y="1887392"/>
            <a:ext cx="6757988" cy="4764761"/>
            <a:chOff x="5200650" y="1648367"/>
            <a:chExt cx="6757988" cy="4764761"/>
          </a:xfrm>
        </p:grpSpPr>
        <p:sp>
          <p:nvSpPr>
            <p:cNvPr id="35" name="White background box">
              <a:extLst>
                <a:ext uri="{FF2B5EF4-FFF2-40B4-BE49-F238E27FC236}">
                  <a16:creationId xmlns:a16="http://schemas.microsoft.com/office/drawing/2014/main" xmlns="" id="{1957A1E4-2CFE-4600-9E67-2C2A0401EA3E}"/>
                </a:ext>
              </a:extLst>
            </p:cNvPr>
            <p:cNvSpPr/>
            <p:nvPr/>
          </p:nvSpPr>
          <p:spPr>
            <a:xfrm>
              <a:off x="5200650" y="1648367"/>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Specifications description">
              <a:extLst>
                <a:ext uri="{FF2B5EF4-FFF2-40B4-BE49-F238E27FC236}">
                  <a16:creationId xmlns:a16="http://schemas.microsoft.com/office/drawing/2014/main" xmlns="" id="{98FA7CF4-7F96-4B45-9DFB-2E8CD8EFC82D}"/>
                </a:ext>
              </a:extLst>
            </p:cNvPr>
            <p:cNvSpPr txBox="1">
              <a:spLocks/>
            </p:cNvSpPr>
            <p:nvPr/>
          </p:nvSpPr>
          <p:spPr>
            <a:xfrm>
              <a:off x="5211600" y="1676175"/>
              <a:ext cx="6495891" cy="4736953"/>
            </a:xfrm>
            <a:prstGeom prst="rect">
              <a:avLst/>
            </a:prstGeom>
          </p:spPr>
          <p:txBody>
            <a:bodyPr>
              <a:normAutofit fontScale="92500" lnSpcReduction="1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400" b="1" dirty="0">
                  <a:solidFill>
                    <a:schemeClr val="accent3"/>
                  </a:solidFill>
                </a:rPr>
                <a:t>Specifications</a:t>
              </a:r>
            </a:p>
            <a:p>
              <a:pPr>
                <a:spcBef>
                  <a:spcPts val="600"/>
                </a:spcBef>
                <a:spcAft>
                  <a:spcPts val="300"/>
                </a:spcAft>
              </a:pPr>
              <a:r>
                <a:rPr lang="en-AU" sz="2000" dirty="0" smtClean="0">
                  <a:effectLst/>
                  <a:ea typeface="Calibri" panose="020F0502020204030204" pitchFamily="34" charset="0"/>
                  <a:cs typeface="Arial" panose="020B0604020202020204" pitchFamily="34" charset="0"/>
                </a:rPr>
                <a:t>10 Specifications provided to assist with complying with Section J, 6 relate to the DTS Provisions</a:t>
              </a:r>
            </a:p>
            <a:p>
              <a:pPr>
                <a:spcBef>
                  <a:spcPts val="600"/>
                </a:spcBef>
                <a:spcAft>
                  <a:spcPts val="300"/>
                </a:spcAft>
              </a:pPr>
              <a:r>
                <a:rPr lang="en-AU" sz="2000" dirty="0" smtClean="0">
                  <a:ea typeface="Calibri" panose="020F0502020204030204" pitchFamily="34" charset="0"/>
                  <a:cs typeface="Arial" panose="020B0604020202020204" pitchFamily="34" charset="0"/>
                </a:rPr>
                <a:t>Specifications address:</a:t>
              </a:r>
            </a:p>
            <a:p>
              <a:pPr lvl="1">
                <a:spcBef>
                  <a:spcPts val="600"/>
                </a:spcBef>
                <a:spcAft>
                  <a:spcPts val="300"/>
                </a:spcAft>
              </a:pPr>
              <a:r>
                <a:rPr lang="en-US" sz="2000" dirty="0" smtClean="0">
                  <a:effectLst/>
                  <a:ea typeface="Calibri" panose="020F0502020204030204" pitchFamily="34" charset="0"/>
                  <a:cs typeface="Arial" panose="020B0604020202020204" pitchFamily="34" charset="0"/>
                </a:rPr>
                <a:t>material properties</a:t>
              </a:r>
            </a:p>
            <a:p>
              <a:pPr lvl="1">
                <a:spcBef>
                  <a:spcPts val="600"/>
                </a:spcBef>
                <a:spcAft>
                  <a:spcPts val="300"/>
                </a:spcAft>
              </a:pPr>
              <a:r>
                <a:rPr lang="en-US" sz="2000" dirty="0">
                  <a:ea typeface="Calibri" panose="020F0502020204030204" pitchFamily="34" charset="0"/>
                  <a:cs typeface="Arial" panose="020B0604020202020204" pitchFamily="34" charset="0"/>
                </a:rPr>
                <a:t>c</a:t>
              </a:r>
              <a:r>
                <a:rPr lang="en-US" sz="2000" dirty="0" smtClean="0">
                  <a:ea typeface="Calibri" panose="020F0502020204030204" pitchFamily="34" charset="0"/>
                  <a:cs typeface="Arial" panose="020B0604020202020204" pitchFamily="34" charset="0"/>
                </a:rPr>
                <a:t>alculation of U-Value and solar admittance</a:t>
              </a:r>
            </a:p>
            <a:p>
              <a:pPr lvl="1">
                <a:spcBef>
                  <a:spcPts val="600"/>
                </a:spcBef>
                <a:spcAft>
                  <a:spcPts val="300"/>
                </a:spcAft>
              </a:pPr>
              <a:r>
                <a:rPr lang="en-US" sz="2000" dirty="0">
                  <a:ea typeface="Calibri" panose="020F0502020204030204" pitchFamily="34" charset="0"/>
                  <a:cs typeface="Arial" panose="020B0604020202020204" pitchFamily="34" charset="0"/>
                </a:rPr>
                <a:t>thermal performance of spandrel panels, soils and </a:t>
              </a:r>
              <a:br>
                <a:rPr lang="en-US" sz="2000" dirty="0">
                  <a:ea typeface="Calibri" panose="020F0502020204030204" pitchFamily="34" charset="0"/>
                  <a:cs typeface="Arial" panose="020B0604020202020204" pitchFamily="34" charset="0"/>
                </a:rPr>
              </a:br>
              <a:r>
                <a:rPr lang="en-US" sz="2000" dirty="0">
                  <a:ea typeface="Calibri" panose="020F0502020204030204" pitchFamily="34" charset="0"/>
                  <a:cs typeface="Arial" panose="020B0604020202020204" pitchFamily="34" charset="0"/>
                </a:rPr>
                <a:t>sub-floors</a:t>
              </a:r>
            </a:p>
            <a:p>
              <a:pPr lvl="1">
                <a:spcBef>
                  <a:spcPts val="600"/>
                </a:spcBef>
                <a:spcAft>
                  <a:spcPts val="300"/>
                </a:spcAft>
              </a:pPr>
              <a:r>
                <a:rPr lang="en-US" sz="2000" dirty="0">
                  <a:ea typeface="Calibri" panose="020F0502020204030204" pitchFamily="34" charset="0"/>
                  <a:cs typeface="Arial" panose="020B0604020202020204" pitchFamily="34" charset="0"/>
                </a:rPr>
                <a:t>lighting and power devices</a:t>
              </a:r>
            </a:p>
            <a:p>
              <a:pPr lvl="1">
                <a:spcBef>
                  <a:spcPts val="600"/>
                </a:spcBef>
                <a:spcAft>
                  <a:spcPts val="300"/>
                </a:spcAft>
              </a:pPr>
              <a:r>
                <a:rPr lang="en-US" sz="2000" dirty="0" smtClean="0">
                  <a:ea typeface="Calibri" panose="020F0502020204030204" pitchFamily="34" charset="0"/>
                  <a:cs typeface="Arial" panose="020B0604020202020204" pitchFamily="34" charset="0"/>
                </a:rPr>
                <a:t>calculation of heating and cooling load limits and thermal energy load limits</a:t>
              </a:r>
            </a:p>
            <a:p>
              <a:pPr lvl="1">
                <a:spcBef>
                  <a:spcPts val="600"/>
                </a:spcBef>
                <a:spcAft>
                  <a:spcPts val="300"/>
                </a:spcAft>
              </a:pPr>
              <a:r>
                <a:rPr lang="en-US" sz="2000" dirty="0" smtClean="0">
                  <a:ea typeface="Calibri" panose="020F0502020204030204" pitchFamily="34" charset="0"/>
                  <a:cs typeface="Arial" panose="020B0604020202020204" pitchFamily="34" charset="0"/>
                </a:rPr>
                <a:t>parameters </a:t>
              </a:r>
              <a:r>
                <a:rPr lang="en-US" sz="2000" dirty="0">
                  <a:ea typeface="Calibri" panose="020F0502020204030204" pitchFamily="34" charset="0"/>
                  <a:cs typeface="Arial" panose="020B0604020202020204" pitchFamily="34" charset="0"/>
                </a:rPr>
                <a:t>and extra requirements for Verification </a:t>
              </a:r>
              <a:r>
                <a:rPr lang="en-US" sz="2000" dirty="0" smtClean="0">
                  <a:ea typeface="Calibri" panose="020F0502020204030204" pitchFamily="34" charset="0"/>
                  <a:cs typeface="Arial" panose="020B0604020202020204" pitchFamily="34" charset="0"/>
                </a:rPr>
                <a:t>Methods.</a:t>
              </a:r>
            </a:p>
            <a:p>
              <a:pPr>
                <a:spcBef>
                  <a:spcPts val="600"/>
                </a:spcBef>
                <a:spcAft>
                  <a:spcPts val="300"/>
                </a:spcAft>
              </a:pPr>
              <a:endParaRPr lang="en-AU" sz="2000" dirty="0">
                <a:effectLst/>
                <a:ea typeface="Calibri" panose="020F0502020204030204" pitchFamily="34" charset="0"/>
                <a:cs typeface="Arial" panose="020B0604020202020204" pitchFamily="34" charset="0"/>
              </a:endParaRPr>
            </a:p>
          </p:txBody>
        </p:sp>
      </p:grpSp>
      <p:sp>
        <p:nvSpPr>
          <p:cNvPr id="3" name="J2 DTS Provisions">
            <a:extLst>
              <a:ext uri="{FF2B5EF4-FFF2-40B4-BE49-F238E27FC236}">
                <a16:creationId xmlns:a16="http://schemas.microsoft.com/office/drawing/2014/main" xmlns="" id="{C26CCFF1-D279-4825-899F-63DDBF922D27}"/>
              </a:ext>
            </a:extLst>
          </p:cNvPr>
          <p:cNvSpPr txBox="1"/>
          <p:nvPr/>
        </p:nvSpPr>
        <p:spPr>
          <a:xfrm>
            <a:off x="232661" y="1846902"/>
            <a:ext cx="4338000" cy="369332"/>
          </a:xfrm>
          <a:prstGeom prst="rect">
            <a:avLst/>
          </a:prstGeom>
          <a:noFill/>
        </p:spPr>
        <p:txBody>
          <a:bodyPr wrap="square" rtlCol="0">
            <a:spAutoFit/>
          </a:bodyPr>
          <a:lstStyle/>
          <a:p>
            <a:pPr marL="263525" indent="-263525"/>
            <a:r>
              <a:rPr lang="en-AU" b="1" dirty="0">
                <a:solidFill>
                  <a:schemeClr val="accent3"/>
                </a:solidFill>
                <a:sym typeface="Wingdings" panose="05000000000000000000" pitchFamily="2" charset="2"/>
              </a:rPr>
              <a:t></a:t>
            </a:r>
            <a:r>
              <a:rPr lang="en-AU" b="1" dirty="0">
                <a:sym typeface="Wingdings" panose="05000000000000000000" pitchFamily="2" charset="2"/>
              </a:rPr>
              <a:t> </a:t>
            </a:r>
            <a:r>
              <a:rPr lang="en-AU" b="1" dirty="0"/>
              <a:t>Part </a:t>
            </a:r>
            <a:r>
              <a:rPr lang="en-AU" b="1" dirty="0" smtClean="0"/>
              <a:t>J2 </a:t>
            </a:r>
            <a:r>
              <a:rPr lang="en-AU" b="1" dirty="0"/>
              <a:t>Energy efficiency</a:t>
            </a:r>
          </a:p>
        </p:txBody>
      </p:sp>
      <p:sp>
        <p:nvSpPr>
          <p:cNvPr id="46" name="J3 Elemental provisions">
            <a:extLst>
              <a:ext uri="{FF2B5EF4-FFF2-40B4-BE49-F238E27FC236}">
                <a16:creationId xmlns:a16="http://schemas.microsoft.com/office/drawing/2014/main" xmlns="" id="{C26CCFF1-D279-4825-899F-63DDBF922D27}"/>
              </a:ext>
            </a:extLst>
          </p:cNvPr>
          <p:cNvSpPr txBox="1"/>
          <p:nvPr/>
        </p:nvSpPr>
        <p:spPr>
          <a:xfrm>
            <a:off x="199064" y="2283427"/>
            <a:ext cx="4633207" cy="923330"/>
          </a:xfrm>
          <a:prstGeom prst="rect">
            <a:avLst/>
          </a:prstGeom>
          <a:noFill/>
        </p:spPr>
        <p:txBody>
          <a:bodyPr wrap="square" rtlCol="0">
            <a:spAutoFit/>
          </a:bodyPr>
          <a:lstStyle/>
          <a:p>
            <a:pPr marL="263525" indent="-263525"/>
            <a:r>
              <a:rPr lang="en-AU" b="1" dirty="0">
                <a:solidFill>
                  <a:schemeClr val="accent3"/>
                </a:solidFill>
                <a:sym typeface="Wingdings" panose="05000000000000000000" pitchFamily="2" charset="2"/>
              </a:rPr>
              <a:t></a:t>
            </a:r>
            <a:r>
              <a:rPr lang="en-AU" b="1" dirty="0">
                <a:sym typeface="Wingdings" panose="05000000000000000000" pitchFamily="2" charset="2"/>
              </a:rPr>
              <a:t> </a:t>
            </a:r>
            <a:r>
              <a:rPr lang="en-AU" b="1" dirty="0"/>
              <a:t>Part </a:t>
            </a:r>
            <a:r>
              <a:rPr lang="en-AU" b="1" dirty="0" smtClean="0"/>
              <a:t>J3 Elemental provisions for a sole-occupancy unit of a Class 2 building or a Class 4 part of a building</a:t>
            </a:r>
            <a:endParaRPr lang="en-AU" b="1" dirty="0"/>
          </a:p>
        </p:txBody>
      </p:sp>
      <p:sp>
        <p:nvSpPr>
          <p:cNvPr id="4" name="J4 Building fabric">
            <a:extLst>
              <a:ext uri="{FF2B5EF4-FFF2-40B4-BE49-F238E27FC236}">
                <a16:creationId xmlns:a16="http://schemas.microsoft.com/office/drawing/2014/main" xmlns="" id="{80F772BA-BA74-4031-A9F6-5248EF704271}"/>
              </a:ext>
            </a:extLst>
          </p:cNvPr>
          <p:cNvSpPr txBox="1"/>
          <p:nvPr/>
        </p:nvSpPr>
        <p:spPr>
          <a:xfrm>
            <a:off x="220167" y="3191736"/>
            <a:ext cx="4338001" cy="369332"/>
          </a:xfrm>
          <a:prstGeom prst="rect">
            <a:avLst/>
          </a:prstGeom>
          <a:noFill/>
        </p:spPr>
        <p:txBody>
          <a:bodyPr wrap="square" rtlCol="0">
            <a:spAutoFit/>
          </a:bodyPr>
          <a:lstStyle/>
          <a:p>
            <a:r>
              <a:rPr lang="en-AU" b="1" dirty="0">
                <a:solidFill>
                  <a:schemeClr val="accent3"/>
                </a:solidFill>
                <a:sym typeface="Wingdings" panose="05000000000000000000" pitchFamily="2" charset="2"/>
              </a:rPr>
              <a:t></a:t>
            </a:r>
            <a:r>
              <a:rPr lang="en-AU" b="1" dirty="0">
                <a:sym typeface="Wingdings" panose="05000000000000000000" pitchFamily="2" charset="2"/>
              </a:rPr>
              <a:t> Part </a:t>
            </a:r>
            <a:r>
              <a:rPr lang="en-AU" b="1" dirty="0" smtClean="0">
                <a:sym typeface="Wingdings" panose="05000000000000000000" pitchFamily="2" charset="2"/>
              </a:rPr>
              <a:t>J4 </a:t>
            </a:r>
            <a:r>
              <a:rPr lang="en-AU" b="1" dirty="0">
                <a:sym typeface="Wingdings" panose="05000000000000000000" pitchFamily="2" charset="2"/>
              </a:rPr>
              <a:t>Building fabric</a:t>
            </a:r>
            <a:endParaRPr lang="en-AU" b="1" dirty="0"/>
          </a:p>
        </p:txBody>
      </p:sp>
      <p:sp>
        <p:nvSpPr>
          <p:cNvPr id="9" name="J5 Building sealing">
            <a:extLst>
              <a:ext uri="{FF2B5EF4-FFF2-40B4-BE49-F238E27FC236}">
                <a16:creationId xmlns:a16="http://schemas.microsoft.com/office/drawing/2014/main" xmlns="" id="{7A284E0F-C0F6-43AE-9AD6-EF75CAE4CE9D}"/>
              </a:ext>
            </a:extLst>
          </p:cNvPr>
          <p:cNvSpPr txBox="1"/>
          <p:nvPr/>
        </p:nvSpPr>
        <p:spPr>
          <a:xfrm>
            <a:off x="194435" y="3594357"/>
            <a:ext cx="4337998" cy="369332"/>
          </a:xfrm>
          <a:prstGeom prst="rect">
            <a:avLst/>
          </a:prstGeom>
          <a:noFill/>
        </p:spPr>
        <p:txBody>
          <a:bodyPr wrap="square" rtlCol="0">
            <a:spAutoFit/>
          </a:bodyPr>
          <a:lstStyle/>
          <a:p>
            <a:r>
              <a:rPr lang="en-AU" b="1" dirty="0">
                <a:solidFill>
                  <a:schemeClr val="accent3"/>
                </a:solidFill>
                <a:sym typeface="Wingdings" panose="05000000000000000000" pitchFamily="2" charset="2"/>
              </a:rPr>
              <a:t></a:t>
            </a:r>
            <a:r>
              <a:rPr lang="en-AU" b="1" dirty="0">
                <a:sym typeface="Wingdings" panose="05000000000000000000" pitchFamily="2" charset="2"/>
              </a:rPr>
              <a:t> </a:t>
            </a:r>
            <a:r>
              <a:rPr lang="en-AU" b="1" dirty="0"/>
              <a:t>Part </a:t>
            </a:r>
            <a:r>
              <a:rPr lang="en-AU" b="1" dirty="0" smtClean="0"/>
              <a:t>J5 </a:t>
            </a:r>
            <a:r>
              <a:rPr lang="en-AU" b="1" dirty="0"/>
              <a:t>Building sealing</a:t>
            </a:r>
          </a:p>
        </p:txBody>
      </p:sp>
      <p:sp>
        <p:nvSpPr>
          <p:cNvPr id="6" name="J6 Aircon and ventilation">
            <a:extLst>
              <a:ext uri="{FF2B5EF4-FFF2-40B4-BE49-F238E27FC236}">
                <a16:creationId xmlns:a16="http://schemas.microsoft.com/office/drawing/2014/main" xmlns="" id="{03C7C6FF-D6A6-41ED-BBF2-05114ABF2B3D}"/>
              </a:ext>
            </a:extLst>
          </p:cNvPr>
          <p:cNvSpPr txBox="1"/>
          <p:nvPr/>
        </p:nvSpPr>
        <p:spPr>
          <a:xfrm>
            <a:off x="220173" y="3996978"/>
            <a:ext cx="4337995" cy="646331"/>
          </a:xfrm>
          <a:prstGeom prst="rect">
            <a:avLst/>
          </a:prstGeom>
          <a:noFill/>
        </p:spPr>
        <p:txBody>
          <a:bodyPr wrap="square" rtlCol="0">
            <a:spAutoFit/>
          </a:bodyPr>
          <a:lstStyle/>
          <a:p>
            <a:pPr marL="263525" indent="-263525"/>
            <a:r>
              <a:rPr lang="en-AU" b="1" dirty="0">
                <a:solidFill>
                  <a:schemeClr val="accent3"/>
                </a:solidFill>
                <a:sym typeface="Wingdings" panose="05000000000000000000" pitchFamily="2" charset="2"/>
              </a:rPr>
              <a:t></a:t>
            </a:r>
            <a:r>
              <a:rPr lang="en-AU" b="1" dirty="0">
                <a:sym typeface="Wingdings" panose="05000000000000000000" pitchFamily="2" charset="2"/>
              </a:rPr>
              <a:t> </a:t>
            </a:r>
            <a:r>
              <a:rPr lang="en-AU" b="1" dirty="0"/>
              <a:t>Part </a:t>
            </a:r>
            <a:r>
              <a:rPr lang="en-AU" b="1" dirty="0" smtClean="0"/>
              <a:t>J6 </a:t>
            </a:r>
            <a:r>
              <a:rPr lang="en-AU" b="1" dirty="0"/>
              <a:t>Air-conditioning and </a:t>
            </a:r>
            <a:r>
              <a:rPr lang="en-AU" b="1" dirty="0" smtClean="0"/>
              <a:t>ventilation</a:t>
            </a:r>
            <a:endParaRPr lang="en-AU" b="1" dirty="0"/>
          </a:p>
        </p:txBody>
      </p:sp>
      <p:sp>
        <p:nvSpPr>
          <p:cNvPr id="10" name="J7 lighting and power">
            <a:extLst>
              <a:ext uri="{FF2B5EF4-FFF2-40B4-BE49-F238E27FC236}">
                <a16:creationId xmlns:a16="http://schemas.microsoft.com/office/drawing/2014/main" xmlns="" id="{26AB85C6-7F42-4308-868C-3D59AFB3468E}"/>
              </a:ext>
            </a:extLst>
          </p:cNvPr>
          <p:cNvSpPr txBox="1"/>
          <p:nvPr/>
        </p:nvSpPr>
        <p:spPr>
          <a:xfrm>
            <a:off x="232674" y="4679094"/>
            <a:ext cx="4337987" cy="369332"/>
          </a:xfrm>
          <a:prstGeom prst="rect">
            <a:avLst/>
          </a:prstGeom>
          <a:noFill/>
        </p:spPr>
        <p:txBody>
          <a:bodyPr wrap="square" rtlCol="0">
            <a:spAutoFit/>
          </a:bodyPr>
          <a:lstStyle/>
          <a:p>
            <a:pPr marL="263525" indent="-263525"/>
            <a:r>
              <a:rPr lang="en-AU" b="1" dirty="0">
                <a:solidFill>
                  <a:schemeClr val="accent3"/>
                </a:solidFill>
                <a:sym typeface="Wingdings" panose="05000000000000000000" pitchFamily="2" charset="2"/>
              </a:rPr>
              <a:t></a:t>
            </a:r>
            <a:r>
              <a:rPr lang="en-AU" b="1" dirty="0">
                <a:sym typeface="Wingdings" panose="05000000000000000000" pitchFamily="2" charset="2"/>
              </a:rPr>
              <a:t> </a:t>
            </a:r>
            <a:r>
              <a:rPr lang="en-AU" b="1" dirty="0"/>
              <a:t>Part </a:t>
            </a:r>
            <a:r>
              <a:rPr lang="en-AU" b="1" dirty="0" smtClean="0"/>
              <a:t>J7 Artificial lighting </a:t>
            </a:r>
            <a:r>
              <a:rPr lang="en-AU" b="1" dirty="0"/>
              <a:t>and power</a:t>
            </a:r>
          </a:p>
        </p:txBody>
      </p:sp>
      <p:sp>
        <p:nvSpPr>
          <p:cNvPr id="7" name="J8 Heated water etc">
            <a:extLst>
              <a:ext uri="{FF2B5EF4-FFF2-40B4-BE49-F238E27FC236}">
                <a16:creationId xmlns:a16="http://schemas.microsoft.com/office/drawing/2014/main" xmlns="" id="{0B8F2B6D-0376-4F38-ABF4-F68C85FF3072}"/>
              </a:ext>
            </a:extLst>
          </p:cNvPr>
          <p:cNvSpPr txBox="1"/>
          <p:nvPr/>
        </p:nvSpPr>
        <p:spPr>
          <a:xfrm>
            <a:off x="232674" y="5104019"/>
            <a:ext cx="4312994" cy="646331"/>
          </a:xfrm>
          <a:prstGeom prst="rect">
            <a:avLst/>
          </a:prstGeom>
          <a:noFill/>
        </p:spPr>
        <p:txBody>
          <a:bodyPr wrap="square" rtlCol="0">
            <a:spAutoFit/>
          </a:bodyPr>
          <a:lstStyle/>
          <a:p>
            <a:pPr marL="263525" indent="-263525"/>
            <a:r>
              <a:rPr lang="en-AU" b="1" dirty="0">
                <a:solidFill>
                  <a:schemeClr val="accent3"/>
                </a:solidFill>
                <a:sym typeface="Wingdings" panose="05000000000000000000" pitchFamily="2" charset="2"/>
              </a:rPr>
              <a:t></a:t>
            </a:r>
            <a:r>
              <a:rPr lang="en-AU" b="1" dirty="0">
                <a:sym typeface="Wingdings" panose="05000000000000000000" pitchFamily="2" charset="2"/>
              </a:rPr>
              <a:t> </a:t>
            </a:r>
            <a:r>
              <a:rPr lang="en-AU" b="1" dirty="0"/>
              <a:t>Part </a:t>
            </a:r>
            <a:r>
              <a:rPr lang="en-AU" b="1" dirty="0" smtClean="0"/>
              <a:t>J8 </a:t>
            </a:r>
            <a:r>
              <a:rPr lang="en-AU" b="1" dirty="0"/>
              <a:t>Heated water supply and swimming pool and spa pool plant</a:t>
            </a:r>
          </a:p>
        </p:txBody>
      </p:sp>
      <p:sp>
        <p:nvSpPr>
          <p:cNvPr id="8" name="J9 Energy monitoring">
            <a:extLst>
              <a:ext uri="{FF2B5EF4-FFF2-40B4-BE49-F238E27FC236}">
                <a16:creationId xmlns:a16="http://schemas.microsoft.com/office/drawing/2014/main" xmlns="" id="{899EDB8C-49E6-429F-A974-999F43892844}"/>
              </a:ext>
            </a:extLst>
          </p:cNvPr>
          <p:cNvSpPr txBox="1"/>
          <p:nvPr/>
        </p:nvSpPr>
        <p:spPr>
          <a:xfrm>
            <a:off x="255498" y="5747193"/>
            <a:ext cx="4513029" cy="646331"/>
          </a:xfrm>
          <a:prstGeom prst="rect">
            <a:avLst/>
          </a:prstGeom>
          <a:noFill/>
        </p:spPr>
        <p:txBody>
          <a:bodyPr wrap="square" rtlCol="0">
            <a:spAutoFit/>
          </a:bodyPr>
          <a:lstStyle/>
          <a:p>
            <a:pPr marL="274638" indent="-274638"/>
            <a:r>
              <a:rPr lang="en-AU" b="1" dirty="0">
                <a:solidFill>
                  <a:schemeClr val="accent3"/>
                </a:solidFill>
                <a:sym typeface="Wingdings" panose="05000000000000000000" pitchFamily="2" charset="2"/>
              </a:rPr>
              <a:t></a:t>
            </a:r>
            <a:r>
              <a:rPr lang="en-AU" b="1" dirty="0">
                <a:sym typeface="Wingdings" panose="05000000000000000000" pitchFamily="2" charset="2"/>
              </a:rPr>
              <a:t> </a:t>
            </a:r>
            <a:r>
              <a:rPr lang="en-AU" b="1" dirty="0"/>
              <a:t>Part </a:t>
            </a:r>
            <a:r>
              <a:rPr lang="en-AU" b="1" dirty="0" smtClean="0"/>
              <a:t>J9 Energy monitoring and </a:t>
            </a:r>
            <a:br>
              <a:rPr lang="en-AU" b="1" dirty="0" smtClean="0"/>
            </a:br>
            <a:r>
              <a:rPr lang="en-AU" b="1" dirty="0" smtClean="0"/>
              <a:t>on-site distributed energy resources</a:t>
            </a:r>
            <a:endParaRPr lang="en-AU" b="1" dirty="0"/>
          </a:p>
        </p:txBody>
      </p:sp>
      <p:sp>
        <p:nvSpPr>
          <p:cNvPr id="33" name="Specifications">
            <a:extLst>
              <a:ext uri="{FF2B5EF4-FFF2-40B4-BE49-F238E27FC236}">
                <a16:creationId xmlns:a16="http://schemas.microsoft.com/office/drawing/2014/main" xmlns="" id="{E9788B66-C7DE-4AE2-9AD0-9125A63411C1}"/>
              </a:ext>
            </a:extLst>
          </p:cNvPr>
          <p:cNvSpPr txBox="1"/>
          <p:nvPr/>
        </p:nvSpPr>
        <p:spPr>
          <a:xfrm>
            <a:off x="266448" y="6393524"/>
            <a:ext cx="4337981" cy="369332"/>
          </a:xfrm>
          <a:prstGeom prst="rect">
            <a:avLst/>
          </a:prstGeom>
          <a:noFill/>
        </p:spPr>
        <p:txBody>
          <a:bodyPr wrap="square" rtlCol="0">
            <a:spAutoFit/>
          </a:bodyPr>
          <a:lstStyle/>
          <a:p>
            <a:pPr marL="274638" indent="-274638"/>
            <a:r>
              <a:rPr lang="en-AU" b="1" dirty="0">
                <a:solidFill>
                  <a:schemeClr val="accent3"/>
                </a:solidFill>
                <a:sym typeface="Wingdings" panose="05000000000000000000" pitchFamily="2" charset="2"/>
              </a:rPr>
              <a:t></a:t>
            </a:r>
            <a:r>
              <a:rPr lang="en-AU" b="1" dirty="0">
                <a:sym typeface="Wingdings" panose="05000000000000000000" pitchFamily="2" charset="2"/>
              </a:rPr>
              <a:t> </a:t>
            </a:r>
            <a:r>
              <a:rPr lang="en-AU" b="1" dirty="0"/>
              <a:t>Specifications</a:t>
            </a:r>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24377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dissolv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dissolv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dissolv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nodeType="clickEffect">
                                  <p:stCondLst>
                                    <p:cond delay="0"/>
                                  </p:stCondLst>
                                  <p:childTnLst>
                                    <p:animEffect transition="out" filter="dissolv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6" restart="whenNotActive" fill="hold" evtFilter="cancelBubble" nodeType="interactiveSeq">
                <p:stCondLst>
                  <p:cond evt="onClick" delay="0">
                    <p:tgtEl>
                      <p:spTgt spid="3"/>
                    </p:tgtEl>
                  </p:cond>
                </p:stCondLst>
                <p:endSync evt="end" delay="0">
                  <p:rtn val="all"/>
                </p:endSync>
                <p:childTnLst>
                  <p:par>
                    <p:cTn id="57" fill="hold">
                      <p:stCondLst>
                        <p:cond delay="0"/>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dissolv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xit" presetSubtype="0" fill="hold" nodeType="clickEffect">
                                  <p:stCondLst>
                                    <p:cond delay="0"/>
                                  </p:stCondLst>
                                  <p:childTnLst>
                                    <p:animEffect transition="out" filter="dissolv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7" restart="whenNotActive" fill="hold" evtFilter="cancelBubble" nodeType="interactiveSeq">
                <p:stCondLst>
                  <p:cond evt="onClick" delay="0">
                    <p:tgtEl>
                      <p:spTgt spid="4"/>
                    </p:tgtEl>
                  </p:cond>
                </p:stCondLst>
                <p:endSync evt="end" delay="0">
                  <p:rtn val="all"/>
                </p:endSync>
                <p:childTnLst>
                  <p:par>
                    <p:cTn id="68" fill="hold">
                      <p:stCondLst>
                        <p:cond delay="0"/>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ssolv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nodeType="clickEffect">
                                  <p:stCondLst>
                                    <p:cond delay="0"/>
                                  </p:stCondLst>
                                  <p:childTnLst>
                                    <p:animEffect transition="out" filter="dissolv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8" restart="whenNotActive" fill="hold" evtFilter="cancelBubble" nodeType="interactiveSeq">
                <p:stCondLst>
                  <p:cond evt="onClick" delay="0">
                    <p:tgtEl>
                      <p:spTgt spid="10"/>
                    </p:tgtEl>
                  </p:cond>
                </p:stCondLst>
                <p:endSync evt="end" delay="0">
                  <p:rtn val="all"/>
                </p:endSync>
                <p:childTnLst>
                  <p:par>
                    <p:cTn id="79" fill="hold">
                      <p:stCondLst>
                        <p:cond delay="0"/>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dissolve">
                                      <p:cBhvr>
                                        <p:cTn id="83" dur="500"/>
                                        <p:tgtEl>
                                          <p:spTgt spid="37"/>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xit" presetSubtype="0" fill="hold" nodeType="clickEffect">
                                  <p:stCondLst>
                                    <p:cond delay="0"/>
                                  </p:stCondLst>
                                  <p:childTnLst>
                                    <p:animEffect transition="out" filter="dissolve">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9" restart="whenNotActive" fill="hold" evtFilter="cancelBubble" nodeType="interactiveSeq">
                <p:stCondLst>
                  <p:cond evt="onClick" delay="0">
                    <p:tgtEl>
                      <p:spTgt spid="7"/>
                    </p:tgtEl>
                  </p:cond>
                </p:stCondLst>
                <p:endSync evt="end" delay="0">
                  <p:rtn val="all"/>
                </p:endSync>
                <p:childTnLst>
                  <p:par>
                    <p:cTn id="90" fill="hold">
                      <p:stCondLst>
                        <p:cond delay="0"/>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dissolv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xit" presetSubtype="0" fill="hold" nodeType="clickEffect">
                                  <p:stCondLst>
                                    <p:cond delay="0"/>
                                  </p:stCondLst>
                                  <p:childTnLst>
                                    <p:animEffect transition="out" filter="dissolve">
                                      <p:cBhvr>
                                        <p:cTn id="98" dur="500"/>
                                        <p:tgtEl>
                                          <p:spTgt spid="40"/>
                                        </p:tgtEl>
                                      </p:cBhvr>
                                    </p:animEffect>
                                    <p:set>
                                      <p:cBhvr>
                                        <p:cTn id="9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0" restart="whenNotActive" fill="hold" evtFilter="cancelBubble" nodeType="interactiveSeq">
                <p:stCondLst>
                  <p:cond evt="onClick" delay="0">
                    <p:tgtEl>
                      <p:spTgt spid="8"/>
                    </p:tgtEl>
                  </p:cond>
                </p:stCondLst>
                <p:endSync evt="end" delay="0">
                  <p:rtn val="all"/>
                </p:endSync>
                <p:childTnLst>
                  <p:par>
                    <p:cTn id="101" fill="hold">
                      <p:stCondLst>
                        <p:cond delay="0"/>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dissolve">
                                      <p:cBhvr>
                                        <p:cTn id="105" dur="5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xit" presetSubtype="0" fill="hold" nodeType="clickEffect">
                                  <p:stCondLst>
                                    <p:cond delay="0"/>
                                  </p:stCondLst>
                                  <p:childTnLst>
                                    <p:animEffect transition="out" filter="dissolve">
                                      <p:cBhvr>
                                        <p:cTn id="109" dur="500"/>
                                        <p:tgtEl>
                                          <p:spTgt spid="43"/>
                                        </p:tgtEl>
                                      </p:cBhvr>
                                    </p:animEffect>
                                    <p:set>
                                      <p:cBhvr>
                                        <p:cTn id="110"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1" restart="whenNotActive" fill="hold" evtFilter="cancelBubble" nodeType="interactiveSeq">
                <p:stCondLst>
                  <p:cond evt="onClick" delay="0">
                    <p:tgtEl>
                      <p:spTgt spid="6"/>
                    </p:tgtEl>
                  </p:cond>
                </p:stCondLst>
                <p:endSync evt="end" delay="0">
                  <p:rtn val="all"/>
                </p:endSync>
                <p:childTnLst>
                  <p:par>
                    <p:cTn id="112" fill="hold">
                      <p:stCondLst>
                        <p:cond delay="0"/>
                      </p:stCondLst>
                      <p:childTnLst>
                        <p:par>
                          <p:cTn id="113" fill="hold">
                            <p:stCondLst>
                              <p:cond delay="0"/>
                            </p:stCondLst>
                            <p:childTnLst>
                              <p:par>
                                <p:cTn id="114" presetID="9" presetClass="entr" presetSubtype="0" fill="hold"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dissolve">
                                      <p:cBhvr>
                                        <p:cTn id="116" dur="5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xit" presetSubtype="0" fill="hold" nodeType="clickEffect">
                                  <p:stCondLst>
                                    <p:cond delay="0"/>
                                  </p:stCondLst>
                                  <p:childTnLst>
                                    <p:animEffect transition="out" filter="dissolve">
                                      <p:cBhvr>
                                        <p:cTn id="120" dur="500"/>
                                        <p:tgtEl>
                                          <p:spTgt spid="28"/>
                                        </p:tgtEl>
                                      </p:cBhvr>
                                    </p:animEffect>
                                    <p:set>
                                      <p:cBhvr>
                                        <p:cTn id="12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22" restart="whenNotActive" fill="hold" evtFilter="cancelBubble" nodeType="interactiveSeq">
                <p:stCondLst>
                  <p:cond evt="onClick" delay="0">
                    <p:tgtEl>
                      <p:spTgt spid="46"/>
                    </p:tgtEl>
                  </p:cond>
                </p:stCondLst>
                <p:endSync evt="end" delay="0">
                  <p:rtn val="all"/>
                </p:endSync>
                <p:childTnLst>
                  <p:par>
                    <p:cTn id="123" fill="hold">
                      <p:stCondLst>
                        <p:cond delay="0"/>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500"/>
                                        <p:tgtEl>
                                          <p:spTgt spid="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5"/>
                                        </p:tgtEl>
                                      </p:cBhvr>
                                    </p:animEffect>
                                    <p:set>
                                      <p:cBhvr>
                                        <p:cTn id="1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5" grpId="0" animBg="1"/>
      <p:bldP spid="5" grpId="1" animBg="1"/>
      <p:bldP spid="3" grpId="0"/>
      <p:bldP spid="46" grpId="0"/>
      <p:bldP spid="4" grpId="0"/>
      <p:bldP spid="9" grpId="0"/>
      <p:bldP spid="6" grpId="0"/>
      <p:bldP spid="10" grpId="0"/>
      <p:bldP spid="7" grpId="0"/>
      <p:bldP spid="8"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368DD55-870E-4D08-AD61-E64DCFF31EDB}"/>
              </a:ext>
            </a:extLst>
          </p:cNvPr>
          <p:cNvSpPr>
            <a:spLocks noGrp="1"/>
          </p:cNvSpPr>
          <p:nvPr>
            <p:ph type="body" sz="quarter" idx="11"/>
          </p:nvPr>
        </p:nvSpPr>
        <p:spPr/>
        <p:txBody>
          <a:bodyPr/>
          <a:lstStyle/>
          <a:p>
            <a:r>
              <a:rPr lang="en-AU" dirty="0"/>
              <a:t>Energy efficiency ratings for SOUs/apartments</a:t>
            </a:r>
          </a:p>
        </p:txBody>
      </p:sp>
      <p:sp>
        <p:nvSpPr>
          <p:cNvPr id="3" name="Left hand block">
            <a:extLst>
              <a:ext uri="{FF2B5EF4-FFF2-40B4-BE49-F238E27FC236}">
                <a16:creationId xmlns:a16="http://schemas.microsoft.com/office/drawing/2014/main" xmlns="" id="{15C9FE70-24D9-4AA6-8FA0-6FC463241B40}"/>
              </a:ext>
            </a:extLst>
          </p:cNvPr>
          <p:cNvSpPr>
            <a:spLocks noGrp="1"/>
          </p:cNvSpPr>
          <p:nvPr>
            <p:ph type="body" sz="quarter" idx="12"/>
          </p:nvPr>
        </p:nvSpPr>
        <p:spPr/>
        <p:txBody>
          <a:bodyPr>
            <a:noAutofit/>
          </a:bodyPr>
          <a:lstStyle/>
          <a:p>
            <a:pPr>
              <a:spcBef>
                <a:spcPts val="300"/>
              </a:spcBef>
              <a:spcAft>
                <a:spcPts val="300"/>
              </a:spcAft>
            </a:pPr>
            <a:r>
              <a:rPr lang="en-AU" sz="2400" dirty="0">
                <a:hlinkClick r:id="rId4"/>
              </a:rPr>
              <a:t>NatHERS</a:t>
            </a:r>
            <a:r>
              <a:rPr lang="en-AU" sz="2400" dirty="0"/>
              <a:t> rating based on annual energy load</a:t>
            </a:r>
          </a:p>
          <a:p>
            <a:pPr>
              <a:spcBef>
                <a:spcPts val="300"/>
              </a:spcBef>
              <a:spcAft>
                <a:spcPts val="300"/>
              </a:spcAft>
            </a:pPr>
            <a:r>
              <a:rPr lang="en-AU" sz="2400" dirty="0"/>
              <a:t>Numerical star rating from 0 to 10</a:t>
            </a:r>
          </a:p>
          <a:p>
            <a:pPr>
              <a:spcBef>
                <a:spcPts val="300"/>
              </a:spcBef>
              <a:spcAft>
                <a:spcPts val="300"/>
              </a:spcAft>
            </a:pPr>
            <a:r>
              <a:rPr lang="en-AU" sz="2400" dirty="0" smtClean="0"/>
              <a:t>Individual apartments </a:t>
            </a:r>
            <a:r>
              <a:rPr lang="en-AU" sz="2400" dirty="0"/>
              <a:t>must achieve a </a:t>
            </a:r>
            <a:r>
              <a:rPr lang="en-AU" sz="2400" b="1" dirty="0" smtClean="0"/>
              <a:t>6 </a:t>
            </a:r>
            <a:r>
              <a:rPr lang="en-AU" sz="2400" b="1" dirty="0"/>
              <a:t>star </a:t>
            </a:r>
            <a:r>
              <a:rPr lang="en-AU" sz="2400" dirty="0"/>
              <a:t>minimum rating</a:t>
            </a:r>
          </a:p>
          <a:p>
            <a:pPr>
              <a:spcBef>
                <a:spcPts val="300"/>
              </a:spcBef>
              <a:spcAft>
                <a:spcPts val="300"/>
              </a:spcAft>
            </a:pPr>
            <a:r>
              <a:rPr lang="en-AU" sz="2400" dirty="0" smtClean="0"/>
              <a:t>A collective </a:t>
            </a:r>
            <a:r>
              <a:rPr lang="en-AU" sz="2400" dirty="0"/>
              <a:t>average energy rating across all SOUs in a building must be </a:t>
            </a:r>
            <a:r>
              <a:rPr lang="en-AU" sz="2400" b="1" dirty="0" smtClean="0"/>
              <a:t>7 </a:t>
            </a:r>
            <a:r>
              <a:rPr lang="en-AU" sz="2400" b="1" dirty="0"/>
              <a:t>stars</a:t>
            </a:r>
          </a:p>
          <a:p>
            <a:pPr>
              <a:spcBef>
                <a:spcPts val="300"/>
              </a:spcBef>
              <a:spcAft>
                <a:spcPts val="300"/>
              </a:spcAft>
            </a:pPr>
            <a:endParaRPr lang="en-AU" sz="2400" dirty="0"/>
          </a:p>
        </p:txBody>
      </p:sp>
      <p:sp>
        <p:nvSpPr>
          <p:cNvPr id="4" name="Centre block">
            <a:extLst>
              <a:ext uri="{FF2B5EF4-FFF2-40B4-BE49-F238E27FC236}">
                <a16:creationId xmlns:a16="http://schemas.microsoft.com/office/drawing/2014/main" xmlns="" id="{D0E2B942-4348-43DB-9005-8C191D0FF7DE}"/>
              </a:ext>
            </a:extLst>
          </p:cNvPr>
          <p:cNvSpPr>
            <a:spLocks noGrp="1"/>
          </p:cNvSpPr>
          <p:nvPr>
            <p:ph type="body" sz="quarter" idx="13"/>
          </p:nvPr>
        </p:nvSpPr>
        <p:spPr/>
        <p:txBody>
          <a:bodyPr>
            <a:normAutofit fontScale="85000" lnSpcReduction="20000"/>
          </a:bodyPr>
          <a:lstStyle/>
          <a:p>
            <a:pPr>
              <a:lnSpc>
                <a:spcPct val="110000"/>
              </a:lnSpc>
              <a:spcBef>
                <a:spcPts val="300"/>
              </a:spcBef>
              <a:spcAft>
                <a:spcPts val="300"/>
              </a:spcAft>
            </a:pPr>
            <a:r>
              <a:rPr lang="en-AU" dirty="0"/>
              <a:t>Separate heating and cooling load limits also apply in some climate zones</a:t>
            </a:r>
          </a:p>
          <a:p>
            <a:pPr>
              <a:lnSpc>
                <a:spcPct val="110000"/>
              </a:lnSpc>
              <a:spcBef>
                <a:spcPts val="300"/>
              </a:spcBef>
              <a:spcAft>
                <a:spcPts val="300"/>
              </a:spcAft>
            </a:pPr>
            <a:r>
              <a:rPr lang="en-AU" dirty="0">
                <a:hlinkClick r:id="rId5"/>
              </a:rPr>
              <a:t>ABCB </a:t>
            </a:r>
            <a:r>
              <a:rPr lang="en-AU" i="1" dirty="0" smtClean="0">
                <a:hlinkClick r:id="rId5"/>
              </a:rPr>
              <a:t>NatHERS </a:t>
            </a:r>
            <a:r>
              <a:rPr lang="en-AU" i="1" dirty="0">
                <a:hlinkClick r:id="rId5"/>
              </a:rPr>
              <a:t>heating and cooling load </a:t>
            </a:r>
            <a:r>
              <a:rPr lang="en-AU" i="1" dirty="0" smtClean="0">
                <a:hlinkClick r:id="rId5"/>
              </a:rPr>
              <a:t>limits</a:t>
            </a:r>
            <a:r>
              <a:rPr lang="en-AU" i="1" dirty="0">
                <a:hlinkClick r:id="rId5"/>
              </a:rPr>
              <a:t> </a:t>
            </a:r>
            <a:r>
              <a:rPr lang="en-AU" dirty="0" smtClean="0">
                <a:hlinkClick r:id="rId5"/>
              </a:rPr>
              <a:t>Standard (2022)</a:t>
            </a:r>
            <a:endParaRPr lang="en-AU" dirty="0"/>
          </a:p>
          <a:p>
            <a:pPr>
              <a:lnSpc>
                <a:spcPct val="110000"/>
              </a:lnSpc>
              <a:spcBef>
                <a:spcPts val="300"/>
              </a:spcBef>
              <a:spcAft>
                <a:spcPts val="300"/>
              </a:spcAft>
            </a:pPr>
            <a:r>
              <a:rPr lang="en-AU" dirty="0"/>
              <a:t>Must be completed:</a:t>
            </a:r>
          </a:p>
          <a:p>
            <a:pPr lvl="1">
              <a:lnSpc>
                <a:spcPct val="110000"/>
              </a:lnSpc>
              <a:spcBef>
                <a:spcPts val="300"/>
              </a:spcBef>
              <a:spcAft>
                <a:spcPts val="300"/>
              </a:spcAft>
            </a:pPr>
            <a:r>
              <a:rPr lang="en-AU" sz="2600" dirty="0"/>
              <a:t>By an accredited assessor </a:t>
            </a:r>
          </a:p>
          <a:p>
            <a:pPr lvl="1">
              <a:lnSpc>
                <a:spcPct val="110000"/>
              </a:lnSpc>
              <a:spcBef>
                <a:spcPts val="300"/>
              </a:spcBef>
              <a:spcAft>
                <a:spcPts val="300"/>
              </a:spcAft>
            </a:pPr>
            <a:r>
              <a:rPr lang="en-AU" sz="2600" dirty="0"/>
              <a:t>Using an accredited software tool</a:t>
            </a:r>
          </a:p>
          <a:p>
            <a:pPr>
              <a:lnSpc>
                <a:spcPct val="110000"/>
              </a:lnSpc>
              <a:spcBef>
                <a:spcPts val="300"/>
              </a:spcBef>
              <a:spcAft>
                <a:spcPts val="300"/>
              </a:spcAft>
            </a:pPr>
            <a:endParaRPr lang="en-AU" dirty="0" smtClean="0"/>
          </a:p>
          <a:p>
            <a:pPr>
              <a:lnSpc>
                <a:spcPct val="110000"/>
              </a:lnSpc>
              <a:spcBef>
                <a:spcPts val="300"/>
              </a:spcBef>
              <a:spcAft>
                <a:spcPts val="300"/>
              </a:spcAft>
            </a:pPr>
            <a:endParaRPr lang="en-AU" dirty="0"/>
          </a:p>
        </p:txBody>
      </p:sp>
      <p:sp>
        <p:nvSpPr>
          <p:cNvPr id="5" name="Right hand block">
            <a:extLst>
              <a:ext uri="{FF2B5EF4-FFF2-40B4-BE49-F238E27FC236}">
                <a16:creationId xmlns:a16="http://schemas.microsoft.com/office/drawing/2014/main" xmlns="" id="{F4038AEC-3921-400C-8DC8-B4F44D96A1F7}"/>
              </a:ext>
            </a:extLst>
          </p:cNvPr>
          <p:cNvSpPr>
            <a:spLocks noGrp="1"/>
          </p:cNvSpPr>
          <p:nvPr>
            <p:ph type="body" sz="quarter" idx="14"/>
          </p:nvPr>
        </p:nvSpPr>
        <p:spPr>
          <a:xfrm>
            <a:off x="8316686" y="1994133"/>
            <a:ext cx="3648891" cy="4652042"/>
          </a:xfrm>
        </p:spPr>
        <p:txBody>
          <a:bodyPr>
            <a:noAutofit/>
          </a:bodyPr>
          <a:lstStyle/>
          <a:p>
            <a:pPr>
              <a:lnSpc>
                <a:spcPct val="90000"/>
              </a:lnSpc>
              <a:spcBef>
                <a:spcPts val="300"/>
              </a:spcBef>
              <a:spcAft>
                <a:spcPts val="300"/>
              </a:spcAft>
            </a:pPr>
            <a:r>
              <a:rPr lang="en-AU" sz="2400" dirty="0" smtClean="0"/>
              <a:t>NatHERS can be used to comply with Whole-of-Home requirements (J1P3).</a:t>
            </a:r>
          </a:p>
          <a:p>
            <a:pPr>
              <a:lnSpc>
                <a:spcPct val="90000"/>
              </a:lnSpc>
              <a:spcBef>
                <a:spcPts val="300"/>
              </a:spcBef>
              <a:spcAft>
                <a:spcPts val="300"/>
              </a:spcAft>
            </a:pPr>
            <a:r>
              <a:rPr lang="en-AU" sz="2400" dirty="0" smtClean="0"/>
              <a:t>Additional </a:t>
            </a:r>
            <a:r>
              <a:rPr lang="en-AU" sz="2400" dirty="0"/>
              <a:t>DTS </a:t>
            </a:r>
            <a:r>
              <a:rPr lang="en-AU" sz="2400" dirty="0" smtClean="0"/>
              <a:t>requirements also need to be met (e.g. building sealing, lighting).</a:t>
            </a:r>
          </a:p>
          <a:p>
            <a:pPr>
              <a:lnSpc>
                <a:spcPct val="90000"/>
              </a:lnSpc>
              <a:spcBef>
                <a:spcPts val="300"/>
              </a:spcBef>
              <a:spcAft>
                <a:spcPts val="300"/>
              </a:spcAft>
            </a:pPr>
            <a:r>
              <a:rPr lang="en-AU" sz="2400" dirty="0" smtClean="0"/>
              <a:t>NSW BASIX rating uses a similar approach, to meet the same performance.</a:t>
            </a:r>
            <a:endParaRPr lang="en-AU" sz="2400" dirty="0"/>
          </a:p>
        </p:txBody>
      </p:sp>
      <p:pic>
        <p:nvPicPr>
          <p:cNvPr id="8" name="NCC vol 1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7927" y="127322"/>
            <a:ext cx="1587618" cy="1587618"/>
          </a:xfrm>
          <a:prstGeom prst="rect">
            <a:avLst/>
          </a:prstGeom>
        </p:spPr>
      </p:pic>
    </p:spTree>
    <p:custDataLst>
      <p:tags r:id="rId1"/>
    </p:custDataLst>
    <p:extLst>
      <p:ext uri="{BB962C8B-B14F-4D97-AF65-F5344CB8AC3E}">
        <p14:creationId xmlns:p14="http://schemas.microsoft.com/office/powerpoint/2010/main" val="18838968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THUMBNAIL_REFRESH" val="1"/>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Custom 1">
      <a:dk1>
        <a:sysClr val="windowText" lastClr="000000"/>
      </a:dk1>
      <a:lt1>
        <a:srgbClr val="FFFFFF"/>
      </a:lt1>
      <a:dk2>
        <a:srgbClr val="44546A"/>
      </a:dk2>
      <a:lt2>
        <a:srgbClr val="FFFFFF"/>
      </a:lt2>
      <a:accent1>
        <a:srgbClr val="193C6A"/>
      </a:accent1>
      <a:accent2>
        <a:srgbClr val="5762A7"/>
      </a:accent2>
      <a:accent3>
        <a:srgbClr val="00467F"/>
      </a:accent3>
      <a:accent4>
        <a:srgbClr val="1679A7"/>
      </a:accent4>
      <a:accent5>
        <a:srgbClr val="DA2B10"/>
      </a:accent5>
      <a:accent6>
        <a:srgbClr val="00856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6.0.potx" id="{896E7F9D-5D98-418E-8C91-D56BCF29E17D}" vid="{B47C24E5-4759-43BC-BD18-C52983E0CEB3}"/>
    </a:ext>
  </a:extLst>
</a:theme>
</file>

<file path=ppt/theme/theme2.xml><?xml version="1.0" encoding="utf-8"?>
<a:theme xmlns:a="http://schemas.openxmlformats.org/drawingml/2006/main" name="Theme1">
  <a:themeElements>
    <a:clrScheme name="New NCC Branding">
      <a:dk1>
        <a:sysClr val="windowText" lastClr="000000"/>
      </a:dk1>
      <a:lt1>
        <a:srgbClr val="FFFFFF"/>
      </a:lt1>
      <a:dk2>
        <a:srgbClr val="44546A"/>
      </a:dk2>
      <a:lt2>
        <a:srgbClr val="FFFFFF"/>
      </a:lt2>
      <a:accent1>
        <a:srgbClr val="002E5D"/>
      </a:accent1>
      <a:accent2>
        <a:srgbClr val="485CC7"/>
      </a:accent2>
      <a:accent3>
        <a:srgbClr val="004680"/>
      </a:accent3>
      <a:accent4>
        <a:srgbClr val="62B5E5"/>
      </a:accent4>
      <a:accent5>
        <a:srgbClr val="E1523D"/>
      </a:accent5>
      <a:accent6>
        <a:srgbClr val="009B7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930DFD5-09B9-410D-949A-1872B70E607D}" vid="{2E24D060-C436-48D5-B4CE-AF02D68F3D7C}"/>
    </a:ext>
  </a:extLst>
</a:theme>
</file>

<file path=ppt/theme/theme3.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d064c82f-d8ab-4a3d-94af-5f326bc58d2d">WUYEHK7WH6H4-1653706823-1400</_dlc_DocId>
    <_dlc_DocIdUrl xmlns="d064c82f-d8ab-4a3d-94af-5f326bc58d2d">
      <Url>https://dochub/div/australianbuildingcodesboard/businessfunctions/resourcelibrary/guidanceandtraining/_layouts/15/DocIdRedir.aspx?ID=WUYEHK7WH6H4-1653706823-1400</Url>
      <Description>WUYEHK7WH6H4-1653706823-1400</Description>
    </_dlc_DocIdUrl>
    <n99e4c9942c6404eb103464a00e6097b xmlns="d064c82f-d8ab-4a3d-94af-5f326bc58d2d">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712d5b50-1b62-44de-9d3e-74234783b265</TermId>
        </TermInfo>
      </Terms>
    </n99e4c9942c6404eb103464a00e6097b>
    <adb9bed2e36e4a93af574aeb444da63e xmlns="d064c82f-d8ab-4a3d-94af-5f326bc58d2d">
      <Terms xmlns="http://schemas.microsoft.com/office/infopath/2007/PartnerControls">
        <TermInfo xmlns="http://schemas.microsoft.com/office/infopath/2007/PartnerControls">
          <TermName xmlns="http://schemas.microsoft.com/office/infopath/2007/PartnerControls">Tutor</TermName>
          <TermId xmlns="http://schemas.microsoft.com/office/infopath/2007/PartnerControls">1ce3eea8-ddb8-4eff-86b1-4b6040eed2c8</TermId>
        </TermInfo>
        <TermInfo xmlns="http://schemas.microsoft.com/office/infopath/2007/PartnerControls">
          <TermName xmlns="http://schemas.microsoft.com/office/infopath/2007/PartnerControls">Education</TermName>
          <TermId xmlns="http://schemas.microsoft.com/office/infopath/2007/PartnerControls">4d80e486-8489-4dcd-903d-ee8f24163c3c</TermId>
        </TermInfo>
        <TermInfo xmlns="http://schemas.microsoft.com/office/infopath/2007/PartnerControls">
          <TermName xmlns="http://schemas.microsoft.com/office/infopath/2007/PartnerControls">Training</TermName>
          <TermId xmlns="http://schemas.microsoft.com/office/infopath/2007/PartnerControls">72b08e84-07d2-42cd-a5f2-8f8ce76dc64d</TermId>
        </TermInfo>
      </Terms>
    </adb9bed2e36e4a93af574aeb444da63e>
    <aa25a1a23adf4c92a153145de6afe324 xmlns="d064c82f-d8ab-4a3d-94af-5f326bc58d2d">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ab805e68-7a57-486a-be81-1c5c2b6ed4f5</TermId>
        </TermInfo>
      </Terms>
    </pe2555c81638466f9eb614edb9ecde52>
    <g7bcb40ba23249a78edca7d43a67c1c9 xmlns="d064c82f-d8ab-4a3d-94af-5f326bc58d2d">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82b7179b-f672-4694-9a36-74ec64695c9b</TermId>
        </TermInfo>
      </Terms>
    </g7bcb40ba23249a78edca7d43a67c1c9>
    <TaxCatchAll xmlns="d064c82f-d8ab-4a3d-94af-5f326bc58d2d">
      <Value>83</Value>
      <Value>1511</Value>
      <Value>1163</Value>
      <Value>125</Value>
      <Value>224</Value>
      <Value>3</Value>
      <Value>85</Value>
    </TaxCatchAll>
    <Comments xmlns="http://schemas.microsoft.com/sharepoint/v3" xsi:nil="true"/>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da51352f66ec3f78b0ca210b279cbbee">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87c41af653eb1cfdf031f9a0717fdd63"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3452C0-4DD8-48AE-A7C0-3AA3F80B8251}">
  <ds:schemaRefs>
    <ds:schemaRef ds:uri="http://schemas.microsoft.com/sharepoint/events"/>
  </ds:schemaRefs>
</ds:datastoreItem>
</file>

<file path=customXml/itemProps2.xml><?xml version="1.0" encoding="utf-8"?>
<ds:datastoreItem xmlns:ds="http://schemas.openxmlformats.org/officeDocument/2006/customXml" ds:itemID="{3A02AF5A-2421-4831-943C-295CE18273EF}">
  <ds:schemaRefs>
    <ds:schemaRef ds:uri="d064c82f-d8ab-4a3d-94af-5f326bc58d2d"/>
    <ds:schemaRef ds:uri="http://schemas.microsoft.com/sharepoint/v3"/>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25EAE47-BC5E-4490-A1F5-00D700130090}">
  <ds:schemaRefs>
    <ds:schemaRef ds:uri="http://schemas.microsoft.com/sharepoint/v3/contenttype/forms"/>
  </ds:schemaRefs>
</ds:datastoreItem>
</file>

<file path=customXml/itemProps4.xml><?xml version="1.0" encoding="utf-8"?>
<ds:datastoreItem xmlns:ds="http://schemas.openxmlformats.org/officeDocument/2006/customXml" ds:itemID="{7E93485E-A344-40CD-AA09-FABBA9536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ABCB Master template V6.0</Template>
  <TotalTime>10402</TotalTime>
  <Words>11392</Words>
  <Application>Microsoft Office PowerPoint</Application>
  <PresentationFormat>Widescreen</PresentationFormat>
  <Paragraphs>920</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Helvetica Light</vt:lpstr>
      <vt:lpstr>Wingdings</vt:lpstr>
      <vt:lpstr>Master slide set</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Sewter, Mitchell</cp:lastModifiedBy>
  <cp:revision>415</cp:revision>
  <cp:lastPrinted>2021-01-27T15:08:14Z</cp:lastPrinted>
  <dcterms:created xsi:type="dcterms:W3CDTF">2021-01-17T13:45:03Z</dcterms:created>
  <dcterms:modified xsi:type="dcterms:W3CDTF">2022-12-22T05:10:50Z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AAE0677D-000A-48B6-B6FE-4970B9FACAC9</vt:lpwstr>
  </property>
  <property fmtid="{D5CDD505-2E9C-101B-9397-08002B2CF9AE}" pid="3" name="ArticulatePath">
    <vt:lpwstr>Presentation1</vt:lpwstr>
  </property>
  <property fmtid="{D5CDD505-2E9C-101B-9397-08002B2CF9AE}" pid="4" name="ContentTypeId">
    <vt:lpwstr>0x0101004BD8C9492125574A91909CD263A904DF</vt:lpwstr>
  </property>
  <property fmtid="{D5CDD505-2E9C-101B-9397-08002B2CF9AE}" pid="5" name="_dlc_DocIdItemGuid">
    <vt:lpwstr>9694f4b1-c9e1-4e02-b61a-7f8903c4e6ca</vt:lpwstr>
  </property>
  <property fmtid="{D5CDD505-2E9C-101B-9397-08002B2CF9AE}" pid="6" name="DocHub_Year">
    <vt:lpwstr>1511;#2021|712d5b50-1b62-44de-9d3e-74234783b265</vt:lpwstr>
  </property>
  <property fmtid="{D5CDD505-2E9C-101B-9397-08002B2CF9AE}" pid="7" name="DocHub_DocumentType">
    <vt:lpwstr>125;#Presentation|ab805e68-7a57-486a-be81-1c5c2b6ed4f5</vt:lpwstr>
  </property>
  <property fmtid="{D5CDD505-2E9C-101B-9397-08002B2CF9AE}" pid="8" name="DocHub_SecurityClassification">
    <vt:lpwstr>3;#OFFICIAL|6106d03b-a1a0-4e30-9d91-d5e9fb4314f9</vt:lpwstr>
  </property>
  <property fmtid="{D5CDD505-2E9C-101B-9397-08002B2CF9AE}" pid="9" name="DocHub_Keywords">
    <vt:lpwstr>224;#Tutor|1ce3eea8-ddb8-4eff-86b1-4b6040eed2c8;#85;#Education|4d80e486-8489-4dcd-903d-ee8f24163c3c;#1163;#Training|72b08e84-07d2-42cd-a5f2-8f8ce76dc64d</vt:lpwstr>
  </property>
  <property fmtid="{D5CDD505-2E9C-101B-9397-08002B2CF9AE}" pid="10" name="DocHub_WorkActivity">
    <vt:lpwstr>83;#Training|82b7179b-f672-4694-9a36-74ec64695c9b</vt:lpwstr>
  </property>
</Properties>
</file>