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3.xml" ContentType="application/vnd.openxmlformats-officedocument.theme+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notesSlides/notesSlide3.xml" ContentType="application/vnd.openxmlformats-officedocument.presentationml.notesSlide+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notesSlides/notesSlide6.xml" ContentType="application/vnd.openxmlformats-officedocument.presentationml.notesSlide+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notesSlides/notesSlide10.xml" ContentType="application/vnd.openxmlformats-officedocument.presentationml.notesSlide+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notesSlides/notesSlide13.xml" ContentType="application/vnd.openxmlformats-officedocument.presentationml.notesSlide+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notesSlides/notesSlide16.xml" ContentType="application/vnd.openxmlformats-officedocument.presentationml.notesSlide+xml"/>
  <Override PartName="/ppt/tags/tag63.xml" ContentType="application/vnd.openxmlformats-officedocument.presentationml.tags+xml"/>
  <Override PartName="/ppt/notesSlides/notesSlide17.xml" ContentType="application/vnd.openxmlformats-officedocument.presentationml.notesSlide+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notesSlides/notesSlide19.xml" ContentType="application/vnd.openxmlformats-officedocument.presentationml.notesSlide+xml"/>
  <Override PartName="/ppt/tags/tag66.xml" ContentType="application/vnd.openxmlformats-officedocument.presentationml.tags+xml"/>
  <Override PartName="/ppt/notesSlides/notesSlide20.xml" ContentType="application/vnd.openxmlformats-officedocument.presentationml.notesSlide+xml"/>
  <Override PartName="/ppt/tags/tag67.xml" ContentType="application/vnd.openxmlformats-officedocument.presentationml.tags+xml"/>
  <Override PartName="/ppt/notesSlides/notesSlide21.xml" ContentType="application/vnd.openxmlformats-officedocument.presentationml.notesSlide+xml"/>
  <Override PartName="/ppt/tags/tag68.xml" ContentType="application/vnd.openxmlformats-officedocument.presentationml.tags+xml"/>
  <Override PartName="/ppt/notesSlides/notesSlide22.xml" ContentType="application/vnd.openxmlformats-officedocument.presentationml.notesSlide+xml"/>
  <Override PartName="/ppt/tags/tag69.xml" ContentType="application/vnd.openxmlformats-officedocument.presentationml.tags+xml"/>
  <Override PartName="/ppt/notesSlides/notesSlide23.xml" ContentType="application/vnd.openxmlformats-officedocument.presentationml.notesSlide+xml"/>
  <Override PartName="/ppt/tags/tag70.xml" ContentType="application/vnd.openxmlformats-officedocument.presentationml.tags+xml"/>
  <Override PartName="/ppt/notesSlides/notesSlide24.xml" ContentType="application/vnd.openxmlformats-officedocument.presentationml.notesSlide+xml"/>
  <Override PartName="/ppt/tags/tag71.xml" ContentType="application/vnd.openxmlformats-officedocument.presentationml.tags+xml"/>
  <Override PartName="/ppt/notesSlides/notesSlide25.xml" ContentType="application/vnd.openxmlformats-officedocument.presentationml.notesSlide+xml"/>
  <Override PartName="/ppt/tags/tag72.xml" ContentType="application/vnd.openxmlformats-officedocument.presentationml.tags+xml"/>
  <Override PartName="/ppt/notesSlides/notesSlide26.xml" ContentType="application/vnd.openxmlformats-officedocument.presentationml.notesSlide+xml"/>
  <Override PartName="/ppt/tags/tag7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5"/>
    <p:sldMasterId id="2147483838" r:id="rId6"/>
  </p:sldMasterIdLst>
  <p:notesMasterIdLst>
    <p:notesMasterId r:id="rId34"/>
  </p:notesMasterIdLst>
  <p:sldIdLst>
    <p:sldId id="259" r:id="rId7"/>
    <p:sldId id="281" r:id="rId8"/>
    <p:sldId id="348" r:id="rId9"/>
    <p:sldId id="351" r:id="rId10"/>
    <p:sldId id="819" r:id="rId11"/>
    <p:sldId id="820" r:id="rId12"/>
    <p:sldId id="823" r:id="rId13"/>
    <p:sldId id="824" r:id="rId14"/>
    <p:sldId id="825" r:id="rId15"/>
    <p:sldId id="826" r:id="rId16"/>
    <p:sldId id="827" r:id="rId17"/>
    <p:sldId id="828" r:id="rId18"/>
    <p:sldId id="829" r:id="rId19"/>
    <p:sldId id="830" r:id="rId20"/>
    <p:sldId id="817" r:id="rId21"/>
    <p:sldId id="832" r:id="rId22"/>
    <p:sldId id="833" r:id="rId23"/>
    <p:sldId id="835" r:id="rId24"/>
    <p:sldId id="839" r:id="rId25"/>
    <p:sldId id="758" r:id="rId26"/>
    <p:sldId id="356" r:id="rId27"/>
    <p:sldId id="838" r:id="rId28"/>
    <p:sldId id="362" r:id="rId29"/>
    <p:sldId id="360" r:id="rId30"/>
    <p:sldId id="302" r:id="rId31"/>
    <p:sldId id="303" r:id="rId32"/>
    <p:sldId id="282"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inta Nelligan" initials="JN" lastIdx="4" clrIdx="0">
    <p:extLst>
      <p:ext uri="{19B8F6BF-5375-455C-9EA6-DF929625EA0E}">
        <p15:presenceInfo xmlns:p15="http://schemas.microsoft.com/office/powerpoint/2012/main" userId="ad990f9a64414bef" providerId="Windows Live"/>
      </p:ext>
    </p:extLst>
  </p:cmAuthor>
  <p:cmAuthor id="2" name="Melville, Philip" initials="MP" lastIdx="30" clrIdx="1">
    <p:extLst>
      <p:ext uri="{19B8F6BF-5375-455C-9EA6-DF929625EA0E}">
        <p15:presenceInfo xmlns:p15="http://schemas.microsoft.com/office/powerpoint/2012/main" userId="S-1-5-21-2957929095-3120739573-999721741-118616" providerId="AD"/>
      </p:ext>
    </p:extLst>
  </p:cmAuthor>
  <p:cmAuthor id="3" name="Wright, Clare" initials="WC" lastIdx="54" clrIdx="2">
    <p:extLst>
      <p:ext uri="{19B8F6BF-5375-455C-9EA6-DF929625EA0E}">
        <p15:presenceInfo xmlns:p15="http://schemas.microsoft.com/office/powerpoint/2012/main" userId="S-1-5-21-2957929095-3120739573-999721741-85180" providerId="AD"/>
      </p:ext>
    </p:extLst>
  </p:cmAuthor>
  <p:cmAuthor id="4" name="Molendijk, Lily" initials="ML" lastIdx="2" clrIdx="3">
    <p:extLst>
      <p:ext uri="{19B8F6BF-5375-455C-9EA6-DF929625EA0E}">
        <p15:presenceInfo xmlns:p15="http://schemas.microsoft.com/office/powerpoint/2012/main" userId="S-1-5-21-2957929095-3120739573-999721741-132089" providerId="AD"/>
      </p:ext>
    </p:extLst>
  </p:cmAuthor>
  <p:cmAuthor id="5" name="Armstrong, Alexander" initials="AA" lastIdx="8" clrIdx="4">
    <p:extLst>
      <p:ext uri="{19B8F6BF-5375-455C-9EA6-DF929625EA0E}">
        <p15:presenceInfo xmlns:p15="http://schemas.microsoft.com/office/powerpoint/2012/main" userId="S-1-5-21-2957929095-3120739573-999721741-100650" providerId="AD"/>
      </p:ext>
    </p:extLst>
  </p:cmAuthor>
  <p:cmAuthor id="6" name="Galbraith, Penny" initials="GP" lastIdx="12" clrIdx="5">
    <p:extLst>
      <p:ext uri="{19B8F6BF-5375-455C-9EA6-DF929625EA0E}">
        <p15:presenceInfo xmlns:p15="http://schemas.microsoft.com/office/powerpoint/2012/main" userId="S-1-5-21-2957929095-3120739573-999721741-1267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D"/>
    <a:srgbClr val="DADEF4"/>
    <a:srgbClr val="004680"/>
    <a:srgbClr val="D4DEFF"/>
    <a:srgbClr val="F2F5FF"/>
    <a:srgbClr val="5762A7"/>
    <a:srgbClr val="DCDEFF"/>
    <a:srgbClr val="DCDF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3" autoAdjust="0"/>
    <p:restoredTop sz="62500" autoAdjust="0"/>
  </p:normalViewPr>
  <p:slideViewPr>
    <p:cSldViewPr snapToGrid="0">
      <p:cViewPr varScale="1">
        <p:scale>
          <a:sx n="72" d="100"/>
          <a:sy n="72" d="100"/>
        </p:scale>
        <p:origin x="3876" y="78"/>
      </p:cViewPr>
      <p:guideLst/>
    </p:cSldViewPr>
  </p:slideViewPr>
  <p:notesTextViewPr>
    <p:cViewPr>
      <p:scale>
        <a:sx n="1" d="1"/>
        <a:sy n="1" d="1"/>
      </p:scale>
      <p:origin x="0" y="0"/>
    </p:cViewPr>
  </p:notesTextViewPr>
  <p:notesViewPr>
    <p:cSldViewPr snapToGrid="0">
      <p:cViewPr varScale="1">
        <p:scale>
          <a:sx n="62" d="100"/>
          <a:sy n="62" d="100"/>
        </p:scale>
        <p:origin x="228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A956-E16B-47C1-852D-BC3DD0564875}" type="slidenum">
              <a:rPr lang="en-AU" smtClean="0"/>
              <a:t>‹#›</a:t>
            </a:fld>
            <a:endParaRPr lang="en-AU"/>
          </a:p>
        </p:txBody>
      </p:sp>
    </p:spTree>
    <p:extLst>
      <p:ext uri="{BB962C8B-B14F-4D97-AF65-F5344CB8AC3E}">
        <p14:creationId xmlns:p14="http://schemas.microsoft.com/office/powerpoint/2010/main" val="421200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a:t>
            </a:r>
            <a:r>
              <a:rPr lang="en-AU" b="1" dirty="0" smtClean="0"/>
              <a:t>progression</a:t>
            </a:r>
          </a:p>
          <a:p>
            <a:endParaRPr lang="en-AU" b="1" dirty="0"/>
          </a:p>
          <a:p>
            <a:r>
              <a:rPr lang="en-AU" dirty="0"/>
              <a:t>The slide has a plain background and presentation title only, which provides something other than a blank screen for the time during which participants are entering the room or getting cameras and audio set up. </a:t>
            </a:r>
          </a:p>
          <a:p>
            <a:endParaRPr lang="en-AU" dirty="0"/>
          </a:p>
          <a:p>
            <a:r>
              <a:rPr lang="en-AU" dirty="0"/>
              <a:t>When you are ready to begin, click once to progress to the animated introduction to the module. </a:t>
            </a:r>
          </a:p>
          <a:p>
            <a:endParaRPr lang="en-AU" dirty="0"/>
          </a:p>
          <a:p>
            <a:r>
              <a:rPr lang="en-AU" b="1" dirty="0"/>
              <a:t>Facilitator Notes</a:t>
            </a:r>
          </a:p>
          <a:p>
            <a:r>
              <a:rPr lang="en-AU" dirty="0"/>
              <a:t>Add your organisation’s logo to this screen.</a:t>
            </a:r>
          </a:p>
          <a:p>
            <a:endParaRPr lang="en-AU" dirty="0"/>
          </a:p>
          <a:p>
            <a:pPr marL="0" indent="0">
              <a:lnSpc>
                <a:spcPct val="100000"/>
              </a:lnSpc>
              <a:buNone/>
            </a:pPr>
            <a:r>
              <a:rPr lang="en-AU" sz="1200" b="1" dirty="0">
                <a:solidFill>
                  <a:schemeClr val="tx1"/>
                </a:solidFill>
                <a:latin typeface="Arial" panose="020B0604020202020204" pitchFamily="34" charset="0"/>
                <a:cs typeface="Arial" panose="020B0604020202020204" pitchFamily="34" charset="0"/>
              </a:rPr>
              <a:t>Copyright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smtClean="0">
                <a:solidFill>
                  <a:schemeClr val="tx1"/>
                </a:solidFill>
                <a:effectLst/>
                <a:latin typeface="+mn-lt"/>
                <a:ea typeface="+mn-ea"/>
                <a:cs typeface="+mn-cs"/>
              </a:rPr>
              <a:t>© Commonwealth of Australia and the States and Territories of Australia 2022, published by the Australian Building Codes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All material in this publication is licensed under a Creative Commons Attribution-</a:t>
            </a:r>
            <a:r>
              <a:rPr lang="en-AU" sz="1200" kern="1200" dirty="0" err="1" smtClean="0">
                <a:solidFill>
                  <a:schemeClr val="tx1"/>
                </a:solidFill>
                <a:effectLst/>
                <a:latin typeface="+mn-lt"/>
                <a:ea typeface="+mn-ea"/>
                <a:cs typeface="+mn-cs"/>
              </a:rPr>
              <a:t>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with the exception of:</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Commonwealth Coat of Arms;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logos;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third party material;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trademarks; and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images or photographs.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Creative Commons Attribution-</a:t>
            </a:r>
            <a:r>
              <a:rPr lang="en-AU" sz="1200" kern="1200" dirty="0" err="1" smtClean="0">
                <a:solidFill>
                  <a:schemeClr val="tx1"/>
                </a:solidFill>
                <a:effectLst/>
                <a:latin typeface="+mn-lt"/>
                <a:ea typeface="+mn-ea"/>
                <a:cs typeface="+mn-cs"/>
              </a:rPr>
              <a:t>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is a standard form licence agreement that allows you to copy, redistribute, remix, transform and build upon the material. You must attribute the work and license the derivative works under the same terms. A summary of the licence terms is available from </a:t>
            </a:r>
            <a:r>
              <a:rPr lang="en-AU" sz="1200" u="sng" kern="1200" dirty="0" smtClean="0">
                <a:solidFill>
                  <a:schemeClr val="tx1"/>
                </a:solidFill>
                <a:effectLst/>
                <a:latin typeface="+mn-lt"/>
                <a:ea typeface="+mn-ea"/>
                <a:cs typeface="+mn-cs"/>
                <a:hlinkClick r:id="rId3"/>
              </a:rPr>
              <a:t>https://creativecommons.org/licenses/by-sa/4.0/</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Enquiries about this publication can be sent to: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Australian Building Codes Board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GPO Box 2013</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CANBERRA ACT 2601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Phone: 1300 134 631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Email: ncc@abcb.gov.au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www.abcb.gov.au</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Attribution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Use of all or part of this publication must include the following attribution: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Commonwealth of Australia and the States and Territories 2022, published by the Australian Building Codes Board. </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Disclaimer</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By accessing or using this publication, you agree to the following:</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While care has been taken in the preparation of this publication, it may not be complete or up-to-date.  You can ensure that you are using a complete and up-to-date version by checking the Australian Building Codes Board website (</a:t>
            </a:r>
            <a:r>
              <a:rPr lang="en-AU" sz="1200" u="sng" kern="1200" dirty="0" smtClean="0">
                <a:solidFill>
                  <a:schemeClr val="tx1"/>
                </a:solidFill>
                <a:effectLst/>
                <a:latin typeface="+mn-lt"/>
                <a:ea typeface="+mn-ea"/>
                <a:cs typeface="+mn-cs"/>
                <a:hlinkClick r:id="rId4"/>
              </a:rPr>
              <a:t>www.abcb.gov.au</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publication is not legal or professional advice. Persons rely upon this publication entirely at their own risk and must take responsibility for assessing the relevance and accuracy of the information in relation to their particular circumstances. </a:t>
            </a:r>
            <a:endParaRPr lang="en-AU"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1</a:t>
            </a:fld>
            <a:endParaRPr lang="en-AU"/>
          </a:p>
        </p:txBody>
      </p:sp>
    </p:spTree>
    <p:extLst>
      <p:ext uri="{BB962C8B-B14F-4D97-AF65-F5344CB8AC3E}">
        <p14:creationId xmlns:p14="http://schemas.microsoft.com/office/powerpoint/2010/main" val="3729830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5 </a:t>
            </a:r>
            <a:r>
              <a:rPr lang="en-AU" b="0" dirty="0"/>
              <a:t>question buttons on the left. </a:t>
            </a:r>
          </a:p>
          <a:p>
            <a:r>
              <a:rPr lang="en-AU" b="0" dirty="0"/>
              <a:t>Click each button to see the corresponding question on the right.</a:t>
            </a:r>
          </a:p>
          <a:p>
            <a:r>
              <a:rPr lang="en-AU" b="0" dirty="0"/>
              <a:t>Click the same button a second time to see the answer to the question at the bottom on the right in a blue box.</a:t>
            </a:r>
          </a:p>
          <a:p>
            <a:r>
              <a:rPr lang="en-AU" b="0" dirty="0"/>
              <a:t>Click the same button a third time to dissolve the question and answer.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ANSWER BEFORE BRINGING UP THE NEXT ONE, AS THE QUESTIONS AND ANSWERS WRITE OVER THE TOP OF EACH OTHER. Just keep</a:t>
            </a:r>
            <a:r>
              <a:rPr lang="en-AU" b="1" baseline="0" dirty="0"/>
              <a:t> clicking on the question –  the first click brings up the question, the second click brings up the answer, and the third click makes both disappear. Then repeat for the next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question and answer before bringing up the next one, then just click the button for the earlier question again to make it and its answer dissolve.</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practice interpreting the DTS Provisions in Section C of Volume One in detail. The aim is to get the trainees to open and use the </a:t>
            </a:r>
            <a:r>
              <a:rPr lang="en-AU" dirty="0" smtClean="0"/>
              <a:t>volume </a:t>
            </a:r>
            <a:r>
              <a:rPr lang="en-AU" dirty="0"/>
              <a:t>and to give them confidence that they can locate, read and interpret the DTS Provisions correctly.  Each question requires the trainees to locate and interpret some provisions within this Section of Volume One. The relevant part number is generally given in each question to make the tasks quicker.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activity slide is designed to be a more challenging way to discuss the DTS provisions, rather than presenting excerpts on screen. It increases the variety in the presentation and is more likely to keep the trainees engaged by requiring them to </a:t>
            </a:r>
            <a:r>
              <a:rPr lang="en-AU" dirty="0" smtClean="0"/>
              <a:t>actively </a:t>
            </a:r>
            <a:r>
              <a:rPr lang="en-AU" dirty="0"/>
              <a:t>engage and answer questions using NCC Volume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complete as many or as few of the questions as you like</a:t>
            </a:r>
            <a:r>
              <a:rPr lang="en-AU"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 question and give the trainees’ time to find their answers in Section C of NCC Volume one. Discuss their answers, emphasising correct interpretation of the provisions, including checking definitions and referring to other sections, other Volumes and referenced documents as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a:t>Questions &amp;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300"/>
              </a:spcBef>
              <a:spcAft>
                <a:spcPts val="300"/>
              </a:spcAft>
              <a:buClrTx/>
              <a:buSzTx/>
              <a:buFontTx/>
              <a:buNone/>
              <a:tabLst/>
              <a:defRPr/>
            </a:pPr>
            <a:r>
              <a:rPr lang="en-AU" b="1" dirty="0"/>
              <a:t>Question 1:</a:t>
            </a:r>
            <a:r>
              <a:rPr lang="en-AU" b="0" dirty="0"/>
              <a:t> </a:t>
            </a:r>
            <a:r>
              <a:rPr lang="en-AU" sz="1200" b="1" dirty="0"/>
              <a:t>According to Part </a:t>
            </a:r>
            <a:r>
              <a:rPr lang="en-AU" sz="1200" b="1" dirty="0" smtClean="0"/>
              <a:t>C2, </a:t>
            </a:r>
            <a:r>
              <a:rPr lang="en-AU" sz="1200" b="1" dirty="0"/>
              <a:t>a concession allows the use of certain materials wherever the NCC requires use of a non-combustible material. What are these concessional materials?</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AU" sz="1200" b="1" dirty="0"/>
          </a:p>
          <a:p>
            <a:pPr marL="0" marR="0" lvl="0" indent="0" algn="l" defTabSz="914400" rtl="0" eaLnBrk="1" fontAlgn="auto" latinLnBrk="0" hangingPunct="1">
              <a:lnSpc>
                <a:spcPct val="100000"/>
              </a:lnSpc>
              <a:spcBef>
                <a:spcPts val="300"/>
              </a:spcBef>
              <a:spcAft>
                <a:spcPts val="300"/>
              </a:spcAft>
              <a:buClrTx/>
              <a:buSzTx/>
              <a:buFontTx/>
              <a:buNone/>
              <a:tabLst/>
              <a:defRPr/>
            </a:pPr>
            <a:r>
              <a:rPr lang="en-AU" sz="1200" b="1" dirty="0"/>
              <a:t>Answer 1:</a:t>
            </a:r>
          </a:p>
          <a:p>
            <a:pPr marL="171450" indent="-171450">
              <a:spcBef>
                <a:spcPts val="300"/>
              </a:spcBef>
              <a:spcAft>
                <a:spcPts val="300"/>
              </a:spcAft>
              <a:buFont typeface="Arial" panose="020B0604020202020204" pitchFamily="34" charset="0"/>
              <a:buChar char="•"/>
              <a:defRPr/>
            </a:pPr>
            <a:r>
              <a:rPr lang="en-AU" sz="1200" dirty="0"/>
              <a:t>Part </a:t>
            </a:r>
            <a:r>
              <a:rPr lang="en-AU" sz="1200" dirty="0" smtClean="0"/>
              <a:t>C2D10 </a:t>
            </a:r>
            <a:r>
              <a:rPr lang="en-AU" sz="1200" dirty="0"/>
              <a:t>Non-combustible building elements, </a:t>
            </a:r>
            <a:r>
              <a:rPr lang="en-AU" sz="1200" dirty="0" smtClean="0"/>
              <a:t>clause (6) </a:t>
            </a:r>
            <a:endParaRPr lang="en-AU" sz="1200" dirty="0"/>
          </a:p>
          <a:p>
            <a:pPr marL="171450" indent="-171450">
              <a:spcBef>
                <a:spcPts val="300"/>
              </a:spcBef>
              <a:spcAft>
                <a:spcPts val="300"/>
              </a:spcAft>
              <a:buFont typeface="Arial" panose="020B0604020202020204" pitchFamily="34" charset="0"/>
              <a:buChar char="•"/>
              <a:defRPr/>
            </a:pPr>
            <a:r>
              <a:rPr lang="en-AU" sz="1200" b="0" dirty="0"/>
              <a:t>Plasterboard</a:t>
            </a:r>
          </a:p>
          <a:p>
            <a:pPr marL="171450" indent="-171450">
              <a:spcBef>
                <a:spcPts val="300"/>
              </a:spcBef>
              <a:spcAft>
                <a:spcPts val="300"/>
              </a:spcAft>
              <a:buFont typeface="Arial" panose="020B0604020202020204" pitchFamily="34" charset="0"/>
              <a:buChar char="•"/>
              <a:defRPr/>
            </a:pPr>
            <a:r>
              <a:rPr lang="en-AU" sz="1200" b="0" dirty="0"/>
              <a:t>Perforated gypsum lath with a normal paper finish</a:t>
            </a:r>
          </a:p>
          <a:p>
            <a:pPr marL="171450" indent="-171450">
              <a:spcBef>
                <a:spcPts val="300"/>
              </a:spcBef>
              <a:spcAft>
                <a:spcPts val="300"/>
              </a:spcAft>
              <a:buFont typeface="Arial" panose="020B0604020202020204" pitchFamily="34" charset="0"/>
              <a:buChar char="•"/>
              <a:defRPr/>
            </a:pPr>
            <a:r>
              <a:rPr lang="en-AU" sz="1200" b="0" dirty="0"/>
              <a:t>Fibrous-plaster sheet</a:t>
            </a:r>
          </a:p>
          <a:p>
            <a:pPr marL="171450" indent="-171450">
              <a:spcBef>
                <a:spcPts val="300"/>
              </a:spcBef>
              <a:spcAft>
                <a:spcPts val="300"/>
              </a:spcAft>
              <a:buFont typeface="Arial" panose="020B0604020202020204" pitchFamily="34" charset="0"/>
              <a:buChar char="•"/>
              <a:defRPr/>
            </a:pPr>
            <a:r>
              <a:rPr lang="en-AU" sz="1200" b="0" dirty="0"/>
              <a:t>Fibre-reinforced cement sheeting</a:t>
            </a:r>
          </a:p>
          <a:p>
            <a:pPr marL="171450" indent="-171450">
              <a:spcBef>
                <a:spcPts val="300"/>
              </a:spcBef>
              <a:spcAft>
                <a:spcPts val="300"/>
              </a:spcAft>
              <a:buFont typeface="Arial" panose="020B0604020202020204" pitchFamily="34" charset="0"/>
              <a:buChar char="•"/>
              <a:defRPr/>
            </a:pPr>
            <a:r>
              <a:rPr lang="en-AU" sz="1200" b="0" dirty="0"/>
              <a:t>Pre-finished metal sheeting that meets specified requirements</a:t>
            </a:r>
          </a:p>
          <a:p>
            <a:pPr marL="171450" indent="-171450">
              <a:spcBef>
                <a:spcPts val="300"/>
              </a:spcBef>
              <a:spcAft>
                <a:spcPts val="300"/>
              </a:spcAft>
              <a:buFont typeface="Arial" panose="020B0604020202020204" pitchFamily="34" charset="0"/>
              <a:buChar char="•"/>
              <a:defRPr/>
            </a:pPr>
            <a:r>
              <a:rPr lang="en-AU" sz="1200" b="0" dirty="0"/>
              <a:t>Sarking-type material that meets specified requirements</a:t>
            </a:r>
          </a:p>
          <a:p>
            <a:pPr marL="171450" indent="-171450">
              <a:spcBef>
                <a:spcPts val="300"/>
              </a:spcBef>
              <a:spcAft>
                <a:spcPts val="300"/>
              </a:spcAft>
              <a:buFont typeface="Arial" panose="020B0604020202020204" pitchFamily="34" charset="0"/>
              <a:buChar char="•"/>
              <a:defRPr/>
            </a:pPr>
            <a:r>
              <a:rPr lang="en-AU" sz="1200" b="0" dirty="0"/>
              <a:t>Bonded laminate materials that meet specified requirements</a:t>
            </a:r>
          </a:p>
          <a:p>
            <a:endParaRPr lang="en-AU" dirty="0"/>
          </a:p>
          <a:p>
            <a:pPr marR="0" lvl="0" algn="l" defTabSz="914400" rtl="0" eaLnBrk="1" fontAlgn="auto" latinLnBrk="0" hangingPunct="1">
              <a:lnSpc>
                <a:spcPct val="100000"/>
              </a:lnSpc>
              <a:spcBef>
                <a:spcPts val="200"/>
              </a:spcBef>
              <a:spcAft>
                <a:spcPts val="200"/>
              </a:spcAft>
              <a:buClrTx/>
              <a:buSzTx/>
              <a:tabLst>
                <a:tab pos="360363" algn="l"/>
              </a:tabLst>
              <a:defRPr/>
            </a:pPr>
            <a:r>
              <a:rPr lang="en-AU" b="1" dirty="0"/>
              <a:t>Question 2: </a:t>
            </a:r>
            <a:r>
              <a:rPr lang="en-AU" sz="1200" b="1" dirty="0"/>
              <a:t>According </a:t>
            </a:r>
            <a:r>
              <a:rPr lang="en-AU" sz="1200" b="1" dirty="0" smtClean="0"/>
              <a:t>to Part C3, </a:t>
            </a:r>
            <a:r>
              <a:rPr lang="en-AU" sz="1200" b="1" dirty="0"/>
              <a:t>what is the maximum size for a fire compartment in the patient care areas of a Class 9a health-care building?</a:t>
            </a:r>
          </a:p>
          <a:p>
            <a:pPr marR="0" lvl="0" algn="l" defTabSz="914400" rtl="0" eaLnBrk="1" fontAlgn="auto" latinLnBrk="0" hangingPunct="1">
              <a:lnSpc>
                <a:spcPct val="100000"/>
              </a:lnSpc>
              <a:spcBef>
                <a:spcPts val="200"/>
              </a:spcBef>
              <a:spcAft>
                <a:spcPts val="200"/>
              </a:spcAft>
              <a:buClrTx/>
              <a:buSzTx/>
              <a:tabLst>
                <a:tab pos="360363" algn="l"/>
              </a:tabLst>
              <a:defRPr/>
            </a:pPr>
            <a:endParaRPr lang="en-AU" sz="1200" b="1" dirty="0"/>
          </a:p>
          <a:p>
            <a:pPr marR="0" lvl="0" algn="l" defTabSz="914400" rtl="0" eaLnBrk="1" fontAlgn="auto" latinLnBrk="0" hangingPunct="1">
              <a:lnSpc>
                <a:spcPct val="100000"/>
              </a:lnSpc>
              <a:spcBef>
                <a:spcPts val="200"/>
              </a:spcBef>
              <a:spcAft>
                <a:spcPts val="200"/>
              </a:spcAft>
              <a:buClrTx/>
              <a:buSzTx/>
              <a:tabLst>
                <a:tab pos="360363" algn="l"/>
              </a:tabLst>
              <a:defRPr/>
            </a:pPr>
            <a:r>
              <a:rPr lang="en-AU" sz="1200" b="1" dirty="0"/>
              <a:t>Answer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C3D6 Class 9 buildings, clause (1)(a)</a:t>
            </a:r>
          </a:p>
          <a:p>
            <a:pPr marL="171450" lvl="0" indent="-171450">
              <a:buFont typeface="Arial" panose="020B0604020202020204" pitchFamily="34" charset="0"/>
              <a:buChar char="•"/>
              <a:defRPr/>
            </a:pPr>
            <a:r>
              <a:rPr lang="en-AU" sz="1200" dirty="0" smtClean="0"/>
              <a:t>Fire </a:t>
            </a:r>
            <a:r>
              <a:rPr lang="en-AU" sz="1200" dirty="0"/>
              <a:t>compartments in a patient care areas of a Class 9a health--care building cannot be larger than 2000 m</a:t>
            </a:r>
            <a:r>
              <a:rPr lang="en-AU" sz="1200" baseline="30000" dirty="0"/>
              <a:t>2</a:t>
            </a:r>
          </a:p>
          <a:p>
            <a:pPr marL="171450" indent="-171450">
              <a:buFont typeface="Arial" panose="020B0604020202020204" pitchFamily="34" charset="0"/>
              <a:buChar cha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3: </a:t>
            </a:r>
            <a:r>
              <a:rPr lang="en-AU" sz="1200" b="1" dirty="0"/>
              <a:t>According to Part </a:t>
            </a:r>
            <a:r>
              <a:rPr lang="en-AU" sz="1200" b="1" dirty="0" smtClean="0"/>
              <a:t>C3, </a:t>
            </a:r>
            <a:r>
              <a:rPr lang="en-AU" sz="1200" b="1" dirty="0"/>
              <a:t>what fire safety provisions apply to </a:t>
            </a:r>
            <a:r>
              <a:rPr lang="en-AU" sz="1200" b="1" dirty="0" smtClean="0"/>
              <a:t>electricity </a:t>
            </a:r>
            <a:r>
              <a:rPr lang="en-AU" sz="1200" b="1" dirty="0"/>
              <a:t>substations located within a 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Answer 3:</a:t>
            </a:r>
          </a:p>
          <a:p>
            <a:pPr marL="171450" lvl="0" indent="-171450">
              <a:buFont typeface="Arial" panose="020B0604020202020204" pitchFamily="34" charset="0"/>
              <a:buChar char="•"/>
              <a:defRPr/>
            </a:pPr>
            <a:r>
              <a:rPr lang="en-AU" sz="1200" dirty="0"/>
              <a:t>Part </a:t>
            </a:r>
            <a:r>
              <a:rPr lang="en-AU" sz="1200" dirty="0" smtClean="0"/>
              <a:t>C3D14 </a:t>
            </a:r>
            <a:r>
              <a:rPr lang="en-AU" sz="1200" dirty="0"/>
              <a:t>Electricity supply system, </a:t>
            </a:r>
            <a:r>
              <a:rPr lang="en-AU" sz="1200" dirty="0" smtClean="0"/>
              <a:t>clause (1)(a) and (b)</a:t>
            </a:r>
            <a:endParaRPr lang="en-AU" sz="1200" dirty="0"/>
          </a:p>
          <a:p>
            <a:pPr marL="171450" lvl="0" indent="-171450">
              <a:buFont typeface="Arial" panose="020B0604020202020204" pitchFamily="34" charset="0"/>
              <a:buChar char="•"/>
              <a:defRPr/>
            </a:pPr>
            <a:r>
              <a:rPr lang="en-AU" sz="1200" dirty="0"/>
              <a:t>An electricity substation within a building must:</a:t>
            </a:r>
          </a:p>
          <a:p>
            <a:pPr marL="628650" lvl="1" indent="-171450">
              <a:buFont typeface="Arial" panose="020B0604020202020204" pitchFamily="34" charset="0"/>
              <a:buChar char="•"/>
              <a:defRPr/>
            </a:pPr>
            <a:r>
              <a:rPr lang="en-AU" sz="1200" dirty="0"/>
              <a:t>Be separated from the rest of the building by construction with an FRL of at least 120/120/120</a:t>
            </a:r>
          </a:p>
          <a:p>
            <a:pPr marL="628650" lvl="1" indent="-171450">
              <a:buFont typeface="Arial" panose="020B0604020202020204" pitchFamily="34" charset="0"/>
              <a:buChar char="•"/>
              <a:defRPr/>
            </a:pPr>
            <a:r>
              <a:rPr lang="en-AU" sz="1200" dirty="0"/>
              <a:t>Have a doorway protected with a self-closing door with an FRL of at least --/120/30</a:t>
            </a:r>
          </a:p>
          <a:p>
            <a:endParaRPr lang="en-AU" b="1" dirty="0"/>
          </a:p>
          <a:p>
            <a:pPr lvl="0">
              <a:spcBef>
                <a:spcPts val="200"/>
              </a:spcBef>
              <a:spcAft>
                <a:spcPts val="200"/>
              </a:spcAft>
              <a:defRPr/>
            </a:pPr>
            <a:r>
              <a:rPr lang="en-AU" b="1" dirty="0"/>
              <a:t>Question 4: </a:t>
            </a:r>
            <a:r>
              <a:rPr lang="en-AU" sz="1200" b="1" dirty="0"/>
              <a:t>According to Part </a:t>
            </a:r>
            <a:r>
              <a:rPr lang="en-AU" sz="1200" b="1" dirty="0" smtClean="0"/>
              <a:t>C4, </a:t>
            </a:r>
            <a:r>
              <a:rPr lang="en-AU" sz="1200" b="1" dirty="0"/>
              <a:t>what methods of protection are acceptable for windows (that require protection)?</a:t>
            </a:r>
          </a:p>
          <a:p>
            <a:pPr lvl="0">
              <a:spcBef>
                <a:spcPts val="200"/>
              </a:spcBef>
              <a:spcAft>
                <a:spcPts val="200"/>
              </a:spcAft>
              <a:defRPr/>
            </a:pPr>
            <a:endParaRPr lang="en-AU" sz="1200" b="1" dirty="0"/>
          </a:p>
          <a:p>
            <a:pPr lvl="0">
              <a:spcBef>
                <a:spcPts val="200"/>
              </a:spcBef>
              <a:spcAft>
                <a:spcPts val="200"/>
              </a:spcAft>
              <a:defRPr/>
            </a:pPr>
            <a:r>
              <a:rPr lang="en-AU" sz="1200" b="1" dirty="0"/>
              <a:t>Answer 4:</a:t>
            </a:r>
          </a:p>
          <a:p>
            <a:pPr marL="171450" lvl="0" indent="-171450">
              <a:buFont typeface="Arial" panose="020B0604020202020204" pitchFamily="34" charset="0"/>
              <a:buChar char="•"/>
              <a:defRPr/>
            </a:pPr>
            <a:r>
              <a:rPr lang="en-AU" sz="1200" dirty="0"/>
              <a:t>Part </a:t>
            </a:r>
            <a:r>
              <a:rPr lang="en-AU" sz="1200" dirty="0" smtClean="0"/>
              <a:t>C4D5 </a:t>
            </a:r>
            <a:r>
              <a:rPr lang="en-AU" sz="1200" dirty="0"/>
              <a:t>Acceptable methods of protection, </a:t>
            </a:r>
            <a:r>
              <a:rPr lang="en-AU" sz="1200" dirty="0" smtClean="0"/>
              <a:t>clause (1)(b)</a:t>
            </a:r>
            <a:endParaRPr lang="en-AU" sz="1200" dirty="0"/>
          </a:p>
          <a:p>
            <a:pPr marL="171450" lvl="0" indent="-171450">
              <a:buFont typeface="Arial" panose="020B0604020202020204" pitchFamily="34" charset="0"/>
              <a:buChar char="•"/>
              <a:defRPr/>
            </a:pPr>
            <a:r>
              <a:rPr lang="en-AU" sz="1200" dirty="0"/>
              <a:t>A window opening that requires protection must have:</a:t>
            </a:r>
          </a:p>
          <a:p>
            <a:pPr marL="628650" lvl="1" indent="-171450">
              <a:buFont typeface="Arial" panose="020B0604020202020204" pitchFamily="34" charset="0"/>
              <a:buChar char="•"/>
              <a:defRPr/>
            </a:pPr>
            <a:r>
              <a:rPr lang="en-AU" sz="1200" dirty="0"/>
              <a:t>Internal or external wall-wetting sprinklers used with automatic closing or permanently closed windows, or</a:t>
            </a:r>
          </a:p>
          <a:p>
            <a:pPr marL="628650" lvl="1" indent="-171450">
              <a:buFont typeface="Arial" panose="020B0604020202020204" pitchFamily="34" charset="0"/>
              <a:buChar char="•"/>
              <a:defRPr/>
            </a:pPr>
            <a:r>
              <a:rPr lang="en-AU" sz="1200" dirty="0"/>
              <a:t>Fire windows that are automatic closing or permanently closed with a minimum FRL of at least --/60/--, or</a:t>
            </a:r>
          </a:p>
          <a:p>
            <a:pPr marL="628650" lvl="1" indent="-171450">
              <a:buFont typeface="Arial" panose="020B0604020202020204" pitchFamily="34" charset="0"/>
              <a:buChar char="•"/>
              <a:defRPr/>
            </a:pPr>
            <a:r>
              <a:rPr lang="en-AU" sz="1200" dirty="0"/>
              <a:t>Automatic closing fire shutters with an FRL of at least --/60/--</a:t>
            </a:r>
          </a:p>
          <a:p>
            <a:endParaRPr lang="en-AU" b="1" dirty="0"/>
          </a:p>
          <a:p>
            <a:pPr lvl="0">
              <a:spcBef>
                <a:spcPts val="200"/>
              </a:spcBef>
              <a:spcAft>
                <a:spcPts val="200"/>
              </a:spcAft>
              <a:defRPr/>
            </a:pPr>
            <a:r>
              <a:rPr lang="en-AU" b="1" dirty="0"/>
              <a:t>Question 5: </a:t>
            </a:r>
            <a:r>
              <a:rPr lang="en-AU" sz="1200" b="1" dirty="0"/>
              <a:t>According to Part </a:t>
            </a:r>
            <a:r>
              <a:rPr lang="en-AU" sz="1200" b="1" dirty="0" smtClean="0"/>
              <a:t>C4, </a:t>
            </a:r>
            <a:r>
              <a:rPr lang="en-AU" sz="1200" b="1" dirty="0"/>
              <a:t>what are the DTS requirements for openings, such as doors and lift indicator panels, that have been made into a fire-isolated lift shaft?</a:t>
            </a:r>
          </a:p>
          <a:p>
            <a:pPr lvl="0">
              <a:spcBef>
                <a:spcPts val="200"/>
              </a:spcBef>
              <a:spcAft>
                <a:spcPts val="200"/>
              </a:spcAft>
              <a:defRPr/>
            </a:pPr>
            <a:endParaRPr lang="en-AU" sz="1200" b="1" dirty="0"/>
          </a:p>
          <a:p>
            <a:pPr lvl="0">
              <a:spcBef>
                <a:spcPts val="200"/>
              </a:spcBef>
              <a:spcAft>
                <a:spcPts val="200"/>
              </a:spcAft>
              <a:defRPr/>
            </a:pPr>
            <a:r>
              <a:rPr lang="en-AU" sz="1200" b="1" dirty="0"/>
              <a:t>Answer 5:</a:t>
            </a:r>
          </a:p>
          <a:p>
            <a:pPr marL="171450" lvl="0" indent="-171450">
              <a:buFont typeface="Arial" panose="020B0604020202020204" pitchFamily="34" charset="0"/>
              <a:buChar char="•"/>
              <a:defRPr/>
            </a:pPr>
            <a:r>
              <a:rPr lang="en-AU" sz="1200" dirty="0"/>
              <a:t>Part </a:t>
            </a:r>
            <a:r>
              <a:rPr lang="en-AU" sz="1200" dirty="0" smtClean="0"/>
              <a:t>C4D11 </a:t>
            </a:r>
            <a:r>
              <a:rPr lang="en-AU" sz="1200" dirty="0"/>
              <a:t>Openings in fire-isolated lift shafts</a:t>
            </a:r>
          </a:p>
          <a:p>
            <a:pPr marL="171450" lvl="0" indent="-171450">
              <a:buFont typeface="Arial" panose="020B0604020202020204" pitchFamily="34" charset="0"/>
              <a:buChar char="•"/>
              <a:defRPr/>
            </a:pPr>
            <a:r>
              <a:rPr lang="en-AU" sz="1200" dirty="0"/>
              <a:t>Doorways must be protected by fire doors that:</a:t>
            </a:r>
          </a:p>
          <a:p>
            <a:pPr marL="628650" lvl="1" indent="-171450">
              <a:buFont typeface="Arial" panose="020B0604020202020204" pitchFamily="34" charset="0"/>
              <a:buChar char="•"/>
              <a:defRPr/>
            </a:pPr>
            <a:r>
              <a:rPr lang="en-AU" sz="1200" dirty="0"/>
              <a:t>Have a minimum FRL of --/60/-- that:</a:t>
            </a:r>
          </a:p>
          <a:p>
            <a:pPr marL="628650" lvl="1" indent="-171450">
              <a:buFont typeface="Arial" panose="020B0604020202020204" pitchFamily="34" charset="0"/>
              <a:buChar char="•"/>
              <a:defRPr/>
            </a:pPr>
            <a:r>
              <a:rPr lang="en-AU" sz="1200" dirty="0"/>
              <a:t>Comply with </a:t>
            </a:r>
            <a:r>
              <a:rPr lang="en-AU" sz="1200" i="1" dirty="0"/>
              <a:t>AS 1735.11 Lifts, escalators and moving walks – Fire rating landing doors</a:t>
            </a:r>
          </a:p>
          <a:p>
            <a:pPr marL="628650" lvl="1" indent="-171450">
              <a:buFont typeface="Arial" panose="020B0604020202020204" pitchFamily="34" charset="0"/>
              <a:buChar char="•"/>
              <a:defRPr/>
            </a:pPr>
            <a:r>
              <a:rPr lang="en-AU" sz="1200" dirty="0"/>
              <a:t>Are set to remain closed except when people, goods or vehicles are entering or leaving the lift</a:t>
            </a:r>
          </a:p>
          <a:p>
            <a:pPr marL="171450" lvl="0" indent="-171450">
              <a:buFont typeface="Arial" panose="020B0604020202020204" pitchFamily="34" charset="0"/>
              <a:buChar char="•"/>
              <a:defRPr/>
            </a:pPr>
            <a:r>
              <a:rPr lang="en-AU" sz="1200" dirty="0"/>
              <a:t>Lift indicator panels must be backed by construction with a minimum FRL of --/60/60 if the panel is &gt; 35 000 mm</a:t>
            </a:r>
            <a:r>
              <a:rPr lang="en-AU" sz="1200" baseline="30000" dirty="0"/>
              <a:t>2</a:t>
            </a:r>
            <a:r>
              <a:rPr lang="en-AU" sz="1200" dirty="0"/>
              <a:t> in area</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10</a:t>
            </a:fld>
            <a:endParaRPr lang="en-AU" dirty="0"/>
          </a:p>
        </p:txBody>
      </p:sp>
    </p:spTree>
    <p:extLst>
      <p:ext uri="{BB962C8B-B14F-4D97-AF65-F5344CB8AC3E}">
        <p14:creationId xmlns:p14="http://schemas.microsoft.com/office/powerpoint/2010/main" val="3364423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t>
            </a:r>
            <a:r>
              <a:rPr lang="en-AU" b="0" dirty="0" smtClean="0"/>
              <a:t>4 </a:t>
            </a:r>
            <a:r>
              <a:rPr lang="en-AU" b="0" dirty="0"/>
              <a:t>questions relating to the content of different Specifications from Section C of NCC Volume One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question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provide</a:t>
            </a:r>
            <a:r>
              <a:rPr lang="en-AU" baseline="0" dirty="0"/>
              <a:t> </a:t>
            </a:r>
            <a:r>
              <a:rPr lang="en-AU" dirty="0"/>
              <a:t>trainees with an activity that requires them to look at all the Specifications and identify which ones contain the provisions relevant to certain situations. Refer them to NCC Volume One to check the contents of the Specifications.</a:t>
            </a:r>
            <a:endParaRPr lang="en-AU" i="0"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each question and discuss the trainees’ answers.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any question to see the relevant Specification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Only the Specification number has been given on the slide, to save room. The full name of each Specification is given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1: The construction of fire shutters?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 1:</a:t>
            </a:r>
            <a:r>
              <a:rPr lang="en-AU" dirty="0"/>
              <a:t> </a:t>
            </a:r>
            <a:r>
              <a:rPr lang="en-AU" b="0" dirty="0"/>
              <a:t>Specification </a:t>
            </a:r>
            <a:r>
              <a:rPr lang="en-AU" b="0" dirty="0" smtClean="0"/>
              <a:t>12 </a:t>
            </a:r>
            <a:r>
              <a:rPr lang="en-AU" b="0" dirty="0"/>
              <a:t>Fire doors, smoke doors, fire windows and shutters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2: </a:t>
            </a:r>
            <a:r>
              <a:rPr lang="en-AU" sz="1200" b="1" dirty="0">
                <a:solidFill>
                  <a:schemeClr val="tx1"/>
                </a:solidFill>
              </a:rPr>
              <a:t>Buildings requiring Type A, B and C construction?</a:t>
            </a:r>
          </a:p>
          <a:p>
            <a:pPr algn="l"/>
            <a:r>
              <a:rPr lang="en-AU" b="1" dirty="0"/>
              <a:t>Answer 2:</a:t>
            </a:r>
            <a:r>
              <a:rPr lang="en-AU" dirty="0"/>
              <a:t> </a:t>
            </a:r>
            <a:r>
              <a:rPr lang="en-AU" b="0" dirty="0">
                <a:solidFill>
                  <a:schemeClr val="tx1"/>
                </a:solidFill>
              </a:rPr>
              <a:t>Specification </a:t>
            </a:r>
            <a:r>
              <a:rPr lang="en-AU" b="0" dirty="0" smtClean="0">
                <a:solidFill>
                  <a:schemeClr val="tx1"/>
                </a:solidFill>
              </a:rPr>
              <a:t>5 </a:t>
            </a:r>
            <a:r>
              <a:rPr lang="en-AU" b="0" dirty="0">
                <a:solidFill>
                  <a:schemeClr val="tx1"/>
                </a:solidFill>
              </a:rPr>
              <a:t>Fire-resisting construction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3:</a:t>
            </a:r>
            <a:r>
              <a:rPr lang="en-AU" b="0" dirty="0"/>
              <a:t> </a:t>
            </a:r>
            <a:r>
              <a:rPr lang="en-AU" sz="1200" b="1" dirty="0">
                <a:solidFill>
                  <a:schemeClr val="tx1"/>
                </a:solidFill>
              </a:rPr>
              <a:t>The fire hazard properties of wall and ceiling linings?</a:t>
            </a: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 3:</a:t>
            </a:r>
            <a:r>
              <a:rPr lang="en-AU" dirty="0"/>
              <a:t> </a:t>
            </a:r>
            <a:r>
              <a:rPr lang="en-AU" b="0" dirty="0">
                <a:solidFill>
                  <a:schemeClr val="tx1"/>
                </a:solidFill>
              </a:rPr>
              <a:t>Specification </a:t>
            </a:r>
            <a:r>
              <a:rPr lang="en-AU" b="0" dirty="0" smtClean="0">
                <a:solidFill>
                  <a:schemeClr val="tx1"/>
                </a:solidFill>
              </a:rPr>
              <a:t>7 </a:t>
            </a:r>
            <a:r>
              <a:rPr lang="en-AU" b="0" dirty="0">
                <a:solidFill>
                  <a:schemeClr val="tx1"/>
                </a:solidFill>
              </a:rPr>
              <a:t>Fire hazard properties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4:</a:t>
            </a:r>
            <a:r>
              <a:rPr lang="en-AU" b="0" dirty="0"/>
              <a:t> </a:t>
            </a:r>
            <a:r>
              <a:rPr lang="en-AU" sz="1200" b="1" dirty="0">
                <a:solidFill>
                  <a:schemeClr val="tx1"/>
                </a:solidFill>
              </a:rPr>
              <a:t>Smoke-proof walls in Class 9a and Class 9c buildings?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 4:</a:t>
            </a:r>
            <a:r>
              <a:rPr lang="en-AU" dirty="0"/>
              <a:t> </a:t>
            </a:r>
            <a:r>
              <a:rPr lang="en-AU" b="0" dirty="0">
                <a:solidFill>
                  <a:schemeClr val="tx1"/>
                </a:solidFill>
              </a:rPr>
              <a:t>Specification </a:t>
            </a:r>
            <a:r>
              <a:rPr lang="en-AU" b="0" dirty="0" smtClean="0">
                <a:solidFill>
                  <a:schemeClr val="tx1"/>
                </a:solidFill>
              </a:rPr>
              <a:t>11 </a:t>
            </a:r>
            <a:r>
              <a:rPr lang="en-AU" b="0" dirty="0">
                <a:solidFill>
                  <a:schemeClr val="tx1"/>
                </a:solidFill>
              </a:rPr>
              <a:t>Smoke-proof walls in health-care and residential care buildings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11</a:t>
            </a:fld>
            <a:endParaRPr lang="en-AU"/>
          </a:p>
        </p:txBody>
      </p:sp>
    </p:spTree>
    <p:extLst>
      <p:ext uri="{BB962C8B-B14F-4D97-AF65-F5344CB8AC3E}">
        <p14:creationId xmlns:p14="http://schemas.microsoft.com/office/powerpoint/2010/main" val="842250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starts with just the question in the banner.</a:t>
            </a:r>
          </a:p>
          <a:p>
            <a:r>
              <a:rPr lang="en-AU" dirty="0"/>
              <a:t>Click once to bring in the left hand block.</a:t>
            </a:r>
          </a:p>
          <a:p>
            <a:r>
              <a:rPr lang="en-AU" dirty="0"/>
              <a:t>Click a second time to bring in the right hand block.</a:t>
            </a:r>
          </a:p>
          <a:p>
            <a:endParaRPr lang="en-AU" dirty="0"/>
          </a:p>
          <a:p>
            <a:r>
              <a:rPr lang="en-AU" b="1" dirty="0"/>
              <a:t>Facilitator notes</a:t>
            </a:r>
          </a:p>
          <a:p>
            <a:r>
              <a:rPr lang="en-AU" dirty="0"/>
              <a:t>Ask the trainees what they know about the fire safety related provisions in Section D. Remind them that Section D is about how people enter into, exit from and move around safely in a building. How does this fit in with fire safety? </a:t>
            </a:r>
          </a:p>
          <a:p>
            <a:endParaRPr lang="en-AU" dirty="0"/>
          </a:p>
          <a:p>
            <a:r>
              <a:rPr lang="en-AU" dirty="0"/>
              <a:t>The answer is allowing for safe evacuation – people may not be able to leave a building quickly and safely if there are problems with the number and location of exits e.g.</a:t>
            </a:r>
            <a:r>
              <a:rPr lang="en-AU" baseline="0" dirty="0"/>
              <a:t> </a:t>
            </a:r>
            <a:r>
              <a:rPr lang="en-AU" dirty="0"/>
              <a:t>if there are not enough exits or they are poorly marked, or if the exits themselves are exposed to fire, smoke and toxic gases. </a:t>
            </a:r>
          </a:p>
          <a:p>
            <a:endParaRPr lang="en-AU" dirty="0"/>
          </a:p>
          <a:p>
            <a:r>
              <a:rPr lang="en-AU" dirty="0"/>
              <a:t>Progress the slide and discuss the content.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trainees to look at Section D of NCC Volume One (online or printed) and identify the fire safety related parts of the Section. The aim here is to get the trainees to look at the DTS Provisions in Section D, either online or in print, and to make sense of what they contain.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Ask the trainees to look at the </a:t>
            </a:r>
            <a:r>
              <a:rPr lang="en-AU" dirty="0" smtClean="0"/>
              <a:t>4 </a:t>
            </a:r>
            <a:r>
              <a:rPr lang="en-AU" dirty="0"/>
              <a:t>relevant Performance Requirements, and discuss briefly what each of them requires. </a:t>
            </a:r>
          </a:p>
          <a:p>
            <a:r>
              <a:rPr lang="en-AU" dirty="0"/>
              <a:t/>
            </a:r>
            <a:br>
              <a:rPr lang="en-AU" dirty="0"/>
            </a:br>
            <a:r>
              <a:rPr lang="en-AU" dirty="0"/>
              <a:t>The next slide contains an activity to discuss the impact of </a:t>
            </a:r>
            <a:r>
              <a:rPr lang="en-AU" dirty="0" smtClean="0"/>
              <a:t>some </a:t>
            </a:r>
            <a:r>
              <a:rPr lang="en-AU" dirty="0"/>
              <a:t>of the critical factors that apply to the Performance Requirements. </a:t>
            </a:r>
          </a:p>
          <a:p>
            <a:endParaRPr lang="en-AU" dirty="0"/>
          </a:p>
          <a:p>
            <a:r>
              <a:rPr lang="en-AU" dirty="0"/>
              <a:t>The following slide looks at the DTS Provisions in Parts </a:t>
            </a:r>
            <a:r>
              <a:rPr lang="en-AU" dirty="0" smtClean="0"/>
              <a:t>D2 </a:t>
            </a:r>
            <a:r>
              <a:rPr lang="en-AU" dirty="0"/>
              <a:t>and </a:t>
            </a:r>
            <a:r>
              <a:rPr lang="en-AU" dirty="0" smtClean="0"/>
              <a:t>D3. </a:t>
            </a:r>
            <a:r>
              <a:rPr lang="en-AU" dirty="0"/>
              <a:t>There is no further discussion of Part </a:t>
            </a:r>
            <a:r>
              <a:rPr lang="en-AU" dirty="0" smtClean="0"/>
              <a:t>D4 </a:t>
            </a:r>
            <a:r>
              <a:rPr lang="en-AU" dirty="0"/>
              <a:t>or Specification </a:t>
            </a:r>
            <a:r>
              <a:rPr lang="en-AU" dirty="0" smtClean="0"/>
              <a:t>14 </a:t>
            </a:r>
            <a:r>
              <a:rPr lang="en-AU" dirty="0"/>
              <a:t>in this presentation.</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Things you could discuss on this slide include:</a:t>
            </a:r>
          </a:p>
          <a:p>
            <a:pPr marL="171450" indent="-171450">
              <a:buFont typeface="Arial" panose="020B0604020202020204" pitchFamily="34" charset="0"/>
              <a:buChar char="•"/>
            </a:pPr>
            <a:r>
              <a:rPr lang="en-AU" dirty="0"/>
              <a:t>There are a total of </a:t>
            </a:r>
            <a:r>
              <a:rPr lang="en-AU" dirty="0" smtClean="0"/>
              <a:t>9 </a:t>
            </a:r>
            <a:r>
              <a:rPr lang="en-AU" dirty="0"/>
              <a:t>Performance Requirements in Section D, but only </a:t>
            </a:r>
            <a:r>
              <a:rPr lang="en-AU" dirty="0" smtClean="0"/>
              <a:t>4 </a:t>
            </a:r>
            <a:r>
              <a:rPr lang="en-AU" dirty="0"/>
              <a:t>of them are directly relevant to fire safety. (Others may contribute, e.g. slip resistant walking surfaces with manageable gradients make it easier for people to evacuate quickly, especially when visibility is limited, because they are less likely to trip or stumble. However, the key purpose of these provisions is not related to fire safety, but to movement for any purpose.)</a:t>
            </a:r>
          </a:p>
          <a:p>
            <a:pPr marL="171450" indent="-171450">
              <a:buFont typeface="Arial" panose="020B0604020202020204" pitchFamily="34" charset="0"/>
              <a:buChar char="•"/>
            </a:pPr>
            <a:r>
              <a:rPr lang="en-AU" dirty="0"/>
              <a:t>There are </a:t>
            </a:r>
            <a:r>
              <a:rPr lang="en-AU" dirty="0" smtClean="0"/>
              <a:t>3 </a:t>
            </a:r>
            <a:r>
              <a:rPr lang="en-AU" dirty="0"/>
              <a:t>other Verification Methods in the Section but only </a:t>
            </a:r>
            <a:r>
              <a:rPr lang="en-AU" dirty="0" smtClean="0"/>
              <a:t>D1V4 </a:t>
            </a:r>
            <a:r>
              <a:rPr lang="en-AU" dirty="0"/>
              <a:t>is relevant to fire safety. This references the </a:t>
            </a:r>
            <a:r>
              <a:rPr lang="en-AU" sz="1200" dirty="0"/>
              <a:t>Fire Safety Verification </a:t>
            </a:r>
            <a:r>
              <a:rPr lang="en-AU" sz="1200" dirty="0" smtClean="0"/>
              <a:t>Method, </a:t>
            </a:r>
            <a:r>
              <a:rPr lang="en-AU" sz="1200" dirty="0"/>
              <a:t>just as we saw in </a:t>
            </a:r>
            <a:r>
              <a:rPr lang="en-AU" sz="1200" dirty="0" smtClean="0"/>
              <a:t>C1V4 </a:t>
            </a:r>
            <a:r>
              <a:rPr lang="en-AU" sz="1200" dirty="0"/>
              <a:t>in Section C.</a:t>
            </a:r>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r>
              <a:rPr lang="en-AU" sz="1200" dirty="0"/>
              <a:t>The </a:t>
            </a:r>
            <a:r>
              <a:rPr lang="en-AU" sz="1200" dirty="0" smtClean="0"/>
              <a:t>3 </a:t>
            </a:r>
            <a:r>
              <a:rPr lang="en-AU" sz="1200" dirty="0"/>
              <a:t>Parts that contain DTS Provisions have varying relevance:</a:t>
            </a:r>
          </a:p>
          <a:p>
            <a:pPr marL="628650" lvl="1" indent="-171450">
              <a:buFont typeface="Arial" panose="020B0604020202020204" pitchFamily="34" charset="0"/>
              <a:buChar char="•"/>
            </a:pPr>
            <a:r>
              <a:rPr lang="en-AU" sz="1200" dirty="0"/>
              <a:t>Part </a:t>
            </a:r>
            <a:r>
              <a:rPr lang="en-AU" sz="1200" dirty="0" smtClean="0"/>
              <a:t>D2 </a:t>
            </a:r>
            <a:r>
              <a:rPr lang="en-AU" sz="1200" dirty="0"/>
              <a:t>Provision for escape is all about ensuring safe evacuation. All the provisions are relevant to evacuation during emergencies.</a:t>
            </a:r>
          </a:p>
          <a:p>
            <a:pPr marL="628650" lvl="1" indent="-171450">
              <a:buFont typeface="Arial" panose="020B0604020202020204" pitchFamily="34" charset="0"/>
              <a:buChar char="•"/>
            </a:pPr>
            <a:r>
              <a:rPr lang="en-AU" sz="1200" dirty="0"/>
              <a:t>Part </a:t>
            </a:r>
            <a:r>
              <a:rPr lang="en-AU" sz="1200" dirty="0" smtClean="0"/>
              <a:t>D3 </a:t>
            </a:r>
            <a:r>
              <a:rPr lang="en-AU" sz="1200" dirty="0"/>
              <a:t>Construction of exits contains a number of relevant provisions which relate to things like the design of fire stairways, fire ramps, and smoke lobbies.</a:t>
            </a:r>
          </a:p>
          <a:p>
            <a:pPr marL="628650" lvl="1" indent="-171450">
              <a:buFont typeface="Arial" panose="020B0604020202020204" pitchFamily="34" charset="0"/>
              <a:buChar char="•"/>
            </a:pPr>
            <a:r>
              <a:rPr lang="en-AU" sz="1200" dirty="0"/>
              <a:t>Part </a:t>
            </a:r>
            <a:r>
              <a:rPr lang="en-AU" sz="1200" dirty="0" smtClean="0"/>
              <a:t>D4 </a:t>
            </a:r>
            <a:r>
              <a:rPr lang="en-AU" sz="1200" dirty="0"/>
              <a:t>Access for people with a disability doesn’t actually contain any fire safety related DTS Provisions, but does allow for the use of lifts for evacuation of people with a disability.</a:t>
            </a:r>
          </a:p>
          <a:p>
            <a:pPr marL="628650" lvl="1" indent="-171450">
              <a:buFont typeface="Arial" panose="020B0604020202020204" pitchFamily="34" charset="0"/>
              <a:buChar char="•"/>
            </a:pPr>
            <a:endParaRPr lang="en-AU" sz="1200" dirty="0"/>
          </a:p>
          <a:p>
            <a:pPr marL="171450" lvl="0" indent="-171450">
              <a:buFont typeface="Arial" panose="020B0604020202020204" pitchFamily="34" charset="0"/>
              <a:buChar char="•"/>
            </a:pPr>
            <a:r>
              <a:rPr lang="en-AU" sz="1200" dirty="0"/>
              <a:t>There are </a:t>
            </a:r>
            <a:r>
              <a:rPr lang="en-AU" sz="1200" dirty="0" smtClean="0"/>
              <a:t>3 </a:t>
            </a:r>
            <a:r>
              <a:rPr lang="en-AU" sz="1200" dirty="0"/>
              <a:t>Specifications in Section D but only one is relevant to fire safety.</a:t>
            </a:r>
          </a:p>
          <a:p>
            <a:pPr marL="171450"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Specification </a:t>
            </a:r>
            <a:r>
              <a:rPr lang="en-US" sz="1200" baseline="0" dirty="0" smtClean="0">
                <a:latin typeface="Arial" panose="020B0604020202020204" pitchFamily="34" charset="0"/>
                <a:cs typeface="Arial" panose="020B0604020202020204" pitchFamily="34" charset="0"/>
              </a:rPr>
              <a:t>14 </a:t>
            </a:r>
            <a:r>
              <a:rPr lang="en-US" sz="1200" baseline="0" dirty="0">
                <a:latin typeface="Arial" panose="020B0604020202020204" pitchFamily="34" charset="0"/>
                <a:cs typeface="Arial" panose="020B0604020202020204" pitchFamily="34" charset="0"/>
              </a:rPr>
              <a:t>- Non-required stairways, ramps and escalators </a:t>
            </a:r>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contains the requirements to allow non-</a:t>
            </a:r>
            <a:r>
              <a:rPr lang="en-AU" sz="1200" b="0" i="1" u="none" strike="noStrike" kern="1200" baseline="0" dirty="0">
                <a:solidFill>
                  <a:schemeClr val="tx1"/>
                </a:solidFill>
                <a:latin typeface="Arial" panose="020B0604020202020204" pitchFamily="34" charset="0"/>
                <a:ea typeface="+mn-ea"/>
                <a:cs typeface="Arial" panose="020B0604020202020204" pitchFamily="34" charset="0"/>
              </a:rPr>
              <a:t>required </a:t>
            </a:r>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stairways, ramps or escalators to connect any number of </a:t>
            </a:r>
            <a:r>
              <a:rPr lang="en-AU" sz="1200" b="0" i="1" u="none" strike="noStrike" kern="1200" baseline="0" dirty="0">
                <a:solidFill>
                  <a:schemeClr val="tx1"/>
                </a:solidFill>
                <a:latin typeface="Arial" panose="020B0604020202020204" pitchFamily="34" charset="0"/>
                <a:ea typeface="+mn-ea"/>
                <a:cs typeface="Arial" panose="020B0604020202020204" pitchFamily="34" charset="0"/>
              </a:rPr>
              <a:t>storeys </a:t>
            </a:r>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in a Class 5 or 6 building. The requirements do not apply in an </a:t>
            </a:r>
            <a:r>
              <a:rPr lang="en-AU" sz="1200" b="0" i="1" u="none" strike="noStrike" kern="1200" baseline="0" dirty="0">
                <a:solidFill>
                  <a:schemeClr val="tx1"/>
                </a:solidFill>
                <a:latin typeface="Arial" panose="020B0604020202020204" pitchFamily="34" charset="0"/>
                <a:ea typeface="+mn-ea"/>
                <a:cs typeface="Arial" panose="020B0604020202020204" pitchFamily="34" charset="0"/>
              </a:rPr>
              <a:t>atrium </a:t>
            </a:r>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or outside a building. </a:t>
            </a:r>
          </a:p>
          <a:p>
            <a:pPr marL="171450" indent="-171450">
              <a:buFont typeface="Arial" panose="020B0604020202020204" pitchFamily="34" charset="0"/>
              <a:buChar char="•"/>
            </a:pPr>
            <a:endParaRPr lang="en-AU"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It sets out the:</a:t>
            </a:r>
          </a:p>
          <a:p>
            <a:pPr marL="628650" lvl="1" indent="-171450">
              <a:buFont typeface="Arial" panose="020B0604020202020204" pitchFamily="34" charset="0"/>
              <a:buChar char="•"/>
            </a:pPr>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Minimum FRLs required of the construction of escalators, moving walkways, stairways or ramps.</a:t>
            </a:r>
          </a:p>
          <a:p>
            <a:pPr marL="628650" lvl="1" indent="-171450">
              <a:buFont typeface="Arial" panose="020B0604020202020204" pitchFamily="34" charset="0"/>
              <a:buChar char="•"/>
            </a:pPr>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Requirements for fire separation, fire doors and warning signage. </a:t>
            </a:r>
            <a:endParaRPr lang="en-US" sz="1200" baseline="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AU" sz="1200" dirty="0"/>
          </a:p>
        </p:txBody>
      </p:sp>
      <p:sp>
        <p:nvSpPr>
          <p:cNvPr id="4" name="Slide Number Placeholder 3"/>
          <p:cNvSpPr>
            <a:spLocks noGrp="1"/>
          </p:cNvSpPr>
          <p:nvPr>
            <p:ph type="sldNum" sz="quarter" idx="5"/>
          </p:nvPr>
        </p:nvSpPr>
        <p:spPr/>
        <p:txBody>
          <a:bodyPr/>
          <a:lstStyle/>
          <a:p>
            <a:fld id="{0E50A956-E16B-47C1-852D-BC3DD0564875}" type="slidenum">
              <a:rPr lang="en-AU" smtClean="0"/>
              <a:t>12</a:t>
            </a:fld>
            <a:endParaRPr lang="en-AU"/>
          </a:p>
        </p:txBody>
      </p:sp>
    </p:spTree>
    <p:extLst>
      <p:ext uri="{BB962C8B-B14F-4D97-AF65-F5344CB8AC3E}">
        <p14:creationId xmlns:p14="http://schemas.microsoft.com/office/powerpoint/2010/main" val="418037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4 </a:t>
            </a:r>
            <a:r>
              <a:rPr lang="en-AU" b="0" dirty="0"/>
              <a:t>buttons across the top. </a:t>
            </a:r>
          </a:p>
          <a:p>
            <a:r>
              <a:rPr lang="en-AU" b="0" dirty="0"/>
              <a:t>Click each button once to see the corresponding excerpt from NCC Volume One, with highlights. </a:t>
            </a:r>
          </a:p>
          <a:p>
            <a:r>
              <a:rPr lang="en-AU" b="0" dirty="0"/>
              <a:t>Click a second time to see a text box on the right summarising some key information about the critical factors.</a:t>
            </a:r>
          </a:p>
          <a:p>
            <a:r>
              <a:rPr lang="en-AU" b="0" dirty="0"/>
              <a:t>Click the same button a third time to dissolve the excerpt and summary.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EXPANSION BOX BEFORE BRINGING UP THE NEXT ONE, AS THE QUESTIONS AND ANSWERS WRITE OVER THE TOP OF EACH OTHER. </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box before bringing up the next one, then just click the button for the earlier button again to make its expansion box dissolve.</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further examine the different fire safety Performance Requirements included in Section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the button for one of the Performance Requirements and discuss the excerpt. Ask the trainees to give examples of how the various critical factors might change the way that the fire safety measures in a building are designed and installed.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appropriate, bring up the summary on the right. For example, you could use this summary to spark discussion, if the trainees are reluctant to respond to questions, or you could use it to summarise the discussion quickly, if the trainees have contributed freely to the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Some notes are provided below which can help to guide this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smtClean="0"/>
              <a:t>D1P4 </a:t>
            </a:r>
            <a:r>
              <a:rPr lang="en-AU" b="1" dirty="0"/>
              <a:t>Exits</a:t>
            </a:r>
          </a:p>
          <a:p>
            <a:pPr marL="342900" indent="-342900">
              <a:spcBef>
                <a:spcPts val="200"/>
              </a:spcBef>
              <a:spcAft>
                <a:spcPts val="200"/>
              </a:spcAft>
              <a:buFont typeface="Arial" panose="020B0604020202020204" pitchFamily="34" charset="0"/>
              <a:buChar char="•"/>
            </a:pPr>
            <a:r>
              <a:rPr lang="en-AU" dirty="0"/>
              <a:t>Distance to the nearest exit impacts on ease and speed of evacuation, so the further the distance, the longer the evacuation time. The building’s fire safety system has to be designed with this likely evacuation time in mind.</a:t>
            </a:r>
          </a:p>
          <a:p>
            <a:pPr marL="342900" indent="-342900">
              <a:spcBef>
                <a:spcPts val="200"/>
              </a:spcBef>
              <a:spcAft>
                <a:spcPts val="200"/>
              </a:spcAft>
              <a:buFont typeface="Arial" panose="020B0604020202020204" pitchFamily="34" charset="0"/>
              <a:buChar char="•"/>
            </a:pPr>
            <a:r>
              <a:rPr lang="en-AU" dirty="0"/>
              <a:t>The number of people expected to use the building is also key. The more people will be in the building, the longer evacuation will take through a single exit. It may be necessary to make fire exits wider, build additional exits or reduce the travel distance to exits to reduce the total evacuation time. Mobility issues and similar characteristics are also of concern, e.g. can occupants reasonably be expected to evacuate without assistance?</a:t>
            </a:r>
          </a:p>
          <a:p>
            <a:pPr marL="342900" indent="-342900">
              <a:spcBef>
                <a:spcPts val="200"/>
              </a:spcBef>
              <a:spcAft>
                <a:spcPts val="200"/>
              </a:spcAft>
              <a:buFont typeface="Arial" panose="020B0604020202020204" pitchFamily="34" charset="0"/>
              <a:buChar char="•"/>
            </a:pPr>
            <a:r>
              <a:rPr lang="en-AU" dirty="0"/>
              <a:t>The function or use of the building can affect the fire load and intensity, which can affect </a:t>
            </a:r>
            <a:r>
              <a:rPr lang="en-AU" sz="1200" dirty="0"/>
              <a:t>the speed with which building users might need to evacuate, and therefore the number, location and design of fire exits</a:t>
            </a:r>
            <a:r>
              <a:rPr lang="en-AU" dirty="0"/>
              <a:t>.</a:t>
            </a:r>
          </a:p>
          <a:p>
            <a:pPr marL="342900" indent="-342900">
              <a:spcBef>
                <a:spcPts val="200"/>
              </a:spcBef>
              <a:spcAft>
                <a:spcPts val="200"/>
              </a:spcAft>
              <a:buFont typeface="Arial" panose="020B0604020202020204" pitchFamily="34" charset="0"/>
              <a:buChar char="•"/>
            </a:pPr>
            <a:r>
              <a:rPr lang="en-AU" dirty="0"/>
              <a:t>The height of the building can also impact on evacuation time. If occupants have to evacuate down through many floors, then the fire safety stairs and exits in the building needs to maintain their stability and a safe evacuation environment for a longer time.</a:t>
            </a:r>
          </a:p>
          <a:p>
            <a:pPr marL="342900" indent="-342900">
              <a:spcBef>
                <a:spcPts val="200"/>
              </a:spcBef>
              <a:spcAft>
                <a:spcPts val="200"/>
              </a:spcAft>
              <a:buFont typeface="Arial" panose="020B0604020202020204" pitchFamily="34" charset="0"/>
              <a:buChar char="•"/>
            </a:pPr>
            <a:r>
              <a:rPr lang="en-AU" dirty="0"/>
              <a:t>If an exit is below ground, then building occupants are more likely to be evacuating in the path of smoke from the fire. Smoke from a fire will naturally disperse upwards, and venting smoke from below ground areas is likely to be harder and slower (because there are no windows). The fire safety system needs to bear this in mind, if a building has levels below ground. If an exit is above ground, smoke travel is not an issue.</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b="1" dirty="0" smtClean="0"/>
              <a:t>D1P5 </a:t>
            </a:r>
            <a:r>
              <a:rPr lang="en-AU" b="1" dirty="0"/>
              <a:t>Fire-isolated exits</a:t>
            </a:r>
          </a:p>
          <a:p>
            <a:pPr marL="285750" indent="-285750">
              <a:spcBef>
                <a:spcPts val="300"/>
              </a:spcBef>
              <a:spcAft>
                <a:spcPts val="300"/>
              </a:spcAft>
              <a:buFont typeface="Arial" panose="020B0604020202020204" pitchFamily="34" charset="0"/>
              <a:buChar char="•"/>
            </a:pPr>
            <a:r>
              <a:rPr lang="en-AU" sz="1200" dirty="0">
                <a:latin typeface="+mn-lt"/>
              </a:rPr>
              <a:t>Number of storeys connected by the exits and passed through by the exits both affect the total evacuation time:</a:t>
            </a:r>
          </a:p>
          <a:p>
            <a:pPr marL="742950" lvl="1" indent="-285750">
              <a:spcBef>
                <a:spcPts val="300"/>
              </a:spcBef>
              <a:spcAft>
                <a:spcPts val="300"/>
              </a:spcAft>
              <a:buFont typeface="Arial" panose="020B0604020202020204" pitchFamily="34" charset="0"/>
              <a:buChar char="•"/>
            </a:pPr>
            <a:r>
              <a:rPr lang="en-AU" sz="1200" dirty="0" smtClean="0">
                <a:latin typeface="+mn-lt"/>
              </a:rPr>
              <a:t>No. </a:t>
            </a:r>
            <a:r>
              <a:rPr lang="en-AU" sz="1200" dirty="0">
                <a:latin typeface="+mn-lt"/>
              </a:rPr>
              <a:t>of storeys connected to the exits determines how many people are likely to use the exit to evacuate, and the more people are using an exit the longer the evacuation time is likely to be.</a:t>
            </a:r>
          </a:p>
          <a:p>
            <a:pPr marL="742950" lvl="1" indent="-285750">
              <a:spcBef>
                <a:spcPts val="300"/>
              </a:spcBef>
              <a:spcAft>
                <a:spcPts val="300"/>
              </a:spcAft>
              <a:buFont typeface="Arial" panose="020B0604020202020204" pitchFamily="34" charset="0"/>
              <a:buChar char="•"/>
            </a:pPr>
            <a:r>
              <a:rPr lang="en-AU" sz="1200" dirty="0" smtClean="0">
                <a:latin typeface="+mn-lt"/>
              </a:rPr>
              <a:t>No. </a:t>
            </a:r>
            <a:r>
              <a:rPr lang="en-AU" sz="1200" dirty="0">
                <a:latin typeface="+mn-lt"/>
              </a:rPr>
              <a:t>of storeys that the exit passes through affects the total travel distance and time. </a:t>
            </a:r>
          </a:p>
          <a:p>
            <a:pPr marL="742950" lvl="1" indent="-285750">
              <a:spcBef>
                <a:spcPts val="300"/>
              </a:spcBef>
              <a:spcAft>
                <a:spcPts val="300"/>
              </a:spcAft>
              <a:buFont typeface="Arial" panose="020B0604020202020204" pitchFamily="34" charset="0"/>
              <a:buChar char="•"/>
            </a:pPr>
            <a:endParaRPr lang="en-AU" sz="1200" dirty="0">
              <a:latin typeface="+mn-lt"/>
            </a:endParaRPr>
          </a:p>
          <a:p>
            <a:pPr marL="285750" indent="-285750">
              <a:spcBef>
                <a:spcPts val="300"/>
              </a:spcBef>
              <a:spcAft>
                <a:spcPts val="300"/>
              </a:spcAft>
              <a:buFont typeface="Arial" panose="020B0604020202020204" pitchFamily="34" charset="0"/>
              <a:buChar char="•"/>
            </a:pPr>
            <a:r>
              <a:rPr lang="en-AU" sz="1200" dirty="0">
                <a:latin typeface="+mn-lt"/>
              </a:rPr>
              <a:t>The better a building’s fire safety system is, the longer expected evacuation times can be, and still satisfy safety criteria. E.g. if a building has a sprinkler system which can be expected to extinguish the fire or reduce its spread, then building occupants will have a longer time to safely evacuate from the building. Similarly, fire safety systems designed to vent smoke can increase the time during which it is safe for building occupants to evacuate.</a:t>
            </a:r>
          </a:p>
          <a:p>
            <a:pPr marL="285750" indent="-285750">
              <a:spcBef>
                <a:spcPts val="300"/>
              </a:spcBef>
              <a:spcAft>
                <a:spcPts val="300"/>
              </a:spcAft>
              <a:buFont typeface="Arial" panose="020B0604020202020204" pitchFamily="34" charset="0"/>
              <a:buChar char="•"/>
            </a:pPr>
            <a:r>
              <a:rPr lang="en-AU" sz="1200" dirty="0">
                <a:latin typeface="+mn-lt"/>
              </a:rPr>
              <a:t>A building in an urban area, with several fire stations nearby is likely to get a prompt response to a fire call, and therefore you could expect fire brigade officers to be on site to assist occupants to evacuate reasonably quickly. By contrast, if a building is in a country town with the nearest fire brigade an hour away, then the building needs to be designed so that occupants can easily and quickly evacuate on their own.</a:t>
            </a:r>
            <a:endParaRPr lang="en-AU" sz="1200" b="1" dirty="0">
              <a:solidFill>
                <a:schemeClr val="accent3"/>
              </a:solidFill>
              <a:latin typeface="+mn-lt"/>
            </a:endParaRPr>
          </a:p>
          <a:p>
            <a:pPr marL="0" indent="0">
              <a:buFont typeface="Arial" panose="020B0604020202020204" pitchFamily="34" charset="0"/>
              <a:buNone/>
            </a:pPr>
            <a:endParaRPr lang="en-AU" dirty="0"/>
          </a:p>
          <a:p>
            <a:pPr marL="0" indent="0">
              <a:buFont typeface="Arial" panose="020B0604020202020204" pitchFamily="34" charset="0"/>
              <a:buNone/>
            </a:pPr>
            <a:r>
              <a:rPr lang="en-AU" b="1" dirty="0" smtClean="0">
                <a:solidFill>
                  <a:schemeClr val="tx1"/>
                </a:solidFill>
              </a:rPr>
              <a:t>D1P6 </a:t>
            </a:r>
            <a:r>
              <a:rPr lang="en-AU" b="1" dirty="0">
                <a:solidFill>
                  <a:schemeClr val="tx1"/>
                </a:solidFill>
              </a:rPr>
              <a:t>Paths of travel to exits</a:t>
            </a:r>
          </a:p>
          <a:p>
            <a:pPr marL="342900" indent="-342900">
              <a:spcBef>
                <a:spcPts val="200"/>
              </a:spcBef>
              <a:spcAft>
                <a:spcPts val="200"/>
              </a:spcAft>
              <a:buFont typeface="Arial" panose="020B0604020202020204" pitchFamily="34" charset="0"/>
              <a:buChar char="•"/>
            </a:pPr>
            <a:r>
              <a:rPr lang="en-AU" sz="1200" dirty="0">
                <a:latin typeface="+mn-lt"/>
              </a:rPr>
              <a:t>The number of people expected to use the building is key. The more people will be in the building, the longer evacuation will take through a single exit. It may be necessary to make fire exits wider, build additional exits or reduce the travel distance to exits to reduce the evacuation time. Mobility issues and similar characteristics are also of concern, e.g. can occupants reasonably be expected to evacuate without assistance?</a:t>
            </a:r>
          </a:p>
          <a:p>
            <a:pPr marL="342900" indent="-342900">
              <a:spcBef>
                <a:spcPts val="200"/>
              </a:spcBef>
              <a:spcAft>
                <a:spcPts val="200"/>
              </a:spcAft>
              <a:buFont typeface="Arial" panose="020B0604020202020204" pitchFamily="34" charset="0"/>
              <a:buChar char="•"/>
            </a:pPr>
            <a:r>
              <a:rPr lang="en-AU" sz="1200" dirty="0">
                <a:latin typeface="+mn-lt"/>
              </a:rPr>
              <a:t>The function or use of the building can affect the fire load, thus changing the speed with which building users need to evacuate, and therefore the number, location and design of fire exits.</a:t>
            </a:r>
          </a:p>
          <a:p>
            <a:pPr marL="342900" lvl="0" indent="-342900">
              <a:spcBef>
                <a:spcPts val="200"/>
              </a:spcBef>
              <a:spcAft>
                <a:spcPts val="200"/>
              </a:spcAft>
              <a:buFont typeface="Arial" panose="020B0604020202020204" pitchFamily="34" charset="0"/>
              <a:buChar char="•"/>
              <a:defRPr/>
            </a:pPr>
            <a:r>
              <a:rPr lang="en-AU" sz="1200" dirty="0">
                <a:latin typeface="+mn-lt"/>
              </a:rPr>
              <a:t>This Performance Requirement has a Limitation: it does not apply to the internal parts of SOUs in Class 2 or 3 buildings or in the Class 4 part of a building. This is because these areas are likely to be used by a small number of users who will be </a:t>
            </a:r>
            <a:r>
              <a:rPr lang="en-AU" sz="1200" dirty="0" smtClean="0">
                <a:latin typeface="+mn-lt"/>
              </a:rPr>
              <a:t>more familiar </a:t>
            </a:r>
            <a:r>
              <a:rPr lang="en-AU" sz="1200" dirty="0">
                <a:latin typeface="+mn-lt"/>
              </a:rPr>
              <a:t>with the layout of the building and the paths to exits will generally be relatively short.</a:t>
            </a:r>
          </a:p>
          <a:p>
            <a:pPr marL="0" lvl="0" indent="0">
              <a:spcBef>
                <a:spcPts val="200"/>
              </a:spcBef>
              <a:spcAft>
                <a:spcPts val="200"/>
              </a:spcAft>
              <a:buFont typeface="Arial" panose="020B0604020202020204" pitchFamily="34" charset="0"/>
              <a:buNone/>
              <a:defRPr/>
            </a:pPr>
            <a:endParaRPr lang="en-AU" sz="1800" b="1" dirty="0">
              <a:solidFill>
                <a:schemeClr val="tx1"/>
              </a:solidFill>
            </a:endParaRPr>
          </a:p>
          <a:p>
            <a:pPr marL="0" lvl="0" indent="0">
              <a:spcBef>
                <a:spcPts val="200"/>
              </a:spcBef>
              <a:spcAft>
                <a:spcPts val="200"/>
              </a:spcAft>
              <a:buFont typeface="Arial" panose="020B0604020202020204" pitchFamily="34" charset="0"/>
              <a:buNone/>
              <a:defRPr/>
            </a:pPr>
            <a:r>
              <a:rPr lang="en-AU" sz="1800" b="1" dirty="0" smtClean="0">
                <a:solidFill>
                  <a:schemeClr val="tx1"/>
                </a:solidFill>
              </a:rPr>
              <a:t>D1P7 </a:t>
            </a:r>
            <a:r>
              <a:rPr lang="en-AU" sz="1800" b="1" dirty="0">
                <a:solidFill>
                  <a:schemeClr val="tx1"/>
                </a:solidFill>
              </a:rPr>
              <a:t>Evacuation lifts</a:t>
            </a:r>
          </a:p>
          <a:p>
            <a:pPr marL="342900" marR="0" lvl="0" indent="-34290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dirty="0">
                <a:latin typeface="+mn-lt"/>
              </a:rPr>
              <a:t>Many of the critical factors when lifts are used for evacuation are the same as for other fire exit systems, but there are some additional considerations such as:</a:t>
            </a:r>
          </a:p>
          <a:p>
            <a:pPr marL="800100" marR="0" lvl="1" indent="-34290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dirty="0">
                <a:latin typeface="+mn-lt"/>
              </a:rPr>
              <a:t>How long will it take for occupants to evacuate using the lift? There would be a considerable difference in evacuation times for a lift that took 4 passengers and 2 minutes to get to the ground floor, compared with a lift that could take 8 passengers and took 1 minute to reach the ground floor.  If the size of a proposed lift system would not allow safe evacuation of all the people who are likely to need that lift, then a larger lift may be required, OR other aspects of the building’s fire safety system might need to be adjusted. For example, installation of sprinkler systems to reduce the spread of fire, or use of more fire resistant materials, smaller fire compartments etc. These various measures could allow the necessary additional time to evacuate using the smaller lift.</a:t>
            </a:r>
          </a:p>
          <a:p>
            <a:pPr marL="800100" marR="0" lvl="1" indent="-34290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dirty="0">
                <a:latin typeface="+mn-lt"/>
              </a:rPr>
              <a:t>How reliable and available is the lift likely to be? Is the lift likely to fail in the event of a fire? Is it likely to be directly exposed to fire? E.g. if the designated fire evacuation lift is generally used as a goods lift, then it might be in use, or blocked by goods at the time it is needed. Sometimes goods lifts are blocked off and a key is required to access them. This would increase the evacuation time using the lift.</a:t>
            </a:r>
          </a:p>
          <a:p>
            <a:pPr marL="800100" marR="0" lvl="1" indent="-34290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dirty="0">
                <a:latin typeface="+mn-lt"/>
              </a:rPr>
              <a:t>Evacuation procedures for the building can make a difference to the effectiveness of lifts used for fire safety. For example, are designated fire safety officers or others assigned to assist people with a disability? Some buildings/businesses will establish what is almost a “buddy” system so that one or more staff are assigned to ensure that someone with a disability is able to evacuate easily. This could mean simply carrying items the other person needs, it could mean assisting them with walking, moving around, or using a lift, or it could even mean carrying that person down fire stairs, if necessary.</a:t>
            </a:r>
          </a:p>
          <a:p>
            <a:pPr marL="0" lvl="0" indent="0">
              <a:spcBef>
                <a:spcPts val="200"/>
              </a:spcBef>
              <a:spcAft>
                <a:spcPts val="200"/>
              </a:spcAft>
              <a:buFont typeface="Arial" panose="020B0604020202020204" pitchFamily="34" charset="0"/>
              <a:buNone/>
              <a:defRPr/>
            </a:pPr>
            <a:endParaRPr lang="en-AU" sz="1800" dirty="0"/>
          </a:p>
        </p:txBody>
      </p:sp>
      <p:sp>
        <p:nvSpPr>
          <p:cNvPr id="4" name="Slide Number Placeholder 3"/>
          <p:cNvSpPr>
            <a:spLocks noGrp="1"/>
          </p:cNvSpPr>
          <p:nvPr>
            <p:ph type="sldNum" sz="quarter" idx="5"/>
          </p:nvPr>
        </p:nvSpPr>
        <p:spPr/>
        <p:txBody>
          <a:bodyPr/>
          <a:lstStyle/>
          <a:p>
            <a:fld id="{0E50A956-E16B-47C1-852D-BC3DD0564875}" type="slidenum">
              <a:rPr lang="en-AU" smtClean="0"/>
              <a:t>13</a:t>
            </a:fld>
            <a:endParaRPr lang="en-AU" dirty="0"/>
          </a:p>
        </p:txBody>
      </p:sp>
    </p:spTree>
    <p:extLst>
      <p:ext uri="{BB962C8B-B14F-4D97-AF65-F5344CB8AC3E}">
        <p14:creationId xmlns:p14="http://schemas.microsoft.com/office/powerpoint/2010/main" val="3916527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an excerpt below. </a:t>
            </a:r>
          </a:p>
          <a:p>
            <a:r>
              <a:rPr lang="en-AU" b="0" dirty="0"/>
              <a:t>Click once to see </a:t>
            </a:r>
            <a:r>
              <a:rPr lang="en-AU" b="0" dirty="0" smtClean="0"/>
              <a:t>5 </a:t>
            </a:r>
            <a:r>
              <a:rPr lang="en-AU" b="0" dirty="0"/>
              <a:t>highlights on the excerpt – </a:t>
            </a:r>
            <a:r>
              <a:rPr lang="en-AU" b="0" dirty="0" smtClean="0"/>
              <a:t>4 </a:t>
            </a:r>
            <a:r>
              <a:rPr lang="en-AU" b="0" dirty="0"/>
              <a:t>red underlines and some shading.</a:t>
            </a:r>
          </a:p>
          <a:p>
            <a:r>
              <a:rPr lang="en-AU" b="0" dirty="0"/>
              <a:t>Click on each red highlight line to bring up an explanation bubble relating to that term.</a:t>
            </a:r>
          </a:p>
          <a:p>
            <a:r>
              <a:rPr lang="en-AU" b="0" dirty="0"/>
              <a:t>Click the same red highlight a second time to remove the explanation bubble.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the shaded area to bring up an explanation bubble relating to the shaded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on the shaded area to remove the explanation bubble.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EXPLANATION BUBBLE BEFORE BRINGING UP THE NEXT ONE, AS THE BUBBLES WRITE OVER THE TOP OF EACH OTHER. </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explanation bubble before bringing up the next one, then just click the button for the earlier highlight again to make the associated explanation bubble dissolve.</a:t>
            </a:r>
          </a:p>
          <a:p>
            <a:endParaRPr lang="en-AU" b="0" dirty="0"/>
          </a:p>
          <a:p>
            <a:r>
              <a:rPr lang="en-AU" b="1" dirty="0"/>
              <a:t>Facilitator notes</a:t>
            </a:r>
          </a:p>
          <a:p>
            <a:r>
              <a:rPr lang="en-AU" dirty="0"/>
              <a:t>The purpose of this slide is to help the trainees to read and interpret the fire safety DTS Provisions in Section D of the NCC Volume One,</a:t>
            </a:r>
            <a:r>
              <a:rPr lang="en-AU" baseline="0" dirty="0"/>
              <a:t> by </a:t>
            </a:r>
            <a:r>
              <a:rPr lang="en-AU" dirty="0"/>
              <a:t>presenting an example for discussion and highlighting key aspects of the example. </a:t>
            </a:r>
          </a:p>
          <a:p>
            <a:endParaRPr lang="en-AU" dirty="0"/>
          </a:p>
          <a:p>
            <a:r>
              <a:rPr lang="en-AU" dirty="0"/>
              <a:t>Ideally, the trainees should try to locate the example in Volume One and look at it in context.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Discuss the excerpt, specifically focussing on w</a:t>
            </a:r>
            <a:r>
              <a:rPr lang="en-AU" b="0" dirty="0"/>
              <a:t>hat is required in terms of DTS Solutions to comply with all the Section D Performance Requirements.</a:t>
            </a:r>
            <a:r>
              <a:rPr lang="en-AU" b="1" dirty="0"/>
              <a:t> </a:t>
            </a:r>
            <a:r>
              <a:rPr lang="en-AU" dirty="0"/>
              <a:t>That is, which DTS Provisions must be complied with under which circumstances?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it is helpful, progress the slide to bring in the highlights, and select each one to discuss the information it is highlighting. The information is relatively straightforward so you may feel that you don’t need these expansion boxes.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r>
              <a:rPr lang="en-AU" dirty="0"/>
              <a:t>If you have the time, ask the trainees to look up any defined terms that were not discussed previously – e.g. alpine area -  and discuss the kinds of structures that would therefore need to meet the additional provisions in Section G and </a:t>
            </a:r>
            <a:r>
              <a:rPr lang="en-AU" dirty="0" smtClean="0"/>
              <a:t>I. </a:t>
            </a:r>
            <a:endParaRPr lang="en-AU" dirty="0"/>
          </a:p>
          <a:p>
            <a:endParaRPr lang="en-AU" dirty="0"/>
          </a:p>
          <a:p>
            <a:r>
              <a:rPr lang="en-AU" dirty="0"/>
              <a:t>Ask the trainees to look quickly at the rest of the clauses in Part </a:t>
            </a:r>
            <a:r>
              <a:rPr lang="en-AU" dirty="0" smtClean="0"/>
              <a:t>D2 </a:t>
            </a:r>
            <a:r>
              <a:rPr lang="en-AU" dirty="0"/>
              <a:t>and briefly discuss what they cover. </a:t>
            </a:r>
          </a:p>
          <a:p>
            <a:endParaRPr lang="en-AU" dirty="0"/>
          </a:p>
          <a:p>
            <a:r>
              <a:rPr lang="en-AU" dirty="0"/>
              <a:t>Note that the next slide contains some questions that require the trainees to locate and interpret information in Parts </a:t>
            </a:r>
            <a:r>
              <a:rPr lang="en-AU" dirty="0" smtClean="0"/>
              <a:t>D2, D3 </a:t>
            </a:r>
            <a:r>
              <a:rPr lang="en-AU" dirty="0"/>
              <a:t>and </a:t>
            </a:r>
            <a:r>
              <a:rPr lang="en-AU" dirty="0" smtClean="0"/>
              <a:t>D4.</a:t>
            </a: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14</a:t>
            </a:fld>
            <a:endParaRPr lang="en-AU"/>
          </a:p>
        </p:txBody>
      </p:sp>
    </p:spTree>
    <p:extLst>
      <p:ext uri="{BB962C8B-B14F-4D97-AF65-F5344CB8AC3E}">
        <p14:creationId xmlns:p14="http://schemas.microsoft.com/office/powerpoint/2010/main" val="4248681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5 </a:t>
            </a:r>
            <a:r>
              <a:rPr lang="en-AU" b="0" dirty="0"/>
              <a:t>question buttons on the left. </a:t>
            </a:r>
          </a:p>
          <a:p>
            <a:r>
              <a:rPr lang="en-AU" b="0" dirty="0"/>
              <a:t>Click each button to see the corresponding question on the right.</a:t>
            </a:r>
          </a:p>
          <a:p>
            <a:r>
              <a:rPr lang="en-AU" b="0" dirty="0"/>
              <a:t>Click the same button a second time to see the answer to the question at the bottom on the right in a blue box.</a:t>
            </a:r>
          </a:p>
          <a:p>
            <a:r>
              <a:rPr lang="en-AU" b="0" dirty="0"/>
              <a:t>Click the same button a third time to dissolve the question and answer.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ANSWER BEFORE BRINGING UP THE NEXT ONE, AS THE QUESTIONS AND ANSWERS WRITE OVER THE TOP OF EACH OTHER. Just keep</a:t>
            </a:r>
            <a:r>
              <a:rPr lang="en-AU" b="1" baseline="0" dirty="0"/>
              <a:t> clicking on the question –  the first click brings up the question, the second click brings up the answer, and the third click makes both disappear. Then repeat for the next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question and answer before bringing up the next one, then just click the button for the earlier question again to make it and its answer dissolve.</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practice interpreting the DTS Provisions in Section D of Volume One in detail. The aim is to get the trainees to open and use the Volume and to give them confidence that they can locate, read and interpret the DTS Provisions correctly.  Each question requires the trainees to locate and interpret some provisions within this Section of Volume One. The relevant part number is generally given in each question to make the tasks quicker.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activity slide is designed to be a more challenging way to discuss the specific DTS Provisions, rather than presenting excerpts on screen. It increases the variety in the presentation and is more likely to keep the trainees engaged by requiring them to activity engage and answer questions using the NCC Volume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complete as many or as few of the questions as you like</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think that the trainees seem to be familiar with this material or you are pressed for time, you could just skip this slide entirely.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Or you could choose to just do a selection of the questions. </a:t>
            </a:r>
            <a:r>
              <a:rPr lang="en-AU" b="0" dirty="0"/>
              <a:t>Note that the questions and answers are listed below so that you can easily identify which ones you would like to present.</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want to spend longer discussing how to interpret these DTS Provisions, you might want to go through all </a:t>
            </a:r>
            <a:r>
              <a:rPr lang="en-AU" dirty="0" smtClean="0"/>
              <a:t>5 </a:t>
            </a:r>
            <a:r>
              <a:rPr lang="en-AU" dirty="0"/>
              <a:t>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 question and give the trainees’ time to find their answers in Section D of NCC Volume One. Discuss their answers, emphasising correct interpretation of the provisions, including checking definitions and referring to other sections, other Volumes and referenced documents as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you have the time, discuss the other provisions within each Part and what their intention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a:t>Questions &amp;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R="0" lvl="0" algn="l" defTabSz="914400" rtl="0" eaLnBrk="1" fontAlgn="auto" latinLnBrk="0" hangingPunct="1">
              <a:lnSpc>
                <a:spcPct val="100000"/>
              </a:lnSpc>
              <a:spcBef>
                <a:spcPts val="300"/>
              </a:spcBef>
              <a:spcAft>
                <a:spcPts val="300"/>
              </a:spcAft>
              <a:buClrTx/>
              <a:buSzTx/>
              <a:tabLst/>
              <a:defRPr/>
            </a:pPr>
            <a:r>
              <a:rPr lang="en-AU" b="1" dirty="0"/>
              <a:t>Question 1: </a:t>
            </a:r>
            <a:r>
              <a:rPr lang="en-AU" sz="1200" b="1" dirty="0"/>
              <a:t>According to Part </a:t>
            </a:r>
            <a:r>
              <a:rPr lang="en-AU" sz="1200" b="1" dirty="0" smtClean="0"/>
              <a:t>D2, </a:t>
            </a:r>
            <a:r>
              <a:rPr lang="en-AU" sz="1200" b="1" dirty="0"/>
              <a:t>if a Class 3 </a:t>
            </a:r>
            <a:r>
              <a:rPr lang="en-AU" sz="1200" b="1" dirty="0" smtClean="0"/>
              <a:t>building </a:t>
            </a:r>
            <a:r>
              <a:rPr lang="en-AU" sz="1200" b="1" dirty="0"/>
              <a:t>has an effective height of 40 m, how many exits must it have and where must they be located, in order to comply with the Performance Requirements of Section D?</a:t>
            </a:r>
          </a:p>
          <a:p>
            <a:pPr marR="0" lvl="0" algn="l" defTabSz="914400" rtl="0" eaLnBrk="1" fontAlgn="auto" latinLnBrk="0" hangingPunct="1">
              <a:lnSpc>
                <a:spcPct val="100000"/>
              </a:lnSpc>
              <a:spcBef>
                <a:spcPts val="300"/>
              </a:spcBef>
              <a:spcAft>
                <a:spcPts val="300"/>
              </a:spcAft>
              <a:buClrTx/>
              <a:buSzTx/>
              <a:tabLst/>
              <a:defRPr/>
            </a:pPr>
            <a:endParaRPr lang="en-AU" sz="1200" b="1" dirty="0"/>
          </a:p>
          <a:p>
            <a:pPr marR="0" lvl="0" algn="l" defTabSz="914400" rtl="0" eaLnBrk="1" fontAlgn="auto" latinLnBrk="0" hangingPunct="1">
              <a:lnSpc>
                <a:spcPct val="100000"/>
              </a:lnSpc>
              <a:spcBef>
                <a:spcPts val="300"/>
              </a:spcBef>
              <a:spcAft>
                <a:spcPts val="300"/>
              </a:spcAft>
              <a:buClrTx/>
              <a:buSzTx/>
              <a:tabLst/>
              <a:defRPr/>
            </a:pPr>
            <a:r>
              <a:rPr lang="en-AU" sz="1200" b="1" dirty="0"/>
              <a:t>Answer 1:</a:t>
            </a:r>
          </a:p>
          <a:p>
            <a:pPr marL="171450" indent="-171450">
              <a:spcBef>
                <a:spcPts val="300"/>
              </a:spcBef>
              <a:spcAft>
                <a:spcPts val="300"/>
              </a:spcAft>
              <a:buFont typeface="Arial" panose="020B0604020202020204" pitchFamily="34" charset="0"/>
              <a:buChar char="•"/>
              <a:defRPr/>
            </a:pPr>
            <a:r>
              <a:rPr lang="en-AU" sz="1200" dirty="0" smtClean="0"/>
              <a:t>D2D3 </a:t>
            </a:r>
            <a:r>
              <a:rPr lang="en-AU" sz="1200" dirty="0"/>
              <a:t>Number of exits </a:t>
            </a:r>
            <a:r>
              <a:rPr lang="en-AU" sz="1200" dirty="0" smtClean="0"/>
              <a:t>required, clause (2)</a:t>
            </a:r>
            <a:endParaRPr lang="en-AU" sz="1200" dirty="0"/>
          </a:p>
          <a:p>
            <a:pPr marL="171450" indent="-171450">
              <a:spcBef>
                <a:spcPts val="300"/>
              </a:spcBef>
              <a:spcAft>
                <a:spcPts val="300"/>
              </a:spcAft>
              <a:buFont typeface="Arial" panose="020B0604020202020204" pitchFamily="34" charset="0"/>
              <a:buChar char="•"/>
              <a:defRPr/>
            </a:pPr>
            <a:r>
              <a:rPr lang="en-AU" sz="1200" dirty="0"/>
              <a:t>The building must have at least </a:t>
            </a:r>
            <a:r>
              <a:rPr lang="en-AU" sz="1200" dirty="0" smtClean="0"/>
              <a:t>2 </a:t>
            </a:r>
            <a:r>
              <a:rPr lang="en-AU" sz="1200" dirty="0"/>
              <a:t>exits from each storey</a:t>
            </a:r>
            <a:endParaRPr lang="en-AU" sz="1200" b="1" dirty="0"/>
          </a:p>
          <a:p>
            <a:endParaRPr lang="en-AU" dirty="0"/>
          </a:p>
          <a:p>
            <a:pPr marR="0" lvl="0" algn="l" defTabSz="914400" rtl="0" eaLnBrk="1" fontAlgn="auto" latinLnBrk="0" hangingPunct="1">
              <a:lnSpc>
                <a:spcPct val="100000"/>
              </a:lnSpc>
              <a:spcBef>
                <a:spcPts val="200"/>
              </a:spcBef>
              <a:spcAft>
                <a:spcPts val="200"/>
              </a:spcAft>
              <a:buClrTx/>
              <a:buSzTx/>
              <a:tabLst>
                <a:tab pos="360363" algn="l"/>
              </a:tabLst>
              <a:defRPr/>
            </a:pPr>
            <a:r>
              <a:rPr lang="en-AU" b="1" dirty="0"/>
              <a:t>Question 2:</a:t>
            </a:r>
            <a:r>
              <a:rPr lang="en-AU" b="0" dirty="0"/>
              <a:t> </a:t>
            </a:r>
            <a:r>
              <a:rPr lang="en-AU" sz="1200" b="1" dirty="0"/>
              <a:t>According to Part </a:t>
            </a:r>
            <a:r>
              <a:rPr lang="en-AU" sz="1200" b="1" dirty="0" smtClean="0"/>
              <a:t>D2, </a:t>
            </a:r>
            <a:r>
              <a:rPr lang="en-AU" sz="1200" b="1" dirty="0"/>
              <a:t>what is the maximum number of persons who can be accommodated in each of the following buildings:</a:t>
            </a:r>
          </a:p>
          <a:p>
            <a:pPr marL="354013" marR="0" lvl="0" indent="-354013" algn="l" defTabSz="914400" rtl="0" eaLnBrk="1" fontAlgn="auto" latinLnBrk="0" hangingPunct="1">
              <a:lnSpc>
                <a:spcPct val="100000"/>
              </a:lnSpc>
              <a:spcBef>
                <a:spcPts val="200"/>
              </a:spcBef>
              <a:spcAft>
                <a:spcPts val="200"/>
              </a:spcAft>
              <a:buClrTx/>
              <a:buSzTx/>
              <a:buFont typeface="+mj-lt"/>
              <a:buAutoNum type="arabicPeriod"/>
              <a:tabLst>
                <a:tab pos="360363" algn="l"/>
              </a:tabLst>
              <a:defRPr/>
            </a:pPr>
            <a:r>
              <a:rPr lang="en-AU" sz="1200" b="1" dirty="0"/>
              <a:t>A café that is 23 m</a:t>
            </a:r>
            <a:r>
              <a:rPr lang="en-AU" sz="1200" b="1" baseline="30000" dirty="0"/>
              <a:t>2</a:t>
            </a:r>
            <a:r>
              <a:rPr lang="en-AU" sz="1200" b="1" dirty="0"/>
              <a:t>?</a:t>
            </a:r>
          </a:p>
          <a:p>
            <a:pPr marL="354013" indent="-354013">
              <a:spcBef>
                <a:spcPts val="200"/>
              </a:spcBef>
              <a:spcAft>
                <a:spcPts val="200"/>
              </a:spcAft>
              <a:buFont typeface="+mj-lt"/>
              <a:buAutoNum type="arabicPeriod"/>
              <a:tabLst>
                <a:tab pos="360363" algn="l"/>
              </a:tabLst>
              <a:defRPr/>
            </a:pPr>
            <a:r>
              <a:rPr lang="en-AU" sz="1200" b="1" dirty="0"/>
              <a:t>A hotel that is 6000 m</a:t>
            </a:r>
            <a:r>
              <a:rPr lang="en-AU" sz="1200" b="1" baseline="30000" dirty="0"/>
              <a:t>2</a:t>
            </a:r>
            <a:r>
              <a:rPr lang="en-AU" sz="1200" b="1" dirty="0"/>
              <a:t>?</a:t>
            </a:r>
          </a:p>
          <a:p>
            <a:pPr marL="354013" marR="0" lvl="0" indent="-354013" algn="l" defTabSz="914400" rtl="0" eaLnBrk="1" fontAlgn="auto" latinLnBrk="0" hangingPunct="1">
              <a:lnSpc>
                <a:spcPct val="100000"/>
              </a:lnSpc>
              <a:spcBef>
                <a:spcPts val="200"/>
              </a:spcBef>
              <a:spcAft>
                <a:spcPts val="200"/>
              </a:spcAft>
              <a:buClrTx/>
              <a:buSzTx/>
              <a:buFont typeface="+mj-lt"/>
              <a:buAutoNum type="arabicPeriod"/>
              <a:tabLst>
                <a:tab pos="360363" algn="l"/>
              </a:tabLst>
              <a:defRPr/>
            </a:pPr>
            <a:r>
              <a:rPr lang="en-AU" sz="1200" b="1" dirty="0"/>
              <a:t>A bus station that is 300 m</a:t>
            </a:r>
            <a:r>
              <a:rPr lang="en-AU" sz="1200" b="1" baseline="30000" dirty="0"/>
              <a:t>2</a:t>
            </a:r>
            <a:r>
              <a:rPr lang="en-AU" sz="1200" b="1" dirty="0"/>
              <a:t>?</a:t>
            </a:r>
          </a:p>
          <a:p>
            <a:pPr marR="0" lvl="0" algn="l" defTabSz="914400" rtl="0" eaLnBrk="1" fontAlgn="auto" latinLnBrk="0" hangingPunct="1">
              <a:lnSpc>
                <a:spcPct val="100000"/>
              </a:lnSpc>
              <a:spcBef>
                <a:spcPts val="200"/>
              </a:spcBef>
              <a:spcAft>
                <a:spcPts val="200"/>
              </a:spcAft>
              <a:buClrTx/>
              <a:buSzTx/>
              <a:tabLst>
                <a:tab pos="360363" algn="l"/>
              </a:tabLst>
              <a:defRPr/>
            </a:pPr>
            <a:r>
              <a:rPr lang="en-AU" sz="1200" b="1" dirty="0"/>
              <a:t>(In all cases, spaces set aside for other purposes are excluded)</a:t>
            </a:r>
          </a:p>
          <a:p>
            <a:pPr marR="0" lvl="0" algn="l" defTabSz="914400" rtl="0" eaLnBrk="1" fontAlgn="auto" latinLnBrk="0" hangingPunct="1">
              <a:lnSpc>
                <a:spcPct val="100000"/>
              </a:lnSpc>
              <a:spcBef>
                <a:spcPts val="200"/>
              </a:spcBef>
              <a:spcAft>
                <a:spcPts val="200"/>
              </a:spcAft>
              <a:buClrTx/>
              <a:buSzTx/>
              <a:tabLst>
                <a:tab pos="360363" algn="l"/>
              </a:tabLst>
              <a:defRPr/>
            </a:pPr>
            <a:endParaRPr lang="en-AU" sz="1200" b="1" dirty="0"/>
          </a:p>
          <a:p>
            <a:pPr marR="0" lvl="0" algn="l" defTabSz="914400" rtl="0" eaLnBrk="1" fontAlgn="auto" latinLnBrk="0" hangingPunct="1">
              <a:lnSpc>
                <a:spcPct val="100000"/>
              </a:lnSpc>
              <a:spcBef>
                <a:spcPts val="200"/>
              </a:spcBef>
              <a:spcAft>
                <a:spcPts val="200"/>
              </a:spcAft>
              <a:buClrTx/>
              <a:buSzTx/>
              <a:tabLst>
                <a:tab pos="360363" algn="l"/>
              </a:tabLst>
              <a:defRPr/>
            </a:pPr>
            <a:r>
              <a:rPr lang="en-AU" sz="1200" b="1" dirty="0"/>
              <a:t>Answer 2:</a:t>
            </a:r>
          </a:p>
          <a:p>
            <a:pPr marL="171450" lvl="0" indent="-171450">
              <a:buFont typeface="Arial" panose="020B0604020202020204" pitchFamily="34" charset="0"/>
              <a:buChar char="•"/>
              <a:defRPr/>
            </a:pPr>
            <a:r>
              <a:rPr lang="en-AU" sz="1200" b="0" dirty="0" smtClean="0"/>
              <a:t>D2D18 </a:t>
            </a:r>
            <a:r>
              <a:rPr lang="en-AU" sz="1200" b="0" dirty="0"/>
              <a:t>Number of persons accommodated</a:t>
            </a:r>
          </a:p>
          <a:p>
            <a:pPr marL="171450" lvl="0" indent="-171450">
              <a:buFont typeface="Arial" panose="020B0604020202020204" pitchFamily="34" charset="0"/>
              <a:buChar char="•"/>
              <a:defRPr/>
            </a:pPr>
            <a:r>
              <a:rPr lang="en-AU" sz="1200" b="0" dirty="0"/>
              <a:t>Table </a:t>
            </a:r>
            <a:r>
              <a:rPr lang="en-AU" sz="1200" b="0" dirty="0" smtClean="0"/>
              <a:t>D2D18 </a:t>
            </a:r>
            <a:r>
              <a:rPr lang="en-AU" sz="1200" b="0" dirty="0"/>
              <a:t>Area per person according to use</a:t>
            </a:r>
          </a:p>
          <a:p>
            <a:pPr marL="0" lvl="0" indent="0">
              <a:defRPr/>
            </a:pPr>
            <a:endParaRPr lang="en-AU" sz="1200" b="0" dirty="0"/>
          </a:p>
          <a:p>
            <a:pPr marL="0" lvl="0" indent="0">
              <a:defRPr/>
            </a:pPr>
            <a:r>
              <a:rPr lang="en-AU" sz="1200" b="0" dirty="0"/>
              <a:t>1. Café = 23 persons</a:t>
            </a:r>
            <a:r>
              <a:rPr lang="en-AU" b="0" dirty="0"/>
              <a:t> (1 m</a:t>
            </a:r>
            <a:r>
              <a:rPr lang="en-AU" b="0" baseline="30000" dirty="0"/>
              <a:t>2</a:t>
            </a:r>
            <a:r>
              <a:rPr lang="en-AU" b="0" dirty="0"/>
              <a:t>/person)</a:t>
            </a:r>
          </a:p>
          <a:p>
            <a:pPr marL="0" lvl="0" indent="0">
              <a:defRPr/>
            </a:pPr>
            <a:r>
              <a:rPr lang="en-AU" b="0" dirty="0"/>
              <a:t>2. Hotel = 400 persons (15 m</a:t>
            </a:r>
            <a:r>
              <a:rPr lang="en-AU" b="0" baseline="30000" dirty="0"/>
              <a:t>2</a:t>
            </a:r>
            <a:r>
              <a:rPr lang="en-AU" b="0" dirty="0"/>
              <a:t> per person)</a:t>
            </a:r>
          </a:p>
          <a:p>
            <a:pPr marL="0" lvl="0" indent="0">
              <a:defRPr/>
            </a:pPr>
            <a:r>
              <a:rPr lang="en-AU" b="0" dirty="0"/>
              <a:t>3. Bus station = 150 persons (2 m</a:t>
            </a:r>
            <a:r>
              <a:rPr lang="en-AU" b="0" baseline="30000" dirty="0"/>
              <a:t>2</a:t>
            </a:r>
            <a:r>
              <a:rPr lang="en-AU" b="0" dirty="0"/>
              <a:t>/per person)</a:t>
            </a:r>
          </a:p>
          <a:p>
            <a:pPr marL="171450" indent="-171450">
              <a:buFont typeface="Arial" panose="020B0604020202020204" pitchFamily="34" charset="0"/>
              <a:buChar cha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3: </a:t>
            </a:r>
            <a:r>
              <a:rPr lang="en-AU" sz="1200" b="1" dirty="0"/>
              <a:t>According to Part </a:t>
            </a:r>
            <a:r>
              <a:rPr lang="en-AU" sz="1200" b="1" dirty="0" smtClean="0"/>
              <a:t>D3, </a:t>
            </a:r>
            <a:r>
              <a:rPr lang="en-AU" sz="1200" b="1" dirty="0"/>
              <a:t>what requirements must be met for a stairway that is located within a fire-isolated shaft within a 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Answer 3:</a:t>
            </a:r>
          </a:p>
          <a:p>
            <a:pPr marL="171450" lvl="0" indent="-171450">
              <a:buFont typeface="Arial" panose="020B0604020202020204" pitchFamily="34" charset="0"/>
              <a:buChar char="•"/>
              <a:defRPr/>
            </a:pPr>
            <a:r>
              <a:rPr lang="en-AU" sz="1200" dirty="0">
                <a:latin typeface="+mn-lt"/>
              </a:rPr>
              <a:t>Part </a:t>
            </a:r>
            <a:r>
              <a:rPr lang="en-AU" sz="1200" dirty="0" smtClean="0">
                <a:latin typeface="+mn-lt"/>
              </a:rPr>
              <a:t>D3D3 </a:t>
            </a:r>
            <a:r>
              <a:rPr lang="en-AU" sz="1200" dirty="0">
                <a:latin typeface="+mn-lt"/>
              </a:rPr>
              <a:t>Fire-isolated stairways and ramps</a:t>
            </a:r>
          </a:p>
          <a:p>
            <a:pPr marL="171450" lvl="0" indent="-171450">
              <a:buFont typeface="Arial" panose="020B0604020202020204" pitchFamily="34" charset="0"/>
              <a:buChar char="•"/>
              <a:defRPr/>
            </a:pPr>
            <a:r>
              <a:rPr lang="en-AU" sz="1200" dirty="0">
                <a:latin typeface="+mn-lt"/>
              </a:rPr>
              <a:t>The stairway must be constructed:</a:t>
            </a:r>
          </a:p>
          <a:p>
            <a:pPr marL="628650" lvl="1" indent="-171450">
              <a:buFont typeface="Arial" panose="020B0604020202020204" pitchFamily="34" charset="0"/>
              <a:buChar char="•"/>
              <a:defRPr/>
            </a:pPr>
            <a:r>
              <a:rPr lang="en-AU" sz="1200" dirty="0">
                <a:latin typeface="+mn-lt"/>
              </a:rPr>
              <a:t>Of non-combustible materials</a:t>
            </a:r>
          </a:p>
          <a:p>
            <a:pPr marL="628650" lvl="1" indent="-171450">
              <a:buFont typeface="Arial" panose="020B0604020202020204" pitchFamily="34" charset="0"/>
              <a:buChar char="•"/>
              <a:defRPr/>
            </a:pPr>
            <a:r>
              <a:rPr lang="en-AU" sz="1200" dirty="0">
                <a:latin typeface="+mn-lt"/>
              </a:rPr>
              <a:t>So that if there is a local failure, it will not cause structural damage to the shaft, or impair the fire resistance of the shaft</a:t>
            </a:r>
          </a:p>
          <a:p>
            <a:endParaRPr lang="en-AU" b="1" dirty="0"/>
          </a:p>
          <a:p>
            <a:pPr lvl="0">
              <a:spcBef>
                <a:spcPts val="200"/>
              </a:spcBef>
              <a:spcAft>
                <a:spcPts val="200"/>
              </a:spcAft>
              <a:defRPr/>
            </a:pPr>
            <a:r>
              <a:rPr lang="en-AU" b="1" dirty="0"/>
              <a:t>Question 4: </a:t>
            </a:r>
            <a:r>
              <a:rPr lang="en-AU" sz="1200" b="1" dirty="0"/>
              <a:t>According to Part </a:t>
            </a:r>
            <a:r>
              <a:rPr lang="en-AU" sz="1200" b="1" dirty="0" smtClean="0"/>
              <a:t>D3, </a:t>
            </a:r>
            <a:r>
              <a:rPr lang="en-AU" sz="1200" b="1" dirty="0"/>
              <a:t>what is the minimum:</a:t>
            </a:r>
          </a:p>
          <a:p>
            <a:pPr marL="342900" lvl="0" indent="-342900">
              <a:spcBef>
                <a:spcPts val="200"/>
              </a:spcBef>
              <a:spcAft>
                <a:spcPts val="200"/>
              </a:spcAft>
              <a:buFont typeface="Arial" panose="020B0604020202020204" pitchFamily="34" charset="0"/>
              <a:buChar char="•"/>
              <a:defRPr/>
            </a:pPr>
            <a:r>
              <a:rPr lang="en-AU" sz="1200" b="1" dirty="0"/>
              <a:t>Allowable size for a required smoke lobby? </a:t>
            </a:r>
          </a:p>
          <a:p>
            <a:pPr marL="342900" lvl="0" indent="-342900">
              <a:spcBef>
                <a:spcPts val="200"/>
              </a:spcBef>
              <a:spcAft>
                <a:spcPts val="200"/>
              </a:spcAft>
              <a:buFont typeface="Arial" panose="020B0604020202020204" pitchFamily="34" charset="0"/>
              <a:buChar char="•"/>
              <a:defRPr/>
            </a:pPr>
            <a:r>
              <a:rPr lang="en-AU" sz="1200" b="1" dirty="0"/>
              <a:t>FRL for the walls of a required smoke lobby? </a:t>
            </a:r>
          </a:p>
          <a:p>
            <a:pPr marL="342900" lvl="0" indent="-342900">
              <a:spcBef>
                <a:spcPts val="200"/>
              </a:spcBef>
              <a:spcAft>
                <a:spcPts val="200"/>
              </a:spcAft>
              <a:buFont typeface="Arial" panose="020B0604020202020204" pitchFamily="34" charset="0"/>
              <a:buChar char="•"/>
              <a:defRPr/>
            </a:pPr>
            <a:endParaRPr lang="en-AU" sz="1200" b="1" dirty="0"/>
          </a:p>
          <a:p>
            <a:pPr marL="0" lvl="0" indent="0">
              <a:spcBef>
                <a:spcPts val="200"/>
              </a:spcBef>
              <a:spcAft>
                <a:spcPts val="200"/>
              </a:spcAft>
              <a:buFont typeface="Arial" panose="020B0604020202020204" pitchFamily="34" charset="0"/>
              <a:buNone/>
              <a:defRPr/>
            </a:pPr>
            <a:r>
              <a:rPr lang="en-AU" sz="1200" b="1" dirty="0"/>
              <a:t>Answer 4:</a:t>
            </a:r>
          </a:p>
          <a:p>
            <a:pPr marL="171450" lvl="0" indent="-171450">
              <a:spcBef>
                <a:spcPts val="0"/>
              </a:spcBef>
              <a:spcAft>
                <a:spcPts val="0"/>
              </a:spcAft>
              <a:buFont typeface="Arial" panose="020B0604020202020204" pitchFamily="34" charset="0"/>
              <a:buChar char="•"/>
              <a:defRPr/>
            </a:pPr>
            <a:r>
              <a:rPr lang="en-AU" sz="1200" dirty="0">
                <a:latin typeface="+mn-lt"/>
              </a:rPr>
              <a:t>Part </a:t>
            </a:r>
            <a:r>
              <a:rPr lang="en-AU" sz="1200" dirty="0" smtClean="0">
                <a:latin typeface="+mn-lt"/>
              </a:rPr>
              <a:t>D3D7 </a:t>
            </a:r>
            <a:r>
              <a:rPr lang="en-AU" sz="1200" dirty="0">
                <a:latin typeface="+mn-lt"/>
              </a:rPr>
              <a:t>Smoke lobbies, </a:t>
            </a:r>
            <a:r>
              <a:rPr lang="en-AU" sz="1200" dirty="0" smtClean="0">
                <a:latin typeface="+mn-lt"/>
              </a:rPr>
              <a:t>clauses </a:t>
            </a:r>
            <a:r>
              <a:rPr lang="en-AU" sz="1200" dirty="0">
                <a:latin typeface="+mn-lt"/>
              </a:rPr>
              <a:t>(a) and (b)(i)</a:t>
            </a:r>
          </a:p>
          <a:p>
            <a:pPr marL="171450" lvl="0" indent="-171450">
              <a:spcBef>
                <a:spcPts val="0"/>
              </a:spcBef>
              <a:spcAft>
                <a:spcPts val="0"/>
              </a:spcAft>
              <a:buFont typeface="Arial" panose="020B0604020202020204" pitchFamily="34" charset="0"/>
              <a:buChar char="•"/>
              <a:defRPr/>
            </a:pPr>
            <a:r>
              <a:rPr lang="en-AU" sz="1200" dirty="0">
                <a:latin typeface="+mn-lt"/>
              </a:rPr>
              <a:t>Minimum allowable size is 6 m</a:t>
            </a:r>
            <a:r>
              <a:rPr lang="en-AU" sz="1200" baseline="30000" dirty="0">
                <a:latin typeface="+mn-lt"/>
              </a:rPr>
              <a:t>2</a:t>
            </a:r>
          </a:p>
          <a:p>
            <a:pPr marL="171450" lvl="0" indent="-171450">
              <a:spcBef>
                <a:spcPts val="0"/>
              </a:spcBef>
              <a:spcAft>
                <a:spcPts val="0"/>
              </a:spcAft>
              <a:buFont typeface="Arial" panose="020B0604020202020204" pitchFamily="34" charset="0"/>
              <a:buChar char="•"/>
              <a:defRPr/>
            </a:pPr>
            <a:r>
              <a:rPr lang="en-AU" sz="1200" dirty="0">
                <a:latin typeface="+mn-lt"/>
              </a:rPr>
              <a:t>Minimum FRL for walls is 60/60/--</a:t>
            </a:r>
          </a:p>
          <a:p>
            <a:endParaRPr lang="en-AU" b="1" dirty="0"/>
          </a:p>
          <a:p>
            <a:pPr lvl="0">
              <a:spcBef>
                <a:spcPts val="0"/>
              </a:spcBef>
              <a:spcAft>
                <a:spcPts val="0"/>
              </a:spcAft>
              <a:defRPr/>
            </a:pPr>
            <a:r>
              <a:rPr lang="en-AU" b="1" dirty="0"/>
              <a:t>Question 5: </a:t>
            </a:r>
            <a:r>
              <a:rPr lang="en-AU" sz="1200" b="1" dirty="0"/>
              <a:t>According to Part </a:t>
            </a:r>
            <a:r>
              <a:rPr lang="en-AU" sz="1200" b="1" dirty="0" smtClean="0"/>
              <a:t>D3, </a:t>
            </a:r>
            <a:r>
              <a:rPr lang="en-AU" sz="1200" b="1" dirty="0"/>
              <a:t>what signage is required on:</a:t>
            </a:r>
          </a:p>
          <a:p>
            <a:pPr marL="342900" lvl="0" indent="-342900">
              <a:spcBef>
                <a:spcPts val="0"/>
              </a:spcBef>
              <a:spcAft>
                <a:spcPts val="0"/>
              </a:spcAft>
              <a:buFont typeface="Arial" panose="020B0604020202020204" pitchFamily="34" charset="0"/>
              <a:buChar char="•"/>
              <a:defRPr/>
            </a:pPr>
            <a:r>
              <a:rPr lang="en-AU" sz="1200" b="1" dirty="0"/>
              <a:t>An automatic door held open by an automatic hold-open device?</a:t>
            </a:r>
          </a:p>
          <a:p>
            <a:pPr marL="342900" lvl="0" indent="-342900">
              <a:spcBef>
                <a:spcPts val="0"/>
              </a:spcBef>
              <a:spcAft>
                <a:spcPts val="0"/>
              </a:spcAft>
              <a:buFont typeface="Arial" panose="020B0604020202020204" pitchFamily="34" charset="0"/>
              <a:buChar char="•"/>
              <a:defRPr/>
            </a:pPr>
            <a:r>
              <a:rPr lang="en-AU" sz="1200" b="1" dirty="0"/>
              <a:t>A self-closing door?</a:t>
            </a:r>
          </a:p>
          <a:p>
            <a:pPr marL="342900" lvl="0" indent="-342900">
              <a:spcBef>
                <a:spcPts val="200"/>
              </a:spcBef>
              <a:spcAft>
                <a:spcPts val="200"/>
              </a:spcAft>
              <a:buFont typeface="Arial" panose="020B0604020202020204" pitchFamily="34" charset="0"/>
              <a:buChar char="•"/>
              <a:defRPr/>
            </a:pPr>
            <a:endParaRPr lang="en-AU"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Answer 5:</a:t>
            </a:r>
          </a:p>
          <a:p>
            <a:pPr marL="171450" lvl="0" indent="-171450">
              <a:buFont typeface="Arial" panose="020B0604020202020204" pitchFamily="34" charset="0"/>
              <a:buChar char="•"/>
              <a:defRPr/>
            </a:pPr>
            <a:r>
              <a:rPr lang="en-AU" sz="1200" dirty="0">
                <a:latin typeface="+mn-lt"/>
              </a:rPr>
              <a:t>Part </a:t>
            </a:r>
            <a:r>
              <a:rPr lang="en-AU" sz="1200" dirty="0" smtClean="0">
                <a:latin typeface="+mn-lt"/>
              </a:rPr>
              <a:t>D3D28 </a:t>
            </a:r>
            <a:r>
              <a:rPr lang="en-AU" sz="1200" dirty="0">
                <a:latin typeface="+mn-lt"/>
              </a:rPr>
              <a:t>Signs on doors, </a:t>
            </a:r>
            <a:r>
              <a:rPr lang="en-AU" sz="1200" dirty="0" smtClean="0">
                <a:latin typeface="+mn-lt"/>
              </a:rPr>
              <a:t>clauses (4)(a)</a:t>
            </a:r>
            <a:r>
              <a:rPr lang="en-AU" sz="1200" baseline="0" dirty="0" smtClean="0">
                <a:latin typeface="+mn-lt"/>
              </a:rPr>
              <a:t> and </a:t>
            </a:r>
            <a:r>
              <a:rPr lang="en-AU" sz="1200" dirty="0" smtClean="0">
                <a:latin typeface="+mn-lt"/>
              </a:rPr>
              <a:t>(b)</a:t>
            </a:r>
            <a:endParaRPr lang="en-AU" sz="1200" dirty="0">
              <a:latin typeface="+mn-lt"/>
            </a:endParaRPr>
          </a:p>
          <a:p>
            <a:pPr marL="171450" lvl="0" indent="-171450">
              <a:buFont typeface="Arial" panose="020B0604020202020204" pitchFamily="34" charset="0"/>
              <a:buChar char="•"/>
              <a:defRPr/>
            </a:pPr>
            <a:r>
              <a:rPr lang="en-AU" sz="1200" dirty="0">
                <a:latin typeface="+mn-lt"/>
              </a:rPr>
              <a:t>Automatic fire door:</a:t>
            </a:r>
          </a:p>
          <a:p>
            <a:pPr marL="1519238" lvl="0" indent="0">
              <a:spcBef>
                <a:spcPts val="200"/>
              </a:spcBef>
              <a:spcAft>
                <a:spcPts val="200"/>
              </a:spcAft>
              <a:defRPr/>
            </a:pPr>
            <a:r>
              <a:rPr lang="en-AU" sz="1200" dirty="0">
                <a:latin typeface="+mn-lt"/>
              </a:rPr>
              <a:t>‘FIRE SAFETY DOOR – DO NOT OBSTRUCT’</a:t>
            </a:r>
          </a:p>
          <a:p>
            <a:pPr marL="171450" lvl="0" indent="-171450">
              <a:buFont typeface="Arial" panose="020B0604020202020204" pitchFamily="34" charset="0"/>
              <a:buChar char="•"/>
              <a:defRPr/>
            </a:pPr>
            <a:r>
              <a:rPr lang="en-AU" sz="1200" dirty="0">
                <a:latin typeface="+mn-lt"/>
              </a:rPr>
              <a:t>Self-closing fire door:</a:t>
            </a:r>
          </a:p>
          <a:p>
            <a:pPr marL="1519238" lvl="0" indent="0">
              <a:spcBef>
                <a:spcPts val="200"/>
              </a:spcBef>
              <a:spcAft>
                <a:spcPts val="200"/>
              </a:spcAft>
              <a:defRPr/>
            </a:pPr>
            <a:r>
              <a:rPr lang="en-AU" sz="1200" dirty="0">
                <a:latin typeface="+mn-lt"/>
              </a:rPr>
              <a:t>‘FIRE SAFETY DOOR</a:t>
            </a:r>
          </a:p>
          <a:p>
            <a:pPr marL="1519238" lvl="0" indent="0">
              <a:spcBef>
                <a:spcPts val="200"/>
              </a:spcBef>
              <a:spcAft>
                <a:spcPts val="200"/>
              </a:spcAft>
              <a:defRPr/>
            </a:pPr>
            <a:r>
              <a:rPr lang="en-AU" sz="1200" dirty="0">
                <a:latin typeface="+mn-lt"/>
              </a:rPr>
              <a:t>DO NOT OBSTRUCT</a:t>
            </a:r>
          </a:p>
          <a:p>
            <a:pPr marL="1519238" lvl="0" indent="0">
              <a:spcBef>
                <a:spcPts val="200"/>
              </a:spcBef>
              <a:spcAft>
                <a:spcPts val="200"/>
              </a:spcAft>
              <a:defRPr/>
            </a:pPr>
            <a:r>
              <a:rPr lang="en-AU" sz="1200" dirty="0">
                <a:latin typeface="+mn-lt"/>
              </a:rPr>
              <a:t>DO NOT KEEP OPEN’</a:t>
            </a:r>
          </a:p>
          <a:p>
            <a:endParaRPr lang="en-AU" b="1"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15</a:t>
            </a:fld>
            <a:endParaRPr lang="en-AU" dirty="0"/>
          </a:p>
        </p:txBody>
      </p:sp>
    </p:spTree>
    <p:extLst>
      <p:ext uri="{BB962C8B-B14F-4D97-AF65-F5344CB8AC3E}">
        <p14:creationId xmlns:p14="http://schemas.microsoft.com/office/powerpoint/2010/main" val="1971121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starts with just the question in the banner.</a:t>
            </a:r>
          </a:p>
          <a:p>
            <a:r>
              <a:rPr lang="en-AU" dirty="0"/>
              <a:t>Click once to bring in the left hand block.</a:t>
            </a:r>
          </a:p>
          <a:p>
            <a:r>
              <a:rPr lang="en-AU" dirty="0"/>
              <a:t>Click a second time to bring in the right hand block.</a:t>
            </a:r>
          </a:p>
          <a:p>
            <a:endParaRPr lang="en-AU"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trainees to look at Section E of NCC Volume One (online or printed), to see the structure of the Section and identify the fire safety related parts of the Section. The aim here is to get the trainees to look at the provisions in Section E, either online or in print, and to make sense of what they contain.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appropriate, progress the slide and discuss the 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A variety of fire safety equipment/services can greatly help to increase the chances that building occupants can evacuate safely and that the fire can be suppressed or extinguished, perhaps automatically by the equipment or perhaps by fire fighters using the provided equipment.</a:t>
            </a:r>
          </a:p>
          <a:p>
            <a:endParaRPr lang="en-AU" dirty="0"/>
          </a:p>
          <a:p>
            <a:r>
              <a:rPr lang="en-AU" dirty="0"/>
              <a:t>Ask the trainees to look more closely at the </a:t>
            </a:r>
            <a:r>
              <a:rPr lang="en-AU" dirty="0" smtClean="0"/>
              <a:t>4 </a:t>
            </a:r>
            <a:r>
              <a:rPr lang="en-AU" dirty="0"/>
              <a:t>Parts of the Section and discuss what each of them covers and contains. Emphasise that the structure of this Section is different from Sections C and D. These earlier sections have all the Performance Requirements and Verification Methods up front and then the DTS Provisions and Specifications are in the Parts that follow. In Section E, the Performance Requirements and Verification Methods are spread throughout the different Parts, along with the related DTS Provisions and Verification Methods</a:t>
            </a:r>
            <a:r>
              <a:rPr lang="en-AU" dirty="0" smtClean="0"/>
              <a:t>. The Specifications are located at the end of the Section. </a:t>
            </a:r>
            <a:endParaRPr lang="en-AU" dirty="0"/>
          </a:p>
          <a:p>
            <a:r>
              <a:rPr lang="en-AU" dirty="0"/>
              <a:t/>
            </a:r>
            <a:br>
              <a:rPr lang="en-AU" dirty="0"/>
            </a:br>
            <a:r>
              <a:rPr lang="en-AU" dirty="0"/>
              <a:t>Note that the next slide contains an activity to discuss the impact of the some of the critical factors that apply to the Performance Requirements in Section E. </a:t>
            </a:r>
          </a:p>
          <a:p>
            <a:endParaRPr lang="en-AU"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16</a:t>
            </a:fld>
            <a:endParaRPr lang="en-AU"/>
          </a:p>
        </p:txBody>
      </p:sp>
    </p:spTree>
    <p:extLst>
      <p:ext uri="{BB962C8B-B14F-4D97-AF65-F5344CB8AC3E}">
        <p14:creationId xmlns:p14="http://schemas.microsoft.com/office/powerpoint/2010/main" val="711235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4 </a:t>
            </a:r>
            <a:r>
              <a:rPr lang="en-AU" b="0" dirty="0"/>
              <a:t>buttons across the top, one for each Part in Section E. </a:t>
            </a:r>
          </a:p>
          <a:p>
            <a:r>
              <a:rPr lang="en-AU" b="0" dirty="0"/>
              <a:t>Click each button once to see the corresponding excerpt from NCC Volume One, with highlights. </a:t>
            </a:r>
          </a:p>
          <a:p>
            <a:r>
              <a:rPr lang="en-AU" b="0" dirty="0"/>
              <a:t>Click a second time to see a text box on the right summarising some key information about the critical factors.</a:t>
            </a:r>
          </a:p>
          <a:p>
            <a:r>
              <a:rPr lang="en-AU" b="0" dirty="0"/>
              <a:t>Click the same button a third time to dissolve the excerpt and summary.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EXCERPT AND SUMMARY BEFORE BRINGING UP THE NEXT ONE, AS THEY WRITE OVER THE TOP OF EACH OTHER. </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set of information before bringing up the next one, then just click the button for the earlier button again to make its related information dissolve.</a:t>
            </a:r>
          </a:p>
          <a:p>
            <a:endParaRPr lang="en-AU" b="0" dirty="0"/>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delve a little deeper into the different fire safety Performance Requirements included in the different Parts of Section E of NCC Volume One. Since the requirements are themselves relatively simple, the slide does this by asking the trainees to consider the implications of the different critical factors for each relevant Performance Requirement.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Parts and discuss the excerpt. Ask the trainees to give examples of how the various critical factors might change the way that the fire safety measures in a building are designed and installed.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appropriate, bring up the summary on the right for each Part. For example, you could use this summary to spark discussion, if the trainees are reluctant to respond to questions, or you could use it to summarise the discussion quickly, if the trainees have contributed freely to the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copy of the summary notes for each Part is given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a:t>E1 Fire fighting equipment</a:t>
            </a:r>
          </a:p>
          <a:p>
            <a:pPr marL="171450" indent="-171450">
              <a:spcBef>
                <a:spcPts val="200"/>
              </a:spcBef>
              <a:spcAft>
                <a:spcPts val="200"/>
              </a:spcAft>
              <a:buFont typeface="Arial" panose="020B0604020202020204" pitchFamily="34" charset="0"/>
              <a:buChar char="•"/>
            </a:pPr>
            <a:r>
              <a:rPr lang="en-AU" sz="1200" dirty="0">
                <a:latin typeface="+mn-lt"/>
              </a:rPr>
              <a:t>The larger the fire compartment/floor area, the larger the size of any potential fire, therefore the greater the fire safety measures required</a:t>
            </a:r>
          </a:p>
          <a:p>
            <a:pPr marL="171450" indent="-171450">
              <a:spcBef>
                <a:spcPts val="200"/>
              </a:spcBef>
              <a:spcAft>
                <a:spcPts val="200"/>
              </a:spcAft>
              <a:buFont typeface="Arial" panose="020B0604020202020204" pitchFamily="34" charset="0"/>
              <a:buChar char="•"/>
            </a:pPr>
            <a:r>
              <a:rPr lang="en-AU" sz="1200" dirty="0">
                <a:latin typeface="+mn-lt"/>
              </a:rPr>
              <a:t>Fire safety systems work together rather than in isolation, so the installation of one system may reduce the need for another fire safety element or allow for some adjustment of another fire safety element</a:t>
            </a:r>
          </a:p>
          <a:p>
            <a:pPr marL="171450" indent="-171450">
              <a:spcBef>
                <a:spcPts val="200"/>
              </a:spcBef>
              <a:spcAft>
                <a:spcPts val="200"/>
              </a:spcAft>
              <a:buFont typeface="Arial" panose="020B0604020202020204" pitchFamily="34" charset="0"/>
              <a:buChar char="•"/>
            </a:pPr>
            <a:r>
              <a:rPr lang="en-AU" sz="1200" dirty="0">
                <a:latin typeface="+mn-lt"/>
              </a:rPr>
              <a:t>Fire hydrants can only be used with the correct equipment, so they are not required if there is no fire brigade available to attend a fire, e.g. in a remote area</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b="1" dirty="0"/>
              <a:t>E2 Smoke hazard management</a:t>
            </a:r>
          </a:p>
          <a:p>
            <a:pPr marL="171450" indent="-171450">
              <a:spcBef>
                <a:spcPts val="300"/>
              </a:spcBef>
              <a:spcAft>
                <a:spcPts val="300"/>
              </a:spcAft>
              <a:buFont typeface="Arial" panose="020B0604020202020204" pitchFamily="34" charset="0"/>
              <a:buChar char="•"/>
            </a:pPr>
            <a:r>
              <a:rPr lang="en-AU" sz="1200" dirty="0">
                <a:latin typeface="+mn-lt"/>
              </a:rPr>
              <a:t>Automatic warning systems are needed in buildings with sleeping accommodation</a:t>
            </a:r>
          </a:p>
          <a:p>
            <a:pPr marL="171450" indent="-171450">
              <a:spcBef>
                <a:spcPts val="300"/>
              </a:spcBef>
              <a:spcAft>
                <a:spcPts val="300"/>
              </a:spcAft>
              <a:buFont typeface="Arial" panose="020B0604020202020204" pitchFamily="34" charset="0"/>
              <a:buChar char="•"/>
            </a:pPr>
            <a:r>
              <a:rPr lang="en-AU" sz="1200" dirty="0">
                <a:latin typeface="+mn-lt"/>
              </a:rPr>
              <a:t>Conditions in evacuation routes must protect occupants from heat and toxic gases, and allow them to see for as long as needed to evacuate the expected number of people before a fire is likely to develop to an unmanageable level </a:t>
            </a:r>
          </a:p>
          <a:p>
            <a:pPr marL="171450" indent="-171450">
              <a:spcBef>
                <a:spcPts val="300"/>
              </a:spcBef>
              <a:spcAft>
                <a:spcPts val="300"/>
              </a:spcAft>
              <a:buFont typeface="Arial" panose="020B0604020202020204" pitchFamily="34" charset="0"/>
              <a:buChar char="•"/>
            </a:pPr>
            <a:r>
              <a:rPr lang="en-AU" sz="1200" dirty="0">
                <a:latin typeface="+mn-lt"/>
              </a:rPr>
              <a:t>The longer the travel distance, the longer the evacuation time, and the longer the fire safety systems must maintain a safe environment</a:t>
            </a:r>
          </a:p>
          <a:p>
            <a:pPr marL="171450" indent="-171450">
              <a:spcBef>
                <a:spcPts val="300"/>
              </a:spcBef>
              <a:spcAft>
                <a:spcPts val="300"/>
              </a:spcAft>
              <a:buFont typeface="Arial" panose="020B0604020202020204" pitchFamily="34" charset="0"/>
              <a:buChar char="•"/>
            </a:pPr>
            <a:r>
              <a:rPr lang="en-AU" sz="1200" dirty="0">
                <a:latin typeface="+mn-lt"/>
              </a:rPr>
              <a:t>Smoke management is not required in structures that are not enclosed (because the smoke can escape)</a:t>
            </a:r>
          </a:p>
          <a:p>
            <a:pPr marL="0" indent="0">
              <a:buFont typeface="Arial" panose="020B0604020202020204" pitchFamily="34" charset="0"/>
              <a:buNone/>
            </a:pPr>
            <a:endParaRPr lang="en-AU" dirty="0"/>
          </a:p>
          <a:p>
            <a:pPr marL="0" lvl="0" indent="0">
              <a:spcBef>
                <a:spcPts val="200"/>
              </a:spcBef>
              <a:spcAft>
                <a:spcPts val="200"/>
              </a:spcAft>
              <a:buFont typeface="Arial" panose="020B0604020202020204" pitchFamily="34" charset="0"/>
              <a:buNone/>
              <a:defRPr/>
            </a:pPr>
            <a:r>
              <a:rPr lang="en-AU" sz="1200" b="1" dirty="0" smtClean="0">
                <a:solidFill>
                  <a:schemeClr val="tx1"/>
                </a:solidFill>
              </a:rPr>
              <a:t>E3 </a:t>
            </a:r>
            <a:r>
              <a:rPr lang="en-AU" sz="1200" b="1" dirty="0">
                <a:solidFill>
                  <a:schemeClr val="tx1"/>
                </a:solidFill>
              </a:rPr>
              <a:t>Lift installations</a:t>
            </a:r>
          </a:p>
          <a:p>
            <a:pPr marL="0" lvl="0" indent="0">
              <a:spcBef>
                <a:spcPts val="200"/>
              </a:spcBef>
              <a:spcAft>
                <a:spcPts val="200"/>
              </a:spcAft>
              <a:buFont typeface="Arial" panose="020B0604020202020204" pitchFamily="34" charset="0"/>
              <a:buNone/>
              <a:defRPr/>
            </a:pPr>
            <a:r>
              <a:rPr lang="en-AU" sz="1200" b="0" dirty="0">
                <a:solidFill>
                  <a:schemeClr val="tx1"/>
                </a:solidFill>
              </a:rPr>
              <a:t>There are a number of Performance Requirements for lift installations.</a:t>
            </a:r>
            <a:r>
              <a:rPr lang="en-AU" sz="1200" b="0" baseline="0" dirty="0">
                <a:solidFill>
                  <a:schemeClr val="tx1"/>
                </a:solidFill>
              </a:rPr>
              <a:t> Two of these are related to fire safety. </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b="1" dirty="0" smtClean="0"/>
              <a:t>E3P2 </a:t>
            </a:r>
            <a:r>
              <a:rPr lang="en-AU" sz="1200" b="1" dirty="0"/>
              <a:t>Emergency lifts </a:t>
            </a:r>
            <a:r>
              <a:rPr lang="en-AU" sz="1200" dirty="0"/>
              <a:t>applies to</a:t>
            </a:r>
            <a:r>
              <a:rPr lang="en-AU" sz="1200" baseline="0" dirty="0"/>
              <a:t> buildings that are over </a:t>
            </a:r>
            <a:r>
              <a:rPr lang="en-AU" sz="1200" baseline="0" dirty="0" smtClean="0"/>
              <a:t>25 m </a:t>
            </a:r>
            <a:r>
              <a:rPr lang="en-AU" sz="1200" baseline="0" dirty="0"/>
              <a:t>in </a:t>
            </a:r>
            <a:r>
              <a:rPr lang="en-AU" sz="1200" baseline="0" dirty="0" smtClean="0"/>
              <a:t>height </a:t>
            </a:r>
            <a:r>
              <a:rPr lang="en-AU" sz="1200" baseline="0" dirty="0"/>
              <a:t>and </a:t>
            </a:r>
            <a:r>
              <a:rPr lang="en-AU" sz="1200" baseline="0" dirty="0" smtClean="0"/>
              <a:t>Class </a:t>
            </a:r>
            <a:r>
              <a:rPr lang="en-AU" sz="1200" baseline="0" dirty="0"/>
              <a:t>9a </a:t>
            </a:r>
            <a:r>
              <a:rPr lang="en-AU" sz="1200" baseline="0" dirty="0" smtClean="0"/>
              <a:t>buildings </a:t>
            </a:r>
            <a:r>
              <a:rPr lang="en-AU" sz="1200" baseline="0" dirty="0"/>
              <a:t>with patient care areas that do not have direct access to a road or open space. </a:t>
            </a:r>
            <a:r>
              <a:rPr lang="en-AU" sz="1200" baseline="0" dirty="0" smtClean="0"/>
              <a:t>E3P2 </a:t>
            </a:r>
            <a:r>
              <a:rPr lang="en-AU" sz="1200" baseline="0" dirty="0"/>
              <a:t>basically </a:t>
            </a:r>
            <a:r>
              <a:rPr lang="en-AU" sz="1200" dirty="0"/>
              <a:t>requires that at least one of the passenger lifts is fitted as an emergency lift, for use by the fire brigade and other</a:t>
            </a:r>
            <a:r>
              <a:rPr lang="en-AU" sz="1200" baseline="0" dirty="0"/>
              <a:t> </a:t>
            </a:r>
            <a:r>
              <a:rPr lang="en-AU" sz="1200" dirty="0"/>
              <a:t>emergency services personnel. All floors must have access to</a:t>
            </a:r>
            <a:r>
              <a:rPr lang="en-AU" sz="1200" baseline="0" dirty="0"/>
              <a:t> an emergency lift. </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b="1" baseline="0" dirty="0" smtClean="0"/>
              <a:t>E3P3 </a:t>
            </a:r>
            <a:r>
              <a:rPr lang="en-AU" sz="1200" b="1" baseline="0" dirty="0"/>
              <a:t>Emergency alerts </a:t>
            </a:r>
            <a:r>
              <a:rPr lang="en-AU" sz="1200" baseline="0" dirty="0"/>
              <a:t>requires signage or other means to alert occupants about the use of a lift during an emergency</a:t>
            </a:r>
            <a:r>
              <a:rPr lang="en-AU" sz="1200" baseline="0" dirty="0" smtClean="0"/>
              <a:t>.</a:t>
            </a:r>
            <a:endParaRPr lang="en-AU" sz="1800" b="1" dirty="0">
              <a:solidFill>
                <a:schemeClr val="tx1"/>
              </a:solidFill>
            </a:endParaRP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lang="en-AU" sz="1800" b="1" dirty="0">
              <a:solidFill>
                <a:schemeClr val="tx1"/>
              </a:solidFill>
            </a:endParaRPr>
          </a:p>
          <a:p>
            <a:pPr marL="0" lvl="0" indent="0">
              <a:spcBef>
                <a:spcPts val="200"/>
              </a:spcBef>
              <a:spcAft>
                <a:spcPts val="200"/>
              </a:spcAft>
              <a:buFont typeface="Arial" panose="020B0604020202020204" pitchFamily="34" charset="0"/>
              <a:buNone/>
              <a:defRPr/>
            </a:pPr>
            <a:r>
              <a:rPr lang="en-AU" sz="1800" b="1" dirty="0">
                <a:solidFill>
                  <a:schemeClr val="tx1"/>
                </a:solidFill>
              </a:rPr>
              <a:t>E4 Visibility in an emergency, exit signs and warning systems</a:t>
            </a:r>
          </a:p>
          <a:p>
            <a:pPr marL="171450" marR="0" lvl="0" indent="-17145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dirty="0">
                <a:latin typeface="+mn-lt"/>
              </a:rPr>
              <a:t>Emergency lighting must be provided to ensure safe evacuation when the main artificial lighting system fails</a:t>
            </a:r>
          </a:p>
          <a:p>
            <a:pPr marL="171450" marR="0" lvl="0" indent="-17145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dirty="0">
                <a:latin typeface="+mn-lt"/>
              </a:rPr>
              <a:t>Signs must identify where exits are and how to get to them, and must be clearly visible even when the mains power is out</a:t>
            </a:r>
          </a:p>
          <a:p>
            <a:pPr marL="171450" marR="0" lvl="0" indent="-17145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dirty="0">
                <a:latin typeface="+mn-lt"/>
              </a:rPr>
              <a:t>Doesn’t apply to the internal parts of SOUs in Class 2 or 3 buildings or in Class 4 parts of a building (as occupants will generally be familiar with evacuation routes, door positions etc, and distances tend to be short)</a:t>
            </a:r>
          </a:p>
          <a:p>
            <a:pPr marL="0" lvl="0" indent="0">
              <a:spcBef>
                <a:spcPts val="200"/>
              </a:spcBef>
              <a:spcAft>
                <a:spcPts val="200"/>
              </a:spcAft>
              <a:buFont typeface="Arial" panose="020B0604020202020204" pitchFamily="34" charset="0"/>
              <a:buNone/>
              <a:defRPr/>
            </a:pPr>
            <a:endParaRPr lang="en-AU" sz="1800" dirty="0"/>
          </a:p>
        </p:txBody>
      </p:sp>
      <p:sp>
        <p:nvSpPr>
          <p:cNvPr id="4" name="Slide Number Placeholder 3"/>
          <p:cNvSpPr>
            <a:spLocks noGrp="1"/>
          </p:cNvSpPr>
          <p:nvPr>
            <p:ph type="sldNum" sz="quarter" idx="5"/>
          </p:nvPr>
        </p:nvSpPr>
        <p:spPr/>
        <p:txBody>
          <a:bodyPr/>
          <a:lstStyle/>
          <a:p>
            <a:fld id="{0E50A956-E16B-47C1-852D-BC3DD0564875}" type="slidenum">
              <a:rPr lang="en-AU" smtClean="0"/>
              <a:t>17</a:t>
            </a:fld>
            <a:endParaRPr lang="en-AU" dirty="0"/>
          </a:p>
        </p:txBody>
      </p:sp>
    </p:spTree>
    <p:extLst>
      <p:ext uri="{BB962C8B-B14F-4D97-AF65-F5344CB8AC3E}">
        <p14:creationId xmlns:p14="http://schemas.microsoft.com/office/powerpoint/2010/main" val="3504372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4 </a:t>
            </a:r>
            <a:r>
              <a:rPr lang="en-AU" b="0" dirty="0"/>
              <a:t>question buttons on the left. </a:t>
            </a:r>
          </a:p>
          <a:p>
            <a:r>
              <a:rPr lang="en-AU" b="0" dirty="0"/>
              <a:t>Click each button to see the corresponding question on the right.</a:t>
            </a:r>
          </a:p>
          <a:p>
            <a:r>
              <a:rPr lang="en-AU" b="0" dirty="0"/>
              <a:t>Click the same button a second time to see the answer to the question at the bottom on the right in a blue box.</a:t>
            </a:r>
          </a:p>
          <a:p>
            <a:r>
              <a:rPr lang="en-AU" b="0" dirty="0"/>
              <a:t>Click the same button a third time to dissolve the question and answer.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QUESTION AND ANSWER BEFORE BRINGING UP THE NEXT ONE, AS THE QUESTIONS AND ANSWERS WRITE OVER THE TOP OF EACH OTHER. Just keep</a:t>
            </a:r>
            <a:r>
              <a:rPr lang="en-AU" b="1" baseline="0" dirty="0"/>
              <a:t> clicking on the question –  the first click brings up the question, the second click brings up the answer, and the third click makes both disappear. Then repeat for the next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question and answer before bringing up the next one, then just click the button for the earlier question again to make it and its answer dissolve.</a:t>
            </a:r>
          </a:p>
          <a:p>
            <a:endParaRPr lang="en-AU" b="0" dirty="0"/>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practice interpreting the DTS Provisions in Section E of Volume One in detail. The aim is to get the trainees to open and use the Volume and to give them confidence that they can locate, read and interpret the DTS Provisions correctly.  Each question requires the trainees to locate and interpret some provisions within this Section of Volume One. The relevant part number is generally given in each question to make the tasks quicker.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activity slide is designed to be a more challenging way to discuss the specific DTS Provisions, rather than presenting excerpts on screen. It increases the variety in the presentation and is more likely to keep the trainees engaged by requiring them to activity engage and answer questions using the NCC Volume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complete as many or as few of the questions as you like</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think that the trainees seem to be familiar with this material or you are pressed for time, you could just skip this slide entirely.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Or you could choose to just do a selection of the questions. </a:t>
            </a:r>
            <a:r>
              <a:rPr lang="en-AU" b="0" dirty="0"/>
              <a:t>Note that the questions and answers are listed below so that you can easily identify which ones you would like to present.</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want to spend longer discussing how to interpret these DTS Provisions, you might want to go through all </a:t>
            </a:r>
            <a:r>
              <a:rPr lang="en-AU" dirty="0" smtClean="0"/>
              <a:t>5 </a:t>
            </a:r>
            <a:r>
              <a:rPr lang="en-AU" dirty="0"/>
              <a:t>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 question and give the trainees’ time to find their answers in Section E of NCC Volume One. Discuss their answers, emphasising correct interpretation of the provisions, including checking definitions and referring to other sections, other Volumes and referenced documents as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you have the time, discuss the other provisions within each Part and what their intention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a:t>Questions &amp;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300"/>
              </a:spcBef>
              <a:spcAft>
                <a:spcPts val="300"/>
              </a:spcAft>
              <a:buClrTx/>
              <a:buSzTx/>
              <a:buFontTx/>
              <a:buNone/>
              <a:tabLst/>
              <a:defRPr/>
            </a:pPr>
            <a:r>
              <a:rPr lang="en-AU" b="1" dirty="0"/>
              <a:t>Question 1:</a:t>
            </a:r>
            <a:r>
              <a:rPr lang="en-AU" b="0" dirty="0"/>
              <a:t> </a:t>
            </a:r>
            <a:r>
              <a:rPr lang="en-AU" sz="1200" b="1" dirty="0"/>
              <a:t>According to Part E1, when must a building be provided with a fire hydrant?</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AU" sz="1200" b="1" dirty="0"/>
              <a:t>Answer 1:</a:t>
            </a:r>
          </a:p>
          <a:p>
            <a:pPr marL="171450" indent="-171450">
              <a:spcBef>
                <a:spcPts val="300"/>
              </a:spcBef>
              <a:spcAft>
                <a:spcPts val="300"/>
              </a:spcAft>
              <a:buFont typeface="Arial" panose="020B0604020202020204" pitchFamily="34" charset="0"/>
              <a:buChar char="•"/>
              <a:defRPr/>
            </a:pPr>
            <a:r>
              <a:rPr lang="en-AU" sz="1200" dirty="0" smtClean="0"/>
              <a:t>E1D2 Fire hydrants clauses (1)(a) and (b)</a:t>
            </a:r>
          </a:p>
          <a:p>
            <a:pPr marL="171450" indent="-171450" algn="l" rtl="0">
              <a:spcBef>
                <a:spcPts val="300"/>
              </a:spcBef>
              <a:spcAft>
                <a:spcPts val="300"/>
              </a:spcAft>
              <a:buFont typeface="Arial" panose="020B0604020202020204" pitchFamily="34" charset="0"/>
              <a:buChar char="•"/>
              <a:defRPr/>
            </a:pPr>
            <a:r>
              <a:rPr lang="en-AU" sz="1200" b="0" dirty="0" smtClean="0">
                <a:latin typeface="+mn-lt"/>
              </a:rPr>
              <a:t>A </a:t>
            </a:r>
            <a:r>
              <a:rPr lang="en-AU" sz="1200" b="0" dirty="0">
                <a:latin typeface="+mn-lt"/>
              </a:rPr>
              <a:t>fire hydrant must be provided when:</a:t>
            </a:r>
          </a:p>
          <a:p>
            <a:pPr marL="628650" lvl="1" indent="-171450" algn="l" rtl="0">
              <a:spcBef>
                <a:spcPts val="300"/>
              </a:spcBef>
              <a:spcAft>
                <a:spcPts val="300"/>
              </a:spcAft>
              <a:buFont typeface="Arial" panose="020B0604020202020204" pitchFamily="34" charset="0"/>
              <a:buChar char="•"/>
              <a:defRPr/>
            </a:pPr>
            <a:r>
              <a:rPr lang="en-AU" sz="1200" b="0" dirty="0">
                <a:latin typeface="+mn-lt"/>
              </a:rPr>
              <a:t>A building has a total floor area greater than 500 m</a:t>
            </a:r>
            <a:r>
              <a:rPr lang="en-AU" sz="1200" b="0" baseline="30000" dirty="0">
                <a:latin typeface="+mn-lt"/>
              </a:rPr>
              <a:t>2</a:t>
            </a:r>
            <a:r>
              <a:rPr lang="en-AU" sz="1200" b="0" dirty="0">
                <a:latin typeface="+mn-lt"/>
              </a:rPr>
              <a:t>, and</a:t>
            </a:r>
          </a:p>
          <a:p>
            <a:pPr marL="628650" lvl="1" indent="-171450" algn="l" rtl="0">
              <a:spcBef>
                <a:spcPts val="300"/>
              </a:spcBef>
              <a:spcAft>
                <a:spcPts val="300"/>
              </a:spcAft>
              <a:buFont typeface="Arial" panose="020B0604020202020204" pitchFamily="34" charset="0"/>
              <a:buChar char="•"/>
              <a:defRPr/>
            </a:pPr>
            <a:r>
              <a:rPr lang="en-AU" sz="1200" b="0" dirty="0">
                <a:latin typeface="+mn-lt"/>
              </a:rPr>
              <a:t>The nearest fire brigade station:</a:t>
            </a:r>
          </a:p>
          <a:p>
            <a:pPr marL="1085850" lvl="2" indent="-171450" algn="l" rtl="0">
              <a:spcBef>
                <a:spcPts val="300"/>
              </a:spcBef>
              <a:spcAft>
                <a:spcPts val="300"/>
              </a:spcAft>
              <a:buFont typeface="Arial" panose="020B0604020202020204" pitchFamily="34" charset="0"/>
              <a:buChar char="•"/>
              <a:defRPr/>
            </a:pPr>
            <a:r>
              <a:rPr lang="en-AU" sz="1200" b="0" dirty="0">
                <a:latin typeface="+mn-lt"/>
              </a:rPr>
              <a:t>Is no more than 50 km away by road, and </a:t>
            </a:r>
          </a:p>
          <a:p>
            <a:pPr marL="1085850" lvl="2" indent="-171450" algn="l" rtl="0">
              <a:spcBef>
                <a:spcPts val="300"/>
              </a:spcBef>
              <a:spcAft>
                <a:spcPts val="300"/>
              </a:spcAft>
              <a:buFont typeface="Arial" panose="020B0604020202020204" pitchFamily="34" charset="0"/>
              <a:buChar char="•"/>
              <a:defRPr/>
            </a:pPr>
            <a:r>
              <a:rPr lang="en-AU" sz="1200" b="0" dirty="0">
                <a:latin typeface="+mn-lt"/>
              </a:rPr>
              <a:t>Has equipment that allows it to use a fire hydrant</a:t>
            </a:r>
          </a:p>
          <a:p>
            <a:endParaRPr lang="en-AU" dirty="0"/>
          </a:p>
          <a:p>
            <a:pPr marR="0" lvl="0" algn="l" defTabSz="914400" rtl="0" eaLnBrk="1" fontAlgn="auto" latinLnBrk="0" hangingPunct="1">
              <a:lnSpc>
                <a:spcPct val="100000"/>
              </a:lnSpc>
              <a:spcBef>
                <a:spcPts val="200"/>
              </a:spcBef>
              <a:spcAft>
                <a:spcPts val="200"/>
              </a:spcAft>
              <a:buClrTx/>
              <a:buSzTx/>
              <a:tabLst>
                <a:tab pos="360363" algn="l"/>
              </a:tabLst>
              <a:defRPr/>
            </a:pPr>
            <a:r>
              <a:rPr lang="en-AU" b="1" dirty="0"/>
              <a:t>Question 2: </a:t>
            </a:r>
            <a:r>
              <a:rPr lang="en-AU" sz="1200" b="1" dirty="0"/>
              <a:t>According to Part E1, when and where must a sprinkler system be installed into a Class 2 or 3 building (excluding a building used as a residential care building)?</a:t>
            </a:r>
          </a:p>
          <a:p>
            <a:pPr marR="0" lvl="0" algn="l" defTabSz="914400" rtl="0" eaLnBrk="1" fontAlgn="auto" latinLnBrk="0" hangingPunct="1">
              <a:lnSpc>
                <a:spcPct val="100000"/>
              </a:lnSpc>
              <a:spcBef>
                <a:spcPts val="200"/>
              </a:spcBef>
              <a:spcAft>
                <a:spcPts val="200"/>
              </a:spcAft>
              <a:buClrTx/>
              <a:buSzTx/>
              <a:tabLst>
                <a:tab pos="360363" algn="l"/>
              </a:tabLst>
              <a:defRPr/>
            </a:pPr>
            <a:r>
              <a:rPr lang="en-AU" sz="1200" b="1" dirty="0"/>
              <a:t>Answer 2:</a:t>
            </a:r>
          </a:p>
          <a:p>
            <a:pPr marL="171450" lvl="0" indent="-171450">
              <a:buFont typeface="Arial" panose="020B0604020202020204" pitchFamily="34" charset="0"/>
              <a:buChar char="•"/>
              <a:defRPr/>
            </a:pPr>
            <a:r>
              <a:rPr lang="en-AU" sz="1200" dirty="0" smtClean="0"/>
              <a:t>E1D6 Where sprinklers</a:t>
            </a:r>
            <a:r>
              <a:rPr lang="en-AU" sz="1200" baseline="0" dirty="0" smtClean="0"/>
              <a:t> are required: Class 2 and 3 buildings other than residential care buildings</a:t>
            </a:r>
            <a:endParaRPr lang="en-AU" sz="1200" dirty="0"/>
          </a:p>
          <a:p>
            <a:pPr marL="171450" lvl="0" indent="-171450">
              <a:buFont typeface="Arial" panose="020B0604020202020204" pitchFamily="34" charset="0"/>
              <a:buChar char="•"/>
              <a:defRPr/>
            </a:pPr>
            <a:r>
              <a:rPr lang="en-AU" sz="1200" dirty="0"/>
              <a:t>If the building has a rise in storeys of 4 or more and an effective height of not more than 25 m, then a sprinkler system is required throughout the whole building, including any part with a different class</a:t>
            </a:r>
          </a:p>
          <a:p>
            <a:pPr marL="171450" indent="-171450">
              <a:buFont typeface="Arial" panose="020B0604020202020204" pitchFamily="34" charset="0"/>
              <a:buChar cha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3: </a:t>
            </a:r>
            <a:r>
              <a:rPr lang="en-AU" sz="1200" b="1" dirty="0"/>
              <a:t>Where in Part E2 will you find the smoke management provisions for buildings of different Classes, uses and heights?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Answer 3:</a:t>
            </a:r>
          </a:p>
          <a:p>
            <a:pPr marL="171450" lvl="0" indent="-171450">
              <a:buFont typeface="Arial" panose="020B0604020202020204" pitchFamily="34" charset="0"/>
              <a:buChar char="•"/>
              <a:defRPr/>
            </a:pPr>
            <a:r>
              <a:rPr lang="en-AU" sz="1200" dirty="0" smtClean="0"/>
              <a:t>Clauses E2D3 to E2D20</a:t>
            </a:r>
            <a:endParaRPr lang="en-AU" sz="1200" dirty="0"/>
          </a:p>
          <a:p>
            <a:endParaRPr lang="en-AU" b="1" dirty="0"/>
          </a:p>
          <a:p>
            <a:pPr marL="0" marR="0" lvl="0" indent="0" algn="l" defTabSz="914400" rtl="0" eaLnBrk="1" fontAlgn="auto" latinLnBrk="0" hangingPunct="1">
              <a:lnSpc>
                <a:spcPct val="100000"/>
              </a:lnSpc>
              <a:spcBef>
                <a:spcPts val="200"/>
              </a:spcBef>
              <a:spcAft>
                <a:spcPts val="200"/>
              </a:spcAft>
              <a:buClrTx/>
              <a:buSzTx/>
              <a:buFontTx/>
              <a:buNone/>
              <a:tabLst/>
              <a:defRPr/>
            </a:pPr>
            <a:r>
              <a:rPr lang="en-AU" b="1" dirty="0"/>
              <a:t>Question 4: </a:t>
            </a:r>
            <a:r>
              <a:rPr lang="en-AU" sz="1200" b="1" dirty="0"/>
              <a:t>According to Part E3, what kind of clear space is required in a lift that is designated as a stretcher facility?</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AU" sz="1200" b="1" dirty="0"/>
              <a:t>Answer 4:</a:t>
            </a:r>
          </a:p>
          <a:p>
            <a:pPr marL="171450" lvl="0" indent="-171450">
              <a:buFont typeface="Arial" panose="020B0604020202020204" pitchFamily="34" charset="0"/>
              <a:buChar char="•"/>
              <a:defRPr/>
            </a:pPr>
            <a:r>
              <a:rPr lang="en-AU" sz="1200" dirty="0" smtClean="0"/>
              <a:t>Part E3D3 Stretcher facility in lifts, clause (2)</a:t>
            </a:r>
          </a:p>
          <a:p>
            <a:pPr marL="171450" lvl="0" indent="-171450">
              <a:buFont typeface="Arial" panose="020B0604020202020204" pitchFamily="34" charset="0"/>
              <a:buChar char="•"/>
              <a:defRPr/>
            </a:pPr>
            <a:r>
              <a:rPr lang="en-AU" sz="1200" dirty="0" smtClean="0">
                <a:latin typeface="+mn-lt"/>
              </a:rPr>
              <a:t>There </a:t>
            </a:r>
            <a:r>
              <a:rPr lang="en-AU" sz="1200" dirty="0">
                <a:latin typeface="+mn-lt"/>
              </a:rPr>
              <a:t>must be a clear space of at least 600 mm wide x 2000 mm long x 1400 mm high above floor level</a:t>
            </a:r>
          </a:p>
          <a:p>
            <a:endParaRPr lang="en-AU" b="1"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18</a:t>
            </a:fld>
            <a:endParaRPr lang="en-AU" dirty="0"/>
          </a:p>
        </p:txBody>
      </p:sp>
    </p:spTree>
    <p:extLst>
      <p:ext uri="{BB962C8B-B14F-4D97-AF65-F5344CB8AC3E}">
        <p14:creationId xmlns:p14="http://schemas.microsoft.com/office/powerpoint/2010/main" val="2714334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6 questions relating to the content of different Specifications from Section E of NCC Volume One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question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p>
          <a:p>
            <a:endParaRPr lang="en-AU" b="1" dirty="0"/>
          </a:p>
          <a:p>
            <a:r>
              <a:rPr lang="en-AU" b="1" dirty="0"/>
              <a:t>Facilitator notes</a:t>
            </a:r>
          </a:p>
          <a:p>
            <a:r>
              <a:rPr lang="en-AU" dirty="0"/>
              <a:t>The purpose of this slide is to focus the trainees on the contents of the various Specifications in Section E of NCC Volume One.</a:t>
            </a:r>
          </a:p>
          <a:p>
            <a:r>
              <a:rPr lang="en-AU" dirty="0"/>
              <a:t>It is a relatively simple activity that nevertheless requires them to look at all the Specifications and identify which ones contain the provisions relevant to certain situations. It is designed to add be quick and simple, while still allowing some investigation of the contents of the different Specifications.</a:t>
            </a:r>
            <a:endParaRPr lang="en-AU" i="0" dirty="0"/>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each question and discuss the trainees’ answers. Refer them to NCC Volume One to check the contents of the Specifications.</a:t>
            </a:r>
            <a:endParaRPr lang="en-AU"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any question to see the relevant Specification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Only the Specification number has been given on the slide, to save room. The full name of each Specification is given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1: Lift car emergency lighting?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 1:</a:t>
            </a:r>
            <a:r>
              <a:rPr lang="en-AU" dirty="0"/>
              <a:t> </a:t>
            </a:r>
            <a:r>
              <a:rPr lang="en-AU" b="0" dirty="0"/>
              <a:t>Specification </a:t>
            </a:r>
            <a:r>
              <a:rPr lang="en-AU" b="0" dirty="0" smtClean="0"/>
              <a:t>24 Lift installations</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2: </a:t>
            </a:r>
            <a:r>
              <a:rPr lang="en-AU" sz="1200" b="1" dirty="0">
                <a:solidFill>
                  <a:schemeClr val="tx1"/>
                </a:solidFill>
              </a:rPr>
              <a:t>Smoke exhaust fans?</a:t>
            </a:r>
          </a:p>
          <a:p>
            <a:pPr algn="l"/>
            <a:r>
              <a:rPr lang="en-AU" b="1" dirty="0"/>
              <a:t>Answer 2:</a:t>
            </a:r>
            <a:r>
              <a:rPr lang="en-AU" dirty="0"/>
              <a:t> </a:t>
            </a:r>
            <a:r>
              <a:rPr lang="en-AU" b="0" dirty="0">
                <a:solidFill>
                  <a:schemeClr val="tx1"/>
                </a:solidFill>
              </a:rPr>
              <a:t>Specification </a:t>
            </a:r>
            <a:r>
              <a:rPr lang="en-AU" b="0" dirty="0" smtClean="0">
                <a:solidFill>
                  <a:schemeClr val="tx1"/>
                </a:solidFill>
              </a:rPr>
              <a:t>21 Smoke exhaust systems</a:t>
            </a:r>
            <a:endParaRPr lang="en-AU"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3: </a:t>
            </a:r>
            <a:r>
              <a:rPr lang="en-AU" sz="1200" b="1" dirty="0" smtClean="0">
                <a:solidFill>
                  <a:schemeClr val="tx1"/>
                </a:solidFill>
              </a:rPr>
              <a:t>Fire</a:t>
            </a:r>
            <a:r>
              <a:rPr lang="en-AU" sz="1200" b="1" baseline="0" dirty="0" smtClean="0">
                <a:solidFill>
                  <a:schemeClr val="tx1"/>
                </a:solidFill>
              </a:rPr>
              <a:t> s</a:t>
            </a:r>
            <a:r>
              <a:rPr lang="en-AU" sz="1200" b="1" dirty="0" smtClean="0">
                <a:solidFill>
                  <a:schemeClr val="tx1"/>
                </a:solidFill>
              </a:rPr>
              <a:t>prinkler </a:t>
            </a:r>
            <a:r>
              <a:rPr lang="en-AU" sz="1200" b="1" dirty="0">
                <a:solidFill>
                  <a:schemeClr val="tx1"/>
                </a:solidFill>
              </a:rPr>
              <a:t>systems?</a:t>
            </a: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 3:</a:t>
            </a:r>
            <a:r>
              <a:rPr lang="en-AU" dirty="0"/>
              <a:t> </a:t>
            </a:r>
            <a:r>
              <a:rPr lang="en-AU" b="0" dirty="0">
                <a:solidFill>
                  <a:schemeClr val="tx1"/>
                </a:solidFill>
              </a:rPr>
              <a:t>Specification </a:t>
            </a:r>
            <a:r>
              <a:rPr lang="en-AU" b="0" dirty="0" smtClean="0">
                <a:solidFill>
                  <a:schemeClr val="tx1"/>
                </a:solidFill>
              </a:rPr>
              <a:t>17 Fire sprinkler systems</a:t>
            </a:r>
            <a:endParaRPr lang="en-AU"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4: </a:t>
            </a:r>
            <a:r>
              <a:rPr lang="en-AU" sz="1200" b="1" dirty="0">
                <a:solidFill>
                  <a:schemeClr val="tx1"/>
                </a:solidFill>
              </a:rPr>
              <a:t>Emergency exit signs?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 4:</a:t>
            </a:r>
            <a:r>
              <a:rPr lang="en-AU" dirty="0"/>
              <a:t> </a:t>
            </a:r>
            <a:r>
              <a:rPr lang="en-AU" b="0" dirty="0">
                <a:solidFill>
                  <a:schemeClr val="tx1"/>
                </a:solidFill>
              </a:rPr>
              <a:t>Specification </a:t>
            </a:r>
            <a:r>
              <a:rPr lang="en-AU" b="0" dirty="0" smtClean="0">
                <a:solidFill>
                  <a:schemeClr val="tx1"/>
                </a:solidFill>
              </a:rPr>
              <a:t>25 </a:t>
            </a:r>
            <a:r>
              <a:rPr lang="en-AU" b="0" dirty="0" err="1" smtClean="0">
                <a:solidFill>
                  <a:schemeClr val="tx1"/>
                </a:solidFill>
              </a:rPr>
              <a:t>Photoluminescent</a:t>
            </a:r>
            <a:r>
              <a:rPr lang="en-AU" b="0" dirty="0" smtClean="0">
                <a:solidFill>
                  <a:schemeClr val="tx1"/>
                </a:solidFill>
              </a:rPr>
              <a:t> exit signs</a:t>
            </a:r>
            <a:endParaRPr lang="en-AU"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5: </a:t>
            </a:r>
            <a:r>
              <a:rPr lang="en-AU" sz="1200" b="1" dirty="0">
                <a:solidFill>
                  <a:schemeClr val="tx1"/>
                </a:solidFill>
              </a:rPr>
              <a:t>Construction of a fire control room?</a:t>
            </a: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 5:</a:t>
            </a:r>
            <a:r>
              <a:rPr lang="en-AU" dirty="0"/>
              <a:t> </a:t>
            </a:r>
            <a:r>
              <a:rPr lang="en-AU" b="0" dirty="0">
                <a:solidFill>
                  <a:schemeClr val="tx1"/>
                </a:solidFill>
              </a:rPr>
              <a:t>Specification </a:t>
            </a:r>
            <a:r>
              <a:rPr lang="en-AU" b="0" dirty="0" smtClean="0">
                <a:solidFill>
                  <a:schemeClr val="tx1"/>
                </a:solidFill>
              </a:rPr>
              <a:t>19 Fire control centres</a:t>
            </a:r>
            <a:endParaRPr lang="en-AU"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6: </a:t>
            </a:r>
            <a:r>
              <a:rPr lang="en-AU" sz="1200" b="1" dirty="0">
                <a:solidFill>
                  <a:schemeClr val="tx1"/>
                </a:solidFill>
              </a:rPr>
              <a:t>Fire safety systems for residential care buildings?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 6:</a:t>
            </a:r>
            <a:r>
              <a:rPr lang="en-AU" dirty="0"/>
              <a:t> </a:t>
            </a:r>
            <a:r>
              <a:rPr lang="en-AU" b="0" dirty="0" smtClean="0">
                <a:solidFill>
                  <a:schemeClr val="tx1"/>
                </a:solidFill>
              </a:rPr>
              <a:t>Specification 23 Residential fire safety systems</a:t>
            </a:r>
            <a:endParaRPr lang="en-AU"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19</a:t>
            </a:fld>
            <a:endParaRPr lang="en-AU"/>
          </a:p>
        </p:txBody>
      </p:sp>
    </p:spTree>
    <p:extLst>
      <p:ext uri="{BB962C8B-B14F-4D97-AF65-F5344CB8AC3E}">
        <p14:creationId xmlns:p14="http://schemas.microsoft.com/office/powerpoint/2010/main" val="3650733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short animated introduction to the module. The aim of the animation is to get the participants’ attention at the start of the module.</a:t>
            </a:r>
          </a:p>
          <a:p>
            <a:endParaRPr lang="en-AU" dirty="0"/>
          </a:p>
          <a:p>
            <a:r>
              <a:rPr lang="en-AU" b="1" dirty="0"/>
              <a:t>Facilitator notes</a:t>
            </a:r>
          </a:p>
          <a:p>
            <a:r>
              <a:rPr lang="en-AU" dirty="0"/>
              <a:t>Welcome the trainees.</a:t>
            </a:r>
          </a:p>
          <a:p>
            <a:endParaRPr lang="en-AU" dirty="0"/>
          </a:p>
          <a:p>
            <a:r>
              <a:rPr lang="en-AU" dirty="0"/>
              <a:t>The focus of this presentation is on the specific fire safety provisions in the NCC Volume One.</a:t>
            </a:r>
          </a:p>
          <a:p>
            <a:endParaRPr lang="en-AU" dirty="0"/>
          </a:p>
          <a:p>
            <a:r>
              <a:rPr lang="en-AU" dirty="0"/>
              <a:t>That is what you will learn about in this presentation.</a:t>
            </a:r>
          </a:p>
          <a:p>
            <a:endParaRPr lang="en-AU" dirty="0"/>
          </a:p>
          <a:p>
            <a:r>
              <a:rPr lang="en-AU" dirty="0"/>
              <a:t>Note that this presentation assumes a general knowledge of:</a:t>
            </a:r>
          </a:p>
          <a:p>
            <a:endParaRPr lang="en-AU" dirty="0"/>
          </a:p>
          <a:p>
            <a:pPr marL="171450" indent="-171450">
              <a:buFont typeface="Arial" panose="020B0604020202020204" pitchFamily="34" charset="0"/>
              <a:buChar char="•"/>
            </a:pPr>
            <a:r>
              <a:rPr lang="en-AU" dirty="0"/>
              <a:t>Building classifications in the NCC. This is covered in another module, specifically </a:t>
            </a:r>
            <a:r>
              <a:rPr lang="en-AU" i="1" dirty="0"/>
              <a:t>Understanding building classifications in the NCC</a:t>
            </a:r>
          </a:p>
          <a:p>
            <a:pPr marL="171450" indent="-171450">
              <a:buFont typeface="Arial" panose="020B0604020202020204" pitchFamily="34" charset="0"/>
              <a:buChar char="•"/>
            </a:pPr>
            <a:r>
              <a:rPr lang="en-AU" dirty="0"/>
              <a:t>The structure and purpose of NCC Volume One and some of the key concepts in this Volume, such as construction types and rise in </a:t>
            </a:r>
            <a:r>
              <a:rPr lang="en-AU" dirty="0" smtClean="0"/>
              <a:t>storeys. </a:t>
            </a:r>
            <a:r>
              <a:rPr lang="en-AU" dirty="0"/>
              <a:t>This is covered in another module, specifically, </a:t>
            </a:r>
            <a:r>
              <a:rPr lang="en-AU" i="1" dirty="0"/>
              <a:t>Using NCC Volume </a:t>
            </a:r>
            <a:r>
              <a:rPr lang="en-AU" i="1" dirty="0" smtClean="0"/>
              <a:t>One</a:t>
            </a:r>
            <a:endParaRPr lang="en-AU" dirty="0"/>
          </a:p>
          <a:p>
            <a:pPr marL="171450" indent="-171450">
              <a:buFont typeface="Arial" panose="020B0604020202020204" pitchFamily="34" charset="0"/>
              <a:buChar char="•"/>
            </a:pPr>
            <a:r>
              <a:rPr lang="en-AU" dirty="0"/>
              <a:t>Fire safety in the NCC, including fire safety systems, general types of active and passive fire safety measures, and key terminology such as FRL, fire source, non-combustible, and fire hazard properties.  This information is covered in another module, specifically </a:t>
            </a:r>
            <a:r>
              <a:rPr lang="en-AU" i="1" dirty="0"/>
              <a:t>Understanding the fire safety provisions of the NCC.</a:t>
            </a:r>
          </a:p>
          <a:p>
            <a:pPr marL="171450" indent="-171450">
              <a:buFont typeface="Arial" panose="020B0604020202020204" pitchFamily="34" charset="0"/>
              <a:buChar char="•"/>
            </a:pPr>
            <a:r>
              <a:rPr lang="en-AU" i="0" dirty="0"/>
              <a:t>The performance-based nature of the NCC, including things like the relationships between Performance Requirements, DTS Provisions, Assessment Methods, Verification Methods. This is </a:t>
            </a:r>
            <a:r>
              <a:rPr lang="en-AU" dirty="0"/>
              <a:t>covered in another module, specifically </a:t>
            </a:r>
            <a:r>
              <a:rPr lang="en-AU" i="1" dirty="0"/>
              <a:t>Understanding the performance-based code</a:t>
            </a:r>
            <a:r>
              <a:rPr lang="en-AU" dirty="0"/>
              <a:t>.</a:t>
            </a:r>
            <a:endParaRPr lang="en-AU" i="0"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a:t>
            </a:fld>
            <a:endParaRPr lang="en-AU"/>
          </a:p>
        </p:txBody>
      </p:sp>
    </p:spTree>
    <p:extLst>
      <p:ext uri="{BB962C8B-B14F-4D97-AF65-F5344CB8AC3E}">
        <p14:creationId xmlns:p14="http://schemas.microsoft.com/office/powerpoint/2010/main" val="2272324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Slide </a:t>
            </a:r>
            <a:r>
              <a:rPr lang="en-AU" b="1" dirty="0"/>
              <a:t>progression</a:t>
            </a:r>
          </a:p>
          <a:p>
            <a:r>
              <a:rPr lang="en-AU" dirty="0"/>
              <a:t>This slide starts with the title in the banner, </a:t>
            </a:r>
            <a:r>
              <a:rPr lang="en-AU" dirty="0" smtClean="0"/>
              <a:t>3 </a:t>
            </a:r>
            <a:r>
              <a:rPr lang="en-AU" dirty="0"/>
              <a:t>buttons on the left and the list of critical factors on the right.</a:t>
            </a:r>
          </a:p>
          <a:p>
            <a:r>
              <a:rPr lang="en-AU" dirty="0"/>
              <a:t>Click any button once to bring in an image and a description below it. </a:t>
            </a:r>
          </a:p>
          <a:p>
            <a:r>
              <a:rPr lang="en-AU" dirty="0"/>
              <a:t>Click the same button a second time to remove the image and description.</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BUILDING’S INFORMATION BEFORE BRINGING UP THE NEXT ONE, AS THE IMAGES AND TEXT WRITE OVER THE TOP OF EACH OTHER. </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building’s information before bringing up the next one, then just click the button for the earlier building again to make the image and the description disappear.</a:t>
            </a:r>
          </a:p>
          <a:p>
            <a:endParaRPr lang="en-AU" dirty="0"/>
          </a:p>
          <a:p>
            <a:r>
              <a:rPr lang="en-AU" b="1" dirty="0"/>
              <a:t>Facilitators notes</a:t>
            </a:r>
          </a:p>
          <a:p>
            <a:r>
              <a:rPr lang="en-AU" dirty="0"/>
              <a:t>The purpose of this slide is to put some of the preceding concepts together in a series of examples. It aims to help trainees to understand how the various different factors have to be considered together to determine how to provide effective and compliant fire safety within a Class 2-9 building.  </a:t>
            </a:r>
          </a:p>
          <a:p>
            <a:endParaRPr lang="en-AU" dirty="0"/>
          </a:p>
          <a:p>
            <a:r>
              <a:rPr lang="en-AU" dirty="0"/>
              <a:t>Select a button to bring up the information on one of the example buildings and discuss the impact of the various critical factors on the fire safety design of each building. Try to tease out which factors might need the greatest consideration in each case.</a:t>
            </a:r>
          </a:p>
          <a:p>
            <a:r>
              <a:rPr lang="en-AU" dirty="0"/>
              <a:t>For example:</a:t>
            </a:r>
          </a:p>
          <a:p>
            <a:pPr marL="171450" indent="-171450">
              <a:buFont typeface="Arial" panose="020B0604020202020204" pitchFamily="34" charset="0"/>
              <a:buChar char="•"/>
            </a:pPr>
            <a:r>
              <a:rPr lang="en-AU" dirty="0"/>
              <a:t>In a residential care home then the mobility and health of the occupants will be more of issue than for the fulfillment centre. </a:t>
            </a:r>
          </a:p>
          <a:p>
            <a:pPr marL="171450" indent="-171450">
              <a:buFont typeface="Arial" panose="020B0604020202020204" pitchFamily="34" charset="0"/>
              <a:buChar char="•"/>
            </a:pPr>
            <a:r>
              <a:rPr lang="en-AU" dirty="0"/>
              <a:t>The need to evacuate down up to 20 floors is a big issue for the office/apartment office/apartment conversion, along with the close proximity of other tall buildings. Evacuation from the underground car parking area also needs to be considered.</a:t>
            </a:r>
          </a:p>
          <a:p>
            <a:pPr marL="171450" indent="-171450">
              <a:buFont typeface="Arial" panose="020B0604020202020204" pitchFamily="34" charset="0"/>
              <a:buChar char="•"/>
            </a:pPr>
            <a:r>
              <a:rPr lang="en-AU" dirty="0"/>
              <a:t>For the fulfillment centre, the evacuation time/travel distance to exits required by the sheer size of the building is also a consideration, and the fire risk posed by the likely contents also needs some consideration. While the materials used in the building itself are considered non-combustible, the contents are likely to be highly combustible and may produce significant smoke and toxic gases.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no answers are provided, as the intention here is to stimulate discussion of the interplay of different critical factors, rather than to provide any definitive answers.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look at as many or as few of the example buildings as you like</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think that the trainees seem to be familiar with the fire safety material or you are pressed for time, you could just skip this slide entirely.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Or you could choose to just look at just one of the buildings. </a:t>
            </a:r>
            <a:r>
              <a:rPr lang="en-AU" b="0" dirty="0"/>
              <a:t>Note that the descriptions are listed below so that you can easily identify which one/s you would like to present.</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want to spend longer discussing the fire safety provisions and impact of critical factors, you might want to discuss all </a:t>
            </a:r>
            <a:r>
              <a:rPr lang="en-AU" dirty="0" smtClean="0"/>
              <a:t>3 </a:t>
            </a:r>
            <a:r>
              <a:rPr lang="en-AU" dirty="0"/>
              <a:t>buildings. </a:t>
            </a:r>
          </a:p>
          <a:p>
            <a:endParaRPr lang="en-AU" dirty="0"/>
          </a:p>
          <a:p>
            <a:endParaRPr lang="en-AU" dirty="0"/>
          </a:p>
          <a:p>
            <a:r>
              <a:rPr lang="en-AU" b="1" dirty="0"/>
              <a:t>Building 1: </a:t>
            </a:r>
            <a:r>
              <a:rPr lang="en-AU" b="1" dirty="0" err="1"/>
              <a:t>Fulfillment</a:t>
            </a:r>
            <a:r>
              <a:rPr lang="en-AU" b="1" dirty="0"/>
              <a:t> </a:t>
            </a:r>
            <a:r>
              <a:rPr lang="en-AU" b="1" dirty="0" smtClean="0"/>
              <a:t>centre</a:t>
            </a:r>
            <a:endParaRPr lang="en-AU" b="1" dirty="0"/>
          </a:p>
          <a:p>
            <a:pPr marL="177800" indent="-177800">
              <a:buFont typeface="Arial" panose="020B0604020202020204" pitchFamily="34" charset="0"/>
              <a:buChar char="•"/>
            </a:pPr>
            <a:r>
              <a:rPr lang="en-US" sz="1200" b="0" dirty="0"/>
              <a:t>Fulfillment </a:t>
            </a:r>
            <a:r>
              <a:rPr lang="en-US" sz="1200" b="0" dirty="0" err="1"/>
              <a:t>centre</a:t>
            </a:r>
            <a:r>
              <a:rPr lang="en-US" sz="1200" b="0" dirty="0"/>
              <a:t> for online retailer</a:t>
            </a:r>
          </a:p>
          <a:p>
            <a:pPr marL="177800" indent="-177800">
              <a:buFont typeface="Arial" panose="020B0604020202020204" pitchFamily="34" charset="0"/>
              <a:buChar char="•"/>
            </a:pPr>
            <a:r>
              <a:rPr lang="en-US" sz="1200" b="0" dirty="0"/>
              <a:t>40,000 m</a:t>
            </a:r>
            <a:r>
              <a:rPr lang="en-US" sz="1200" b="0" baseline="30000" dirty="0"/>
              <a:t>2</a:t>
            </a:r>
            <a:r>
              <a:rPr lang="en-US" sz="1200" b="0" dirty="0"/>
              <a:t>, one space 8 m high</a:t>
            </a:r>
          </a:p>
          <a:p>
            <a:pPr marL="177800" indent="-177800">
              <a:buFont typeface="Arial" panose="020B0604020202020204" pitchFamily="34" charset="0"/>
              <a:buChar char="•"/>
            </a:pPr>
            <a:r>
              <a:rPr lang="en-US" sz="1200" b="0" dirty="0"/>
              <a:t>Steel framed, metal walls, metal roof with some polycarbonate sheeting, concrete floor </a:t>
            </a:r>
          </a:p>
          <a:p>
            <a:pPr marL="177800" indent="-177800">
              <a:buFont typeface="Arial" panose="020B0604020202020204" pitchFamily="34" charset="0"/>
              <a:buChar char="•"/>
            </a:pPr>
            <a:r>
              <a:rPr lang="en-US" sz="1200" b="0" dirty="0"/>
              <a:t>3 </a:t>
            </a:r>
            <a:r>
              <a:rPr lang="en-US" sz="1200" b="0" dirty="0" err="1"/>
              <a:t>storey</a:t>
            </a:r>
            <a:r>
              <a:rPr lang="en-US" sz="1200" b="0" dirty="0"/>
              <a:t> office area over 13% of total space</a:t>
            </a:r>
          </a:p>
          <a:p>
            <a:pPr marL="177800" indent="-177800">
              <a:buFont typeface="Arial" panose="020B0604020202020204" pitchFamily="34" charset="0"/>
              <a:buChar char="•"/>
            </a:pPr>
            <a:r>
              <a:rPr lang="en-US" sz="1200" b="0" dirty="0"/>
              <a:t>Expected to store goods ranging from clothing, plastics, electronics, paper products</a:t>
            </a:r>
          </a:p>
          <a:p>
            <a:pPr marL="177800" indent="-177800">
              <a:buFont typeface="Arial" panose="020B0604020202020204" pitchFamily="34" charset="0"/>
              <a:buChar char="•"/>
            </a:pPr>
            <a:r>
              <a:rPr lang="en-US" sz="1200" b="0" dirty="0"/>
              <a:t>Expected 40 office staff, 300-400 fulfillment workers up to 600 at peak times</a:t>
            </a:r>
          </a:p>
          <a:p>
            <a:pPr marL="177800" indent="-177800">
              <a:buFont typeface="Arial" panose="020B0604020202020204" pitchFamily="34" charset="0"/>
              <a:buChar char="•"/>
            </a:pPr>
            <a:r>
              <a:rPr lang="en-US" sz="1200" b="0" dirty="0"/>
              <a:t>Industrial park, no buildings within 10 m</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b="1" dirty="0"/>
              <a:t>Building 2: Residential care building</a:t>
            </a:r>
          </a:p>
          <a:p>
            <a:pPr marL="177800" indent="-177800">
              <a:buFont typeface="Arial" panose="020B0604020202020204" pitchFamily="34" charset="0"/>
              <a:buChar char="•"/>
            </a:pPr>
            <a:r>
              <a:rPr lang="en-US" sz="1200" b="0" dirty="0"/>
              <a:t>Residential care home, 80 residents, 2 floors of private rooms off 2 x 50 m corridors</a:t>
            </a:r>
          </a:p>
          <a:p>
            <a:pPr marL="177800" indent="-177800">
              <a:buFont typeface="Arial" panose="020B0604020202020204" pitchFamily="34" charset="0"/>
              <a:buChar char="•"/>
            </a:pPr>
            <a:r>
              <a:rPr lang="en-US" sz="1200" b="0" dirty="0"/>
              <a:t>Administration, nursing station, kitchen and dining room taking up half of ground floor</a:t>
            </a:r>
          </a:p>
          <a:p>
            <a:pPr marL="177800" indent="-177800">
              <a:buFont typeface="Arial" panose="020B0604020202020204" pitchFamily="34" charset="0"/>
              <a:buChar char="•"/>
            </a:pPr>
            <a:r>
              <a:rPr lang="en-US" sz="1200" b="0" dirty="0"/>
              <a:t>Timber framed, double brick with a tiled roof and wooden flooring covered by carpet</a:t>
            </a:r>
          </a:p>
          <a:p>
            <a:pPr marL="177800" indent="-177800">
              <a:buFont typeface="Arial" panose="020B0604020202020204" pitchFamily="34" charset="0"/>
              <a:buChar char="•"/>
            </a:pPr>
            <a:r>
              <a:rPr lang="en-US" sz="1200" b="0" dirty="0"/>
              <a:t>Expected to have one central lift for resident use</a:t>
            </a:r>
          </a:p>
          <a:p>
            <a:pPr marL="177800" indent="-177800">
              <a:buFont typeface="Arial" panose="020B0604020202020204" pitchFamily="34" charset="0"/>
              <a:buChar char="•"/>
            </a:pPr>
            <a:r>
              <a:rPr lang="en-US" sz="1200" b="0" dirty="0"/>
              <a:t>Expected 5 office staff, 10-15 care staff</a:t>
            </a:r>
          </a:p>
          <a:p>
            <a:pPr marL="177800" indent="-177800">
              <a:buFont typeface="Arial" panose="020B0604020202020204" pitchFamily="34" charset="0"/>
              <a:buChar char="•"/>
            </a:pPr>
            <a:r>
              <a:rPr lang="en-US" sz="1200" b="0" dirty="0"/>
              <a:t>Residential area, with residential properties within 1.5 m on one side, within 8 m on </a:t>
            </a:r>
            <a:r>
              <a:rPr lang="en-US" sz="1200" b="0" dirty="0" smtClean="0"/>
              <a:t>2 </a:t>
            </a:r>
            <a:r>
              <a:rPr lang="en-US" sz="1200" b="0" dirty="0"/>
              <a:t>other </a:t>
            </a:r>
            <a:r>
              <a:rPr lang="en-US" sz="1200" b="0" dirty="0" smtClean="0"/>
              <a:t>sides</a:t>
            </a:r>
            <a:endParaRPr lang="en-US" sz="1200" b="0" dirty="0"/>
          </a:p>
          <a:p>
            <a:pPr marL="177800" indent="-177800">
              <a:buFont typeface="Arial" panose="020B0604020202020204" pitchFamily="34" charset="0"/>
              <a:buChar char="•"/>
            </a:pPr>
            <a:endParaRPr lang="en-US" sz="1200" b="0" dirty="0"/>
          </a:p>
          <a:p>
            <a:pPr marL="0" indent="0">
              <a:buFont typeface="Arial" panose="020B0604020202020204" pitchFamily="34" charset="0"/>
              <a:buNone/>
            </a:pPr>
            <a:r>
              <a:rPr lang="en-US" sz="1200" b="1" dirty="0"/>
              <a:t>Building 3: Office to apartment conversion</a:t>
            </a:r>
          </a:p>
          <a:p>
            <a:pPr marL="177800" indent="-177800">
              <a:buFont typeface="Arial" panose="020B0604020202020204" pitchFamily="34" charset="0"/>
              <a:buChar char="•"/>
            </a:pPr>
            <a:r>
              <a:rPr lang="en-US" sz="1200" b="0" dirty="0"/>
              <a:t>Conversion of multi-</a:t>
            </a:r>
            <a:r>
              <a:rPr lang="en-US" sz="1200" b="0" dirty="0" err="1"/>
              <a:t>storey</a:t>
            </a:r>
            <a:r>
              <a:rPr lang="en-US" sz="1200" b="0" dirty="0"/>
              <a:t> office building to retail and apartments</a:t>
            </a:r>
          </a:p>
          <a:p>
            <a:pPr marL="177800" indent="-177800">
              <a:buFont typeface="Arial" panose="020B0604020202020204" pitchFamily="34" charset="0"/>
              <a:buChar char="•"/>
            </a:pPr>
            <a:r>
              <a:rPr lang="en-US" sz="1200" b="0" dirty="0"/>
              <a:t>5 floors of underground parking, ground floor retail/hospitality and 20 </a:t>
            </a:r>
            <a:r>
              <a:rPr lang="en-US" sz="1200" b="0" dirty="0" err="1"/>
              <a:t>storeys</a:t>
            </a:r>
            <a:r>
              <a:rPr lang="en-US" sz="1200" b="0" dirty="0"/>
              <a:t> of apartments</a:t>
            </a:r>
          </a:p>
          <a:p>
            <a:pPr marL="177800" indent="-177800">
              <a:buFont typeface="Arial" panose="020B0604020202020204" pitchFamily="34" charset="0"/>
              <a:buChar char="•"/>
            </a:pPr>
            <a:r>
              <a:rPr lang="en-US" sz="1200" b="0" dirty="0"/>
              <a:t>Reinforced concrete construction</a:t>
            </a:r>
          </a:p>
          <a:p>
            <a:pPr marL="177800" indent="-177800">
              <a:buFont typeface="Arial" panose="020B0604020202020204" pitchFamily="34" charset="0"/>
              <a:buChar char="•"/>
            </a:pPr>
            <a:r>
              <a:rPr lang="en-US" sz="1200" b="0" dirty="0"/>
              <a:t>150 apartments of different sizes, some with balconies, 2 centrally located banks of 2 lifts</a:t>
            </a:r>
          </a:p>
          <a:p>
            <a:pPr marL="177800" indent="-177800">
              <a:buFont typeface="Arial" panose="020B0604020202020204" pitchFamily="34" charset="0"/>
              <a:buChar char="•"/>
            </a:pPr>
            <a:r>
              <a:rPr lang="en-US" sz="1200" b="0" dirty="0"/>
              <a:t>Ground floor being fitted out for a restaurant, a café and convenience store</a:t>
            </a:r>
          </a:p>
          <a:p>
            <a:pPr marL="177800" indent="-177800">
              <a:buFont typeface="Arial" panose="020B0604020202020204" pitchFamily="34" charset="0"/>
              <a:buChar char="•"/>
            </a:pPr>
            <a:r>
              <a:rPr lang="en-US" sz="1200" b="0" dirty="0"/>
              <a:t>Inner city, buildings within 5 m on </a:t>
            </a:r>
            <a:r>
              <a:rPr lang="en-US" sz="1200" b="0" dirty="0" smtClean="0"/>
              <a:t>3 </a:t>
            </a:r>
            <a:r>
              <a:rPr lang="en-US" sz="1200" b="0" dirty="0"/>
              <a:t>sides</a:t>
            </a:r>
          </a:p>
          <a:p>
            <a:pPr marL="0" indent="0">
              <a:buFont typeface="Arial" panose="020B0604020202020204" pitchFamily="34" charset="0"/>
              <a:buNone/>
            </a:pPr>
            <a:endParaRPr lang="en-US" sz="1200" b="0" dirty="0"/>
          </a:p>
        </p:txBody>
      </p:sp>
      <p:sp>
        <p:nvSpPr>
          <p:cNvPr id="4" name="Slide Number Placeholder 3"/>
          <p:cNvSpPr>
            <a:spLocks noGrp="1"/>
          </p:cNvSpPr>
          <p:nvPr>
            <p:ph type="sldNum" sz="quarter" idx="5"/>
          </p:nvPr>
        </p:nvSpPr>
        <p:spPr/>
        <p:txBody>
          <a:bodyPr/>
          <a:lstStyle/>
          <a:p>
            <a:fld id="{0E50A956-E16B-47C1-852D-BC3DD0564875}" type="slidenum">
              <a:rPr lang="en-AU" smtClean="0"/>
              <a:t>20</a:t>
            </a:fld>
            <a:endParaRPr lang="en-AU"/>
          </a:p>
        </p:txBody>
      </p:sp>
    </p:spTree>
    <p:extLst>
      <p:ext uri="{BB962C8B-B14F-4D97-AF65-F5344CB8AC3E}">
        <p14:creationId xmlns:p14="http://schemas.microsoft.com/office/powerpoint/2010/main" val="2692040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illustration of the </a:t>
            </a:r>
            <a:r>
              <a:rPr lang="en-AU" b="0" dirty="0" smtClean="0"/>
              <a:t>4 </a:t>
            </a:r>
            <a:r>
              <a:rPr lang="en-AU" b="0" dirty="0"/>
              <a:t>possible Assessment Methods.</a:t>
            </a:r>
          </a:p>
          <a:p>
            <a:r>
              <a:rPr lang="en-AU" b="0" dirty="0"/>
              <a:t>Click on any of the </a:t>
            </a:r>
            <a:r>
              <a:rPr lang="en-AU" b="0" dirty="0" smtClean="0"/>
              <a:t>4 </a:t>
            </a:r>
            <a:r>
              <a:rPr lang="en-AU" b="0" dirty="0"/>
              <a:t>Assessment Methods to see a description of that method, as it applies to the fire safety provisions of NCC Volume One.</a:t>
            </a:r>
          </a:p>
          <a:p>
            <a:r>
              <a:rPr lang="en-AU" b="0" dirty="0"/>
              <a:t>Click again on the same Assessment Method to dissolve the description.</a:t>
            </a:r>
          </a:p>
          <a:p>
            <a:endParaRPr lang="en-AU" b="0" dirty="0"/>
          </a:p>
          <a:p>
            <a:r>
              <a:rPr lang="en-AU" b="1" dirty="0"/>
              <a:t>Facilitator notes</a:t>
            </a:r>
          </a:p>
          <a:p>
            <a:r>
              <a:rPr lang="en-AU" dirty="0"/>
              <a:t>The purpose of this slide is to discuss the different types of Assessment Methods that can be used to demonstrate compliance with the fire safety Performance Requirements of NCC Volume One.</a:t>
            </a:r>
          </a:p>
          <a:p>
            <a:endParaRPr lang="en-AU" dirty="0"/>
          </a:p>
          <a:p>
            <a:r>
              <a:rPr lang="en-AU" dirty="0"/>
              <a:t>Discuss the </a:t>
            </a:r>
            <a:r>
              <a:rPr lang="en-AU" dirty="0" smtClean="0"/>
              <a:t>4 </a:t>
            </a:r>
            <a:r>
              <a:rPr lang="en-AU" dirty="0"/>
              <a:t>Assessment Methods as they apply in this case.  </a:t>
            </a:r>
          </a:p>
          <a:p>
            <a:endParaRPr lang="en-AU" dirty="0"/>
          </a:p>
          <a:p>
            <a:r>
              <a:rPr lang="en-AU" dirty="0"/>
              <a:t>When appropriate, select the box for each method to bring up a popup that explains it in more detail. Collapse each box as you finish with it.</a:t>
            </a:r>
          </a:p>
          <a:p>
            <a:endParaRPr lang="en-AU" dirty="0"/>
          </a:p>
          <a:p>
            <a:r>
              <a:rPr lang="en-AU" dirty="0"/>
              <a:t>Note that the next slide contains more information about the Fire Safety Verification </a:t>
            </a:r>
            <a:r>
              <a:rPr lang="en-AU" dirty="0" smtClean="0"/>
              <a:t>Method.</a:t>
            </a:r>
            <a:endParaRPr lang="en-AU" dirty="0"/>
          </a:p>
          <a:p>
            <a:endParaRPr lang="en-AU" dirty="0"/>
          </a:p>
          <a:p>
            <a:r>
              <a:rPr lang="en-AU" b="1" dirty="0"/>
              <a:t>Things you could discuss on this slide include:</a:t>
            </a:r>
          </a:p>
          <a:p>
            <a:pPr marL="171450" indent="-171450">
              <a:buFont typeface="Arial" panose="020B0604020202020204" pitchFamily="34" charset="0"/>
              <a:buChar char="•"/>
            </a:pPr>
            <a:r>
              <a:rPr lang="en-AU" dirty="0"/>
              <a:t>Whether you choose to use a DTS Solution or a Performance Solution or a combination of </a:t>
            </a:r>
            <a:r>
              <a:rPr lang="en-AU" dirty="0" smtClean="0"/>
              <a:t>both, </a:t>
            </a:r>
            <a:r>
              <a:rPr lang="en-AU" dirty="0"/>
              <a:t>you may need to provide some evidence that the proposed solution complies with the Performance Requirements.</a:t>
            </a:r>
          </a:p>
          <a:p>
            <a:pPr marL="171450" indent="-171450">
              <a:buFont typeface="Arial" panose="020B0604020202020204" pitchFamily="34" charset="0"/>
              <a:buChar char="•"/>
            </a:pPr>
            <a:r>
              <a:rPr lang="en-AU" dirty="0"/>
              <a:t>The NCC recognises </a:t>
            </a:r>
            <a:r>
              <a:rPr lang="en-AU" dirty="0" smtClean="0"/>
              <a:t>4 </a:t>
            </a:r>
            <a:r>
              <a:rPr lang="en-AU" dirty="0"/>
              <a:t>valid ways of assessing possible compliance solutions, which are shown on the slide.</a:t>
            </a:r>
          </a:p>
          <a:p>
            <a:pPr marL="171450" indent="-171450">
              <a:buFont typeface="Arial" panose="020B0604020202020204" pitchFamily="34" charset="0"/>
              <a:buChar char="•"/>
            </a:pPr>
            <a:r>
              <a:rPr lang="en-AU" dirty="0"/>
              <a:t>All </a:t>
            </a:r>
            <a:r>
              <a:rPr lang="en-AU" dirty="0" smtClean="0"/>
              <a:t>4 </a:t>
            </a:r>
            <a:r>
              <a:rPr lang="en-AU" dirty="0"/>
              <a:t>methods can be used to demonstrate compliance with all or part of the Performance Requirements when you are using a Performance Solution.  </a:t>
            </a:r>
          </a:p>
          <a:p>
            <a:pPr marL="171450" indent="-171450">
              <a:buFont typeface="Arial" panose="020B0604020202020204" pitchFamily="34" charset="0"/>
              <a:buChar char="•"/>
            </a:pPr>
            <a:r>
              <a:rPr lang="en-AU" dirty="0"/>
              <a:t>Evidence of suitability and Expert Judgement can be used when you are using a DTS Solution.</a:t>
            </a:r>
          </a:p>
          <a:p>
            <a:pPr marL="171450" indent="-171450">
              <a:buFont typeface="Arial" panose="020B0604020202020204" pitchFamily="34" charset="0"/>
              <a:buChar char="•"/>
            </a:pPr>
            <a:r>
              <a:rPr lang="en-AU" dirty="0"/>
              <a:t>The various fire safety related Sections and Parts of NCC Volume One include a number of relevant Verification Methods, each of which can be used in certain circumstances.</a:t>
            </a:r>
          </a:p>
          <a:p>
            <a:pPr marL="171450" indent="-171450">
              <a:buFont typeface="Arial" panose="020B0604020202020204" pitchFamily="34" charset="0"/>
              <a:buChar char="•"/>
            </a:pPr>
            <a:r>
              <a:rPr lang="en-AU" dirty="0" smtClean="0"/>
              <a:t>The ABCB</a:t>
            </a:r>
            <a:r>
              <a:rPr lang="en-AU" baseline="0" dirty="0" smtClean="0"/>
              <a:t> F</a:t>
            </a:r>
            <a:r>
              <a:rPr lang="en-AU" dirty="0" smtClean="0"/>
              <a:t>ire </a:t>
            </a:r>
            <a:r>
              <a:rPr lang="en-AU" dirty="0"/>
              <a:t>Safety Verification </a:t>
            </a:r>
            <a:r>
              <a:rPr lang="en-AU" dirty="0" smtClean="0"/>
              <a:t>Method (FSVM) Standard, </a:t>
            </a:r>
            <a:r>
              <a:rPr lang="en-AU" dirty="0"/>
              <a:t>which is a holistic method for demonstrating compliance against many of the fire safety Performance Requirements. It is referenced within </a:t>
            </a:r>
            <a:r>
              <a:rPr lang="en-AU" dirty="0" smtClean="0"/>
              <a:t>C1V4, and further sub-references</a:t>
            </a:r>
            <a:r>
              <a:rPr lang="en-AU" baseline="0" dirty="0" smtClean="0"/>
              <a:t> in Sections </a:t>
            </a:r>
            <a:r>
              <a:rPr lang="en-AU" dirty="0" smtClean="0"/>
              <a:t>D </a:t>
            </a:r>
            <a:r>
              <a:rPr lang="en-AU" dirty="0"/>
              <a:t>and E of Volume 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p:txBody>
      </p:sp>
      <p:sp>
        <p:nvSpPr>
          <p:cNvPr id="4" name="Slide Number Placeholder 3"/>
          <p:cNvSpPr>
            <a:spLocks noGrp="1"/>
          </p:cNvSpPr>
          <p:nvPr>
            <p:ph type="sldNum" sz="quarter" idx="5"/>
          </p:nvPr>
        </p:nvSpPr>
        <p:spPr/>
        <p:txBody>
          <a:bodyPr/>
          <a:lstStyle/>
          <a:p>
            <a:fld id="{0E50A956-E16B-47C1-852D-BC3DD0564875}" type="slidenum">
              <a:rPr lang="en-AU" smtClean="0"/>
              <a:t>21</a:t>
            </a:fld>
            <a:endParaRPr lang="en-AU"/>
          </a:p>
        </p:txBody>
      </p:sp>
    </p:spTree>
    <p:extLst>
      <p:ext uri="{BB962C8B-B14F-4D97-AF65-F5344CB8AC3E}">
        <p14:creationId xmlns:p14="http://schemas.microsoft.com/office/powerpoint/2010/main" val="1808799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starts with just the question in the banner.</a:t>
            </a:r>
          </a:p>
          <a:p>
            <a:r>
              <a:rPr lang="en-AU" dirty="0"/>
              <a:t>Click once to bring in the left hand block.</a:t>
            </a:r>
          </a:p>
          <a:p>
            <a:r>
              <a:rPr lang="en-AU" dirty="0"/>
              <a:t>Click a second time to bring in the right hand block.</a:t>
            </a:r>
          </a:p>
          <a:p>
            <a:endParaRPr lang="en-AU" dirty="0"/>
          </a:p>
          <a:p>
            <a:r>
              <a:rPr lang="en-AU" b="1" dirty="0"/>
              <a:t>Facilitator notes</a:t>
            </a:r>
          </a:p>
          <a:p>
            <a:r>
              <a:rPr lang="en-AU" dirty="0"/>
              <a:t>Ask the trainees what they know about the Fire Safety Verification Method in Schedule 7 of the NCC, and discuss their answers. This gives more knowledgeable trainees the chance to display their knowledge and reduces the chances that they will feel they are being taught the basics.</a:t>
            </a:r>
          </a:p>
          <a:p>
            <a:endParaRPr lang="en-AU" dirty="0"/>
          </a:p>
          <a:p>
            <a:r>
              <a:rPr lang="en-AU" dirty="0"/>
              <a:t>When appropriate, progress the slide and discuss the content.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trainees to look at </a:t>
            </a:r>
            <a:r>
              <a:rPr lang="en-AU" sz="1200" dirty="0" smtClean="0">
                <a:effectLst/>
                <a:latin typeface="Arial" panose="020B0604020202020204" pitchFamily="34" charset="0"/>
                <a:ea typeface="Calibri" panose="020F0502020204030204" pitchFamily="34" charset="0"/>
                <a:cs typeface="Arial" panose="020B0604020202020204" pitchFamily="34" charset="0"/>
              </a:rPr>
              <a:t>the ABCB Standard: Fire Safety Verification Method </a:t>
            </a:r>
            <a:r>
              <a:rPr lang="en-AU" dirty="0" smtClean="0"/>
              <a:t>(</a:t>
            </a:r>
            <a:r>
              <a:rPr lang="en-AU" dirty="0"/>
              <a:t>online or printed), to review the contents of the </a:t>
            </a:r>
            <a:r>
              <a:rPr lang="en-AU" dirty="0" smtClean="0"/>
              <a:t>FSVM. </a:t>
            </a:r>
            <a:r>
              <a:rPr lang="en-AU" dirty="0"/>
              <a:t>The aim here is to get the trainees to </a:t>
            </a:r>
            <a:r>
              <a:rPr lang="en-AU" dirty="0" smtClean="0"/>
              <a:t>make </a:t>
            </a:r>
            <a:r>
              <a:rPr lang="en-AU" dirty="0"/>
              <a:t>sense of what it contains. </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long on this as you think it requires, and to reflect the trainees’ interest. For example, if there is a high level of interest you could review the 12 design scenarios and discuss how they are used to demonstrate the compliance of proposed fire safety measures.</a:t>
            </a:r>
          </a:p>
          <a:p>
            <a:endParaRPr lang="en-AU" dirty="0"/>
          </a:p>
          <a:p>
            <a:r>
              <a:rPr lang="en-AU" dirty="0"/>
              <a:t>Remind the trainees that the FSVM is referenced from many of the fire safety related provisions within various Sections of NCC Volume One and has wide applicability.</a:t>
            </a: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22</a:t>
            </a:fld>
            <a:endParaRPr lang="en-AU"/>
          </a:p>
        </p:txBody>
      </p:sp>
    </p:spTree>
    <p:extLst>
      <p:ext uri="{BB962C8B-B14F-4D97-AF65-F5344CB8AC3E}">
        <p14:creationId xmlns:p14="http://schemas.microsoft.com/office/powerpoint/2010/main" val="3837062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statement below, with options of True and False with radio buttons.</a:t>
            </a:r>
          </a:p>
          <a:p>
            <a:r>
              <a:rPr lang="en-AU" b="0" dirty="0"/>
              <a:t>Click once on either the True or False option (or the radio button for either) to see a response.</a:t>
            </a:r>
          </a:p>
          <a:p>
            <a:r>
              <a:rPr lang="en-AU" dirty="0">
                <a:solidFill>
                  <a:schemeClr val="tx1"/>
                </a:solidFill>
              </a:rPr>
              <a:t>Click again on the same option to get rid of the response. </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reinforce a key understanding related to the fire safety provisions of Volume One, which is that a range of critical factors may have to be considered when designing a building’s fire safety system.</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Suggest the trainees refer to Volume One or the </a:t>
            </a:r>
            <a:r>
              <a:rPr lang="en-AU" i="1" dirty="0"/>
              <a:t>Guide to Volume One</a:t>
            </a:r>
            <a:r>
              <a:rPr lang="en-AU" dirty="0"/>
              <a:t>, if helpful.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an answer, and discuss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Correct Answer: False</a:t>
            </a:r>
          </a:p>
          <a:p>
            <a:pPr algn="l">
              <a:spcBef>
                <a:spcPts val="200"/>
              </a:spcBef>
              <a:spcAft>
                <a:spcPts val="200"/>
              </a:spcAft>
            </a:pPr>
            <a:r>
              <a:rPr lang="en-AU" b="0" dirty="0">
                <a:solidFill>
                  <a:schemeClr val="tx1"/>
                </a:solidFill>
              </a:rPr>
              <a:t>Yes, that’s right. </a:t>
            </a:r>
          </a:p>
          <a:p>
            <a:pPr algn="l">
              <a:spcBef>
                <a:spcPts val="200"/>
              </a:spcBef>
              <a:spcAft>
                <a:spcPts val="200"/>
              </a:spcAft>
            </a:pPr>
            <a:r>
              <a:rPr lang="en-AU" b="0" dirty="0">
                <a:solidFill>
                  <a:schemeClr val="tx1"/>
                </a:solidFill>
              </a:rPr>
              <a:t>The building’s intended purpose and use is just one critical factor that must be considered when designing a fire safety system for a Class 2-9 building. </a:t>
            </a:r>
          </a:p>
          <a:p>
            <a:pPr algn="l">
              <a:spcBef>
                <a:spcPts val="200"/>
              </a:spcBef>
              <a:spcAft>
                <a:spcPts val="200"/>
              </a:spcAft>
            </a:pPr>
            <a:r>
              <a:rPr lang="en-AU" b="0" dirty="0">
                <a:solidFill>
                  <a:schemeClr val="tx1"/>
                </a:solidFill>
              </a:rPr>
              <a:t>Other critical factors include things like the number and mobility of occupants of the building, the likely fire load, hazard and intensity, the travel distance to exits and the likely evacuation 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Incorrect Answer: True</a:t>
            </a:r>
          </a:p>
          <a:p>
            <a:pPr algn="l">
              <a:spcBef>
                <a:spcPts val="200"/>
              </a:spcBef>
              <a:spcAft>
                <a:spcPts val="200"/>
              </a:spcAft>
            </a:pPr>
            <a:r>
              <a:rPr lang="en-AU" b="0" dirty="0">
                <a:solidFill>
                  <a:schemeClr val="tx1"/>
                </a:solidFill>
              </a:rPr>
              <a:t>Sorry, that’s not right. </a:t>
            </a:r>
          </a:p>
          <a:p>
            <a:pPr algn="l">
              <a:spcBef>
                <a:spcPts val="200"/>
              </a:spcBef>
              <a:spcAft>
                <a:spcPts val="200"/>
              </a:spcAft>
            </a:pPr>
            <a:r>
              <a:rPr lang="en-AU" b="0" dirty="0">
                <a:solidFill>
                  <a:schemeClr val="tx1"/>
                </a:solidFill>
              </a:rPr>
              <a:t>The building’s intended purpose and use is just one critical factor that must be considered when designing a fire safety system for a Class 2-9 building. </a:t>
            </a:r>
          </a:p>
          <a:p>
            <a:pPr algn="l">
              <a:spcBef>
                <a:spcPts val="200"/>
              </a:spcBef>
              <a:spcAft>
                <a:spcPts val="200"/>
              </a:spcAft>
            </a:pPr>
            <a:r>
              <a:rPr lang="en-AU" b="0" dirty="0">
                <a:solidFill>
                  <a:schemeClr val="tx1"/>
                </a:solidFill>
              </a:rPr>
              <a:t>Other critical factors include things like the number and mobility of occupants of the building, the likely fire load, hazard and intensity, the travel distance to exits and the likely evacuation times.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23</a:t>
            </a:fld>
            <a:endParaRPr lang="en-AU" dirty="0"/>
          </a:p>
        </p:txBody>
      </p:sp>
    </p:spTree>
    <p:extLst>
      <p:ext uri="{BB962C8B-B14F-4D97-AF65-F5344CB8AC3E}">
        <p14:creationId xmlns:p14="http://schemas.microsoft.com/office/powerpoint/2010/main" val="3289824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a:t>
            </a:r>
          </a:p>
          <a:p>
            <a:r>
              <a:rPr lang="en-AU" dirty="0"/>
              <a:t>Click once to see the left hand block of text which discusses some of the guides and handbooks that are relevant to fire safety within NCC Volume One.</a:t>
            </a:r>
          </a:p>
          <a:p>
            <a:r>
              <a:rPr lang="en-AU" dirty="0"/>
              <a:t>Click a second time to see the right hand block which discusses the </a:t>
            </a:r>
            <a:r>
              <a:rPr lang="en-AU" i="1" dirty="0"/>
              <a:t>International Fire Engineering Guidelines</a:t>
            </a:r>
            <a:r>
              <a:rPr lang="en-AU" dirty="0"/>
              <a:t> published by the ABCB and some of the other available resources.</a:t>
            </a:r>
          </a:p>
          <a:p>
            <a:r>
              <a:rPr lang="en-AU" dirty="0"/>
              <a:t>Press Enter to progress to the next slide.</a:t>
            </a:r>
          </a:p>
          <a:p>
            <a:endParaRPr lang="en-AU" dirty="0"/>
          </a:p>
          <a:p>
            <a:r>
              <a:rPr lang="en-AU" b="1" dirty="0"/>
              <a:t>Facilitator notes</a:t>
            </a:r>
          </a:p>
          <a:p>
            <a:r>
              <a:rPr lang="en-AU" dirty="0"/>
              <a:t>The purpose of this slide is to discuss other resources that may be useful to the trainees when they are using the fire safety provisions of NCC Volume One.</a:t>
            </a:r>
          </a:p>
          <a:p>
            <a:endParaRPr lang="en-AU" dirty="0"/>
          </a:p>
          <a:p>
            <a:r>
              <a:rPr lang="en-AU" dirty="0"/>
              <a:t>Discuss the contents and purpose of the Guide to NCC Volume One and the various handbooks.</a:t>
            </a:r>
          </a:p>
          <a:p>
            <a:endParaRPr lang="en-AU" dirty="0"/>
          </a:p>
          <a:p>
            <a:r>
              <a:rPr lang="en-AU" dirty="0"/>
              <a:t>If helpful, you can access the ABCB website to download these documents. You could demonstrate how to download these documents and how to locate the handbook on the ABCB website.</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Progress the slide to show the information about the </a:t>
            </a:r>
            <a:r>
              <a:rPr lang="en-AU" dirty="0" smtClean="0"/>
              <a:t>Australian</a:t>
            </a:r>
            <a:r>
              <a:rPr lang="en-AU" baseline="0" dirty="0" smtClean="0"/>
              <a:t> Fire Engineering Guidelines (AFEG)</a:t>
            </a:r>
            <a:r>
              <a:rPr lang="en-AU" dirty="0" smtClean="0"/>
              <a:t>. </a:t>
            </a:r>
            <a:r>
              <a:rPr lang="en-AU" dirty="0"/>
              <a:t>Discuss the purpose of these guidelines.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helpful, visit the ABCB website, and demonstrate how to download this document.</a:t>
            </a:r>
          </a:p>
          <a:p>
            <a:endParaRPr lang="en-AU" dirty="0"/>
          </a:p>
          <a:p>
            <a:r>
              <a:rPr lang="en-AU" dirty="0"/>
              <a:t>Emphasise that none of these resources is</a:t>
            </a:r>
            <a:r>
              <a:rPr lang="en-AU" b="1" dirty="0"/>
              <a:t> mandatory</a:t>
            </a:r>
            <a:r>
              <a:rPr lang="en-AU" dirty="0"/>
              <a:t>. They provide guidance and help, but nothing in them needs to be complied with in order to comply with the NCC.</a:t>
            </a: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24</a:t>
            </a:fld>
            <a:endParaRPr lang="en-AU"/>
          </a:p>
        </p:txBody>
      </p:sp>
    </p:spTree>
    <p:extLst>
      <p:ext uri="{BB962C8B-B14F-4D97-AF65-F5344CB8AC3E}">
        <p14:creationId xmlns:p14="http://schemas.microsoft.com/office/powerpoint/2010/main" val="2706522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title in the banner and the left-hand block and blue dividing line.</a:t>
            </a:r>
          </a:p>
          <a:p>
            <a:r>
              <a:rPr lang="en-AU" b="0" dirty="0"/>
              <a:t>Click once to bring up the centre block and next blue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bring up the righthand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content of the module briefly, in order to reinforce the key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as you think the group needs. If they struggled with the questions that preceded the summary, then take some time to ask more questions, and to repeat some of the key learnings.</a:t>
            </a:r>
          </a:p>
          <a:p>
            <a:endParaRPr lang="en-AU" dirty="0"/>
          </a:p>
          <a:p>
            <a:r>
              <a:rPr lang="en-AU" dirty="0"/>
              <a:t>Remind trainees that they can get more information and access the NCC</a:t>
            </a:r>
            <a:r>
              <a:rPr lang="en-AU" baseline="0" dirty="0"/>
              <a:t> </a:t>
            </a:r>
            <a:r>
              <a:rPr lang="en-AU" dirty="0"/>
              <a:t>from the ABCB website (ncc.abcb.gov.au). </a:t>
            </a:r>
          </a:p>
          <a:p>
            <a:endParaRPr lang="en-AU" b="1" dirty="0"/>
          </a:p>
        </p:txBody>
      </p:sp>
      <p:sp>
        <p:nvSpPr>
          <p:cNvPr id="4" name="Slide Number Placeholder 3"/>
          <p:cNvSpPr>
            <a:spLocks noGrp="1"/>
          </p:cNvSpPr>
          <p:nvPr>
            <p:ph type="sldNum" sz="quarter" idx="5"/>
          </p:nvPr>
        </p:nvSpPr>
        <p:spPr/>
        <p:txBody>
          <a:bodyPr/>
          <a:lstStyle/>
          <a:p>
            <a:fld id="{0E50A956-E16B-47C1-852D-BC3DD0564875}" type="slidenum">
              <a:rPr lang="en-AU" smtClean="0"/>
              <a:t>25</a:t>
            </a:fld>
            <a:endParaRPr lang="en-AU" dirty="0"/>
          </a:p>
        </p:txBody>
      </p:sp>
    </p:spTree>
    <p:extLst>
      <p:ext uri="{BB962C8B-B14F-4D97-AF65-F5344CB8AC3E}">
        <p14:creationId xmlns:p14="http://schemas.microsoft.com/office/powerpoint/2010/main" val="3712175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top left block with 2 blue dividing 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once to see the bottom left block and another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top right block and the last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bottom right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content of the module briefly, in order to reinforce the key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as you think the group needs.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26</a:t>
            </a:fld>
            <a:endParaRPr lang="en-AU" dirty="0"/>
          </a:p>
        </p:txBody>
      </p:sp>
    </p:spTree>
    <p:extLst>
      <p:ext uri="{BB962C8B-B14F-4D97-AF65-F5344CB8AC3E}">
        <p14:creationId xmlns:p14="http://schemas.microsoft.com/office/powerpoint/2010/main" val="949987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questions</a:t>
            </a:r>
            <a:r>
              <a:rPr lang="en-AU" b="0" baseline="0" dirty="0"/>
              <a:t> heading</a:t>
            </a:r>
            <a:r>
              <a:rPr lang="en-AU" b="0" dirty="0"/>
              <a:t> and </a:t>
            </a:r>
            <a:r>
              <a:rPr lang="en-AU" b="0" dirty="0" smtClean="0"/>
              <a:t>3 </a:t>
            </a:r>
            <a:r>
              <a:rPr lang="en-AU" b="0" dirty="0"/>
              <a:t>images. </a:t>
            </a:r>
          </a:p>
          <a:p>
            <a:endParaRPr lang="en-AU" b="1" dirty="0"/>
          </a:p>
          <a:p>
            <a:r>
              <a:rPr lang="en-AU" b="1" dirty="0"/>
              <a:t>Facilitator notes</a:t>
            </a:r>
          </a:p>
          <a:p>
            <a:r>
              <a:rPr lang="en-AU" dirty="0"/>
              <a:t>The purpose of this slide is to act as a non-intrusive background while giving trainees the opportunity to ask any final questions.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27</a:t>
            </a:fld>
            <a:endParaRPr lang="en-AU"/>
          </a:p>
        </p:txBody>
      </p:sp>
    </p:spTree>
    <p:extLst>
      <p:ext uri="{BB962C8B-B14F-4D97-AF65-F5344CB8AC3E}">
        <p14:creationId xmlns:p14="http://schemas.microsoft.com/office/powerpoint/2010/main" val="347306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all the text on screen.</a:t>
            </a:r>
          </a:p>
          <a:p>
            <a:endParaRPr lang="en-AU" b="1" dirty="0"/>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prepare the trainees for the training session by quickly summarising what will be covered.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Quickly discuss the points on the screen, but don’t go into a lot of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3</a:t>
            </a:fld>
            <a:endParaRPr lang="en-AU" dirty="0"/>
          </a:p>
        </p:txBody>
      </p:sp>
    </p:spTree>
    <p:extLst>
      <p:ext uri="{BB962C8B-B14F-4D97-AF65-F5344CB8AC3E}">
        <p14:creationId xmlns:p14="http://schemas.microsoft.com/office/powerpoint/2010/main" val="74994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just the question in the banner.</a:t>
            </a:r>
          </a:p>
          <a:p>
            <a:r>
              <a:rPr lang="en-AU" dirty="0"/>
              <a:t>Click once to bring in list of fire safety related sections on the left.</a:t>
            </a:r>
          </a:p>
          <a:p>
            <a:r>
              <a:rPr lang="en-AU" dirty="0"/>
              <a:t>Click each Section/Schedule title once to see an expansion box on the right that summarises the fire safety related provisions in that Section/Schedule.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the Section/Schedule title a second time to close the expansion box.</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DESCRIPTION BEFORE BRINGING UP THE NEXT ONE, AS THE DESCRIPTIONS WRITE OVER THE TOP OF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description before bringing up the next one, then just click the button for the earlier </a:t>
            </a:r>
            <a:r>
              <a:rPr lang="en-AU" b="1" dirty="0" smtClean="0"/>
              <a:t>Section </a:t>
            </a:r>
            <a:r>
              <a:rPr lang="en-AU" b="1" dirty="0"/>
              <a:t>again to make its description dissolve.</a:t>
            </a:r>
          </a:p>
          <a:p>
            <a:endParaRPr lang="en-AU" dirty="0"/>
          </a:p>
          <a:p>
            <a:r>
              <a:rPr lang="en-AU" b="1" dirty="0"/>
              <a:t>Facilitators notes</a:t>
            </a:r>
          </a:p>
          <a:p>
            <a:r>
              <a:rPr lang="en-AU" dirty="0"/>
              <a:t>The purpose of this slide is to provide an overview of the Sections and provisions of NCC Volume One that relate to fire safety. </a:t>
            </a:r>
          </a:p>
          <a:p>
            <a:endParaRPr lang="en-AU" dirty="0"/>
          </a:p>
          <a:p>
            <a:r>
              <a:rPr lang="en-AU" dirty="0"/>
              <a:t>Ask the question in the banner and give the trainees a chance to demonstrate what they know about the fire safety provisions of Volume One. This makes it less likely that the more knowledgeable trainees will feel that they are being taught the basics.</a:t>
            </a:r>
          </a:p>
          <a:p>
            <a:endParaRPr lang="en-AU" dirty="0"/>
          </a:p>
          <a:p>
            <a:r>
              <a:rPr lang="en-AU" dirty="0"/>
              <a:t>When you are ready, click once to bring in the list of relevant </a:t>
            </a:r>
            <a:r>
              <a:rPr lang="en-AU" dirty="0" smtClean="0"/>
              <a:t>Sections. </a:t>
            </a:r>
            <a:r>
              <a:rPr lang="en-AU" dirty="0"/>
              <a:t>Discuss this list, emphasising that it is not just Section C that contains fire safety related provisions. To manage fire safety well and compliantly, a builder or designer may have to look at a number of other provisions in other Sections of the </a:t>
            </a:r>
            <a:r>
              <a:rPr lang="en-AU" dirty="0" smtClean="0"/>
              <a:t>volume</a:t>
            </a:r>
            <a:r>
              <a:rPr lang="en-AU" dirty="0"/>
              <a:t>.</a:t>
            </a:r>
          </a:p>
          <a:p>
            <a:endParaRPr lang="en-AU" dirty="0"/>
          </a:p>
          <a:p>
            <a:r>
              <a:rPr lang="en-AU" dirty="0"/>
              <a:t>Select any of the </a:t>
            </a:r>
            <a:r>
              <a:rPr lang="en-AU" dirty="0" smtClean="0"/>
              <a:t>Section titles </a:t>
            </a:r>
            <a:r>
              <a:rPr lang="en-AU" dirty="0"/>
              <a:t>to see an expansion box that describes the contents of that </a:t>
            </a:r>
            <a:r>
              <a:rPr lang="en-AU" dirty="0" smtClean="0"/>
              <a:t>Section.  </a:t>
            </a:r>
            <a:r>
              <a:rPr lang="en-AU" dirty="0"/>
              <a:t>This slide is designed to be flexible, so you can look at as many or as few of these expansion boxes as you think is helpful.</a:t>
            </a:r>
          </a:p>
          <a:p>
            <a:endParaRPr lang="en-AU" dirty="0"/>
          </a:p>
          <a:p>
            <a:r>
              <a:rPr lang="en-AU" dirty="0"/>
              <a:t>You may want to ask the trainees to look at the main contents listing in NCC Volume One online to see the various relevant Sections and Parts within the whole structure.</a:t>
            </a:r>
          </a:p>
          <a:p>
            <a:endParaRPr lang="en-AU" dirty="0"/>
          </a:p>
          <a:p>
            <a:r>
              <a:rPr lang="en-AU" dirty="0"/>
              <a:t>Note that later slides will look at the specific fire safety requirements in each of these </a:t>
            </a:r>
            <a:r>
              <a:rPr lang="en-AU" dirty="0" smtClean="0"/>
              <a:t>Sections, </a:t>
            </a:r>
            <a:r>
              <a:rPr lang="en-AU" dirty="0"/>
              <a:t>so there is no need to go into detail here.</a:t>
            </a:r>
          </a:p>
          <a:p>
            <a:endParaRPr lang="en-AU" dirty="0"/>
          </a:p>
          <a:p>
            <a:r>
              <a:rPr lang="en-AU" b="1" dirty="0"/>
              <a:t>Things you could discuss on this slide include</a:t>
            </a:r>
            <a:r>
              <a:rPr lang="en-AU" b="1" dirty="0" smtClean="0"/>
              <a:t>:</a:t>
            </a:r>
          </a:p>
          <a:p>
            <a:endParaRPr lang="en-AU" b="1" dirty="0"/>
          </a:p>
          <a:p>
            <a:pPr marL="171450" indent="-171450">
              <a:buFont typeface="Arial" panose="020B0604020202020204" pitchFamily="34" charset="0"/>
              <a:buChar char="•"/>
            </a:pPr>
            <a:r>
              <a:rPr lang="en-US" dirty="0"/>
              <a:t>NCC Volume One contains a number of sections with relevant requirements for fire safety. It is easier to look at the Table of Contents and see that Section C is relevant, but they need to look beyond this to identify the other provisions in other Sections that also relate to fire safety</a:t>
            </a:r>
            <a:r>
              <a:rPr lang="en-US" dirty="0" smtClean="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are </a:t>
            </a:r>
            <a:r>
              <a:rPr lang="en-US" dirty="0" smtClean="0"/>
              <a:t>a number of </a:t>
            </a:r>
            <a:r>
              <a:rPr lang="en-US" dirty="0"/>
              <a:t>fire safety related Performance Requirements across the different Sections of NCC Volume One. They focus on</a:t>
            </a:r>
            <a:r>
              <a:rPr lang="en-US" dirty="0" smtClean="0"/>
              <a:t>:</a:t>
            </a:r>
            <a:endParaRPr lang="en-US" dirty="0"/>
          </a:p>
          <a:p>
            <a:pPr marL="628650" lvl="1" indent="-171450">
              <a:buFont typeface="Arial" panose="020B0604020202020204" pitchFamily="34" charset="0"/>
              <a:buChar char="•"/>
            </a:pPr>
            <a:r>
              <a:rPr lang="en-US" dirty="0"/>
              <a:t>Safety of building occupants, and</a:t>
            </a:r>
          </a:p>
          <a:p>
            <a:pPr marL="628650" lvl="1" indent="-171450">
              <a:buFont typeface="Arial" panose="020B0604020202020204" pitchFamily="34" charset="0"/>
              <a:buChar char="•"/>
            </a:pPr>
            <a:r>
              <a:rPr lang="en-US" dirty="0" err="1"/>
              <a:t>Minimising</a:t>
            </a:r>
            <a:r>
              <a:rPr lang="en-US" dirty="0"/>
              <a:t> damage to other properties. </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Performance Requirements represent minimum requirements. Building designers/owners/builders can choose to introduce additional or alternative measures to afford greater fire protection to the building and its occupants</a:t>
            </a:r>
            <a:r>
              <a:rPr lang="en-US" dirty="0" smtClean="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Comprehensive property protection is not a goal of the NCC – the required fire safety measures are not intended to protect the building , or its contents, from burning down or being damaged by fire. Building designers/owners/builders can choose to introduce additional standards to protect the building, e.g. they could install additional fire suppression measures to reduce potential property losses caused by fire.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Section A Governing Requirements</a:t>
            </a:r>
            <a:r>
              <a:rPr lang="en-US" dirty="0"/>
              <a:t> is common across the NCC and covers how to use and apply the NCC. </a:t>
            </a:r>
            <a:r>
              <a:rPr lang="en-US" dirty="0" smtClean="0"/>
              <a:t>Various </a:t>
            </a:r>
            <a:r>
              <a:rPr lang="en-US" dirty="0"/>
              <a:t>Parts of Section A can apply to fire safety, for example</a:t>
            </a:r>
            <a:r>
              <a:rPr lang="en-US" dirty="0" smtClean="0"/>
              <a:t>:</a:t>
            </a:r>
            <a:endParaRPr lang="en-US" dirty="0"/>
          </a:p>
          <a:p>
            <a:pPr marL="628650" lvl="1" indent="-171450">
              <a:buFont typeface="Arial" panose="020B0604020202020204" pitchFamily="34" charset="0"/>
              <a:buChar char="•"/>
            </a:pPr>
            <a:r>
              <a:rPr lang="en-US" dirty="0"/>
              <a:t>Part A1 Interpreting the NCC describes how to interpret provisions within the NCC, including things like Application statements, Limitation statements, Exceptions statements.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 A5 Documentation of design and construction describes the requirements for evidence and documentation to prove compliance with relevant fire safety Performance Requirements.</a:t>
            </a:r>
          </a:p>
          <a:p>
            <a:pPr marL="628650" lvl="1" indent="-171450">
              <a:buFont typeface="Arial" panose="020B0604020202020204" pitchFamily="34" charset="0"/>
              <a:buChar char="•"/>
            </a:pPr>
            <a:r>
              <a:rPr lang="en-US" dirty="0"/>
              <a:t>Part A6 Building classifications describes the building classes, which in part determine which fire safety provisions apply to a building or part of a building.</a:t>
            </a:r>
          </a:p>
          <a:p>
            <a:pPr marL="628650" lvl="1" indent="-171450">
              <a:buFont typeface="Arial" panose="020B0604020202020204" pitchFamily="34" charset="0"/>
              <a:buChar char="•"/>
            </a:pPr>
            <a:r>
              <a:rPr lang="en-US" dirty="0"/>
              <a:t>Part A7 describes the treatment of united buildings, which can have implications for fire safety requirements</a:t>
            </a:r>
            <a:r>
              <a:rPr lang="en-US" dirty="0" smtClean="0"/>
              <a:t>.</a:t>
            </a:r>
          </a:p>
          <a:p>
            <a:pPr marL="628650" lvl="1" indent="-171450">
              <a:spcBef>
                <a:spcPts val="0"/>
              </a:spcBef>
              <a:spcAft>
                <a:spcPts val="300"/>
              </a:spcAft>
              <a:defRPr/>
            </a:pPr>
            <a:r>
              <a:rPr lang="en-US" sz="1200" dirty="0" smtClean="0"/>
              <a:t>Specification 1 Fire-resistance of building elements – sets out procedures</a:t>
            </a:r>
            <a:r>
              <a:rPr lang="en-US" sz="1200" baseline="0" dirty="0" smtClean="0"/>
              <a:t> for determining the FRL of building elements.</a:t>
            </a:r>
            <a:endParaRPr lang="en-US" sz="1200" dirty="0" smtClean="0"/>
          </a:p>
          <a:p>
            <a:pPr marL="628650" lvl="1" indent="-171450">
              <a:spcBef>
                <a:spcPts val="0"/>
              </a:spcBef>
              <a:spcAft>
                <a:spcPts val="300"/>
              </a:spcAft>
              <a:defRPr/>
            </a:pPr>
            <a:r>
              <a:rPr lang="en-US" sz="1200" dirty="0" smtClean="0"/>
              <a:t>Specification 2 Description of elements referred to in Specification 1 – Does what</a:t>
            </a:r>
            <a:r>
              <a:rPr lang="en-US" sz="1200" baseline="0" dirty="0" smtClean="0"/>
              <a:t> the specification is called – provides descriptions of elements referred to in Tables S1C2a to S1C2n in Specification 1. </a:t>
            </a:r>
            <a:endParaRPr lang="en-US" sz="1200" dirty="0" smtClean="0"/>
          </a:p>
          <a:p>
            <a:pPr marL="628650" lvl="1" indent="-171450">
              <a:spcBef>
                <a:spcPts val="0"/>
              </a:spcBef>
              <a:spcAft>
                <a:spcPts val="300"/>
              </a:spcAft>
              <a:defRPr/>
            </a:pPr>
            <a:r>
              <a:rPr lang="en-US" sz="1200" dirty="0" smtClean="0"/>
              <a:t>Specification 3 Fire hazard properties - </a:t>
            </a:r>
            <a:r>
              <a:rPr lang="en-AU" sz="1200" b="0" i="0" u="none" strike="noStrike" kern="1200" baseline="0" dirty="0" smtClean="0">
                <a:solidFill>
                  <a:schemeClr val="tx1"/>
                </a:solidFill>
                <a:latin typeface="+mn-lt"/>
                <a:ea typeface="+mn-ea"/>
                <a:cs typeface="+mn-cs"/>
              </a:rPr>
              <a:t>sets out the procedures for determining the </a:t>
            </a:r>
            <a:r>
              <a:rPr lang="en-AU" sz="1200" b="0" i="1" u="none" strike="noStrike" kern="1200" baseline="0" dirty="0" smtClean="0">
                <a:solidFill>
                  <a:schemeClr val="tx1"/>
                </a:solidFill>
                <a:latin typeface="+mn-lt"/>
                <a:ea typeface="+mn-ea"/>
                <a:cs typeface="+mn-cs"/>
              </a:rPr>
              <a:t>fire hazard properties </a:t>
            </a:r>
            <a:r>
              <a:rPr lang="en-AU" sz="1200" b="0" i="0" u="none" strike="noStrike" kern="1200" baseline="0" dirty="0" smtClean="0">
                <a:solidFill>
                  <a:schemeClr val="tx1"/>
                </a:solidFill>
                <a:latin typeface="+mn-lt"/>
                <a:ea typeface="+mn-ea"/>
                <a:cs typeface="+mn-cs"/>
              </a:rPr>
              <a:t>of assemblies tested to AS/NZS 1530.3. </a:t>
            </a:r>
            <a:endParaRPr lang="en-US" sz="1200" dirty="0" smtClean="0"/>
          </a:p>
          <a:p>
            <a:pPr marL="628650" lvl="1"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AU" dirty="0" smtClean="0"/>
              <a:t>The 3 </a:t>
            </a:r>
            <a:r>
              <a:rPr lang="en-AU" dirty="0"/>
              <a:t>main sections of NCC Volume One containing Performance Requirements related to fire safety are:</a:t>
            </a:r>
          </a:p>
          <a:p>
            <a:pPr marL="171450" indent="-171450">
              <a:buFont typeface="Arial" panose="020B0604020202020204" pitchFamily="34" charset="0"/>
              <a:buChar char="•"/>
            </a:pPr>
            <a:endParaRPr lang="en-AU" dirty="0"/>
          </a:p>
          <a:p>
            <a:pPr marL="628650" lvl="1" indent="-171450">
              <a:buFont typeface="Arial" panose="020B0604020202020204" pitchFamily="34" charset="0"/>
              <a:buChar char="•"/>
            </a:pPr>
            <a:r>
              <a:rPr lang="en-US" b="1" dirty="0"/>
              <a:t>Section C Fire resistance</a:t>
            </a:r>
            <a:r>
              <a:rPr lang="en-US" dirty="0"/>
              <a:t>, which has </a:t>
            </a:r>
            <a:r>
              <a:rPr lang="en-US" dirty="0" smtClean="0"/>
              <a:t>9 </a:t>
            </a:r>
            <a:r>
              <a:rPr lang="en-US" dirty="0"/>
              <a:t>Performance Requirements, </a:t>
            </a:r>
            <a:r>
              <a:rPr lang="en-US" dirty="0" smtClean="0"/>
              <a:t>4 </a:t>
            </a:r>
            <a:r>
              <a:rPr lang="en-US" dirty="0"/>
              <a:t>Verification Methods, </a:t>
            </a:r>
            <a:r>
              <a:rPr lang="en-US" dirty="0" smtClean="0"/>
              <a:t>3 Parts </a:t>
            </a:r>
            <a:r>
              <a:rPr lang="en-US" dirty="0"/>
              <a:t>containing DTS Provisions and </a:t>
            </a:r>
            <a:r>
              <a:rPr lang="en-US" dirty="0" smtClean="0"/>
              <a:t>9 </a:t>
            </a:r>
            <a:r>
              <a:rPr lang="en-US" dirty="0"/>
              <a:t>Specifications.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Section C is all about fire safety, with a focus on ensuring the stability of the building and reducing the spread of fire through compartmentation and separation, and by protecting openings.  </a:t>
            </a:r>
            <a:endParaRPr lang="en-AU"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628650" lvl="1" indent="-171450">
              <a:buFont typeface="Arial" panose="020B0604020202020204" pitchFamily="34" charset="0"/>
              <a:buChar char="•"/>
            </a:pPr>
            <a:r>
              <a:rPr lang="en-US" b="1" dirty="0"/>
              <a:t>Section D Access and egress</a:t>
            </a:r>
            <a:r>
              <a:rPr lang="en-US" dirty="0"/>
              <a:t>, which has </a:t>
            </a:r>
            <a:r>
              <a:rPr lang="en-US" dirty="0" smtClean="0"/>
              <a:t>4 </a:t>
            </a:r>
            <a:r>
              <a:rPr lang="en-US" dirty="0"/>
              <a:t>Performance Requirements relevant to fire safety, as well as </a:t>
            </a:r>
            <a:r>
              <a:rPr lang="en-US" dirty="0" smtClean="0"/>
              <a:t>3 </a:t>
            </a:r>
            <a:r>
              <a:rPr lang="en-US" dirty="0"/>
              <a:t>Parts containing DTS Provisions, and </a:t>
            </a:r>
            <a:r>
              <a:rPr lang="en-US" dirty="0" smtClean="0"/>
              <a:t>one relevant </a:t>
            </a:r>
            <a:r>
              <a:rPr lang="en-US" dirty="0"/>
              <a:t>Specification.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Section D Access and egress focuses on how people enter, leave and move around a building. This obviously has implications for the ease with which people can evacuate from a building in an emergency, hence some of the Performance Requirements and DTS Provisions in Section D relate to fire safety</a:t>
            </a:r>
            <a:r>
              <a:rPr lang="en-AU" dirty="0" smtClean="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628650" lvl="1" indent="-171450">
              <a:buFont typeface="Arial" panose="020B0604020202020204" pitchFamily="34" charset="0"/>
              <a:buChar char="•"/>
            </a:pPr>
            <a:r>
              <a:rPr lang="en-US" b="1" dirty="0"/>
              <a:t>Section E Services and equipment</a:t>
            </a:r>
            <a:r>
              <a:rPr lang="en-US" dirty="0"/>
              <a:t>, which has </a:t>
            </a:r>
            <a:r>
              <a:rPr lang="en-US" dirty="0" smtClean="0"/>
              <a:t>4 </a:t>
            </a:r>
            <a:r>
              <a:rPr lang="en-US" dirty="0"/>
              <a:t>relevant parts with multiple Performance Requirements, Verification Methods, DTS Provisions and Specifications.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Section E contains provisions related to common fire safety equipment and services, such as fire fighting equipment, alarms and smoke detectors.</a:t>
            </a:r>
          </a:p>
          <a:p>
            <a:endParaRPr lang="en-AU" dirty="0"/>
          </a:p>
          <a:p>
            <a:pPr marL="171450" indent="-171450">
              <a:buFont typeface="Arial" panose="020B0604020202020204" pitchFamily="34" charset="0"/>
              <a:buChar char="•"/>
            </a:pPr>
            <a:r>
              <a:rPr lang="en-AU" dirty="0"/>
              <a:t>Additional requirements for specific applications and building uses are also contained in:</a:t>
            </a:r>
          </a:p>
          <a:p>
            <a:pPr marL="171450" indent="-171450">
              <a:buFont typeface="Arial" panose="020B0604020202020204" pitchFamily="34" charset="0"/>
              <a:buChar char="•"/>
            </a:pPr>
            <a:endParaRPr lang="en-AU" dirty="0"/>
          </a:p>
          <a:p>
            <a:pPr marL="628650" lvl="1" indent="-171450">
              <a:buFont typeface="Arial" panose="020B0604020202020204" pitchFamily="34" charset="0"/>
              <a:buChar char="•"/>
            </a:pPr>
            <a:r>
              <a:rPr lang="en-AU" b="1" dirty="0"/>
              <a:t>Section G  Ancillary provisions.</a:t>
            </a:r>
          </a:p>
          <a:p>
            <a:pPr marL="628650" lvl="1" indent="-171450">
              <a:buFont typeface="Arial" panose="020B0604020202020204" pitchFamily="34" charset="0"/>
              <a:buChar char="•"/>
            </a:pPr>
            <a:r>
              <a:rPr lang="en-AU" dirty="0"/>
              <a:t>The provisions in Section G only related to some buildings in particular locations, with particular features or with certain systems or elements, as explained on the slide. They are additional Performance Requirements and DTS Provisions that only apply in these circumstances. </a:t>
            </a:r>
          </a:p>
          <a:p>
            <a:pPr marL="628650" lvl="1" indent="-171450">
              <a:buFont typeface="Arial" panose="020B0604020202020204" pitchFamily="34" charset="0"/>
              <a:buChar char="•"/>
            </a:pPr>
            <a:r>
              <a:rPr lang="en-AU" dirty="0"/>
              <a:t>Some of these provisions relate to fire </a:t>
            </a:r>
            <a:r>
              <a:rPr lang="en-AU" dirty="0" smtClean="0"/>
              <a:t>safety</a:t>
            </a:r>
            <a:r>
              <a:rPr lang="en-AU" baseline="0" dirty="0" smtClean="0"/>
              <a:t> </a:t>
            </a:r>
            <a:r>
              <a:rPr lang="en-AU" dirty="0" smtClean="0"/>
              <a:t>(others don’t).</a:t>
            </a:r>
            <a:endParaRPr lang="en-AU" dirty="0"/>
          </a:p>
          <a:p>
            <a:pPr marL="628650" lvl="1" indent="-171450">
              <a:buFont typeface="Arial" panose="020B0604020202020204" pitchFamily="34" charset="0"/>
              <a:buChar char="•"/>
            </a:pPr>
            <a:endParaRPr lang="en-AU" dirty="0"/>
          </a:p>
          <a:p>
            <a:pPr marL="628650" lvl="1" indent="-171450">
              <a:buFont typeface="Arial" panose="020B0604020202020204" pitchFamily="34" charset="0"/>
              <a:buChar char="•"/>
            </a:pPr>
            <a:r>
              <a:rPr lang="en-AU" b="1" dirty="0"/>
              <a:t>Section </a:t>
            </a:r>
            <a:r>
              <a:rPr lang="en-AU" b="1" dirty="0" smtClean="0"/>
              <a:t>I </a:t>
            </a:r>
            <a:r>
              <a:rPr lang="en-AU" b="1" dirty="0"/>
              <a:t>Special use buildings.</a:t>
            </a:r>
          </a:p>
          <a:p>
            <a:pPr marL="628650" lvl="1" indent="-171450">
              <a:buFont typeface="Arial" panose="020B0604020202020204" pitchFamily="34" charset="0"/>
              <a:buChar char="•"/>
            </a:pPr>
            <a:r>
              <a:rPr lang="en-AU" dirty="0"/>
              <a:t>Contains additional DTS Provisions, and concessions from DTS Provisions, that apply only to special use buildings, as listed on the slide. </a:t>
            </a:r>
          </a:p>
          <a:p>
            <a:pPr marL="628650" lvl="1" indent="-171450">
              <a:buFont typeface="Arial" panose="020B0604020202020204" pitchFamily="34" charset="0"/>
              <a:buChar char="•"/>
            </a:pPr>
            <a:r>
              <a:rPr lang="en-AU" dirty="0"/>
              <a:t>Section </a:t>
            </a:r>
            <a:r>
              <a:rPr lang="en-AU" dirty="0" smtClean="0"/>
              <a:t>I </a:t>
            </a:r>
            <a:r>
              <a:rPr lang="en-AU" dirty="0"/>
              <a:t>does not contain any Performance Requirements, only DTS Provisions.</a:t>
            </a:r>
          </a:p>
          <a:p>
            <a:pPr marL="628650" lvl="1"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 Verification Method for fire safety, the Fire Safety Verification Method (FSVM) </a:t>
            </a:r>
            <a:r>
              <a:rPr lang="en-AU" dirty="0" smtClean="0"/>
              <a:t>covers </a:t>
            </a:r>
            <a:r>
              <a:rPr lang="en-AU" dirty="0"/>
              <a:t>multiple Performance Requirements </a:t>
            </a:r>
            <a:r>
              <a:rPr lang="en-AU" dirty="0" smtClean="0"/>
              <a:t>across Volume One.</a:t>
            </a:r>
            <a:r>
              <a:rPr lang="en-AU" baseline="0" dirty="0" smtClean="0"/>
              <a:t> It is referenced in Sections C, D and E and is not compulsory. </a:t>
            </a: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4</a:t>
            </a:fld>
            <a:endParaRPr lang="en-AU"/>
          </a:p>
        </p:txBody>
      </p:sp>
    </p:spTree>
    <p:extLst>
      <p:ext uri="{BB962C8B-B14F-4D97-AF65-F5344CB8AC3E}">
        <p14:creationId xmlns:p14="http://schemas.microsoft.com/office/powerpoint/2010/main" val="376505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4 </a:t>
            </a:r>
            <a:r>
              <a:rPr lang="en-AU" b="0" dirty="0"/>
              <a:t>buttons on the left. </a:t>
            </a:r>
          </a:p>
          <a:p>
            <a:r>
              <a:rPr lang="en-AU" b="0" dirty="0"/>
              <a:t>Click each button to see a list of the corresponding elements, or a description, on the right.</a:t>
            </a:r>
          </a:p>
          <a:p>
            <a:r>
              <a:rPr lang="en-AU" b="0" dirty="0"/>
              <a:t>Click the same button a second time to dissolve the list or description.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EXPANSION BOX BEFORE BRINGING UP THE NEXT ONE, AS THE QUESTIONS AND ANSWERS WRITE OVER THE TOP OF EACH OTHER. </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box before bringing up the next one, then just click the button for the earlier button again to make its expansion box dissolve.</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look at the different fire safety provisions included in Section C of NCC Volume One in more detail. This presentation provides an overview of how the various elements combine to address fire safety requirements for buildings covered by NCC Volume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the button for one of the elements and discuss the list of inclusions. Try to tease out how each area contributes to fire safety. If the trainees can link each Performance Requirement, Verification Method, DTS Provision or Specification to one or more specific fire safety outcomes then they will understand and remember the different elements better.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Some notes are provided below to help guide this discussion. You could choose to locate each provision, method etc in NCC Volume One. This could reinforce that all the Performance Requirements are together at the front of this 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next </a:t>
            </a:r>
            <a:r>
              <a:rPr lang="en-AU" b="1" dirty="0" smtClean="0"/>
              <a:t>6</a:t>
            </a:r>
            <a:r>
              <a:rPr lang="en-AU" dirty="0" smtClean="0"/>
              <a:t> </a:t>
            </a:r>
            <a:r>
              <a:rPr lang="en-AU" dirty="0"/>
              <a:t>slides show some examples of the fire safety provisions from Section C of NCC Volume One and ask the trainees to discuss and interpret them in more detail.  These include </a:t>
            </a:r>
            <a:r>
              <a:rPr lang="en-AU" dirty="0" smtClean="0"/>
              <a:t>2 </a:t>
            </a:r>
            <a:r>
              <a:rPr lang="en-AU" dirty="0"/>
              <a:t>slides on Performance Requirements, one on Verification Methods, </a:t>
            </a:r>
            <a:r>
              <a:rPr lang="en-AU" dirty="0" smtClean="0"/>
              <a:t>2 </a:t>
            </a:r>
            <a:r>
              <a:rPr lang="en-AU" dirty="0"/>
              <a:t>on the DTS Provisions and one on the Specifications.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 can choose which provisions you wish to present</a:t>
            </a:r>
            <a:r>
              <a:rPr lang="en-AU" baseline="0" dirty="0"/>
              <a:t> - </a:t>
            </a:r>
            <a:r>
              <a:rPr lang="en-AU" dirty="0"/>
              <a:t>Performance Requirements, Verification Methods, DTS Provisions and Specifications.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Section C Fire resistance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In broad terms, Section C requires buildings to perform satisfactorily when exposed to fire.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Primarily addresses the: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Structural stability of building elements when exposed to fire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Limiting fire spread within a building and to adjacent buildings,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Performance of materials and assemblies when exposed to fire.</a:t>
            </a:r>
          </a:p>
          <a:p>
            <a:endParaRPr lang="en-AU" b="1" dirty="0"/>
          </a:p>
          <a:p>
            <a:r>
              <a:rPr lang="en-AU" b="1" dirty="0"/>
              <a:t>Performance Requirements</a:t>
            </a:r>
          </a:p>
          <a:p>
            <a:pPr marL="171450" indent="-171450">
              <a:buFont typeface="Arial" panose="020B0604020202020204" pitchFamily="34" charset="0"/>
              <a:buChar char="•"/>
            </a:pPr>
            <a:r>
              <a:rPr lang="en-AU" dirty="0"/>
              <a:t>All the Performance Requirements for Section C are at the front of the Section.</a:t>
            </a:r>
          </a:p>
          <a:p>
            <a:pPr marL="171450" indent="-171450">
              <a:buFont typeface="Arial" panose="020B0604020202020204" pitchFamily="34" charset="0"/>
              <a:buChar char="•"/>
            </a:pPr>
            <a:r>
              <a:rPr lang="en-AU" dirty="0"/>
              <a:t>There are 9 in total. Their names pretty well define what they are about.</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b="1" dirty="0"/>
              <a:t>Verification Methods</a:t>
            </a:r>
          </a:p>
          <a:p>
            <a:pPr marL="285750" indent="-285750">
              <a:lnSpc>
                <a:spcPct val="107000"/>
              </a:lnSpc>
              <a:spcAft>
                <a:spcPts val="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Section C also describes </a:t>
            </a:r>
            <a:r>
              <a:rPr lang="en-US" sz="1200" dirty="0" smtClean="0">
                <a:effectLst/>
                <a:latin typeface="+mn-lt"/>
                <a:ea typeface="Calibri" panose="020F0502020204030204" pitchFamily="34" charset="0"/>
                <a:cs typeface="Arial" panose="020B0604020202020204" pitchFamily="34" charset="0"/>
              </a:rPr>
              <a:t>4 </a:t>
            </a:r>
            <a:r>
              <a:rPr lang="en-US" sz="1200" dirty="0">
                <a:effectLst/>
                <a:latin typeface="+mn-lt"/>
                <a:ea typeface="Calibri" panose="020F0502020204030204" pitchFamily="34" charset="0"/>
                <a:cs typeface="Arial" panose="020B0604020202020204" pitchFamily="34" charset="0"/>
              </a:rPr>
              <a:t>Verification Methods, which may be used as Performance Solutions to assess compliance with</a:t>
            </a:r>
            <a:r>
              <a:rPr lang="en-US" sz="1200" b="1" dirty="0">
                <a:effectLst/>
                <a:latin typeface="+mn-lt"/>
                <a:ea typeface="Calibri" panose="020F0502020204030204" pitchFamily="34" charset="0"/>
                <a:cs typeface="Arial" panose="020B0604020202020204" pitchFamily="34" charset="0"/>
              </a:rPr>
              <a:t> part or all</a:t>
            </a:r>
            <a:r>
              <a:rPr lang="en-US" sz="1200" dirty="0">
                <a:effectLst/>
                <a:latin typeface="+mn-lt"/>
                <a:ea typeface="Calibri" panose="020F0502020204030204" pitchFamily="34" charset="0"/>
                <a:cs typeface="Arial" panose="020B0604020202020204" pitchFamily="34" charset="0"/>
              </a:rPr>
              <a:t> of the Performance Requirements of Section C. </a:t>
            </a:r>
            <a:endParaRPr lang="en-AU" sz="1200" dirty="0">
              <a:effectLst/>
              <a:latin typeface="+mn-lt"/>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Verification Method </a:t>
            </a:r>
            <a:r>
              <a:rPr lang="en-US" sz="1200" dirty="0" smtClean="0">
                <a:effectLst/>
                <a:latin typeface="+mn-lt"/>
                <a:ea typeface="Calibri" panose="020F0502020204030204" pitchFamily="34" charset="0"/>
                <a:cs typeface="Arial" panose="020B0604020202020204" pitchFamily="34" charset="0"/>
              </a:rPr>
              <a:t>C1V1 </a:t>
            </a:r>
            <a:r>
              <a:rPr lang="en-US" sz="1200" dirty="0">
                <a:effectLst/>
                <a:latin typeface="+mn-lt"/>
                <a:ea typeface="Calibri" panose="020F0502020204030204" pitchFamily="34" charset="0"/>
                <a:cs typeface="Arial" panose="020B0604020202020204" pitchFamily="34" charset="0"/>
              </a:rPr>
              <a:t>provides a way to verify that fire will not spread between buildings on </a:t>
            </a:r>
            <a:r>
              <a:rPr lang="en-US" sz="1200" b="1" dirty="0">
                <a:effectLst/>
                <a:latin typeface="+mn-lt"/>
                <a:ea typeface="Calibri" panose="020F0502020204030204" pitchFamily="34" charset="0"/>
                <a:cs typeface="Arial" panose="020B0604020202020204" pitchFamily="34" charset="0"/>
              </a:rPr>
              <a:t>adjoining allotments</a:t>
            </a:r>
            <a:r>
              <a:rPr lang="en-US" sz="1200" dirty="0">
                <a:effectLst/>
                <a:latin typeface="+mn-lt"/>
                <a:ea typeface="Calibri" panose="020F0502020204030204" pitchFamily="34" charset="0"/>
                <a:cs typeface="Arial" panose="020B0604020202020204" pitchFamily="34" charset="0"/>
              </a:rPr>
              <a:t> – to verify compliance with </a:t>
            </a:r>
            <a:r>
              <a:rPr lang="en-US" sz="1200" dirty="0" smtClean="0">
                <a:effectLst/>
                <a:latin typeface="+mn-lt"/>
                <a:ea typeface="Calibri" panose="020F0502020204030204" pitchFamily="34" charset="0"/>
                <a:cs typeface="Arial" panose="020B0604020202020204" pitchFamily="34" charset="0"/>
              </a:rPr>
              <a:t>C1P2(1)(c). </a:t>
            </a:r>
            <a:endParaRPr lang="en-AU" sz="1200" dirty="0">
              <a:effectLst/>
              <a:latin typeface="+mn-lt"/>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Verification Method </a:t>
            </a:r>
            <a:r>
              <a:rPr lang="en-US" sz="1200" dirty="0" smtClean="0">
                <a:effectLst/>
                <a:latin typeface="+mn-lt"/>
                <a:ea typeface="Calibri" panose="020F0502020204030204" pitchFamily="34" charset="0"/>
                <a:cs typeface="Arial" panose="020B0604020202020204" pitchFamily="34" charset="0"/>
              </a:rPr>
              <a:t>C1V2 </a:t>
            </a:r>
            <a:r>
              <a:rPr lang="en-US" sz="1200" dirty="0">
                <a:effectLst/>
                <a:latin typeface="+mn-lt"/>
                <a:ea typeface="Calibri" panose="020F0502020204030204" pitchFamily="34" charset="0"/>
                <a:cs typeface="Arial" panose="020B0604020202020204" pitchFamily="34" charset="0"/>
              </a:rPr>
              <a:t>provides a way to verify that fire will not spread between buildings on the </a:t>
            </a:r>
            <a:r>
              <a:rPr lang="en-US" sz="1200" b="1" dirty="0">
                <a:effectLst/>
                <a:latin typeface="+mn-lt"/>
                <a:ea typeface="Calibri" panose="020F0502020204030204" pitchFamily="34" charset="0"/>
                <a:cs typeface="Arial" panose="020B0604020202020204" pitchFamily="34" charset="0"/>
              </a:rPr>
              <a:t>same allotment</a:t>
            </a:r>
            <a:r>
              <a:rPr lang="en-US" sz="1200" dirty="0">
                <a:effectLst/>
                <a:latin typeface="+mn-lt"/>
                <a:ea typeface="Calibri" panose="020F0502020204030204" pitchFamily="34" charset="0"/>
                <a:cs typeface="Arial" panose="020B0604020202020204" pitchFamily="34" charset="0"/>
              </a:rPr>
              <a:t> – to verify compliance with </a:t>
            </a:r>
            <a:r>
              <a:rPr lang="en-US" sz="1200" dirty="0" smtClean="0">
                <a:effectLst/>
                <a:latin typeface="+mn-lt"/>
                <a:ea typeface="Calibri" panose="020F0502020204030204" pitchFamily="34" charset="0"/>
                <a:cs typeface="Arial" panose="020B0604020202020204" pitchFamily="34" charset="0"/>
              </a:rPr>
              <a:t>C1P2(1)(c). </a:t>
            </a:r>
            <a:endParaRPr lang="en-AU" sz="1200" dirty="0">
              <a:effectLst/>
              <a:latin typeface="+mn-lt"/>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Verification Method </a:t>
            </a:r>
            <a:r>
              <a:rPr lang="en-US" sz="1200" dirty="0" smtClean="0">
                <a:effectLst/>
                <a:latin typeface="+mn-lt"/>
                <a:ea typeface="Calibri" panose="020F0502020204030204" pitchFamily="34" charset="0"/>
                <a:cs typeface="Arial" panose="020B0604020202020204" pitchFamily="34" charset="0"/>
              </a:rPr>
              <a:t>C1V3 </a:t>
            </a:r>
            <a:r>
              <a:rPr lang="en-US" sz="1200" dirty="0">
                <a:effectLst/>
                <a:latin typeface="+mn-lt"/>
                <a:ea typeface="Calibri" panose="020F0502020204030204" pitchFamily="34" charset="0"/>
                <a:cs typeface="Arial" panose="020B0604020202020204" pitchFamily="34" charset="0"/>
              </a:rPr>
              <a:t>provides a way to verify compliance with </a:t>
            </a:r>
            <a:r>
              <a:rPr lang="en-US" sz="1200" dirty="0" smtClean="0">
                <a:effectLst/>
                <a:latin typeface="+mn-lt"/>
                <a:ea typeface="Calibri" panose="020F0502020204030204" pitchFamily="34" charset="0"/>
                <a:cs typeface="Arial" panose="020B0604020202020204" pitchFamily="34" charset="0"/>
              </a:rPr>
              <a:t>C1P2</a:t>
            </a:r>
            <a:r>
              <a:rPr lang="en-US" sz="1200" baseline="0" dirty="0" smtClean="0">
                <a:effectLst/>
                <a:latin typeface="+mn-lt"/>
                <a:ea typeface="Calibri" panose="020F0502020204030204" pitchFamily="34" charset="0"/>
                <a:cs typeface="Arial" panose="020B0604020202020204" pitchFamily="34" charset="0"/>
              </a:rPr>
              <a:t> </a:t>
            </a:r>
            <a:r>
              <a:rPr lang="en-US" sz="1200" dirty="0" smtClean="0">
                <a:effectLst/>
                <a:latin typeface="+mn-lt"/>
                <a:ea typeface="Calibri" panose="020F0502020204030204" pitchFamily="34" charset="0"/>
                <a:cs typeface="Arial" panose="020B0604020202020204" pitchFamily="34" charset="0"/>
              </a:rPr>
              <a:t>to </a:t>
            </a:r>
            <a:r>
              <a:rPr lang="en-US" sz="1200" dirty="0">
                <a:effectLst/>
                <a:latin typeface="+mn-lt"/>
                <a:ea typeface="Calibri" panose="020F0502020204030204" pitchFamily="34" charset="0"/>
                <a:cs typeface="Arial" panose="020B0604020202020204" pitchFamily="34" charset="0"/>
              </a:rPr>
              <a:t>avoid the spread of fire </a:t>
            </a:r>
            <a:r>
              <a:rPr lang="en-US" sz="1200" b="1" dirty="0">
                <a:effectLst/>
                <a:latin typeface="+mn-lt"/>
                <a:ea typeface="Calibri" panose="020F0502020204030204" pitchFamily="34" charset="0"/>
                <a:cs typeface="Arial" panose="020B0604020202020204" pitchFamily="34" charset="0"/>
              </a:rPr>
              <a:t>via the external wall of a building</a:t>
            </a:r>
            <a:r>
              <a:rPr lang="en-US" sz="1200" dirty="0">
                <a:effectLst/>
                <a:latin typeface="+mn-lt"/>
                <a:ea typeface="Calibri" panose="020F0502020204030204" pitchFamily="34" charset="0"/>
                <a:cs typeface="Arial" panose="020B0604020202020204" pitchFamily="34" charset="0"/>
              </a:rPr>
              <a:t>.</a:t>
            </a:r>
            <a:endParaRPr lang="en-AU" sz="1200" dirty="0">
              <a:effectLst/>
              <a:latin typeface="+mn-lt"/>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Fire Safety Verification Method </a:t>
            </a:r>
            <a:r>
              <a:rPr lang="en-US" sz="1200" dirty="0" smtClean="0">
                <a:effectLst/>
                <a:latin typeface="+mn-lt"/>
                <a:ea typeface="Calibri" panose="020F0502020204030204" pitchFamily="34" charset="0"/>
                <a:cs typeface="Arial" panose="020B0604020202020204" pitchFamily="34" charset="0"/>
              </a:rPr>
              <a:t>C1V4</a:t>
            </a:r>
            <a:r>
              <a:rPr lang="en-US" sz="1200" dirty="0">
                <a:effectLst/>
                <a:latin typeface="+mn-lt"/>
                <a:ea typeface="Calibri" panose="020F0502020204030204" pitchFamily="34" charset="0"/>
                <a:cs typeface="Arial" panose="020B0604020202020204" pitchFamily="34" charset="0"/>
              </a:rPr>
              <a:t>, provides a way to verify compliance with </a:t>
            </a:r>
            <a:r>
              <a:rPr lang="en-US" sz="1200" b="1" dirty="0">
                <a:effectLst/>
                <a:latin typeface="+mn-lt"/>
                <a:ea typeface="Calibri" panose="020F0502020204030204" pitchFamily="34" charset="0"/>
                <a:cs typeface="Arial" panose="020B0604020202020204" pitchFamily="34" charset="0"/>
              </a:rPr>
              <a:t>all of the Performance Requirements in Section C </a:t>
            </a:r>
            <a:r>
              <a:rPr lang="en-US" sz="1200" dirty="0">
                <a:effectLst/>
                <a:latin typeface="+mn-lt"/>
                <a:ea typeface="Calibri" panose="020F0502020204030204" pitchFamily="34" charset="0"/>
                <a:cs typeface="Arial" panose="020B0604020202020204" pitchFamily="34" charset="0"/>
              </a:rPr>
              <a:t>– i.e. </a:t>
            </a:r>
            <a:r>
              <a:rPr lang="en-US" sz="1200" dirty="0" smtClean="0">
                <a:effectLst/>
                <a:latin typeface="+mn-lt"/>
                <a:ea typeface="Calibri" panose="020F0502020204030204" pitchFamily="34" charset="0"/>
                <a:cs typeface="Arial" panose="020B0604020202020204" pitchFamily="34" charset="0"/>
              </a:rPr>
              <a:t>C1P1 </a:t>
            </a:r>
            <a:r>
              <a:rPr lang="en-US" sz="1200" dirty="0">
                <a:effectLst/>
                <a:latin typeface="+mn-lt"/>
                <a:ea typeface="Calibri" panose="020F0502020204030204" pitchFamily="34" charset="0"/>
                <a:cs typeface="Arial" panose="020B0604020202020204" pitchFamily="34" charset="0"/>
              </a:rPr>
              <a:t>to </a:t>
            </a:r>
            <a:r>
              <a:rPr lang="en-US" sz="1200" dirty="0" smtClean="0">
                <a:effectLst/>
                <a:latin typeface="+mn-lt"/>
                <a:ea typeface="Calibri" panose="020F0502020204030204" pitchFamily="34" charset="0"/>
                <a:cs typeface="Arial" panose="020B0604020202020204" pitchFamily="34" charset="0"/>
              </a:rPr>
              <a:t>C1P9 </a:t>
            </a:r>
            <a:r>
              <a:rPr lang="en-US" sz="1200" dirty="0">
                <a:effectLst/>
                <a:latin typeface="+mn-lt"/>
                <a:ea typeface="Calibri" panose="020F0502020204030204" pitchFamily="34" charset="0"/>
                <a:cs typeface="Arial" panose="020B0604020202020204" pitchFamily="34" charset="0"/>
              </a:rPr>
              <a:t>, when a building in designed in accordance with </a:t>
            </a:r>
            <a:r>
              <a:rPr lang="en-US" sz="1200" dirty="0" smtClean="0">
                <a:effectLst/>
                <a:latin typeface="+mn-lt"/>
                <a:ea typeface="Calibri" panose="020F0502020204030204" pitchFamily="34" charset="0"/>
                <a:cs typeface="Arial" panose="020B0604020202020204" pitchFamily="34" charset="0"/>
              </a:rPr>
              <a:t>the Fire Safety Verification Method. </a:t>
            </a:r>
            <a:endParaRPr lang="en-AU" sz="1200" dirty="0">
              <a:effectLst/>
              <a:latin typeface="+mn-lt"/>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Remember, a Verification Method is just one way to verify compliance via a </a:t>
            </a:r>
            <a:r>
              <a:rPr lang="en-US" sz="1200" dirty="0" smtClean="0">
                <a:effectLst/>
                <a:latin typeface="+mn-lt"/>
                <a:ea typeface="Calibri" panose="020F0502020204030204" pitchFamily="34" charset="0"/>
                <a:cs typeface="Arial" panose="020B0604020202020204" pitchFamily="34" charset="0"/>
              </a:rPr>
              <a:t>Performance </a:t>
            </a:r>
            <a:r>
              <a:rPr lang="en-US" sz="1200" dirty="0">
                <a:effectLst/>
                <a:latin typeface="+mn-lt"/>
                <a:ea typeface="Calibri" panose="020F0502020204030204" pitchFamily="34" charset="0"/>
                <a:cs typeface="Arial" panose="020B0604020202020204" pitchFamily="34" charset="0"/>
              </a:rPr>
              <a:t>Solution. </a:t>
            </a:r>
            <a:endParaRPr lang="en-AU" sz="1200" dirty="0">
              <a:effectLst/>
              <a:latin typeface="+mn-lt"/>
              <a:ea typeface="Calibri" panose="020F0502020204030204" pitchFamily="34" charset="0"/>
              <a:cs typeface="Arial" panose="020B0604020202020204" pitchFamily="34" charset="0"/>
            </a:endParaRPr>
          </a:p>
          <a:p>
            <a:pPr marL="0" indent="0">
              <a:buFont typeface="Arial" panose="020B0604020202020204" pitchFamily="34" charset="0"/>
              <a:buNone/>
            </a:pPr>
            <a:endParaRPr lang="en-AU" dirty="0"/>
          </a:p>
          <a:p>
            <a:pPr marL="0" indent="0">
              <a:buFont typeface="Arial" panose="020B0604020202020204" pitchFamily="34" charset="0"/>
              <a:buNone/>
            </a:pPr>
            <a:r>
              <a:rPr lang="en-AU" b="1" dirty="0">
                <a:solidFill>
                  <a:schemeClr val="tx1"/>
                </a:solidFill>
              </a:rPr>
              <a:t>DTS Provisions</a:t>
            </a:r>
          </a:p>
          <a:p>
            <a:pPr marL="285750" indent="-285750">
              <a:lnSpc>
                <a:spcPct val="107000"/>
              </a:lnSpc>
              <a:spcAft>
                <a:spcPts val="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Deemed-to-Satisfy Provisions in Section C are contained in </a:t>
            </a:r>
            <a:r>
              <a:rPr lang="en-US" sz="1200" dirty="0" smtClean="0">
                <a:effectLst/>
                <a:latin typeface="+mn-lt"/>
                <a:ea typeface="Calibri" panose="020F0502020204030204" pitchFamily="34" charset="0"/>
                <a:cs typeface="Arial" panose="020B0604020202020204" pitchFamily="34" charset="0"/>
              </a:rPr>
              <a:t>3 </a:t>
            </a:r>
            <a:r>
              <a:rPr lang="en-US" sz="1200" dirty="0">
                <a:effectLst/>
                <a:latin typeface="+mn-lt"/>
                <a:ea typeface="Calibri" panose="020F0502020204030204" pitchFamily="34" charset="0"/>
                <a:cs typeface="Arial" panose="020B0604020202020204" pitchFamily="34" charset="0"/>
              </a:rPr>
              <a:t>Parts, which are</a:t>
            </a:r>
            <a:r>
              <a:rPr lang="en-US" sz="1200" dirty="0" smtClean="0">
                <a:effectLst/>
                <a:latin typeface="+mn-lt"/>
                <a:ea typeface="Calibri" panose="020F0502020204030204" pitchFamily="34" charset="0"/>
                <a:cs typeface="Arial" panose="020B0604020202020204" pitchFamily="34" charset="0"/>
              </a:rPr>
              <a:t>:</a:t>
            </a:r>
            <a:endParaRPr lang="en-AU" sz="1200" dirty="0">
              <a:effectLst/>
              <a:latin typeface="+mn-lt"/>
              <a:ea typeface="Calibri" panose="020F0502020204030204" pitchFamily="34"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Part </a:t>
            </a:r>
            <a:r>
              <a:rPr lang="en-US" sz="1200" dirty="0" smtClean="0">
                <a:effectLst/>
                <a:latin typeface="+mn-lt"/>
                <a:ea typeface="Calibri" panose="020F0502020204030204" pitchFamily="34" charset="0"/>
                <a:cs typeface="Arial" panose="020B0604020202020204" pitchFamily="34" charset="0"/>
              </a:rPr>
              <a:t>C2 </a:t>
            </a:r>
            <a:r>
              <a:rPr lang="en-US" sz="1200" dirty="0">
                <a:effectLst/>
                <a:latin typeface="+mn-lt"/>
                <a:ea typeface="Calibri" panose="020F0502020204030204" pitchFamily="34" charset="0"/>
                <a:cs typeface="Arial" panose="020B0604020202020204" pitchFamily="34" charset="0"/>
              </a:rPr>
              <a:t>Fire </a:t>
            </a:r>
            <a:r>
              <a:rPr lang="en-US" sz="1200" dirty="0" smtClean="0">
                <a:effectLst/>
                <a:latin typeface="+mn-lt"/>
                <a:ea typeface="Calibri" panose="020F0502020204030204" pitchFamily="34" charset="0"/>
                <a:cs typeface="Arial" panose="020B0604020202020204" pitchFamily="34" charset="0"/>
              </a:rPr>
              <a:t>resistance and stability</a:t>
            </a:r>
            <a:endParaRPr lang="en-AU" sz="1200" dirty="0">
              <a:effectLst/>
              <a:latin typeface="+mn-lt"/>
              <a:ea typeface="Calibri" panose="020F0502020204030204" pitchFamily="34"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Part </a:t>
            </a:r>
            <a:r>
              <a:rPr lang="en-US" sz="1200" dirty="0" smtClean="0">
                <a:effectLst/>
                <a:latin typeface="+mn-lt"/>
                <a:ea typeface="Calibri" panose="020F0502020204030204" pitchFamily="34" charset="0"/>
                <a:cs typeface="Arial" panose="020B0604020202020204" pitchFamily="34" charset="0"/>
              </a:rPr>
              <a:t>C3 </a:t>
            </a:r>
            <a:r>
              <a:rPr lang="en-US" sz="1200" dirty="0">
                <a:effectLst/>
                <a:latin typeface="+mn-lt"/>
                <a:ea typeface="Calibri" panose="020F0502020204030204" pitchFamily="34" charset="0"/>
                <a:cs typeface="Arial" panose="020B0604020202020204" pitchFamily="34" charset="0"/>
              </a:rPr>
              <a:t>Compartmentation and separation</a:t>
            </a:r>
            <a:endParaRPr lang="en-AU" sz="1200" dirty="0">
              <a:effectLst/>
              <a:latin typeface="+mn-lt"/>
              <a:ea typeface="Calibri" panose="020F0502020204030204" pitchFamily="34"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Part </a:t>
            </a:r>
            <a:r>
              <a:rPr lang="en-US" sz="1200" dirty="0" smtClean="0">
                <a:effectLst/>
                <a:latin typeface="+mn-lt"/>
                <a:ea typeface="Calibri" panose="020F0502020204030204" pitchFamily="34" charset="0"/>
                <a:cs typeface="Arial" panose="020B0604020202020204" pitchFamily="34" charset="0"/>
              </a:rPr>
              <a:t>C4 </a:t>
            </a:r>
            <a:r>
              <a:rPr lang="en-US" sz="1200" dirty="0">
                <a:effectLst/>
                <a:latin typeface="+mn-lt"/>
                <a:ea typeface="Calibri" panose="020F0502020204030204" pitchFamily="34" charset="0"/>
                <a:cs typeface="Arial" panose="020B0604020202020204" pitchFamily="34" charset="0"/>
              </a:rPr>
              <a:t>Protection of openings.</a:t>
            </a:r>
          </a:p>
          <a:p>
            <a:pPr marL="742950" lvl="1" indent="-285750">
              <a:lnSpc>
                <a:spcPct val="107000"/>
              </a:lnSpc>
              <a:spcAft>
                <a:spcPts val="800"/>
              </a:spcAft>
              <a:buFont typeface="Arial" panose="020B0604020202020204" pitchFamily="34" charset="0"/>
              <a:buChar char="•"/>
            </a:pPr>
            <a:endParaRPr lang="en-AU" sz="1200" dirty="0">
              <a:effectLst/>
              <a:latin typeface="+mn-lt"/>
              <a:ea typeface="Calibri" panose="020F0502020204030204" pitchFamily="34" charset="0"/>
              <a:cs typeface="Arial" panose="020B0604020202020204" pitchFamily="34" charset="0"/>
            </a:endParaRPr>
          </a:p>
          <a:p>
            <a:pPr marL="342900" lvl="0" indent="-342900">
              <a:spcBef>
                <a:spcPts val="200"/>
              </a:spcBef>
              <a:spcAft>
                <a:spcPts val="200"/>
              </a:spcAft>
              <a:buFont typeface="Arial" panose="020B0604020202020204" pitchFamily="34" charset="0"/>
              <a:buChar char="•"/>
              <a:defRPr/>
            </a:pPr>
            <a:r>
              <a:rPr lang="en-AU" sz="1200" dirty="0">
                <a:latin typeface="+mn-lt"/>
              </a:rPr>
              <a:t>If a DTS Solution meets the relevant DTS Provisions in </a:t>
            </a:r>
            <a:r>
              <a:rPr lang="en-AU" sz="1200" dirty="0" smtClean="0">
                <a:latin typeface="+mn-lt"/>
              </a:rPr>
              <a:t>Parts C2, C3 and C4, </a:t>
            </a:r>
            <a:r>
              <a:rPr lang="en-AU" sz="1200" dirty="0">
                <a:latin typeface="+mn-lt"/>
              </a:rPr>
              <a:t>then it is deemed to meet all the fire resistance Performance Requirements in Section C, i.e. to comply with </a:t>
            </a:r>
            <a:r>
              <a:rPr lang="en-AU" sz="1200" dirty="0" smtClean="0">
                <a:latin typeface="+mn-lt"/>
              </a:rPr>
              <a:t>C1P1to</a:t>
            </a:r>
            <a:r>
              <a:rPr lang="en-AU" sz="1200" baseline="0" dirty="0" smtClean="0">
                <a:latin typeface="+mn-lt"/>
              </a:rPr>
              <a:t> </a:t>
            </a:r>
            <a:r>
              <a:rPr lang="en-AU" sz="1200" dirty="0" smtClean="0">
                <a:latin typeface="+mn-lt"/>
              </a:rPr>
              <a:t>C1P9</a:t>
            </a:r>
            <a:r>
              <a:rPr lang="en-AU" sz="1200" dirty="0">
                <a:latin typeface="+mn-lt"/>
              </a:rPr>
              <a:t>.</a:t>
            </a:r>
          </a:p>
          <a:p>
            <a:pPr marL="342900" marR="0" lvl="0" indent="-3429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dirty="0"/>
              <a:t>Certain building types or features may have additional DTS Provisions in Sections G and </a:t>
            </a:r>
            <a:r>
              <a:rPr lang="en-AU" sz="1200" dirty="0" smtClean="0"/>
              <a:t>I </a:t>
            </a:r>
            <a:r>
              <a:rPr lang="en-AU" sz="1200" dirty="0"/>
              <a:t>(e.g. atriums, farm buildings)</a:t>
            </a:r>
            <a:endParaRPr lang="en-AU" sz="1200" dirty="0">
              <a:latin typeface="+mn-lt"/>
            </a:endParaRPr>
          </a:p>
          <a:p>
            <a:pPr marL="342900" lvl="0" indent="-342900">
              <a:spcBef>
                <a:spcPts val="200"/>
              </a:spcBef>
              <a:spcAft>
                <a:spcPts val="200"/>
              </a:spcAft>
              <a:buFont typeface="Arial" panose="020B0604020202020204" pitchFamily="34" charset="0"/>
              <a:buChar char="•"/>
              <a:defRPr/>
            </a:pPr>
            <a:r>
              <a:rPr lang="en-AU" sz="1200" dirty="0">
                <a:latin typeface="+mn-lt"/>
              </a:rPr>
              <a:t>If a builder/designer chooses to comply with just some of these DTS Provisions, it would mean that they would be deemed to comply with some of the relevant Performance Requirements from Section C,</a:t>
            </a:r>
            <a:r>
              <a:rPr lang="en-AU" sz="1200" baseline="0" dirty="0">
                <a:latin typeface="+mn-lt"/>
              </a:rPr>
              <a:t> and t</a:t>
            </a:r>
            <a:r>
              <a:rPr lang="en-AU" sz="1200" dirty="0">
                <a:latin typeface="+mn-lt"/>
              </a:rPr>
              <a:t>he builder/designer would then need to develop a Performance Solution</a:t>
            </a:r>
            <a:r>
              <a:rPr lang="en-AU" sz="1200" baseline="0" dirty="0">
                <a:latin typeface="+mn-lt"/>
              </a:rPr>
              <a:t> and include relevant stakeholders (likely to include a fire safety engineer)</a:t>
            </a:r>
            <a:r>
              <a:rPr lang="en-AU" sz="1200" dirty="0">
                <a:latin typeface="+mn-lt"/>
              </a:rPr>
              <a:t>.</a:t>
            </a:r>
          </a:p>
          <a:p>
            <a:pPr marL="0" lvl="0" indent="0">
              <a:spcBef>
                <a:spcPts val="200"/>
              </a:spcBef>
              <a:spcAft>
                <a:spcPts val="200"/>
              </a:spcAft>
              <a:buFont typeface="Arial" panose="020B0604020202020204" pitchFamily="34" charset="0"/>
              <a:buNone/>
              <a:defRPr/>
            </a:pPr>
            <a:endParaRPr lang="en-AU" sz="1800" dirty="0"/>
          </a:p>
          <a:p>
            <a:pPr marL="0" lvl="0" indent="0">
              <a:spcBef>
                <a:spcPts val="200"/>
              </a:spcBef>
              <a:spcAft>
                <a:spcPts val="200"/>
              </a:spcAft>
              <a:buFont typeface="Arial" panose="020B0604020202020204" pitchFamily="34" charset="0"/>
              <a:buNone/>
              <a:defRPr/>
            </a:pPr>
            <a:r>
              <a:rPr lang="en-AU" sz="1800" b="1" dirty="0">
                <a:solidFill>
                  <a:schemeClr val="tx1"/>
                </a:solidFill>
              </a:rPr>
              <a:t>Specifications</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200" dirty="0">
                <a:latin typeface="+mn-lt"/>
                <a:cs typeface="Arial" panose="020B0604020202020204" pitchFamily="34" charset="0"/>
              </a:rPr>
              <a:t>There are also </a:t>
            </a:r>
            <a:r>
              <a:rPr lang="en-US" sz="1200" dirty="0" smtClean="0">
                <a:latin typeface="+mn-lt"/>
                <a:cs typeface="Arial" panose="020B0604020202020204" pitchFamily="34" charset="0"/>
              </a:rPr>
              <a:t>9 </a:t>
            </a:r>
            <a:r>
              <a:rPr lang="en-US" sz="1200" dirty="0">
                <a:latin typeface="+mn-lt"/>
                <a:cs typeface="Arial" panose="020B0604020202020204" pitchFamily="34" charset="0"/>
              </a:rPr>
              <a:t>specifications supporting the Section C DTS Provisions. </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200" dirty="0">
                <a:latin typeface="+mn-lt"/>
                <a:cs typeface="Arial" panose="020B0604020202020204" pitchFamily="34" charset="0"/>
              </a:rPr>
              <a:t>Specifications contain detailed information to apply the relevant DTS Provisions.</a:t>
            </a:r>
          </a:p>
          <a:p>
            <a:pPr marL="0" lvl="0" indent="0">
              <a:spcBef>
                <a:spcPts val="200"/>
              </a:spcBef>
              <a:spcAft>
                <a:spcPts val="200"/>
              </a:spcAft>
              <a:buFont typeface="Arial" panose="020B0604020202020204" pitchFamily="34" charset="0"/>
              <a:buNone/>
              <a:defRPr/>
            </a:pPr>
            <a:endParaRPr lang="en-AU" sz="1800" dirty="0"/>
          </a:p>
          <a:p>
            <a:pPr marL="0" lvl="0" indent="0">
              <a:spcBef>
                <a:spcPts val="200"/>
              </a:spcBef>
              <a:spcAft>
                <a:spcPts val="200"/>
              </a:spcAft>
              <a:buFont typeface="Arial" panose="020B0604020202020204" pitchFamily="34" charset="0"/>
              <a:buNone/>
              <a:defRPr/>
            </a:pPr>
            <a:endParaRPr lang="en-AU" sz="1800" dirty="0"/>
          </a:p>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5</a:t>
            </a:fld>
            <a:endParaRPr lang="en-AU" dirty="0"/>
          </a:p>
        </p:txBody>
      </p:sp>
    </p:spTree>
    <p:extLst>
      <p:ext uri="{BB962C8B-B14F-4D97-AF65-F5344CB8AC3E}">
        <p14:creationId xmlns:p14="http://schemas.microsoft.com/office/powerpoint/2010/main" val="144636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an excerpt below. </a:t>
            </a:r>
          </a:p>
          <a:p>
            <a:r>
              <a:rPr lang="en-AU" b="0" dirty="0"/>
              <a:t>Click once to see </a:t>
            </a:r>
            <a:r>
              <a:rPr lang="en-AU" b="0" dirty="0" smtClean="0"/>
              <a:t>3 </a:t>
            </a:r>
            <a:r>
              <a:rPr lang="en-AU" b="0" dirty="0"/>
              <a:t>highlights on the excerpt – </a:t>
            </a:r>
            <a:r>
              <a:rPr lang="en-AU" b="0" dirty="0" smtClean="0"/>
              <a:t>2 </a:t>
            </a:r>
            <a:r>
              <a:rPr lang="en-AU" b="0" dirty="0"/>
              <a:t>red underlines and some shading below.</a:t>
            </a:r>
          </a:p>
          <a:p>
            <a:r>
              <a:rPr lang="en-AU" b="0" dirty="0"/>
              <a:t>Click an each red highlight line to bring up an explanation bubble relating to that term.</a:t>
            </a:r>
          </a:p>
          <a:p>
            <a:r>
              <a:rPr lang="en-AU" b="0" dirty="0"/>
              <a:t>Click the same red highlight a second time to remove the explanation bubble.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the shaded area to bring up an explanation bubble relating to the critical factors.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on the shaded area to remove the explanation bubble.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EXPLANATION BUBBLE BEFORE BRINGING UP THE NEXT ONE, AS THE BUBBLES WRITE OVER THE TOP OF EACH OTHER. </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explanation bubble before bringing up the next one, then just click the button for the earlier highlight again to make the associated explanation bubble dissolve.</a:t>
            </a:r>
          </a:p>
          <a:p>
            <a:endParaRPr lang="en-AU" b="0" dirty="0"/>
          </a:p>
          <a:p>
            <a:r>
              <a:rPr lang="en-AU" b="1" dirty="0"/>
              <a:t>Facilitator notes</a:t>
            </a:r>
          </a:p>
          <a:p>
            <a:r>
              <a:rPr lang="en-AU" dirty="0"/>
              <a:t>The purpose of this slide is to help the trainees to read and interpret the fire safety Performance Requirements in the NCC. Ideally, the trainees should try to locate the example in Volume One and look at it in context.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Discuss the excerpt, specifically focusing on </a:t>
            </a:r>
            <a:r>
              <a:rPr lang="en-AU" b="1" dirty="0"/>
              <a:t>what performance is required </a:t>
            </a:r>
            <a:r>
              <a:rPr lang="en-AU" b="0" dirty="0"/>
              <a:t>-</a:t>
            </a:r>
            <a:r>
              <a:rPr lang="en-AU" b="1" dirty="0"/>
              <a:t> </a:t>
            </a:r>
            <a:r>
              <a:rPr lang="en-AU" dirty="0"/>
              <a:t>how must the building, or building element perform when used for its intended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Progress the slide to bring in the highlights, and discuss how this </a:t>
            </a:r>
            <a:r>
              <a:rPr lang="en-AU" b="1" dirty="0"/>
              <a:t>Performance Requirement is measured. </a:t>
            </a:r>
            <a:r>
              <a:rPr lang="en-AU" dirty="0"/>
              <a:t>Select the </a:t>
            </a:r>
            <a:r>
              <a:rPr lang="en-AU" dirty="0" smtClean="0"/>
              <a:t>2 </a:t>
            </a:r>
            <a:r>
              <a:rPr lang="en-AU" dirty="0"/>
              <a:t>highlight lines to assist with this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For example, is the Performance Requirement qualitative or quantitative? Does it specify an attribute or quality that must be achieved? Or does it give a value that provides an absolute measure of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These kinds of clauses indicating flexibility allow the approval authority to determine the degree of compliance necessary in each particular case. This would be subject to all variables and facts being analysed to determine the particular level of performance that needed to be achieved in each case.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Select the highlight box on the critical factors and discuss the way that they can impact on how a compliance solution must be designed.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r>
              <a:rPr lang="en-AU" dirty="0"/>
              <a:t>If you have the time, ask the trainees to look up some or all of the defined terms included in the critical factors and discuss them. For example, fire load, fire intensity, fire hazard, fire compartment and evacuation time. Try to identify examples of buildings and situations in which these factors might make a difference to the degree of structural stability that a building requires.</a:t>
            </a:r>
          </a:p>
          <a:p>
            <a:endParaRPr lang="en-AU" dirty="0"/>
          </a:p>
          <a:p>
            <a:r>
              <a:rPr lang="en-AU" b="1" dirty="0"/>
              <a:t>Things you could discuss on this slide include: </a:t>
            </a:r>
          </a:p>
          <a:p>
            <a:endParaRPr lang="en-AU"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Most of the fire safety related Performance Requirements are qualitative, rather than quantitative. They specify an attribute that must be achieved, not an absolute value. So, for example, the Performance Requirement is that “tenable conditions” are maintained for long enough for the expected occupants of a building to evacuate, given the various critical factors that can impact on fire intensity and evacuation time. The requirement does not state a specific length of time that applies, as this will depend on the situation in the individual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Many fire related Performance Requirements will specify critical factors that need to be considered when determining the applicability of a Performance Requirement and the suitability of a compliance solution.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You need to look at the critical factors and decide which ones need to be addressed in the fire safety solution for each particular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They will see the same factors listed against other Performance Requirements, although this list is not identical for all requirements.</a:t>
            </a: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6</a:t>
            </a:fld>
            <a:endParaRPr lang="en-AU"/>
          </a:p>
        </p:txBody>
      </p:sp>
    </p:spTree>
    <p:extLst>
      <p:ext uri="{BB962C8B-B14F-4D97-AF65-F5344CB8AC3E}">
        <p14:creationId xmlns:p14="http://schemas.microsoft.com/office/powerpoint/2010/main" val="313164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an excerpt below. </a:t>
            </a:r>
          </a:p>
          <a:p>
            <a:r>
              <a:rPr lang="en-AU" b="0" dirty="0"/>
              <a:t>Click once to see </a:t>
            </a:r>
            <a:r>
              <a:rPr lang="en-AU" b="0" dirty="0" smtClean="0"/>
              <a:t>4 </a:t>
            </a:r>
            <a:r>
              <a:rPr lang="en-AU" b="0" dirty="0"/>
              <a:t>highlights on the excerpt – </a:t>
            </a:r>
            <a:r>
              <a:rPr lang="en-AU" b="0" dirty="0" smtClean="0"/>
              <a:t>2 </a:t>
            </a:r>
            <a:r>
              <a:rPr lang="en-AU" b="0" dirty="0"/>
              <a:t>red underlines, a red arrow and some shading.</a:t>
            </a:r>
          </a:p>
          <a:p>
            <a:r>
              <a:rPr lang="en-AU" b="0" dirty="0"/>
              <a:t>Click on each red highlight line or the red arrow to bring up an explanation bubble relating to that term.</a:t>
            </a:r>
          </a:p>
          <a:p>
            <a:r>
              <a:rPr lang="en-AU" b="0" dirty="0"/>
              <a:t>Click the same red highlight/arrow a second time to remove the explanation bubble.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the </a:t>
            </a:r>
            <a:r>
              <a:rPr lang="en-AU" b="0" dirty="0" smtClean="0"/>
              <a:t>red shaded </a:t>
            </a:r>
            <a:r>
              <a:rPr lang="en-AU" b="0" dirty="0"/>
              <a:t>area to bring up an explanation bubble relating to the critical factors.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on the </a:t>
            </a:r>
            <a:r>
              <a:rPr lang="en-AU" b="0" dirty="0" smtClean="0"/>
              <a:t>red shaded </a:t>
            </a:r>
            <a:r>
              <a:rPr lang="en-AU" b="0" dirty="0"/>
              <a:t>area to remove the explanation bubble.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EXPLANATION BUBBLE BEFORE BRINGING UP THE NEXT ONE, AS THE BUBBLES WRITE OVER THE TOP OF EACH OTHER. </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explanation bubble before bringing up the next one, then just click the button for the earlier highlight again to make the associated explanation bubble dissolves.</a:t>
            </a:r>
          </a:p>
          <a:p>
            <a:endParaRPr lang="en-AU" b="0" dirty="0"/>
          </a:p>
          <a:p>
            <a:r>
              <a:rPr lang="en-AU" b="1" dirty="0"/>
              <a:t>Facilitator notes</a:t>
            </a:r>
          </a:p>
          <a:p>
            <a:r>
              <a:rPr lang="en-AU" dirty="0"/>
              <a:t>The purpose of this slide is to continue to help the trainees to read and interpret the fire safety Performance Requirements in the NCC Volume One.</a:t>
            </a:r>
          </a:p>
          <a:p>
            <a:endParaRPr lang="en-AU" dirty="0"/>
          </a:p>
          <a:p>
            <a:r>
              <a:rPr lang="en-AU" dirty="0"/>
              <a:t>Ideally, the trainees should try to locate the example in Volume One and look at it in context.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Discuss the excerpt, specifically focussing on </a:t>
            </a:r>
            <a:r>
              <a:rPr lang="en-AU" b="1" dirty="0"/>
              <a:t>what performance is required. </a:t>
            </a:r>
            <a:r>
              <a:rPr lang="en-AU" dirty="0"/>
              <a:t>That is, how must the building, or building element perform when used for its intended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Progress the slide to bring in the highlights, and discuss how this </a:t>
            </a:r>
            <a:r>
              <a:rPr lang="en-AU" b="1" dirty="0"/>
              <a:t>Performance Requirement is measured. </a:t>
            </a:r>
            <a:r>
              <a:rPr lang="en-AU" dirty="0"/>
              <a:t>Select the highlight lines to assist with this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Select the highlight box on the critical factors and discuss the way that they can impact on how a compliance solution must be designed.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r>
              <a:rPr lang="en-AU" dirty="0"/>
              <a:t>If you have the time, ask the trainees to look up the new defined terms included in the critical factors and discuss them. For example, fire safety systems and evacuation time. Try to identify examples of buildings and situations in which these factors might make a difference to the way that </a:t>
            </a:r>
            <a:r>
              <a:rPr lang="en-AU" dirty="0" smtClean="0"/>
              <a:t>C1P4 </a:t>
            </a:r>
            <a:r>
              <a:rPr lang="en-AU" dirty="0"/>
              <a:t>is complied with. This would involve decisions about what kind of materials to use in order to limit spread of flame, smoke, heat and toxic gases for long enough for the expected occupants of a building to evacuate safely.</a:t>
            </a:r>
          </a:p>
          <a:p>
            <a:endParaRPr lang="en-AU" dirty="0"/>
          </a:p>
          <a:p>
            <a:r>
              <a:rPr lang="en-AU" dirty="0"/>
              <a:t>It would most likely mean looking at things like the fire-hazard properties of various materials and assemblies in order to choose ones that would perform as required.</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you have the time, you could also ask the trainees to look at the other Performance Requirements in Section C to identify any </a:t>
            </a:r>
            <a:r>
              <a:rPr lang="en-AU" b="1" dirty="0"/>
              <a:t>additional critical factors</a:t>
            </a:r>
            <a:r>
              <a:rPr lang="en-AU" dirty="0"/>
              <a:t>, that are not in the list shown on the slide. E.g. </a:t>
            </a:r>
            <a:r>
              <a:rPr lang="en-AU" dirty="0" smtClean="0"/>
              <a:t>C1P2 </a:t>
            </a:r>
            <a:r>
              <a:rPr lang="en-AU" dirty="0"/>
              <a:t>includes “.. </a:t>
            </a:r>
            <a:r>
              <a:rPr lang="en-AU" dirty="0" smtClean="0"/>
              <a:t>.(e) </a:t>
            </a:r>
            <a:r>
              <a:rPr lang="en-AU" dirty="0"/>
              <a:t>the number of storeys in the building”. This can be helpful both to allow for discussion of all the different critical factors, and to demonstrate that the trainees are already familiar with most of the critical factors, just from looking carefully at </a:t>
            </a:r>
            <a:r>
              <a:rPr lang="en-AU" dirty="0" smtClean="0"/>
              <a:t>2 </a:t>
            </a:r>
            <a:r>
              <a:rPr lang="en-AU" dirty="0"/>
              <a:t>of the </a:t>
            </a:r>
            <a:r>
              <a:rPr lang="en-AU" dirty="0" smtClean="0"/>
              <a:t>9 </a:t>
            </a:r>
            <a:r>
              <a:rPr lang="en-AU" dirty="0"/>
              <a:t>fire safety related Performance Requirements.</a:t>
            </a: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7</a:t>
            </a:fld>
            <a:endParaRPr lang="en-AU"/>
          </a:p>
        </p:txBody>
      </p:sp>
    </p:spTree>
    <p:extLst>
      <p:ext uri="{BB962C8B-B14F-4D97-AF65-F5344CB8AC3E}">
        <p14:creationId xmlns:p14="http://schemas.microsoft.com/office/powerpoint/2010/main" val="123444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overall question on the left. </a:t>
            </a:r>
          </a:p>
          <a:p>
            <a:r>
              <a:rPr lang="en-AU" b="0" dirty="0"/>
              <a:t>Click once to see the first question on the right at the top.</a:t>
            </a:r>
          </a:p>
          <a:p>
            <a:r>
              <a:rPr lang="en-AU" b="0" dirty="0"/>
              <a:t>Click a second time to see the answer to the question at the bottom on the right in a blue box.</a:t>
            </a:r>
          </a:p>
          <a:p>
            <a:r>
              <a:rPr lang="en-AU" b="0" dirty="0"/>
              <a:t>Click a third time to dissolve the first question and answer, and see the second question on the right at the top.</a:t>
            </a:r>
          </a:p>
          <a:p>
            <a:r>
              <a:rPr lang="en-AU" b="0" dirty="0"/>
              <a:t>Click a fourth time to see the answer to the second question at the bottom on the right in a blue box.</a:t>
            </a:r>
          </a:p>
          <a:p>
            <a:r>
              <a:rPr lang="en-AU" b="0" dirty="0"/>
              <a:t>Click a fifth time to dissolve the second question and answer, and see the third question on the right at the top.</a:t>
            </a:r>
          </a:p>
          <a:p>
            <a:r>
              <a:rPr lang="en-AU" b="0" dirty="0"/>
              <a:t>Click a sixth time to see the answer to the third question at the bottom on the right in a blue box.</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encourage the trainees to investigate the </a:t>
            </a:r>
            <a:r>
              <a:rPr lang="en-AU" dirty="0" smtClean="0"/>
              <a:t>4 </a:t>
            </a:r>
            <a:r>
              <a:rPr lang="en-AU" dirty="0"/>
              <a:t>Verification Methods in Section C. Ask trainees to answer some simple questions about the Verification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activity slide is designed to be a way to review the Verification Methods, rather than just presenting excerpts on screen. It increases the variety in the presentation and keeps the trainees engaged by requiring them to actively engage and answer questions using NCC Volume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Progress through the questions on the slide. At each one gi</a:t>
            </a:r>
            <a:r>
              <a:rPr lang="en-AU" dirty="0"/>
              <a:t>ve the trainees time to find their answers in Section C of NCC Volume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Emphasise that the Verification Methods can be used for the purposes described, but do not have to be used. They can </a:t>
            </a:r>
            <a:r>
              <a:rPr lang="en-AU" dirty="0" smtClean="0"/>
              <a:t>only be used for Performance Solutions.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a:t>Questions &amp;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449263" indent="-449263">
              <a:spcBef>
                <a:spcPts val="200"/>
              </a:spcBef>
              <a:spcAft>
                <a:spcPts val="200"/>
              </a:spcAft>
              <a:tabLst>
                <a:tab pos="449263" algn="l"/>
              </a:tabLst>
            </a:pPr>
            <a:r>
              <a:rPr lang="en-AU" b="1" dirty="0"/>
              <a:t>Question 1:</a:t>
            </a:r>
            <a:r>
              <a:rPr lang="en-AU" b="0" dirty="0"/>
              <a:t> </a:t>
            </a:r>
            <a:r>
              <a:rPr lang="en-AU" sz="1200" b="1" dirty="0">
                <a:solidFill>
                  <a:schemeClr val="tx1"/>
                </a:solidFill>
                <a:latin typeface="Segoe UI" panose="020B0502040204020203" pitchFamily="34" charset="0"/>
              </a:rPr>
              <a:t>To verify compliance with all </a:t>
            </a:r>
            <a:r>
              <a:rPr lang="en-AU" sz="1200" b="1" dirty="0" smtClean="0">
                <a:solidFill>
                  <a:schemeClr val="tx1"/>
                </a:solidFill>
                <a:latin typeface="Segoe UI" panose="020B0502040204020203" pitchFamily="34" charset="0"/>
              </a:rPr>
              <a:t>9 </a:t>
            </a:r>
            <a:r>
              <a:rPr lang="en-AU" sz="1200" b="1" dirty="0">
                <a:solidFill>
                  <a:schemeClr val="tx1"/>
                </a:solidFill>
                <a:latin typeface="Segoe UI" panose="020B0502040204020203" pitchFamily="34" charset="0"/>
              </a:rPr>
              <a:t>fire safety Performance Requirements in Section C,</a:t>
            </a:r>
            <a:r>
              <a:rPr lang="en-AU" sz="1200" b="1" baseline="0" dirty="0">
                <a:solidFill>
                  <a:schemeClr val="tx1"/>
                </a:solidFill>
                <a:latin typeface="Segoe UI" panose="020B0502040204020203" pitchFamily="34" charset="0"/>
              </a:rPr>
              <a:t> i.e. </a:t>
            </a:r>
            <a:r>
              <a:rPr lang="en-AU" sz="1200" b="1" dirty="0" smtClean="0">
                <a:solidFill>
                  <a:schemeClr val="tx1"/>
                </a:solidFill>
                <a:latin typeface="Segoe UI" panose="020B0502040204020203" pitchFamily="34" charset="0"/>
              </a:rPr>
              <a:t>C1P1 </a:t>
            </a:r>
            <a:r>
              <a:rPr lang="en-AU" sz="1200" b="1" dirty="0">
                <a:solidFill>
                  <a:schemeClr val="tx1"/>
                </a:solidFill>
                <a:latin typeface="Segoe UI" panose="020B0502040204020203" pitchFamily="34" charset="0"/>
              </a:rPr>
              <a:t>to </a:t>
            </a:r>
            <a:r>
              <a:rPr lang="en-AU" sz="1200" b="1" dirty="0" smtClean="0">
                <a:solidFill>
                  <a:schemeClr val="tx1"/>
                </a:solidFill>
                <a:latin typeface="Segoe UI" panose="020B0502040204020203" pitchFamily="34" charset="0"/>
              </a:rPr>
              <a:t>C1P9</a:t>
            </a:r>
            <a:r>
              <a:rPr lang="en-AU" sz="1200" b="1" dirty="0">
                <a:solidFill>
                  <a:schemeClr val="tx1"/>
                </a:solidFill>
                <a:latin typeface="Segoe UI" panose="020B0502040204020203" pitchFamily="34" charset="0"/>
              </a:rPr>
              <a:t>?</a:t>
            </a:r>
          </a:p>
          <a:p>
            <a:pPr marL="449263" indent="-449263">
              <a:spcBef>
                <a:spcPts val="200"/>
              </a:spcBef>
              <a:spcAft>
                <a:spcPts val="200"/>
              </a:spcAft>
              <a:tabLst>
                <a:tab pos="449263" algn="l"/>
              </a:tabLst>
            </a:pPr>
            <a:endParaRPr lang="en-AU" sz="1200" b="1" dirty="0">
              <a:solidFill>
                <a:schemeClr val="tx1"/>
              </a:solidFill>
              <a:latin typeface="Segoe UI" panose="020B0502040204020203" pitchFamily="34" charset="0"/>
            </a:endParaRPr>
          </a:p>
          <a:p>
            <a:pPr marL="449263" indent="-449263">
              <a:spcBef>
                <a:spcPts val="200"/>
              </a:spcBef>
              <a:spcAft>
                <a:spcPts val="200"/>
              </a:spcAft>
              <a:tabLst>
                <a:tab pos="449263" algn="l"/>
              </a:tabLst>
            </a:pPr>
            <a:r>
              <a:rPr lang="en-AU" sz="1200" b="1" dirty="0">
                <a:solidFill>
                  <a:schemeClr val="tx1"/>
                </a:solidFill>
                <a:latin typeface="Segoe UI" panose="020B0502040204020203" pitchFamily="34" charset="0"/>
              </a:rPr>
              <a:t>Answer 1:</a:t>
            </a:r>
          </a:p>
          <a:p>
            <a:pPr marL="351450" indent="-171450" algn="l">
              <a:spcBef>
                <a:spcPts val="200"/>
              </a:spcBef>
              <a:spcAft>
                <a:spcPts val="200"/>
              </a:spcAft>
              <a:buFont typeface="Arial" panose="020B0604020202020204" pitchFamily="34" charset="0"/>
              <a:buChar char="•"/>
            </a:pPr>
            <a:r>
              <a:rPr lang="en-AU" dirty="0" smtClean="0"/>
              <a:t>C1V4 </a:t>
            </a:r>
            <a:r>
              <a:rPr lang="en-AU" dirty="0"/>
              <a:t>Fire Safety Verification Method </a:t>
            </a:r>
            <a:endParaRPr lang="en-AU" dirty="0" smtClean="0"/>
          </a:p>
          <a:p>
            <a:pPr marL="351450" indent="-171450" algn="l">
              <a:spcBef>
                <a:spcPts val="200"/>
              </a:spcBef>
              <a:spcAft>
                <a:spcPts val="200"/>
              </a:spcAft>
              <a:buFont typeface="Arial" panose="020B0604020202020204" pitchFamily="34" charset="0"/>
              <a:buChar char="•"/>
            </a:pPr>
            <a:r>
              <a:rPr lang="en-AU" dirty="0" smtClean="0"/>
              <a:t>This </a:t>
            </a:r>
            <a:r>
              <a:rPr lang="en-AU" dirty="0"/>
              <a:t>is the only one of the </a:t>
            </a:r>
            <a:r>
              <a:rPr lang="en-AU" dirty="0" smtClean="0"/>
              <a:t>4 </a:t>
            </a:r>
            <a:r>
              <a:rPr lang="en-AU" dirty="0"/>
              <a:t>that covers all </a:t>
            </a:r>
            <a:r>
              <a:rPr lang="en-AU" dirty="0" smtClean="0"/>
              <a:t>9 </a:t>
            </a:r>
            <a:r>
              <a:rPr lang="en-AU" dirty="0"/>
              <a:t>Performance Requirements</a:t>
            </a:r>
          </a:p>
          <a:p>
            <a:pPr marL="449263" indent="-449263">
              <a:spcBef>
                <a:spcPts val="200"/>
              </a:spcBef>
              <a:spcAft>
                <a:spcPts val="200"/>
              </a:spcAft>
              <a:tabLst>
                <a:tab pos="449263" algn="l"/>
              </a:tabLst>
            </a:pPr>
            <a:endParaRPr kumimoji="0" lang="en-AU" sz="12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Light"/>
            </a:endParaRPr>
          </a:p>
          <a:p>
            <a:endParaRPr lang="en-AU" dirty="0"/>
          </a:p>
          <a:p>
            <a:pPr marR="0" lvl="0" algn="l" defTabSz="914400" rtl="0" eaLnBrk="1" fontAlgn="auto" latinLnBrk="0" hangingPunct="1">
              <a:lnSpc>
                <a:spcPct val="100000"/>
              </a:lnSpc>
              <a:spcBef>
                <a:spcPts val="200"/>
              </a:spcBef>
              <a:spcAft>
                <a:spcPts val="200"/>
              </a:spcAft>
              <a:buClrTx/>
              <a:buSzTx/>
              <a:tabLst>
                <a:tab pos="360363" algn="l"/>
              </a:tabLst>
              <a:defRPr/>
            </a:pPr>
            <a:r>
              <a:rPr lang="en-AU" b="1" dirty="0"/>
              <a:t>Question 2: </a:t>
            </a:r>
            <a:r>
              <a:rPr lang="en-AU" sz="1200" b="1" dirty="0">
                <a:solidFill>
                  <a:schemeClr val="tx1"/>
                </a:solidFill>
                <a:latin typeface="Segoe UI" panose="020B0502040204020203" pitchFamily="34" charset="0"/>
              </a:rPr>
              <a:t>To verify compliance with Performance Requirement </a:t>
            </a:r>
            <a:r>
              <a:rPr lang="en-AU" sz="1200" b="1" dirty="0" smtClean="0">
                <a:solidFill>
                  <a:schemeClr val="tx1"/>
                </a:solidFill>
                <a:latin typeface="Segoe UI" panose="020B0502040204020203" pitchFamily="34" charset="0"/>
              </a:rPr>
              <a:t>C1P2(1)(c) </a:t>
            </a:r>
            <a:r>
              <a:rPr lang="en-AU" sz="1200" b="1" dirty="0">
                <a:solidFill>
                  <a:schemeClr val="tx1"/>
                </a:solidFill>
                <a:latin typeface="Segoe UI" panose="020B0502040204020203" pitchFamily="34" charset="0"/>
              </a:rPr>
              <a:t>(avoiding the spread of fire) in a variety of circumstances?</a:t>
            </a:r>
          </a:p>
          <a:p>
            <a:pPr marR="0" lvl="0" algn="l" defTabSz="914400" rtl="0" eaLnBrk="1" fontAlgn="auto" latinLnBrk="0" hangingPunct="1">
              <a:lnSpc>
                <a:spcPct val="100000"/>
              </a:lnSpc>
              <a:spcBef>
                <a:spcPts val="200"/>
              </a:spcBef>
              <a:spcAft>
                <a:spcPts val="200"/>
              </a:spcAft>
              <a:buClrTx/>
              <a:buSzTx/>
              <a:tabLst>
                <a:tab pos="360363" algn="l"/>
              </a:tabLst>
              <a:defRPr/>
            </a:pPr>
            <a:endParaRPr lang="en-AU" sz="1200" b="1" dirty="0">
              <a:solidFill>
                <a:schemeClr val="tx1"/>
              </a:solidFill>
              <a:latin typeface="Segoe UI" panose="020B0502040204020203" pitchFamily="34" charset="0"/>
            </a:endParaRPr>
          </a:p>
          <a:p>
            <a:pPr marR="0" lvl="0" algn="l" defTabSz="914400" rtl="0" eaLnBrk="1" fontAlgn="auto" latinLnBrk="0" hangingPunct="1">
              <a:lnSpc>
                <a:spcPct val="100000"/>
              </a:lnSpc>
              <a:spcBef>
                <a:spcPts val="200"/>
              </a:spcBef>
              <a:spcAft>
                <a:spcPts val="200"/>
              </a:spcAft>
              <a:buClrTx/>
              <a:buSzTx/>
              <a:tabLst>
                <a:tab pos="360363" algn="l"/>
              </a:tabLst>
              <a:defRPr/>
            </a:pPr>
            <a:r>
              <a:rPr lang="en-AU" sz="1200" b="1" dirty="0">
                <a:solidFill>
                  <a:schemeClr val="tx1"/>
                </a:solidFill>
                <a:latin typeface="Segoe UI" panose="020B0502040204020203" pitchFamily="34" charset="0"/>
              </a:rPr>
              <a:t>Answer 2:</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1200" b="0" dirty="0" smtClean="0">
                <a:solidFill>
                  <a:schemeClr val="tx1"/>
                </a:solidFill>
              </a:rPr>
              <a:t>C1V1 </a:t>
            </a:r>
            <a:r>
              <a:rPr lang="en-AU" sz="1200" b="0" dirty="0">
                <a:solidFill>
                  <a:schemeClr val="tx1"/>
                </a:solidFill>
              </a:rPr>
              <a:t>or </a:t>
            </a:r>
            <a:r>
              <a:rPr lang="en-AU" sz="1200" b="0" dirty="0" smtClean="0">
                <a:solidFill>
                  <a:schemeClr val="tx1"/>
                </a:solidFill>
              </a:rPr>
              <a:t>C1V2 </a:t>
            </a:r>
            <a:r>
              <a:rPr lang="en-AU" sz="1200" b="0" dirty="0">
                <a:solidFill>
                  <a:schemeClr val="tx1"/>
                </a:solidFill>
              </a:rPr>
              <a:t>as appropriate; or</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1200" b="0" dirty="0" smtClean="0">
                <a:solidFill>
                  <a:schemeClr val="tx1"/>
                </a:solidFill>
              </a:rPr>
              <a:t>C1V4 </a:t>
            </a:r>
            <a:endParaRPr lang="en-AU" sz="1200" b="0" dirty="0">
              <a:solidFill>
                <a:schemeClr val="tx1"/>
              </a:solidFill>
            </a:endParaRP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endParaRPr lang="en-AU" sz="1200" b="0" dirty="0">
              <a:solidFill>
                <a:schemeClr val="tx1"/>
              </a:solidFill>
            </a:endParaRP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1200" b="1" dirty="0">
                <a:solidFill>
                  <a:schemeClr val="tx1"/>
                </a:solidFill>
              </a:rPr>
              <a:t>NOTE</a:t>
            </a:r>
            <a:r>
              <a:rPr lang="en-AU" sz="1200" b="0" dirty="0">
                <a:solidFill>
                  <a:schemeClr val="tx1"/>
                </a:solidFill>
              </a:rPr>
              <a:t> that </a:t>
            </a:r>
            <a:r>
              <a:rPr lang="en-AU" sz="1200" b="0" dirty="0" smtClean="0">
                <a:solidFill>
                  <a:schemeClr val="tx1"/>
                </a:solidFill>
              </a:rPr>
              <a:t>C1V3 </a:t>
            </a:r>
            <a:r>
              <a:rPr lang="en-AU" sz="1200" b="0" dirty="0">
                <a:solidFill>
                  <a:schemeClr val="tx1"/>
                </a:solidFill>
              </a:rPr>
              <a:t>could be used, however clause</a:t>
            </a:r>
            <a:r>
              <a:rPr lang="en-AU" sz="1200" b="0" baseline="0" dirty="0">
                <a:solidFill>
                  <a:schemeClr val="tx1"/>
                </a:solidFill>
              </a:rPr>
              <a:t> </a:t>
            </a:r>
            <a:r>
              <a:rPr lang="en-AU" sz="1200" b="0" baseline="0" dirty="0" smtClean="0">
                <a:solidFill>
                  <a:schemeClr val="tx1"/>
                </a:solidFill>
              </a:rPr>
              <a:t>C1V3(1) </a:t>
            </a:r>
            <a:r>
              <a:rPr lang="en-AU" sz="1200" b="0" baseline="0" dirty="0">
                <a:solidFill>
                  <a:schemeClr val="tx1"/>
                </a:solidFill>
              </a:rPr>
              <a:t>states that compliance with </a:t>
            </a:r>
            <a:r>
              <a:rPr lang="en-AU" sz="1200" b="0" baseline="0" dirty="0" smtClean="0">
                <a:solidFill>
                  <a:schemeClr val="tx1"/>
                </a:solidFill>
              </a:rPr>
              <a:t>C1P2(1)(c), </a:t>
            </a:r>
            <a:r>
              <a:rPr lang="en-AU" sz="1200" b="0" baseline="0" dirty="0">
                <a:solidFill>
                  <a:schemeClr val="tx1"/>
                </a:solidFill>
              </a:rPr>
              <a:t>where applicable, is </a:t>
            </a:r>
            <a:r>
              <a:rPr lang="en-AU" sz="1200" b="1" baseline="0" dirty="0">
                <a:solidFill>
                  <a:schemeClr val="tx1"/>
                </a:solidFill>
              </a:rPr>
              <a:t>verified in accordance with </a:t>
            </a:r>
            <a:r>
              <a:rPr lang="en-AU" sz="1200" b="1" u="sng" baseline="0" dirty="0" smtClean="0">
                <a:solidFill>
                  <a:schemeClr val="tx1"/>
                </a:solidFill>
              </a:rPr>
              <a:t>C1V1 </a:t>
            </a:r>
            <a:r>
              <a:rPr lang="en-AU" sz="1200" b="1" u="sng" baseline="0" dirty="0">
                <a:solidFill>
                  <a:schemeClr val="tx1"/>
                </a:solidFill>
              </a:rPr>
              <a:t>or </a:t>
            </a:r>
            <a:r>
              <a:rPr lang="en-AU" sz="1200" b="1" u="sng" baseline="0" dirty="0" smtClean="0">
                <a:solidFill>
                  <a:schemeClr val="tx1"/>
                </a:solidFill>
              </a:rPr>
              <a:t>C1V2</a:t>
            </a:r>
            <a:r>
              <a:rPr lang="en-AU" sz="1200" b="1" u="none" baseline="0" dirty="0" smtClean="0">
                <a:solidFill>
                  <a:schemeClr val="tx1"/>
                </a:solidFill>
              </a:rPr>
              <a:t> </a:t>
            </a:r>
            <a:r>
              <a:rPr lang="en-AU" sz="1200" b="1" baseline="0" dirty="0">
                <a:solidFill>
                  <a:schemeClr val="tx1"/>
                </a:solidFill>
              </a:rPr>
              <a:t>as appropriate.</a:t>
            </a:r>
            <a:endParaRPr lang="en-AU" sz="1200" b="1" dirty="0">
              <a:solidFill>
                <a:schemeClr val="tx1"/>
              </a:solidFill>
            </a:endParaRPr>
          </a:p>
          <a:p>
            <a:pPr marR="0" lvl="0" algn="l" defTabSz="914400" rtl="0" eaLnBrk="1" fontAlgn="auto" latinLnBrk="0" hangingPunct="1">
              <a:lnSpc>
                <a:spcPct val="100000"/>
              </a:lnSpc>
              <a:spcBef>
                <a:spcPts val="200"/>
              </a:spcBef>
              <a:spcAft>
                <a:spcPts val="200"/>
              </a:spcAft>
              <a:buClrTx/>
              <a:buSzTx/>
              <a:tabLst>
                <a:tab pos="360363" algn="l"/>
              </a:tabLst>
              <a:defRPr/>
            </a:pPr>
            <a:endParaRPr lang="en-AU" sz="1200" dirty="0">
              <a:solidFill>
                <a:schemeClr val="tx1"/>
              </a:solidFill>
              <a:latin typeface="Segoe UI" panose="020B0502040204020203" pitchFamily="34" charset="0"/>
            </a:endParaRPr>
          </a:p>
          <a:p>
            <a:pPr marL="171450" indent="-171450">
              <a:buFont typeface="Arial" panose="020B0604020202020204" pitchFamily="34" charset="0"/>
              <a:buChar cha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3: </a:t>
            </a:r>
            <a:r>
              <a:rPr lang="en-AU" sz="1200" b="1" dirty="0">
                <a:solidFill>
                  <a:schemeClr val="tx1"/>
                </a:solidFill>
                <a:latin typeface="Segoe UI" panose="020B0502040204020203" pitchFamily="34" charset="0"/>
              </a:rPr>
              <a:t>To verify compliance with Performance Requirement CP2 (avoiding the spread of fire) via external walls?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solidFill>
                <a:schemeClr val="tx1"/>
              </a:solidFill>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latin typeface="Segoe UI" panose="020B0502040204020203" pitchFamily="34" charset="0"/>
              </a:rPr>
              <a:t>Answer 3:</a:t>
            </a:r>
            <a:endParaRPr lang="en-AU" b="1" dirty="0"/>
          </a:p>
          <a:p>
            <a:pPr marL="171450" lvl="0" indent="-171450">
              <a:lnSpc>
                <a:spcPct val="100000"/>
              </a:lnSpc>
              <a:spcBef>
                <a:spcPts val="200"/>
              </a:spcBef>
              <a:spcAft>
                <a:spcPts val="200"/>
              </a:spcAft>
              <a:buFont typeface="Arial" panose="020B0604020202020204" pitchFamily="34" charset="0"/>
              <a:buChar char="•"/>
              <a:defRPr/>
            </a:pPr>
            <a:r>
              <a:rPr lang="en-AU" dirty="0" smtClean="0"/>
              <a:t>C1V3 </a:t>
            </a:r>
            <a:r>
              <a:rPr lang="en-AU" dirty="0"/>
              <a:t>or </a:t>
            </a:r>
            <a:r>
              <a:rPr lang="en-AU" dirty="0" smtClean="0"/>
              <a:t>C1V4</a:t>
            </a:r>
            <a:endParaRPr lang="en-AU" dirty="0"/>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dirty="0" smtClean="0"/>
              <a:t>Note </a:t>
            </a:r>
            <a:r>
              <a:rPr lang="en-AU" dirty="0"/>
              <a:t>that clause </a:t>
            </a:r>
            <a:r>
              <a:rPr lang="en-AU" dirty="0" smtClean="0"/>
              <a:t>C1V3(a) </a:t>
            </a:r>
            <a:r>
              <a:rPr lang="en-AU" dirty="0"/>
              <a:t>says that compliance with </a:t>
            </a:r>
            <a:r>
              <a:rPr lang="en-AU" dirty="0" smtClean="0"/>
              <a:t>C1P2 </a:t>
            </a:r>
            <a:r>
              <a:rPr lang="en-AU" dirty="0"/>
              <a:t>is verified when:</a:t>
            </a:r>
          </a:p>
          <a:p>
            <a:pPr marL="628650" marR="0" lvl="3"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dirty="0"/>
              <a:t>Compliance with </a:t>
            </a:r>
            <a:r>
              <a:rPr lang="en-AU" dirty="0" smtClean="0"/>
              <a:t>C1P2(1)(c) </a:t>
            </a:r>
            <a:r>
              <a:rPr lang="en-AU" dirty="0"/>
              <a:t>to avoid the spread of fire between buildings, where applicable, is verified in accordance with </a:t>
            </a:r>
            <a:r>
              <a:rPr lang="en-AU" dirty="0" smtClean="0"/>
              <a:t>C1V1 </a:t>
            </a:r>
            <a:r>
              <a:rPr lang="en-AU" dirty="0"/>
              <a:t>or </a:t>
            </a:r>
            <a:r>
              <a:rPr lang="en-AU" dirty="0" smtClean="0"/>
              <a:t>C1V2 </a:t>
            </a:r>
            <a:r>
              <a:rPr lang="en-AU" dirty="0"/>
              <a:t>as appropriate.</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dirty="0"/>
              <a:t>This means although CV3 can be used to demonstrate compliance with </a:t>
            </a:r>
            <a:r>
              <a:rPr lang="en-AU" dirty="0" smtClean="0"/>
              <a:t>C1P2</a:t>
            </a:r>
            <a:r>
              <a:rPr lang="en-AU" dirty="0"/>
              <a:t>, </a:t>
            </a:r>
            <a:r>
              <a:rPr lang="en-AU" dirty="0" smtClean="0"/>
              <a:t>C1V1 </a:t>
            </a:r>
            <a:r>
              <a:rPr lang="en-AU" dirty="0"/>
              <a:t>and </a:t>
            </a:r>
            <a:r>
              <a:rPr lang="en-AU" dirty="0" smtClean="0"/>
              <a:t>C1V2 </a:t>
            </a:r>
            <a:r>
              <a:rPr lang="en-AU" dirty="0"/>
              <a:t>also need to be applied, where appropriate to complete the verification of compliance with </a:t>
            </a:r>
            <a:r>
              <a:rPr lang="en-AU" dirty="0" smtClean="0"/>
              <a:t>C1P2</a:t>
            </a:r>
            <a:r>
              <a:rPr lang="en-AU" dirty="0"/>
              <a:t>. </a:t>
            </a:r>
          </a:p>
          <a:p>
            <a:pPr marL="171450" lvl="0" indent="-171450">
              <a:spcBef>
                <a:spcPts val="200"/>
              </a:spcBef>
              <a:spcAft>
                <a:spcPts val="200"/>
              </a:spcAft>
              <a:buFont typeface="Arial" panose="020B0604020202020204" pitchFamily="34" charset="0"/>
              <a:buChar char="•"/>
              <a:defRPr/>
            </a:pPr>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8</a:t>
            </a:fld>
            <a:endParaRPr lang="en-AU"/>
          </a:p>
        </p:txBody>
      </p:sp>
    </p:spTree>
    <p:extLst>
      <p:ext uri="{BB962C8B-B14F-4D97-AF65-F5344CB8AC3E}">
        <p14:creationId xmlns:p14="http://schemas.microsoft.com/office/powerpoint/2010/main" val="401821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an excerpt below. </a:t>
            </a:r>
          </a:p>
          <a:p>
            <a:r>
              <a:rPr lang="en-AU" b="0" dirty="0"/>
              <a:t>Click once to see </a:t>
            </a:r>
            <a:r>
              <a:rPr lang="en-AU" b="0" dirty="0" smtClean="0"/>
              <a:t>4 </a:t>
            </a:r>
            <a:r>
              <a:rPr lang="en-AU" b="0" dirty="0"/>
              <a:t>highlights on the excerpt – </a:t>
            </a:r>
            <a:r>
              <a:rPr lang="en-AU" b="0" dirty="0" smtClean="0"/>
              <a:t>3 </a:t>
            </a:r>
            <a:r>
              <a:rPr lang="en-AU" b="0" dirty="0"/>
              <a:t>red underlines and some shading.</a:t>
            </a:r>
          </a:p>
          <a:p>
            <a:r>
              <a:rPr lang="en-AU" b="0" dirty="0"/>
              <a:t>Click an each red highlight line to bring up an explanation bubble relating to that term.</a:t>
            </a:r>
          </a:p>
          <a:p>
            <a:r>
              <a:rPr lang="en-AU" b="0" dirty="0"/>
              <a:t>Click the same red highlight a second time to remove the explanation bubble.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the shaded area to bring up an explanation bubble relating to the shaded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on the shaded area to remove the explanation bubble.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EXPLANATION BUBBLE BEFORE BRINGING UP THE NEXT ONE, AS THE BUBBLES WRITE OVER THE TOP OF EACH OTHER. </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explanation bubble before bringing up the next one, then just click the button for the earlier highlight again to make the associated explanation bubble dissolve.</a:t>
            </a:r>
          </a:p>
          <a:p>
            <a:endParaRPr lang="en-AU" b="0" dirty="0"/>
          </a:p>
          <a:p>
            <a:r>
              <a:rPr lang="en-AU" b="1" dirty="0"/>
              <a:t>Facilitator notes</a:t>
            </a:r>
          </a:p>
          <a:p>
            <a:r>
              <a:rPr lang="en-AU" dirty="0"/>
              <a:t>The purpose of this slide is to help the trainees to read and interpret the fire safety DTS Provisions in Section C of NCC Volume One. It aims to give them some confidence that they can identify</a:t>
            </a:r>
            <a:r>
              <a:rPr lang="en-AU" baseline="0" dirty="0"/>
              <a:t> </a:t>
            </a:r>
            <a:r>
              <a:rPr lang="en-AU" dirty="0"/>
              <a:t>and understand the DTS Provisions. It does this by presenting an example for discussion and highlighting key aspects of the example. </a:t>
            </a:r>
          </a:p>
          <a:p>
            <a:endParaRPr lang="en-AU" dirty="0"/>
          </a:p>
          <a:p>
            <a:r>
              <a:rPr lang="en-AU" dirty="0"/>
              <a:t>Ideally, the trainees should try to locate the example in Volume One and look at it in context.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Discuss the excerpt, specifically focussing on w</a:t>
            </a:r>
            <a:r>
              <a:rPr lang="en-AU" b="0" dirty="0"/>
              <a:t>hat is required in terms of DTS Solutions to comply with all the Section C Performance Requirements - </a:t>
            </a:r>
            <a:r>
              <a:rPr lang="en-AU" dirty="0"/>
              <a:t>which DTS Provisions must be complied with under which circumstances?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it is helpful, progress the slide to bring in the highlights, and select each one to discuss the information it is highlighting. The information is relatively straightforward so you may feel that you don’t need these expansion boxes.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r>
              <a:rPr lang="en-AU" dirty="0"/>
              <a:t>If you have the time, ask the trainees to look up the defined terms – atrium, occupiable outdoor area, farm shed -  and discuss the kinds of structures that would therefore need to meet the additional provisions in Section G and </a:t>
            </a:r>
            <a:r>
              <a:rPr lang="en-AU" dirty="0" smtClean="0"/>
              <a:t>I. </a:t>
            </a:r>
            <a:endParaRPr lang="en-AU" dirty="0"/>
          </a:p>
          <a:p>
            <a:endParaRPr lang="en-AU" dirty="0"/>
          </a:p>
          <a:p>
            <a:r>
              <a:rPr lang="en-AU" dirty="0"/>
              <a:t>Ask the trainees to look at the rest of the clauses in Part </a:t>
            </a:r>
            <a:r>
              <a:rPr lang="en-AU" dirty="0" smtClean="0"/>
              <a:t>C2 </a:t>
            </a:r>
            <a:r>
              <a:rPr lang="en-AU" dirty="0"/>
              <a:t>and discuss what they cover. If the trainees are not familiar with the different construction types (A, B and C) and the calculation of rise in storeys, then review and discuss this content before moving on.</a:t>
            </a:r>
          </a:p>
          <a:p>
            <a:endParaRPr lang="en-AU" dirty="0"/>
          </a:p>
          <a:p>
            <a:r>
              <a:rPr lang="en-AU" dirty="0"/>
              <a:t>Note that the next slide contains some questions that require the trainees to locate and interpret information about the DTS Provisions in Parts </a:t>
            </a:r>
            <a:r>
              <a:rPr lang="en-AU" dirty="0" smtClean="0"/>
              <a:t>C2, C3 </a:t>
            </a:r>
            <a:r>
              <a:rPr lang="en-AU" dirty="0"/>
              <a:t>and </a:t>
            </a:r>
            <a:r>
              <a:rPr lang="en-AU" dirty="0" smtClean="0"/>
              <a:t>C4.</a:t>
            </a: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9</a:t>
            </a:fld>
            <a:endParaRPr lang="en-AU"/>
          </a:p>
        </p:txBody>
      </p:sp>
    </p:spTree>
    <p:extLst>
      <p:ext uri="{BB962C8B-B14F-4D97-AF65-F5344CB8AC3E}">
        <p14:creationId xmlns:p14="http://schemas.microsoft.com/office/powerpoint/2010/main" val="1704978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6.jpg"/><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image" Target="../media/image6.jpg"/><Relationship Id="rId4"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4.jpeg"/><Relationship Id="rId7"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4.jpeg"/><Relationship Id="rId4" Type="http://schemas.openxmlformats.org/officeDocument/2006/relationships/image" Target="../media/image15.jpeg"/><Relationship Id="rId9"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8.png"/><Relationship Id="rId7"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7.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2.xml"/><Relationship Id="rId1" Type="http://schemas.openxmlformats.org/officeDocument/2006/relationships/tags" Target="../tags/tag3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25.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26.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27.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2.xml"/><Relationship Id="rId1" Type="http://schemas.openxmlformats.org/officeDocument/2006/relationships/tags" Target="../tags/tag35.xml"/><Relationship Id="rId5" Type="http://schemas.openxmlformats.org/officeDocument/2006/relationships/image" Target="../media/image1.jpeg"/><Relationship Id="rId4" Type="http://schemas.openxmlformats.org/officeDocument/2006/relationships/image" Target="../media/image28.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ags" Target="../tags/tag46.xml"/><Relationship Id="rId6" Type="http://schemas.openxmlformats.org/officeDocument/2006/relationships/image" Target="../media/image30.jpeg"/><Relationship Id="rId5" Type="http://schemas.openxmlformats.org/officeDocument/2006/relationships/image" Target="../media/image7.jp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162486141"/>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52" userDrawn="1">
          <p15:clr>
            <a:srgbClr val="FBAE40"/>
          </p15:clr>
        </p15:guide>
        <p15:guide id="3" orient="horz" pos="4133" userDrawn="1">
          <p15:clr>
            <a:srgbClr val="FBAE40"/>
          </p15:clr>
        </p15:guide>
        <p15:guide id="4" pos="7469" userDrawn="1">
          <p15:clr>
            <a:srgbClr val="FBAE40"/>
          </p15:clr>
        </p15:guide>
        <p15:guide id="5" pos="3840" userDrawn="1">
          <p15:clr>
            <a:srgbClr val="FBAE40"/>
          </p15:clr>
        </p15:guide>
        <p15:guide id="6" pos="211" userDrawn="1">
          <p15:clr>
            <a:srgbClr val="FBAE40"/>
          </p15:clr>
        </p15:guide>
        <p15:guide id="7" pos="75" userDrawn="1">
          <p15:clr>
            <a:srgbClr val="FBAE40"/>
          </p15:clr>
        </p15:guide>
        <p15:guide id="8" orient="horz" pos="731" userDrawn="1">
          <p15:clr>
            <a:srgbClr val="FBAE40"/>
          </p15:clr>
        </p15:guide>
        <p15:guide id="9"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l One final slide">
    <p:spTree>
      <p:nvGrpSpPr>
        <p:cNvPr id="1" name=""/>
        <p:cNvGrpSpPr/>
        <p:nvPr/>
      </p:nvGrpSpPr>
      <p:grpSpPr>
        <a:xfrm>
          <a:off x="0" y="0"/>
          <a:ext cx="0" cy="0"/>
          <a:chOff x="0" y="0"/>
          <a:chExt cx="0" cy="0"/>
        </a:xfrm>
      </p:grpSpPr>
      <p:sp>
        <p:nvSpPr>
          <p:cNvPr id="8" name="Blue background">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a16="http://schemas.microsoft.com/office/drawing/2014/main" xmlns=""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Banner Logo" descr="NCC Volume One Logo. A stylised multi-storey building in bright blue.">
            <a:extLst>
              <a:ext uri="{FF2B5EF4-FFF2-40B4-BE49-F238E27FC236}">
                <a16:creationId xmlns:a16="http://schemas.microsoft.com/office/drawing/2014/main" xmlns="" id="{FA7DE926-4B22-4669-B4C2-856FB0FFA7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3200" y="0"/>
            <a:ext cx="1622361" cy="1622361"/>
          </a:xfrm>
          <a:prstGeom prst="rect">
            <a:avLst/>
          </a:prstGeom>
        </p:spPr>
      </p:pic>
      <p:pic>
        <p:nvPicPr>
          <p:cNvPr id="6" name="Volume One Logo" descr="Icon&#10;&#10;Description automatically generated">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2" name="Volume Two Logo" descr="A close up of a sign&#10;&#10;Description automatically generated">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1" name="Volume Three Logo" descr="Icon&#10;&#10;Description automatically generated">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spTree>
    <p:custDataLst>
      <p:tags r:id="rId1"/>
    </p:custDataLst>
    <p:extLst>
      <p:ext uri="{BB962C8B-B14F-4D97-AF65-F5344CB8AC3E}">
        <p14:creationId xmlns:p14="http://schemas.microsoft.com/office/powerpoint/2010/main" val="313124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12"/>
                                        </p:tgtEl>
                                      </p:cBhvr>
                                    </p:animEffect>
                                    <p:set>
                                      <p:cBhvr>
                                        <p:cTn id="7" dur="1" fill="hold">
                                          <p:stCondLst>
                                            <p:cond delay="4999"/>
                                          </p:stCondLst>
                                        </p:cTn>
                                        <p:tgtEl>
                                          <p:spTgt spid="1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 Two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7" name="Volume Two Logo" descr="A close up of a sign&#10;&#10;Description automatically generated">
            <a:extLst>
              <a:ext uri="{FF2B5EF4-FFF2-40B4-BE49-F238E27FC236}">
                <a16:creationId xmlns:a16="http://schemas.microsoft.com/office/drawing/2014/main" xmlns="" id="{C3D3E5C5-C5D9-451B-94D1-E6DC683020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201" r="6" b="6"/>
          <a:stretch/>
        </p:blipFill>
        <p:spPr>
          <a:xfrm>
            <a:off x="8487061" y="4895351"/>
            <a:ext cx="1080000" cy="1113395"/>
          </a:xfrm>
          <a:prstGeom prst="rect">
            <a:avLst/>
          </a:prstGeom>
        </p:spPr>
      </p:pic>
      <p:cxnSp>
        <p:nvCxnSpPr>
          <p:cNvPr id="39" name="Straight Connector 38">
            <a:extLst>
              <a:ext uri="{FF2B5EF4-FFF2-40B4-BE49-F238E27FC236}">
                <a16:creationId xmlns:a16="http://schemas.microsoft.com/office/drawing/2014/main" xmlns="" id="{B293FB77-C16E-46CF-8CDC-005A2CD4DF5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E8EF219C-39A1-4D3A-8EA4-94D70AADD3B2}"/>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858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l Two 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6" name="Picture 5" descr="Icon&#10;&#10;Description automatically generated">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Picture 10" descr="Icon&#10;&#10;Description automatically generated">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2" name="Picture 11" descr="A close up of a sign&#10;&#10;Description automatically generated">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3" name="Logo" descr="NCC Volume Two Logo. A stylised house in bright red.">
            <a:extLst>
              <a:ext uri="{FF2B5EF4-FFF2-40B4-BE49-F238E27FC236}">
                <a16:creationId xmlns:a16="http://schemas.microsoft.com/office/drawing/2014/main" xmlns="" id="{D18EBA45-13F9-4B66-AB74-B13D2CC452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7565" y="12850"/>
            <a:ext cx="1623600" cy="1623600"/>
          </a:xfrm>
          <a:prstGeom prst="rect">
            <a:avLst/>
          </a:prstGeom>
        </p:spPr>
      </p:pic>
      <p:sp>
        <p:nvSpPr>
          <p:cNvPr id="10" name="Slide Title">
            <a:extLst>
              <a:ext uri="{FF2B5EF4-FFF2-40B4-BE49-F238E27FC236}">
                <a16:creationId xmlns:a16="http://schemas.microsoft.com/office/drawing/2014/main" xmlns="" id="{FFCC10AC-DA7E-4FA8-B3EF-963651BE307A}"/>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10756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 Thre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3" name="Volume Three icon" descr="Icon&#10;&#10;Description automatically generated">
            <a:extLst>
              <a:ext uri="{FF2B5EF4-FFF2-40B4-BE49-F238E27FC236}">
                <a16:creationId xmlns:a16="http://schemas.microsoft.com/office/drawing/2014/main" xmlns="" id="{A35C43B3-F8F6-4913-9806-26CA25B45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 b="3911"/>
          <a:stretch/>
        </p:blipFill>
        <p:spPr>
          <a:xfrm>
            <a:off x="8455042" y="4878542"/>
            <a:ext cx="1080000" cy="1037841"/>
          </a:xfrm>
          <a:prstGeom prst="rect">
            <a:avLst/>
          </a:prstGeom>
        </p:spPr>
      </p:pic>
      <p:cxnSp>
        <p:nvCxnSpPr>
          <p:cNvPr id="39" name="Straight Connector 38">
            <a:extLst>
              <a:ext uri="{FF2B5EF4-FFF2-40B4-BE49-F238E27FC236}">
                <a16:creationId xmlns:a16="http://schemas.microsoft.com/office/drawing/2014/main" xmlns="" id="{9A7CD7DF-4FF0-4132-8B9A-48280D79DE4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B1CD21DC-884C-45D4-A37A-C90A31A03233}"/>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5061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ssolv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 Three 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6" name="Volume One Logo" descr="Icon&#10;&#10;Description automatically generated">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Volume Three Logo" descr="Icon&#10;&#10;Description automatically generated">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2" name="Volume Two" descr="A close up of a sign&#10;&#10;Description automatically generated">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4" name="Title logo" descr="NCC Volume 3 Logo. A stylised tap with a drop of water falling from it, in bright green.">
            <a:extLst>
              <a:ext uri="{FF2B5EF4-FFF2-40B4-BE49-F238E27FC236}">
                <a16:creationId xmlns:a16="http://schemas.microsoft.com/office/drawing/2014/main" xmlns="" id="{1EF8326A-463F-4E09-B382-C12145DC007B}"/>
              </a:ext>
              <a:ext uri="{C183D7F6-B498-43B3-948B-1728B52AA6E4}">
                <adec:decorative xmlns:adec="http://schemas.microsoft.com/office/drawing/2017/decorative" xmlns="" val="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9235" y="11420"/>
            <a:ext cx="1623600" cy="1623600"/>
          </a:xfrm>
          <a:prstGeom prst="rect">
            <a:avLst/>
          </a:prstGeom>
        </p:spPr>
      </p:pic>
      <p:sp>
        <p:nvSpPr>
          <p:cNvPr id="10" name="Slide Title">
            <a:extLst>
              <a:ext uri="{FF2B5EF4-FFF2-40B4-BE49-F238E27FC236}">
                <a16:creationId xmlns:a16="http://schemas.microsoft.com/office/drawing/2014/main" xmlns="" id="{B446DCBF-FBC8-47F0-8318-F19954299C5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2604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2"/>
                                        </p:tgtEl>
                                      </p:cBhvr>
                                    </p:animEffect>
                                    <p:set>
                                      <p:cBhvr>
                                        <p:cTn id="10" dur="1" fill="hold">
                                          <p:stCondLst>
                                            <p:cond delay="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xmlns=""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xmlns="" id="{FD954AFE-8BDE-4409-8467-E0DC2498EB9A}"/>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5" name="Footer Placeholder 4">
            <a:extLst>
              <a:ext uri="{FF2B5EF4-FFF2-40B4-BE49-F238E27FC236}">
                <a16:creationId xmlns:a16="http://schemas.microsoft.com/office/drawing/2014/main" xmlns="" id="{FD92C4D9-2F2A-420A-9F77-021CAE6550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144198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9AC15-98AE-4666-8562-52E6882B9B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C074F01E-6942-4B35-8023-71E37211C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2C1CB632-D647-4495-BD05-5B41D7EBDAC6}"/>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5" name="Footer Placeholder 4">
            <a:extLst>
              <a:ext uri="{FF2B5EF4-FFF2-40B4-BE49-F238E27FC236}">
                <a16:creationId xmlns:a16="http://schemas.microsoft.com/office/drawing/2014/main" xmlns="" id="{B1AF18DB-E678-4EF0-BC9B-45C003FED3C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4148340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xmlns=""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3969A13-F310-4DD6-8A13-5577962E6817}"/>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5" name="Footer Placeholder 4">
            <a:extLst>
              <a:ext uri="{FF2B5EF4-FFF2-40B4-BE49-F238E27FC236}">
                <a16:creationId xmlns:a16="http://schemas.microsoft.com/office/drawing/2014/main" xmlns="" id="{D0158E7E-82AA-4002-865A-6409F6AC654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4056914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66576-D9BE-4564-9B74-18490FAC39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0818A964-EA98-4664-AF81-27A3EFF41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xmlns="" id="{0B584CAA-9FC0-45E1-897C-331939C41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xmlns="" id="{D038EEE6-1996-4FB9-8492-F38D75400919}"/>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6" name="Footer Placeholder 5">
            <a:extLst>
              <a:ext uri="{FF2B5EF4-FFF2-40B4-BE49-F238E27FC236}">
                <a16:creationId xmlns:a16="http://schemas.microsoft.com/office/drawing/2014/main" xmlns="" id="{3A36CC97-9FDE-404C-A0B1-1C73C573C9C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246084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0295B-F756-451B-82F7-1147A190149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18CF46-A52C-4B13-84B5-A392CE9F4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xmlns=""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F8EE057-FF1C-42F7-900E-21B8EAAC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xmlns="" id="{E8A2DC4B-669D-4018-9C3E-DCF45ABC2160}"/>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8" name="Footer Placeholder 7">
            <a:extLst>
              <a:ext uri="{FF2B5EF4-FFF2-40B4-BE49-F238E27FC236}">
                <a16:creationId xmlns:a16="http://schemas.microsoft.com/office/drawing/2014/main" xmlns="" id="{4F587436-0B3F-4242-BC54-71CBE60F0B6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xmlns=""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395691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6191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FBC75-DCD0-4B85-9A95-43BEF220D63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xmlns="" id="{221F0C04-E8A1-4E45-843E-FA50864BFA14}"/>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4" name="Footer Placeholder 3">
            <a:extLst>
              <a:ext uri="{FF2B5EF4-FFF2-40B4-BE49-F238E27FC236}">
                <a16:creationId xmlns:a16="http://schemas.microsoft.com/office/drawing/2014/main" xmlns="" id="{137763D6-0071-448E-9FDE-C47DF0D4182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xmlns=""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3548403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81C552-929F-4A47-AE1F-88E58F49E968}"/>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3" name="Footer Placeholder 2">
            <a:extLst>
              <a:ext uri="{FF2B5EF4-FFF2-40B4-BE49-F238E27FC236}">
                <a16:creationId xmlns:a16="http://schemas.microsoft.com/office/drawing/2014/main" xmlns="" id="{D9B4DD8C-2399-4141-A0DE-0B4C66AE7D6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xmlns=""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1089897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xmlns=""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A735EF-8D89-4E77-9CB5-AD3A6CBB5F03}"/>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6" name="Footer Placeholder 5">
            <a:extLst>
              <a:ext uri="{FF2B5EF4-FFF2-40B4-BE49-F238E27FC236}">
                <a16:creationId xmlns:a16="http://schemas.microsoft.com/office/drawing/2014/main" xmlns="" id="{20EAED65-2F9D-4EEC-BDBE-4FD90864581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2306471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xmlns=""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xmlns=""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EF8064E-C222-4AA7-ABC9-F87B18D14845}"/>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6" name="Footer Placeholder 5">
            <a:extLst>
              <a:ext uri="{FF2B5EF4-FFF2-40B4-BE49-F238E27FC236}">
                <a16:creationId xmlns:a16="http://schemas.microsoft.com/office/drawing/2014/main" xmlns="" id="{B0A40B07-9B89-4C6D-B001-3FECEF35502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2960437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ECFBA-EC1E-4B5A-AEE3-E6703241F1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BDAA4E1F-85CA-481D-A51F-3BC1FDDC1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D7E0787B-7D7C-4ABB-902A-AD2D38A08224}"/>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5" name="Footer Placeholder 4">
            <a:extLst>
              <a:ext uri="{FF2B5EF4-FFF2-40B4-BE49-F238E27FC236}">
                <a16:creationId xmlns:a16="http://schemas.microsoft.com/office/drawing/2014/main" xmlns="" id="{9E0CAE3C-7E68-44C0-8D75-345DDD0564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4064774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48E9EB-C98C-4E3B-9CB5-CB2042936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E182D213-D3C7-4AB5-B901-6E422182E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2058E313-51F0-4F79-9E2A-2879DCEF1686}"/>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5" name="Footer Placeholder 4">
            <a:extLst>
              <a:ext uri="{FF2B5EF4-FFF2-40B4-BE49-F238E27FC236}">
                <a16:creationId xmlns:a16="http://schemas.microsoft.com/office/drawing/2014/main" xmlns="" id="{B03AED83-C2A1-4354-BB0E-DAF486BE61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1222356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p:nvGrpSpPr>
        <p:grpSpPr>
          <a:xfrm>
            <a:off x="651589" y="726711"/>
            <a:ext cx="5192854" cy="1188000"/>
            <a:chOff x="651589" y="726711"/>
            <a:chExt cx="5192854" cy="1188000"/>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1670"/>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6711"/>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671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26711"/>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p:nvGrpSpPr>
        <p:grpSpPr>
          <a:xfrm>
            <a:off x="651589" y="2045224"/>
            <a:ext cx="5192854" cy="1188000"/>
            <a:chOff x="651589" y="2045224"/>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5224"/>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5224"/>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70183"/>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5224"/>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p:nvGrpSpPr>
        <p:grpSpPr>
          <a:xfrm>
            <a:off x="651589" y="3405776"/>
            <a:ext cx="5192854" cy="1188000"/>
            <a:chOff x="651589" y="3405776"/>
            <a:chExt cx="5192854" cy="1188000"/>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5776"/>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30735"/>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5776"/>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5776"/>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6094"/>
              <a:ext cx="1188000" cy="1138083"/>
            </a:xfrm>
            <a:prstGeom prst="rect">
              <a:avLst/>
            </a:prstGeom>
          </p:spPr>
        </p:pic>
      </p:grpSp>
      <p:sp>
        <p:nvSpPr>
          <p:cNvPr id="49" name="MOdule Title Placeholder">
            <a:extLst>
              <a:ext uri="{FF2B5EF4-FFF2-40B4-BE49-F238E27FC236}">
                <a16:creationId xmlns:a16="http://schemas.microsoft.com/office/drawing/2014/main" xmlns="" id="{93423113-9E48-4537-BE97-FB8CB2C86676}"/>
              </a:ext>
            </a:extLst>
          </p:cNvPr>
          <p:cNvSpPr>
            <a:spLocks noGrp="1"/>
          </p:cNvSpPr>
          <p:nvPr>
            <p:ph type="body" sz="quarter" idx="10" hasCustomPrompt="1"/>
          </p:nvPr>
        </p:nvSpPr>
        <p:spPr>
          <a:xfrm>
            <a:off x="6679684" y="751671"/>
            <a:ext cx="4683125" cy="2967474"/>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a16="http://schemas.microsoft.com/office/drawing/2014/main" xmlns="" id="{76D11A82-BD37-4D13-BB7C-3D8D766A406F}"/>
              </a:ext>
            </a:extLst>
          </p:cNvPr>
          <p:cNvSpPr txBox="1"/>
          <p:nvPr/>
        </p:nvSpPr>
        <p:spPr>
          <a:xfrm>
            <a:off x="8260801" y="4049105"/>
            <a:ext cx="1520890" cy="400110"/>
          </a:xfrm>
          <a:prstGeom prst="rect">
            <a:avLst/>
          </a:prstGeom>
          <a:noFill/>
        </p:spPr>
        <p:txBody>
          <a:bodyPr wrap="square" rtlCol="0">
            <a:spAutoFit/>
          </a:bodyPr>
          <a:lstStyle/>
          <a:p>
            <a:r>
              <a:rPr lang="en-AU" sz="2000" b="1" dirty="0"/>
              <a:t>NCC Tutor</a:t>
            </a:r>
          </a:p>
        </p:txBody>
      </p:sp>
      <p:cxnSp>
        <p:nvCxnSpPr>
          <p:cNvPr id="34" name="Straight Connector 33">
            <a:extLst>
              <a:ext uri="{FF2B5EF4-FFF2-40B4-BE49-F238E27FC236}">
                <a16:creationId xmlns:a16="http://schemas.microsoft.com/office/drawing/2014/main" xmlns="" id="{14CEF165-3653-4513-BF1C-987D24D76A87}"/>
              </a:ext>
            </a:extLst>
          </p:cNvPr>
          <p:cNvCxnSpPr>
            <a:cxnSpLocks/>
          </p:cNvCxnSpPr>
          <p:nvPr/>
        </p:nvCxnSpPr>
        <p:spPr>
          <a:xfrm>
            <a:off x="6679684" y="3916450"/>
            <a:ext cx="4683125"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6203" y="4868863"/>
            <a:ext cx="1077440" cy="107744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9240" y="4868863"/>
            <a:ext cx="1073469" cy="107346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8306" y="4868863"/>
            <a:ext cx="1087984" cy="1087984"/>
          </a:xfrm>
          <a:prstGeom prst="rect">
            <a:avLst/>
          </a:prstGeom>
        </p:spPr>
      </p:pic>
      <p:grpSp>
        <p:nvGrpSpPr>
          <p:cNvPr id="3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32" name="Picture 31"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33" name="Rectangle 32">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7"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38" name="Rectangle 37">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Picture 39"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41" name="Rectangle 40">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2"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43" name="Rectangle 42">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4" name="Picture 43"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45" name="Rectangle 44">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7"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48" name="Rectangle 47">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2" name="Picture 51"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grpSp>
        <p:nvGrpSpPr>
          <p:cNvPr id="53" name="Logo Group">
            <a:extLst>
              <a:ext uri="{FF2B5EF4-FFF2-40B4-BE49-F238E27FC236}">
                <a16:creationId xmlns:a16="http://schemas.microsoft.com/office/drawing/2014/main" xmlns="" id="{02AB6868-BD6C-434E-A43B-35E5BD57B0EF}"/>
              </a:ext>
            </a:extLst>
          </p:cNvPr>
          <p:cNvGrpSpPr/>
          <p:nvPr userDrawn="1"/>
        </p:nvGrpSpPr>
        <p:grpSpPr>
          <a:xfrm>
            <a:off x="6813533" y="4831134"/>
            <a:ext cx="4322543" cy="1177612"/>
            <a:chOff x="6813533" y="4900914"/>
            <a:chExt cx="4322543" cy="1177612"/>
          </a:xfrm>
        </p:grpSpPr>
        <p:pic>
          <p:nvPicPr>
            <p:cNvPr id="54" name="Volume One Logo" descr="Icon&#10;&#10;Description automatically generated">
              <a:extLst>
                <a:ext uri="{FF2B5EF4-FFF2-40B4-BE49-F238E27FC236}">
                  <a16:creationId xmlns:a16="http://schemas.microsoft.com/office/drawing/2014/main" xmlns="" id="{656C93CD-BA91-40CD-9A99-6C5B4CC2B67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2180" r="6" b="2027"/>
            <a:stretch/>
          </p:blipFill>
          <p:spPr>
            <a:xfrm>
              <a:off x="6813533" y="4930070"/>
              <a:ext cx="1080000" cy="1113395"/>
            </a:xfrm>
            <a:prstGeom prst="rect">
              <a:avLst/>
            </a:prstGeom>
          </p:spPr>
        </p:pic>
        <p:pic>
          <p:nvPicPr>
            <p:cNvPr id="55" name="Volume Two Logo" descr="A close up of a sign&#10;&#10;Description automatically generated">
              <a:extLst>
                <a:ext uri="{FF2B5EF4-FFF2-40B4-BE49-F238E27FC236}">
                  <a16:creationId xmlns:a16="http://schemas.microsoft.com/office/drawing/2014/main" xmlns="" id="{7BAEB512-3F86-4B4B-B4D1-31ECF250229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4201" r="6" b="6"/>
            <a:stretch/>
          </p:blipFill>
          <p:spPr>
            <a:xfrm>
              <a:off x="8487061" y="4965131"/>
              <a:ext cx="1080000" cy="1113395"/>
            </a:xfrm>
            <a:prstGeom prst="rect">
              <a:avLst/>
            </a:prstGeom>
          </p:spPr>
        </p:pic>
        <p:pic>
          <p:nvPicPr>
            <p:cNvPr id="56" name="Volume Three Logo" descr="Icon&#10;&#10;Description automatically generated">
              <a:extLst>
                <a:ext uri="{FF2B5EF4-FFF2-40B4-BE49-F238E27FC236}">
                  <a16:creationId xmlns:a16="http://schemas.microsoft.com/office/drawing/2014/main" xmlns="" id="{B3ED102E-638D-4027-BE3E-BE299E3BF4AA}"/>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r="7" b="3911"/>
            <a:stretch/>
          </p:blipFill>
          <p:spPr>
            <a:xfrm>
              <a:off x="10056076" y="4900914"/>
              <a:ext cx="1080000" cy="1116859"/>
            </a:xfrm>
            <a:prstGeom prst="rect">
              <a:avLst/>
            </a:prstGeom>
          </p:spPr>
        </p:pic>
      </p:grpSp>
      <p:cxnSp>
        <p:nvCxnSpPr>
          <p:cNvPr id="57" name="Straight Connector 56">
            <a:extLst>
              <a:ext uri="{FF2B5EF4-FFF2-40B4-BE49-F238E27FC236}">
                <a16:creationId xmlns:a16="http://schemas.microsoft.com/office/drawing/2014/main" xmlns="" id="{F969FE4F-4AC7-48FA-93C2-B1333A56B492}"/>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58" name="NCC Tutor title">
            <a:extLst>
              <a:ext uri="{FF2B5EF4-FFF2-40B4-BE49-F238E27FC236}">
                <a16:creationId xmlns:a16="http://schemas.microsoft.com/office/drawing/2014/main" xmlns="" id="{76D11A82-BD37-4D13-BB7C-3D8D766A406F}"/>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359238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50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1000"/>
                                        <p:tgtEl>
                                          <p:spTgt spid="49">
                                            <p:txEl>
                                              <p:pRg st="0" end="0"/>
                                            </p:txEl>
                                          </p:spTgt>
                                        </p:tgtEl>
                                      </p:cBhvr>
                                    </p:animEffect>
                                  </p:childTnLst>
                                </p:cTn>
                              </p:par>
                            </p:childTnLst>
                          </p:cTn>
                        </p:par>
                        <p:par>
                          <p:cTn id="20" fill="hold">
                            <p:stCondLst>
                              <p:cond delay="5500"/>
                            </p:stCondLst>
                            <p:childTnLst>
                              <p:par>
                                <p:cTn id="21" presetID="9"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1000"/>
                                        <p:tgtEl>
                                          <p:spTgt spid="34"/>
                                        </p:tgtEl>
                                      </p:cBhvr>
                                    </p:animEffect>
                                  </p:childTnLst>
                                </p:cTn>
                              </p:par>
                            </p:childTnLst>
                          </p:cTn>
                        </p:par>
                        <p:par>
                          <p:cTn id="24" fill="hold">
                            <p:stCondLst>
                              <p:cond delay="6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1000"/>
                                        <p:tgtEl>
                                          <p:spTgt spid="31"/>
                                        </p:tgtEl>
                                      </p:cBhvr>
                                    </p:animEffect>
                                  </p:childTnLst>
                                </p:cTn>
                              </p:par>
                            </p:childTnLst>
                          </p:cTn>
                        </p:par>
                        <p:par>
                          <p:cTn id="28" fill="hold">
                            <p:stCondLst>
                              <p:cond delay="7500"/>
                            </p:stCondLst>
                            <p:childTnLst>
                              <p:par>
                                <p:cTn id="29" presetID="1" presetClass="entr" presetSubtype="0" fill="hold" nodeType="afterEffect">
                                  <p:stCondLst>
                                    <p:cond delay="0"/>
                                  </p:stCondLst>
                                  <p:childTnLst>
                                    <p:set>
                                      <p:cBhvr>
                                        <p:cTn id="30" dur="1" fill="hold">
                                          <p:stCondLst>
                                            <p:cond delay="999"/>
                                          </p:stCondLst>
                                        </p:cTn>
                                        <p:tgtEl>
                                          <p:spTgt spid="47"/>
                                        </p:tgtEl>
                                        <p:attrNameLst>
                                          <p:attrName>style.visibility</p:attrName>
                                        </p:attrNameLst>
                                      </p:cBhvr>
                                      <p:to>
                                        <p:strVal val="visible"/>
                                      </p:to>
                                    </p:set>
                                  </p:childTnLst>
                                </p:cTn>
                              </p:par>
                            </p:childTnLst>
                          </p:cTn>
                        </p:par>
                        <p:par>
                          <p:cTn id="31" fill="hold">
                            <p:stCondLst>
                              <p:cond delay="8500"/>
                            </p:stCondLst>
                            <p:childTnLst>
                              <p:par>
                                <p:cTn id="32" presetID="1" presetClass="entr" presetSubtype="0" fill="hold" nodeType="afterEffect">
                                  <p:stCondLst>
                                    <p:cond delay="0"/>
                                  </p:stCondLst>
                                  <p:childTnLst>
                                    <p:set>
                                      <p:cBhvr>
                                        <p:cTn id="33" dur="1" fill="hold">
                                          <p:stCondLst>
                                            <p:cond delay="999"/>
                                          </p:stCondLst>
                                        </p:cTn>
                                        <p:tgtEl>
                                          <p:spTgt spid="42"/>
                                        </p:tgtEl>
                                        <p:attrNameLst>
                                          <p:attrName>style.visibility</p:attrName>
                                        </p:attrNameLst>
                                      </p:cBhvr>
                                      <p:to>
                                        <p:strVal val="visible"/>
                                      </p:to>
                                    </p:set>
                                  </p:childTnLst>
                                </p:cTn>
                              </p:par>
                            </p:childTnLst>
                          </p:cTn>
                        </p:par>
                        <p:par>
                          <p:cTn id="34" fill="hold">
                            <p:stCondLst>
                              <p:cond delay="9500"/>
                            </p:stCondLst>
                            <p:childTnLst>
                              <p:par>
                                <p:cTn id="35" presetID="1" presetClass="entr" presetSubtype="0" fill="hold" nodeType="afterEffect">
                                  <p:stCondLst>
                                    <p:cond delay="0"/>
                                  </p:stCondLst>
                                  <p:childTnLst>
                                    <p:set>
                                      <p:cBhvr>
                                        <p:cTn id="36" dur="1" fill="hold">
                                          <p:stCondLst>
                                            <p:cond delay="999"/>
                                          </p:stCondLst>
                                        </p:cTn>
                                        <p:tgtEl>
                                          <p:spTgt spid="37"/>
                                        </p:tgtEl>
                                        <p:attrNameLst>
                                          <p:attrName>style.visibility</p:attrName>
                                        </p:attrNameLst>
                                      </p:cBhvr>
                                      <p:to>
                                        <p:strVal val="visible"/>
                                      </p:to>
                                    </p:set>
                                  </p:childTnLst>
                                </p:cTn>
                              </p:par>
                            </p:childTnLst>
                          </p:cTn>
                        </p:par>
                        <p:par>
                          <p:cTn id="37" fill="hold">
                            <p:stCondLst>
                              <p:cond delay="10500"/>
                            </p:stCondLst>
                            <p:childTnLst>
                              <p:par>
                                <p:cTn id="38" presetID="1" presetClass="entr" presetSubtype="0" fill="hold" nodeType="afterEffect">
                                  <p:stCondLst>
                                    <p:cond delay="0"/>
                                  </p:stCondLst>
                                  <p:childTnLst>
                                    <p:set>
                                      <p:cBhvr>
                                        <p:cTn id="39" dur="1" fill="hold">
                                          <p:stCondLst>
                                            <p:cond delay="999"/>
                                          </p:stCondLst>
                                        </p:cTn>
                                        <p:tgtEl>
                                          <p:spTgt spid="30"/>
                                        </p:tgtEl>
                                        <p:attrNameLst>
                                          <p:attrName>style.visibility</p:attrName>
                                        </p:attrNameLst>
                                      </p:cBhvr>
                                      <p:to>
                                        <p:strVal val="visible"/>
                                      </p:to>
                                    </p:set>
                                  </p:childTnLst>
                                </p:cTn>
                              </p:par>
                            </p:childTnLst>
                          </p:cTn>
                        </p:par>
                        <p:par>
                          <p:cTn id="40" fill="hold">
                            <p:stCondLst>
                              <p:cond delay="11500"/>
                            </p:stCondLst>
                            <p:childTnLst>
                              <p:par>
                                <p:cTn id="41" presetID="9" presetClass="entr" presetSubtype="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dissolve">
                                      <p:cBhvr>
                                        <p:cTn id="43" dur="1000"/>
                                        <p:tgtEl>
                                          <p:spTgt spid="57"/>
                                        </p:tgtEl>
                                      </p:cBhvr>
                                    </p:animEffect>
                                  </p:childTnLst>
                                </p:cTn>
                              </p:par>
                            </p:childTnLst>
                          </p:cTn>
                        </p:par>
                        <p:par>
                          <p:cTn id="44" fill="hold">
                            <p:stCondLst>
                              <p:cond delay="12500"/>
                            </p:stCondLst>
                            <p:childTnLst>
                              <p:par>
                                <p:cTn id="45" presetID="9"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dissolve">
                                      <p:cBhvr>
                                        <p:cTn id="47" dur="500"/>
                                        <p:tgtEl>
                                          <p:spTgt spid="58"/>
                                        </p:tgtEl>
                                      </p:cBhvr>
                                    </p:animEffect>
                                  </p:childTnLst>
                                </p:cTn>
                              </p:par>
                            </p:childTnLst>
                          </p:cTn>
                        </p:par>
                        <p:par>
                          <p:cTn id="48" fill="hold">
                            <p:stCondLst>
                              <p:cond delay="13000"/>
                            </p:stCondLst>
                            <p:childTnLst>
                              <p:par>
                                <p:cTn id="49" presetID="9" presetClass="entr" presetSubtype="0"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dissolve">
                                      <p:cBhvr>
                                        <p:cTn id="51"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dissolve">
                      <p:cBhvr>
                        <p:cTn dur="1000"/>
                        <p:tgtEl>
                          <p:spTgt spid="49"/>
                        </p:tgtEl>
                      </p:cBhvr>
                    </p:animEffect>
                  </p:childTnLst>
                </p:cTn>
              </p:par>
            </p:tnLst>
          </p:tmpl>
        </p:tmplLst>
      </p:bldP>
      <p:bldP spid="31" grpId="0"/>
      <p:bldP spid="58" grpId="0"/>
    </p:bldLst>
  </p:timing>
  <p:extLst mod="1">
    <p:ext uri="{DCECCB84-F9BA-43D5-87BE-67443E8EF086}">
      <p15:sldGuideLst xmlns:p15="http://schemas.microsoft.com/office/powerpoint/2012/main">
        <p15:guide id="1" pos="4203">
          <p15:clr>
            <a:srgbClr val="FBAE40"/>
          </p15:clr>
        </p15:guide>
        <p15:guide id="2" pos="7151">
          <p15:clr>
            <a:srgbClr val="FBAE40"/>
          </p15:clr>
        </p15:guide>
        <p15:guide id="3" orient="horz" pos="3067">
          <p15:clr>
            <a:srgbClr val="FBAE40"/>
          </p15:clr>
        </p15:guide>
        <p15:guide id="4" orient="horz" pos="3748">
          <p15:clr>
            <a:srgbClr val="FBAE40"/>
          </p15:clr>
        </p15:guide>
        <p15:guide id="0" orient="horz" pos="2160" userDrawn="1">
          <p15:clr>
            <a:srgbClr val="FBAE40"/>
          </p15:clr>
        </p15:guide>
        <p15:guide id="5"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1690141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re 2 equal column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69244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re unequal columns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5138"/>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xmlns=""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a16="http://schemas.microsoft.com/office/drawing/2014/main" xmlns="" id="{78F7BB00-DFA7-479F-B681-1E7FF5E9A5D7}"/>
              </a:ext>
            </a:extLst>
          </p:cNvPr>
          <p:cNvSpPr>
            <a:spLocks noGrp="1"/>
          </p:cNvSpPr>
          <p:nvPr>
            <p:ph type="body" sz="quarter" idx="12"/>
          </p:nvPr>
        </p:nvSpPr>
        <p:spPr>
          <a:xfrm>
            <a:off x="334963" y="1993900"/>
            <a:ext cx="3322637" cy="454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13" name="Dividing Line">
            <a:extLst>
              <a:ext uri="{FF2B5EF4-FFF2-40B4-BE49-F238E27FC236}">
                <a16:creationId xmlns:a16="http://schemas.microsoft.com/office/drawing/2014/main" xmlns="" id="{9E16AE22-46DE-423F-BE7B-3EE48A06E7E8}"/>
              </a:ext>
            </a:extLst>
          </p:cNvPr>
          <p:cNvCxnSpPr>
            <a:cxnSpLocks/>
          </p:cNvCxnSpPr>
          <p:nvPr/>
        </p:nvCxnSpPr>
        <p:spPr>
          <a:xfrm>
            <a:off x="4085914" y="1983960"/>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a16="http://schemas.microsoft.com/office/drawing/2014/main" xmlns="" id="{CEED358A-E15B-4A96-B239-689EF7351A0C}"/>
              </a:ext>
            </a:extLst>
          </p:cNvPr>
          <p:cNvSpPr>
            <a:spLocks noGrp="1"/>
          </p:cNvSpPr>
          <p:nvPr>
            <p:ph type="body" sz="quarter" idx="13"/>
          </p:nvPr>
        </p:nvSpPr>
        <p:spPr>
          <a:xfrm>
            <a:off x="4492625" y="2006600"/>
            <a:ext cx="736441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ustDataLst>
      <p:tags r:id="rId1"/>
    </p:custDataLst>
    <p:extLst>
      <p:ext uri="{BB962C8B-B14F-4D97-AF65-F5344CB8AC3E}">
        <p14:creationId xmlns:p14="http://schemas.microsoft.com/office/powerpoint/2010/main" val="42770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unequal columns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92B437D0-5019-404C-A3E6-588F0645F4A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xmlns=""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a16="http://schemas.microsoft.com/office/drawing/2014/main" xmlns=""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a16="http://schemas.microsoft.com/office/drawing/2014/main" xmlns="" id="{9E16AE22-46DE-423F-BE7B-3EE48A06E7E8}"/>
              </a:ext>
            </a:extLst>
          </p:cNvPr>
          <p:cNvCxnSpPr>
            <a:cxnSpLocks/>
          </p:cNvCxnSpPr>
          <p:nvPr userDrawn="1"/>
        </p:nvCxnSpPr>
        <p:spPr>
          <a:xfrm>
            <a:off x="4085914" y="1983960"/>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a16="http://schemas.microsoft.com/office/drawing/2014/main" xmlns=""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44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re 3 column slide">
    <p:spTree>
      <p:nvGrpSpPr>
        <p:cNvPr id="1" name=""/>
        <p:cNvGrpSpPr/>
        <p:nvPr/>
      </p:nvGrpSpPr>
      <p:grpSpPr>
        <a:xfrm>
          <a:off x="0" y="0"/>
          <a:ext cx="0" cy="0"/>
          <a:chOff x="0" y="0"/>
          <a:chExt cx="0" cy="0"/>
        </a:xfrm>
      </p:grpSpPr>
      <p:cxnSp>
        <p:nvCxnSpPr>
          <p:cNvPr id="15" name="First line">
            <a:extLst>
              <a:ext uri="{FF2B5EF4-FFF2-40B4-BE49-F238E27FC236}">
                <a16:creationId xmlns:a16="http://schemas.microsoft.com/office/drawing/2014/main" xmlns="" id="{B71716FC-46AD-4F76-9ABF-576704040DB9}"/>
              </a:ext>
            </a:extLst>
          </p:cNvPr>
          <p:cNvCxnSpPr>
            <a:cxnSpLocks/>
          </p:cNvCxnSpPr>
          <p:nvPr/>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xmlns="" id="{2CE66CE2-621D-4E81-91DC-E7BA442BDF46}"/>
              </a:ext>
            </a:extLst>
          </p:cNvPr>
          <p:cNvCxnSpPr>
            <a:cxnSpLocks/>
          </p:cNvCxnSpPr>
          <p:nvPr/>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a16="http://schemas.microsoft.com/office/drawing/2014/main" xmlns="" id="{A8579C19-C8C3-4EE9-BA8F-784009A71517}"/>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03200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re 4 column slide">
    <p:spTree>
      <p:nvGrpSpPr>
        <p:cNvPr id="1" name=""/>
        <p:cNvGrpSpPr/>
        <p:nvPr/>
      </p:nvGrpSpPr>
      <p:grpSpPr>
        <a:xfrm>
          <a:off x="0" y="0"/>
          <a:ext cx="0" cy="0"/>
          <a:chOff x="0" y="0"/>
          <a:chExt cx="0" cy="0"/>
        </a:xfrm>
      </p:grpSpPr>
      <p:cxnSp>
        <p:nvCxnSpPr>
          <p:cNvPr id="16" name="Left Horizontal Line">
            <a:extLst>
              <a:ext uri="{FF2B5EF4-FFF2-40B4-BE49-F238E27FC236}">
                <a16:creationId xmlns:a16="http://schemas.microsoft.com/office/drawing/2014/main" xmlns="" id="{BF000365-23DC-4DE8-B098-26165EF63383}"/>
              </a:ext>
            </a:extLst>
          </p:cNvPr>
          <p:cNvCxnSpPr/>
          <p:nvPr/>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xmlns="" id="{18AF0C00-027B-4175-9EDC-CDA64B2569BD}"/>
              </a:ext>
            </a:extLst>
          </p:cNvPr>
          <p:cNvCxnSpPr/>
          <p:nvPr/>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xmlns="" id="{0C1778F2-D29C-4B32-94E9-E6220EE83654}"/>
              </a:ext>
            </a:extLst>
          </p:cNvPr>
          <p:cNvCxnSpPr/>
          <p:nvPr/>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a16="http://schemas.microsoft.com/office/drawing/2014/main" xmlns="" id="{2CC7A163-6839-4B4E-85D9-E223081DEE0B}"/>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a:buNone/>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a:buNone/>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a:buNone/>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25231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re blank slide">
    <p:spTree>
      <p:nvGrpSpPr>
        <p:cNvPr id="1" name=""/>
        <p:cNvGrpSpPr/>
        <p:nvPr/>
      </p:nvGrpSpPr>
      <p:grpSpPr>
        <a:xfrm>
          <a:off x="0" y="0"/>
          <a:ext cx="0" cy="0"/>
          <a:chOff x="0" y="0"/>
          <a:chExt cx="0" cy="0"/>
        </a:xfrm>
      </p:grpSpPr>
      <p:sp>
        <p:nvSpPr>
          <p:cNvPr id="4"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346856023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re final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0"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4D22B28F-DDF9-41AD-A157-823F7E3CF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2000" y="0"/>
            <a:ext cx="1620000" cy="1620000"/>
          </a:xfrm>
          <a:prstGeom prst="rect">
            <a:avLst/>
          </a:prstGeom>
        </p:spPr>
      </p:pic>
      <p:sp>
        <p:nvSpPr>
          <p:cNvPr id="14" name="Slide Title">
            <a:extLst>
              <a:ext uri="{FF2B5EF4-FFF2-40B4-BE49-F238E27FC236}">
                <a16:creationId xmlns:a16="http://schemas.microsoft.com/office/drawing/2014/main" xmlns=""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9" name="Volume One Logo" descr="Icon&#10;&#10;Description automatically generated">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Volume Two Logo" descr="A close up of a sign&#10;&#10;Description automatically generated">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2" name="Volume Three Logo" descr="Icon&#10;&#10;Description automatically generated">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3"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2000" y="0"/>
            <a:ext cx="1620000" cy="1620000"/>
          </a:xfrm>
          <a:prstGeom prst="rect">
            <a:avLst/>
          </a:prstGeom>
        </p:spPr>
      </p:pic>
      <p:sp>
        <p:nvSpPr>
          <p:cNvPr id="15" name="Blue banner">
            <a:extLst>
              <a:ext uri="{FF2B5EF4-FFF2-40B4-BE49-F238E27FC236}">
                <a16:creationId xmlns:a16="http://schemas.microsoft.com/office/drawing/2014/main" xmlns="" id="{9E909DDA-84E6-4280-8981-D6CDA7BBE1E4}"/>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Tree>
    <p:custDataLst>
      <p:tags r:id="rId1"/>
    </p:custDataLst>
    <p:extLst>
      <p:ext uri="{BB962C8B-B14F-4D97-AF65-F5344CB8AC3E}">
        <p14:creationId xmlns:p14="http://schemas.microsoft.com/office/powerpoint/2010/main" val="26837649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614">
          <p15:clr>
            <a:srgbClr val="FBAE40"/>
          </p15:clr>
        </p15:guide>
        <p15:guide id="2" pos="3840">
          <p15:clr>
            <a:srgbClr val="FBAE40"/>
          </p15:clr>
        </p15:guide>
        <p15:guide id="3" orient="horz" pos="1820">
          <p15:clr>
            <a:srgbClr val="FBAE40"/>
          </p15:clr>
        </p15:guide>
        <p15:guide id="4" orient="horz" pos="340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ol One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53D23F43-82DD-49AE-B88A-C911A203C3CD}"/>
              </a:ext>
            </a:extLst>
          </p:cNvPr>
          <p:cNvCxnSpPr>
            <a:cxnSpLocks/>
          </p:cNvCxnSpPr>
          <p:nvPr/>
        </p:nvCxnSpPr>
        <p:spPr>
          <a:xfrm>
            <a:off x="7367778" y="3916450"/>
            <a:ext cx="3600423" cy="0"/>
          </a:xfrm>
          <a:prstGeom prst="line">
            <a:avLst/>
          </a:prstGeom>
          <a:ln w="57150">
            <a:solidFill>
              <a:srgbClr val="004680"/>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91ADC937-95B5-426A-BDA6-A3A25FC8DEAE}"/>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622" y="4523168"/>
            <a:ext cx="1425967" cy="1425967"/>
          </a:xfrm>
          <a:prstGeom prst="rect">
            <a:avLst/>
          </a:prstGeom>
        </p:spPr>
      </p:pic>
      <p:grpSp>
        <p:nvGrpSpPr>
          <p:cNvPr id="31" name="Top row">
            <a:extLst>
              <a:ext uri="{FF2B5EF4-FFF2-40B4-BE49-F238E27FC236}">
                <a16:creationId xmlns:a16="http://schemas.microsoft.com/office/drawing/2014/main" xmlns="" id="{F05B772B-27A1-4949-BA61-86B23483233E}"/>
              </a:ext>
            </a:extLst>
          </p:cNvPr>
          <p:cNvGrpSpPr/>
          <p:nvPr userDrawn="1"/>
        </p:nvGrpSpPr>
        <p:grpSpPr>
          <a:xfrm>
            <a:off x="649251" y="713639"/>
            <a:ext cx="5195192" cy="1206092"/>
            <a:chOff x="649251" y="713639"/>
            <a:chExt cx="5195192" cy="1206092"/>
          </a:xfrm>
        </p:grpSpPr>
        <p:pic>
          <p:nvPicPr>
            <p:cNvPr id="32" name="Picture 31">
              <a:extLst>
                <a:ext uri="{FF2B5EF4-FFF2-40B4-BE49-F238E27FC236}">
                  <a16:creationId xmlns:a16="http://schemas.microsoft.com/office/drawing/2014/main" xmlns="" id="{4BD164CA-A0A2-4B90-B984-24D5BABFA5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251" y="729393"/>
              <a:ext cx="1190338" cy="1190338"/>
            </a:xfrm>
            <a:prstGeom prst="rect">
              <a:avLst/>
            </a:prstGeom>
          </p:spPr>
        </p:pic>
        <p:sp>
          <p:nvSpPr>
            <p:cNvPr id="33" name="Rectangle 32">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6"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90337"/>
            <a:chOff x="651589" y="2040029"/>
            <a:chExt cx="5192854" cy="1190337"/>
          </a:xfrm>
        </p:grpSpPr>
        <p:sp>
          <p:nvSpPr>
            <p:cNvPr id="37" name="Rectangle 36">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2" name="Picture 41">
              <a:extLst>
                <a:ext uri="{FF2B5EF4-FFF2-40B4-BE49-F238E27FC236}">
                  <a16:creationId xmlns:a16="http://schemas.microsoft.com/office/drawing/2014/main" xmlns="" id="{2B339079-4009-400B-87E5-7869B28257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1491" y="2040029"/>
              <a:ext cx="1190337" cy="1190337"/>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userDrawn="1"/>
        </p:nvGrpSpPr>
        <p:grpSpPr>
          <a:xfrm>
            <a:off x="651589" y="3397230"/>
            <a:ext cx="5192854" cy="1194941"/>
            <a:chOff x="651589" y="3397230"/>
            <a:chExt cx="5192854" cy="1194941"/>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6" name="Picture 45">
              <a:extLst>
                <a:ext uri="{FF2B5EF4-FFF2-40B4-BE49-F238E27FC236}">
                  <a16:creationId xmlns:a16="http://schemas.microsoft.com/office/drawing/2014/main" xmlns="" id="{AE541C17-5EC9-4ED5-A2DE-443C21FD96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5288" y="3397230"/>
              <a:ext cx="1194941" cy="1194941"/>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1158" cy="1190338"/>
            <a:chOff x="651589" y="4761135"/>
            <a:chExt cx="5191158" cy="1190338"/>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3" name="Picture 52">
              <a:extLst>
                <a:ext uri="{FF2B5EF4-FFF2-40B4-BE49-F238E27FC236}">
                  <a16:creationId xmlns:a16="http://schemas.microsoft.com/office/drawing/2014/main" xmlns="" id="{02FC2A78-319A-4FAE-88CA-7A84785D06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6443" y="4765169"/>
              <a:ext cx="1186304" cy="1186304"/>
            </a:xfrm>
            <a:prstGeom prst="rect">
              <a:avLst/>
            </a:prstGeom>
          </p:spPr>
        </p:pic>
      </p:grpSp>
      <p:cxnSp>
        <p:nvCxnSpPr>
          <p:cNvPr id="54" name="Blue dividing line">
            <a:extLst>
              <a:ext uri="{FF2B5EF4-FFF2-40B4-BE49-F238E27FC236}">
                <a16:creationId xmlns:a16="http://schemas.microsoft.com/office/drawing/2014/main" xmlns="" id="{53D23F43-82DD-49AE-B88A-C911A203C3CD}"/>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55" name="NCC Tutor title">
            <a:extLst>
              <a:ext uri="{FF2B5EF4-FFF2-40B4-BE49-F238E27FC236}">
                <a16:creationId xmlns:a16="http://schemas.microsoft.com/office/drawing/2014/main" xmlns="" id="{91ADC937-95B5-426A-BDA6-A3A25FC8DEAE}"/>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28352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6"/>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1"/>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dissolve">
                                      <p:cBhvr>
                                        <p:cTn id="31" dur="1000"/>
                                        <p:tgtEl>
                                          <p:spTgt spid="54"/>
                                        </p:tgtEl>
                                      </p:cBhvr>
                                    </p:animEffect>
                                  </p:childTnLst>
                                </p:cTn>
                              </p:par>
                            </p:childTnLst>
                          </p:cTn>
                        </p:par>
                        <p:par>
                          <p:cTn id="32" fill="hold">
                            <p:stCondLst>
                              <p:cond delay="6000"/>
                            </p:stCondLst>
                            <p:childTnLst>
                              <p:par>
                                <p:cTn id="33" presetID="9"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dissolve">
                                      <p:cBhvr>
                                        <p:cTn id="35" dur="500"/>
                                        <p:tgtEl>
                                          <p:spTgt spid="55"/>
                                        </p:tgtEl>
                                      </p:cBhvr>
                                    </p:animEffect>
                                  </p:childTnLst>
                                </p:cTn>
                              </p:par>
                            </p:childTnLst>
                          </p:cTn>
                        </p:par>
                        <p:par>
                          <p:cTn id="36" fill="hold">
                            <p:stCondLst>
                              <p:cond delay="6500"/>
                            </p:stCondLst>
                            <p:childTnLst>
                              <p:par>
                                <p:cTn id="37" presetID="9"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dissolv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55"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Vol On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2727" y="0"/>
            <a:ext cx="1620000" cy="1620000"/>
          </a:xfrm>
          <a:prstGeom prst="rect">
            <a:avLst/>
          </a:prstGeom>
        </p:spPr>
      </p:pic>
    </p:spTree>
    <p:custDataLst>
      <p:tags r:id="rId1"/>
    </p:custDataLst>
    <p:extLst>
      <p:ext uri="{BB962C8B-B14F-4D97-AF65-F5344CB8AC3E}">
        <p14:creationId xmlns:p14="http://schemas.microsoft.com/office/powerpoint/2010/main" val="386573225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ol Two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B293FB77-C16E-46CF-8CDC-005A2CD4DF5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E8EF219C-39A1-4D3A-8EA4-94D70AADD3B2}"/>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5"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36" name="Rectangle 3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2019" y="4543340"/>
            <a:ext cx="1383174" cy="1383174"/>
          </a:xfrm>
          <a:prstGeom prst="rect">
            <a:avLst/>
          </a:prstGeom>
        </p:spPr>
      </p:pic>
      <p:grpSp>
        <p:nvGrpSpPr>
          <p:cNvPr id="27"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8" name="Picture 5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2" name="Picture 6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9" name="Picture 6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70" name="Volume Two Logo" descr="A close up of a sign&#10;&#10;Description automatically generated">
            <a:extLst>
              <a:ext uri="{FF2B5EF4-FFF2-40B4-BE49-F238E27FC236}">
                <a16:creationId xmlns:a16="http://schemas.microsoft.com/office/drawing/2014/main" xmlns="" id="{C3D3E5C5-C5D9-451B-94D1-E6DC683020E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201" r="6" b="6"/>
          <a:stretch/>
        </p:blipFill>
        <p:spPr>
          <a:xfrm>
            <a:off x="8487061" y="4895351"/>
            <a:ext cx="1080000" cy="1113395"/>
          </a:xfrm>
          <a:prstGeom prst="rect">
            <a:avLst/>
          </a:prstGeom>
        </p:spPr>
      </p:pic>
      <p:cxnSp>
        <p:nvCxnSpPr>
          <p:cNvPr id="71" name="Straight Connector 70">
            <a:extLst>
              <a:ext uri="{FF2B5EF4-FFF2-40B4-BE49-F238E27FC236}">
                <a16:creationId xmlns:a16="http://schemas.microsoft.com/office/drawing/2014/main" xmlns="" id="{B293FB77-C16E-46CF-8CDC-005A2CD4DF5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2" name="NCC Tutor title">
            <a:extLst>
              <a:ext uri="{FF2B5EF4-FFF2-40B4-BE49-F238E27FC236}">
                <a16:creationId xmlns:a16="http://schemas.microsoft.com/office/drawing/2014/main" xmlns="" id="{E8EF219C-39A1-4D3A-8EA4-94D70AADD3B2}"/>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290922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7"/>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dissolve">
                                      <p:cBhvr>
                                        <p:cTn id="43" dur="1000"/>
                                        <p:tgtEl>
                                          <p:spTgt spid="71"/>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dissolve">
                                      <p:cBhvr>
                                        <p:cTn id="47" dur="5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dissolve">
                                      <p:cBhvr>
                                        <p:cTn id="5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2"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Vol Two blank slide">
    <p:spTree>
      <p:nvGrpSpPr>
        <p:cNvPr id="1" name=""/>
        <p:cNvGrpSpPr/>
        <p:nvPr/>
      </p:nvGrpSpPr>
      <p:grpSpPr>
        <a:xfrm>
          <a:off x="0" y="0"/>
          <a:ext cx="0" cy="0"/>
          <a:chOff x="0" y="0"/>
          <a:chExt cx="0" cy="0"/>
        </a:xfrm>
      </p:grpSpPr>
      <p:grpSp>
        <p:nvGrpSpPr>
          <p:cNvPr id="2" name="Group 1"/>
          <p:cNvGrpSpPr/>
          <p:nvPr/>
        </p:nvGrpSpPr>
        <p:grpSpPr>
          <a:xfrm>
            <a:off x="0" y="0"/>
            <a:ext cx="10440000" cy="1620000"/>
            <a:chOff x="0" y="0"/>
            <a:chExt cx="10440000" cy="1620000"/>
          </a:xfrm>
        </p:grpSpPr>
        <p:sp>
          <p:nvSpPr>
            <p:cNvPr id="11"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94870516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ol Two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373949534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ol Three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9A7CD7DF-4FF0-4132-8B9A-48280D79DE4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B1CD21DC-884C-45D4-A37A-C90A31A03233}"/>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37" name="Rectangle 36">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646" y="4449215"/>
            <a:ext cx="1499920" cy="1499920"/>
          </a:xfrm>
          <a:prstGeom prst="rect">
            <a:avLst/>
          </a:prstGeom>
        </p:spPr>
      </p:pic>
      <p:grpSp>
        <p:nvGrpSpPr>
          <p:cNvPr id="26"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8" name="Picture 5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2" name="Picture 6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9" name="Picture 6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cxnSp>
        <p:nvCxnSpPr>
          <p:cNvPr id="70" name="Straight Connector 69">
            <a:extLst>
              <a:ext uri="{FF2B5EF4-FFF2-40B4-BE49-F238E27FC236}">
                <a16:creationId xmlns:a16="http://schemas.microsoft.com/office/drawing/2014/main" xmlns="" id="{9A7CD7DF-4FF0-4132-8B9A-48280D79DE4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1" name="NCC Tutor title">
            <a:extLst>
              <a:ext uri="{FF2B5EF4-FFF2-40B4-BE49-F238E27FC236}">
                <a16:creationId xmlns:a16="http://schemas.microsoft.com/office/drawing/2014/main" xmlns="" id="{B1CD21DC-884C-45D4-A37A-C90A31A03233}"/>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277631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6"/>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6"/>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dissolve">
                                      <p:cBhvr>
                                        <p:cTn id="43" dur="1000"/>
                                        <p:tgtEl>
                                          <p:spTgt spid="70"/>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dissolve">
                                      <p:cBhvr>
                                        <p:cTn id="4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cxnSp>
        <p:nvCxnSpPr>
          <p:cNvPr id="15" name="First line">
            <a:extLst>
              <a:ext uri="{FF2B5EF4-FFF2-40B4-BE49-F238E27FC236}">
                <a16:creationId xmlns:a16="http://schemas.microsoft.com/office/drawing/2014/main" xmlns=""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xmlns=""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a16="http://schemas.microsoft.com/office/drawing/2014/main" xmlns="" id="{A8579C19-C8C3-4EE9-BA8F-784009A71517}"/>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7919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Vol Three blank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spTree>
    <p:custDataLst>
      <p:tags r:id="rId1"/>
    </p:custDataLst>
    <p:extLst>
      <p:ext uri="{BB962C8B-B14F-4D97-AF65-F5344CB8AC3E}">
        <p14:creationId xmlns:p14="http://schemas.microsoft.com/office/powerpoint/2010/main" val="156665308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ol Thre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spTree>
    <p:custDataLst>
      <p:tags r:id="rId1"/>
    </p:custDataLst>
    <p:extLst>
      <p:ext uri="{BB962C8B-B14F-4D97-AF65-F5344CB8AC3E}">
        <p14:creationId xmlns:p14="http://schemas.microsoft.com/office/powerpoint/2010/main" val="406383720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a:extLst>
              <a:ext uri="{FF2B5EF4-FFF2-40B4-BE49-F238E27FC236}">
                <a16:creationId xmlns:a16="http://schemas.microsoft.com/office/drawing/2014/main" xmlns=""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a:extLst>
              <a:ext uri="{FF2B5EF4-FFF2-40B4-BE49-F238E27FC236}">
                <a16:creationId xmlns:a16="http://schemas.microsoft.com/office/drawing/2014/main" xmlns="" id="{FD954AFE-8BDE-4409-8467-E0DC2498EB9A}"/>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5" name="Footer Placeholder 4">
            <a:extLst>
              <a:ext uri="{FF2B5EF4-FFF2-40B4-BE49-F238E27FC236}">
                <a16:creationId xmlns:a16="http://schemas.microsoft.com/office/drawing/2014/main" xmlns="" id="{FD92C4D9-2F2A-420A-9F77-021CAE6550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1213090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9AC15-98AE-4666-8562-52E6882B9B81}"/>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C074F01E-6942-4B35-8023-71E37211CCF7}"/>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2C1CB632-D647-4495-BD05-5B41D7EBDAC6}"/>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5" name="Footer Placeholder 4">
            <a:extLst>
              <a:ext uri="{FF2B5EF4-FFF2-40B4-BE49-F238E27FC236}">
                <a16:creationId xmlns:a16="http://schemas.microsoft.com/office/drawing/2014/main" xmlns="" id="{B1AF18DB-E678-4EF0-BC9B-45C003FED3C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26614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xmlns=""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93969A13-F310-4DD6-8A13-5577962E6817}"/>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5" name="Footer Placeholder 4">
            <a:extLst>
              <a:ext uri="{FF2B5EF4-FFF2-40B4-BE49-F238E27FC236}">
                <a16:creationId xmlns:a16="http://schemas.microsoft.com/office/drawing/2014/main" xmlns="" id="{D0158E7E-82AA-4002-865A-6409F6AC654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1658306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66576-D9BE-4564-9B74-18490FAC391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0818A964-EA98-4664-AF81-27A3EFF41D86}"/>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a:extLst>
              <a:ext uri="{FF2B5EF4-FFF2-40B4-BE49-F238E27FC236}">
                <a16:creationId xmlns:a16="http://schemas.microsoft.com/office/drawing/2014/main" xmlns="" id="{0B584CAA-9FC0-45E1-897C-331939C4173D}"/>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a:extLst>
              <a:ext uri="{FF2B5EF4-FFF2-40B4-BE49-F238E27FC236}">
                <a16:creationId xmlns:a16="http://schemas.microsoft.com/office/drawing/2014/main" xmlns="" id="{D038EEE6-1996-4FB9-8492-F38D75400919}"/>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6" name="Footer Placeholder 5">
            <a:extLst>
              <a:ext uri="{FF2B5EF4-FFF2-40B4-BE49-F238E27FC236}">
                <a16:creationId xmlns:a16="http://schemas.microsoft.com/office/drawing/2014/main" xmlns="" id="{3A36CC97-9FDE-404C-A0B1-1C73C573C9C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3510964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0295B-F756-451B-82F7-1147A190149A}"/>
              </a:ext>
            </a:extLst>
          </p:cNvPr>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xmlns=""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5718CF46-A52C-4B13-84B5-A392CE9F4086}"/>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a:extLst>
              <a:ext uri="{FF2B5EF4-FFF2-40B4-BE49-F238E27FC236}">
                <a16:creationId xmlns:a16="http://schemas.microsoft.com/office/drawing/2014/main" xmlns=""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5F8EE057-FF1C-42F7-900E-21B8EAAC37F5}"/>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a:extLst>
              <a:ext uri="{FF2B5EF4-FFF2-40B4-BE49-F238E27FC236}">
                <a16:creationId xmlns:a16="http://schemas.microsoft.com/office/drawing/2014/main" xmlns="" id="{E8A2DC4B-669D-4018-9C3E-DCF45ABC2160}"/>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8" name="Footer Placeholder 7">
            <a:extLst>
              <a:ext uri="{FF2B5EF4-FFF2-40B4-BE49-F238E27FC236}">
                <a16:creationId xmlns:a16="http://schemas.microsoft.com/office/drawing/2014/main" xmlns="" id="{4F587436-0B3F-4242-BC54-71CBE60F0B6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xmlns=""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2570131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FBC75-DCD0-4B85-9A95-43BEF220D631}"/>
              </a:ext>
            </a:extLst>
          </p:cNvPr>
          <p:cNvSpPr>
            <a:spLocks noGrp="1"/>
          </p:cNvSpPr>
          <p:nvPr>
            <p:ph type="title"/>
          </p:nvPr>
        </p:nvSpPr>
        <p:spPr/>
        <p:txBody>
          <a:bodyPr/>
          <a:lstStyle/>
          <a:p>
            <a:r>
              <a:rPr lang="en-US" smtClean="0"/>
              <a:t>Click to edit Master title style</a:t>
            </a:r>
            <a:endParaRPr lang="en-AU"/>
          </a:p>
        </p:txBody>
      </p:sp>
      <p:sp>
        <p:nvSpPr>
          <p:cNvPr id="3" name="Date Placeholder 2">
            <a:extLst>
              <a:ext uri="{FF2B5EF4-FFF2-40B4-BE49-F238E27FC236}">
                <a16:creationId xmlns:a16="http://schemas.microsoft.com/office/drawing/2014/main" xmlns="" id="{221F0C04-E8A1-4E45-843E-FA50864BFA14}"/>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4" name="Footer Placeholder 3">
            <a:extLst>
              <a:ext uri="{FF2B5EF4-FFF2-40B4-BE49-F238E27FC236}">
                <a16:creationId xmlns:a16="http://schemas.microsoft.com/office/drawing/2014/main" xmlns="" id="{137763D6-0071-448E-9FDE-C47DF0D4182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xmlns=""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42213081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81C552-929F-4A47-AE1F-88E58F49E968}"/>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3" name="Footer Placeholder 2">
            <a:extLst>
              <a:ext uri="{FF2B5EF4-FFF2-40B4-BE49-F238E27FC236}">
                <a16:creationId xmlns:a16="http://schemas.microsoft.com/office/drawing/2014/main" xmlns="" id="{D9B4DD8C-2399-4141-A0DE-0B4C66AE7D6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xmlns=""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628117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xmlns=""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EDA735EF-8D89-4E77-9CB5-AD3A6CBB5F03}"/>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6" name="Footer Placeholder 5">
            <a:extLst>
              <a:ext uri="{FF2B5EF4-FFF2-40B4-BE49-F238E27FC236}">
                <a16:creationId xmlns:a16="http://schemas.microsoft.com/office/drawing/2014/main" xmlns="" id="{20EAED65-2F9D-4EEC-BDBE-4FD90864581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142675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blocks slide">
    <p:spTree>
      <p:nvGrpSpPr>
        <p:cNvPr id="1" name=""/>
        <p:cNvGrpSpPr/>
        <p:nvPr/>
      </p:nvGrpSpPr>
      <p:grpSpPr>
        <a:xfrm>
          <a:off x="0" y="0"/>
          <a:ext cx="0" cy="0"/>
          <a:chOff x="0" y="0"/>
          <a:chExt cx="0" cy="0"/>
        </a:xfrm>
      </p:grpSpPr>
      <p:cxnSp>
        <p:nvCxnSpPr>
          <p:cNvPr id="16" name="Left Horizontal Line">
            <a:extLst>
              <a:ext uri="{FF2B5EF4-FFF2-40B4-BE49-F238E27FC236}">
                <a16:creationId xmlns:a16="http://schemas.microsoft.com/office/drawing/2014/main" xmlns=""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xmlns=""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xmlns=""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a16="http://schemas.microsoft.com/office/drawing/2014/main" xmlns="" id="{2CC7A163-6839-4B4E-85D9-E223081DEE0B}"/>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240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a:extLst>
              <a:ext uri="{FF2B5EF4-FFF2-40B4-BE49-F238E27FC236}">
                <a16:creationId xmlns:a16="http://schemas.microsoft.com/office/drawing/2014/main" xmlns=""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dirty="0"/>
          </a:p>
        </p:txBody>
      </p:sp>
      <p:sp>
        <p:nvSpPr>
          <p:cNvPr id="4" name="Text Placeholder 3">
            <a:extLst>
              <a:ext uri="{FF2B5EF4-FFF2-40B4-BE49-F238E27FC236}">
                <a16:creationId xmlns:a16="http://schemas.microsoft.com/office/drawing/2014/main" xmlns=""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2EF8064E-C222-4AA7-ABC9-F87B18D14845}"/>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6" name="Footer Placeholder 5">
            <a:extLst>
              <a:ext uri="{FF2B5EF4-FFF2-40B4-BE49-F238E27FC236}">
                <a16:creationId xmlns:a16="http://schemas.microsoft.com/office/drawing/2014/main" xmlns="" id="{B0A40B07-9B89-4C6D-B001-3FECEF35502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41106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ECFBA-EC1E-4B5A-AEE3-E6703241F10E}"/>
              </a:ext>
            </a:extLst>
          </p:cNvPr>
          <p:cNvSpPr>
            <a:spLocks noGrp="1"/>
          </p:cNvSpPr>
          <p:nvPr>
            <p:ph type="title"/>
          </p:nvPr>
        </p:nvSpPr>
        <p:spPr/>
        <p:txBody>
          <a:bodyPr/>
          <a:lstStyle/>
          <a:p>
            <a:r>
              <a:rPr lang="en-US" smtClean="0"/>
              <a:t>Click to edit Master title style</a:t>
            </a:r>
            <a:endParaRPr lang="en-AU"/>
          </a:p>
        </p:txBody>
      </p:sp>
      <p:sp>
        <p:nvSpPr>
          <p:cNvPr id="3" name="Vertical Text Placeholder 2">
            <a:extLst>
              <a:ext uri="{FF2B5EF4-FFF2-40B4-BE49-F238E27FC236}">
                <a16:creationId xmlns:a16="http://schemas.microsoft.com/office/drawing/2014/main" xmlns="" id="{BDAA4E1F-85CA-481D-A51F-3BC1FDDC1E95}"/>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D7E0787B-7D7C-4ABB-902A-AD2D38A08224}"/>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5" name="Footer Placeholder 4">
            <a:extLst>
              <a:ext uri="{FF2B5EF4-FFF2-40B4-BE49-F238E27FC236}">
                <a16:creationId xmlns:a16="http://schemas.microsoft.com/office/drawing/2014/main" xmlns="" id="{9E0CAE3C-7E68-44C0-8D75-345DDD0564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10729803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48E9EB-C98C-4E3B-9CB5-CB204293639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a:extLst>
              <a:ext uri="{FF2B5EF4-FFF2-40B4-BE49-F238E27FC236}">
                <a16:creationId xmlns:a16="http://schemas.microsoft.com/office/drawing/2014/main" xmlns="" id="{E182D213-D3C7-4AB5-B901-6E422182EC7F}"/>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2058E313-51F0-4F79-9E2A-2879DCEF1686}"/>
              </a:ext>
            </a:extLst>
          </p:cNvPr>
          <p:cNvSpPr>
            <a:spLocks noGrp="1"/>
          </p:cNvSpPr>
          <p:nvPr>
            <p:ph type="dt" sz="half" idx="10"/>
          </p:nvPr>
        </p:nvSpPr>
        <p:spPr/>
        <p:txBody>
          <a:bodyPr/>
          <a:lstStyle/>
          <a:p>
            <a:fld id="{C098415F-CD03-4A40-A433-A35058FDA385}" type="datetimeFigureOut">
              <a:rPr lang="en-AU" smtClean="0"/>
              <a:t>23/11/2022</a:t>
            </a:fld>
            <a:endParaRPr lang="en-AU"/>
          </a:p>
        </p:txBody>
      </p:sp>
      <p:sp>
        <p:nvSpPr>
          <p:cNvPr id="5" name="Footer Placeholder 4">
            <a:extLst>
              <a:ext uri="{FF2B5EF4-FFF2-40B4-BE49-F238E27FC236}">
                <a16:creationId xmlns:a16="http://schemas.microsoft.com/office/drawing/2014/main" xmlns="" id="{B03AED83-C2A1-4354-BB0E-DAF486BE61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22387655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25277998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26">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AC84E2CA-6F26-4196-9C42-A6287C824100}"/>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32332479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userDrawn="1"/>
        </p:nvCxnSpPr>
        <p:spPr>
          <a:xfrm>
            <a:off x="6096000" y="1965454"/>
            <a:ext cx="0" cy="464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45760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hree columns slide">
    <p:spTree>
      <p:nvGrpSpPr>
        <p:cNvPr id="1" name=""/>
        <p:cNvGrpSpPr/>
        <p:nvPr/>
      </p:nvGrpSpPr>
      <p:grpSpPr>
        <a:xfrm>
          <a:off x="0" y="0"/>
          <a:ext cx="0" cy="0"/>
          <a:chOff x="0" y="0"/>
          <a:chExt cx="0" cy="0"/>
        </a:xfrm>
      </p:grpSpPr>
      <p:sp>
        <p:nvSpPr>
          <p:cNvPr id="9" name="Blue banner">
            <a:extLst>
              <a:ext uri="{FF2B5EF4-FFF2-40B4-BE49-F238E27FC236}">
                <a16:creationId xmlns:a16="http://schemas.microsoft.com/office/drawing/2014/main" xmlns="" id="{BBAA17AF-0AF9-4A6F-99C9-54C166C20FBA}"/>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15" name="First line">
            <a:extLst>
              <a:ext uri="{FF2B5EF4-FFF2-40B4-BE49-F238E27FC236}">
                <a16:creationId xmlns:a16="http://schemas.microsoft.com/office/drawing/2014/main" xmlns="" id="{B71716FC-46AD-4F76-9ABF-576704040DB9}"/>
              </a:ext>
            </a:extLst>
          </p:cNvPr>
          <p:cNvCxnSpPr>
            <a:cxnSpLocks/>
          </p:cNvCxnSpPr>
          <p:nvPr userDrawn="1"/>
        </p:nvCxnSpPr>
        <p:spPr>
          <a:xfrm>
            <a:off x="4023741" y="1994134"/>
            <a:ext cx="0" cy="464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xmlns="" id="{2CE66CE2-621D-4E81-91DC-E7BA442BDF46}"/>
              </a:ext>
            </a:extLst>
          </p:cNvPr>
          <p:cNvCxnSpPr>
            <a:cxnSpLocks/>
          </p:cNvCxnSpPr>
          <p:nvPr userDrawn="1"/>
        </p:nvCxnSpPr>
        <p:spPr>
          <a:xfrm>
            <a:off x="8130159" y="1994134"/>
            <a:ext cx="0" cy="464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0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Four blocks slide">
    <p:spTree>
      <p:nvGrpSpPr>
        <p:cNvPr id="1" name=""/>
        <p:cNvGrpSpPr/>
        <p:nvPr/>
      </p:nvGrpSpPr>
      <p:grpSpPr>
        <a:xfrm>
          <a:off x="0" y="0"/>
          <a:ext cx="0" cy="0"/>
          <a:chOff x="0" y="0"/>
          <a:chExt cx="0" cy="0"/>
        </a:xfrm>
      </p:grpSpPr>
      <p:sp>
        <p:nvSpPr>
          <p:cNvPr id="12" name="Blue banner">
            <a:extLst>
              <a:ext uri="{FF2B5EF4-FFF2-40B4-BE49-F238E27FC236}">
                <a16:creationId xmlns:a16="http://schemas.microsoft.com/office/drawing/2014/main" xmlns="" id="{BBAA17AF-0AF9-4A6F-99C9-54C166C20FBA}"/>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16" name="Left Horizontal Line">
            <a:extLst>
              <a:ext uri="{FF2B5EF4-FFF2-40B4-BE49-F238E27FC236}">
                <a16:creationId xmlns:a16="http://schemas.microsoft.com/office/drawing/2014/main" xmlns="" id="{BF000365-23DC-4DE8-B098-26165EF63383}"/>
              </a:ext>
            </a:extLst>
          </p:cNvPr>
          <p:cNvCxnSpPr/>
          <p:nvPr userDrawn="1"/>
        </p:nvCxnSpPr>
        <p:spPr>
          <a:xfrm>
            <a:off x="326074" y="4250958"/>
            <a:ext cx="5220000" cy="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xmlns="" id="{18AF0C00-027B-4175-9EDC-CDA64B2569BD}"/>
              </a:ext>
            </a:extLst>
          </p:cNvPr>
          <p:cNvCxnSpPr/>
          <p:nvPr userDrawn="1"/>
        </p:nvCxnSpPr>
        <p:spPr>
          <a:xfrm>
            <a:off x="6647626" y="4250958"/>
            <a:ext cx="5220000" cy="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userDrawn="1"/>
        </p:nvCxnSpPr>
        <p:spPr>
          <a:xfrm>
            <a:off x="6096000" y="2008108"/>
            <a:ext cx="0" cy="198000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xmlns="" id="{0C1778F2-D29C-4B32-94E9-E6220EE83654}"/>
              </a:ext>
            </a:extLst>
          </p:cNvPr>
          <p:cNvCxnSpPr/>
          <p:nvPr userDrawn="1"/>
        </p:nvCxnSpPr>
        <p:spPr>
          <a:xfrm>
            <a:off x="6096000" y="4543508"/>
            <a:ext cx="0" cy="198000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47476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Vol One final slide">
    <p:spTree>
      <p:nvGrpSpPr>
        <p:cNvPr id="1" name=""/>
        <p:cNvGrpSpPr/>
        <p:nvPr/>
      </p:nvGrpSpPr>
      <p:grpSpPr>
        <a:xfrm>
          <a:off x="0" y="0"/>
          <a:ext cx="0" cy="0"/>
          <a:chOff x="0" y="0"/>
          <a:chExt cx="0" cy="0"/>
        </a:xfrm>
      </p:grpSpPr>
      <p:sp>
        <p:nvSpPr>
          <p:cNvPr id="9" name="Blue banner">
            <a:extLst>
              <a:ext uri="{FF2B5EF4-FFF2-40B4-BE49-F238E27FC236}">
                <a16:creationId xmlns:a16="http://schemas.microsoft.com/office/drawing/2014/main" xmlns="" id="{BBAA17AF-0AF9-4A6F-99C9-54C166C20FBA}"/>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a16="http://schemas.microsoft.com/office/drawing/2014/main" xmlns=""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6" name="Volume One Logo">
            <a:extLst>
              <a:ext uri="{FF2B5EF4-FFF2-40B4-BE49-F238E27FC236}">
                <a16:creationId xmlns:a16="http://schemas.microsoft.com/office/drawing/2014/main" xmlns="" id="{B89A5013-DABC-4F5F-ACA8-674496E9B9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8955" y="2870346"/>
            <a:ext cx="2593451" cy="2593451"/>
          </a:xfrm>
          <a:prstGeom prst="rect">
            <a:avLst/>
          </a:prstGeom>
        </p:spPr>
      </p:pic>
      <p:pic>
        <p:nvPicPr>
          <p:cNvPr id="12" name="Volume Two Logo">
            <a:extLst>
              <a:ext uri="{FF2B5EF4-FFF2-40B4-BE49-F238E27FC236}">
                <a16:creationId xmlns:a16="http://schemas.microsoft.com/office/drawing/2014/main" xmlns="" id="{DBDDCF4B-5DD8-4960-90E5-C67DE5E079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3293" y="2870346"/>
            <a:ext cx="2593452" cy="2593452"/>
          </a:xfrm>
          <a:prstGeom prst="rect">
            <a:avLst/>
          </a:prstGeom>
        </p:spPr>
      </p:pic>
      <p:pic>
        <p:nvPicPr>
          <p:cNvPr id="11" name="Volume Three Logo">
            <a:extLst>
              <a:ext uri="{FF2B5EF4-FFF2-40B4-BE49-F238E27FC236}">
                <a16:creationId xmlns:a16="http://schemas.microsoft.com/office/drawing/2014/main" xmlns="" id="{C7E61D5D-BDE5-4537-B3C6-7A5BC280A6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7635" y="2874367"/>
            <a:ext cx="2585410" cy="2585410"/>
          </a:xfrm>
          <a:prstGeom prst="rect">
            <a:avLst/>
          </a:prstGeom>
        </p:spPr>
      </p:pic>
      <p:pic>
        <p:nvPicPr>
          <p:cNvPr id="14" name="Vol One Logo">
            <a:extLst>
              <a:ext uri="{FF2B5EF4-FFF2-40B4-BE49-F238E27FC236}">
                <a16:creationId xmlns:a16="http://schemas.microsoft.com/office/drawing/2014/main" xmlns="" id="{63BD7DB8-49CB-4DD0-96EE-3CC81E54D8C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291215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12"/>
                                        </p:tgtEl>
                                      </p:cBhvr>
                                    </p:animEffect>
                                    <p:set>
                                      <p:cBhvr>
                                        <p:cTn id="7" dur="1" fill="hold">
                                          <p:stCondLst>
                                            <p:cond delay="4999"/>
                                          </p:stCondLst>
                                        </p:cTn>
                                        <p:tgtEl>
                                          <p:spTgt spid="1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AC84E2CA-6F26-4196-9C42-A6287C824100}"/>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82921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grpSp>
        <p:nvGrpSpPr>
          <p:cNvPr id="2" name="Logo Group">
            <a:extLst>
              <a:ext uri="{FF2B5EF4-FFF2-40B4-BE49-F238E27FC236}">
                <a16:creationId xmlns:a16="http://schemas.microsoft.com/office/drawing/2014/main" xmlns="" id="{02AB6868-BD6C-434E-A43B-35E5BD57B0EF}"/>
              </a:ext>
            </a:extLst>
          </p:cNvPr>
          <p:cNvGrpSpPr/>
          <p:nvPr userDrawn="1"/>
        </p:nvGrpSpPr>
        <p:grpSpPr>
          <a:xfrm>
            <a:off x="6813533" y="4831134"/>
            <a:ext cx="4322543" cy="1177612"/>
            <a:chOff x="6813533" y="4900914"/>
            <a:chExt cx="4322543" cy="1177612"/>
          </a:xfrm>
        </p:grpSpPr>
        <p:pic>
          <p:nvPicPr>
            <p:cNvPr id="33" name="Volume One Logo" descr="Icon&#10;&#10;Description automatically generated">
              <a:extLst>
                <a:ext uri="{FF2B5EF4-FFF2-40B4-BE49-F238E27FC236}">
                  <a16:creationId xmlns:a16="http://schemas.microsoft.com/office/drawing/2014/main" xmlns="" id="{656C93CD-BA91-40CD-9A99-6C5B4CC2B67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180" r="6" b="2027"/>
            <a:stretch/>
          </p:blipFill>
          <p:spPr>
            <a:xfrm>
              <a:off x="6813533" y="4930070"/>
              <a:ext cx="1080000" cy="1113395"/>
            </a:xfrm>
            <a:prstGeom prst="rect">
              <a:avLst/>
            </a:prstGeom>
          </p:spPr>
        </p:pic>
        <p:pic>
          <p:nvPicPr>
            <p:cNvPr id="41" name="Volume Two Logo" descr="A close up of a sign&#10;&#10;Description automatically generated">
              <a:extLst>
                <a:ext uri="{FF2B5EF4-FFF2-40B4-BE49-F238E27FC236}">
                  <a16:creationId xmlns:a16="http://schemas.microsoft.com/office/drawing/2014/main" xmlns="" id="{7BAEB512-3F86-4B4B-B4D1-31ECF250229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201" r="6" b="6"/>
            <a:stretch/>
          </p:blipFill>
          <p:spPr>
            <a:xfrm>
              <a:off x="8487061" y="4965131"/>
              <a:ext cx="1080000" cy="1113395"/>
            </a:xfrm>
            <a:prstGeom prst="rect">
              <a:avLst/>
            </a:prstGeom>
          </p:spPr>
        </p:pic>
        <p:pic>
          <p:nvPicPr>
            <p:cNvPr id="42" name="Volume Three Logo" descr="Icon&#10;&#10;Description automatically generated">
              <a:extLst>
                <a:ext uri="{FF2B5EF4-FFF2-40B4-BE49-F238E27FC236}">
                  <a16:creationId xmlns:a16="http://schemas.microsoft.com/office/drawing/2014/main" xmlns="" id="{B3ED102E-638D-4027-BE3E-BE299E3BF4A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7" b="3911"/>
            <a:stretch/>
          </p:blipFill>
          <p:spPr>
            <a:xfrm>
              <a:off x="10056076" y="4900914"/>
              <a:ext cx="1080000" cy="1116859"/>
            </a:xfrm>
            <a:prstGeom prst="rect">
              <a:avLst/>
            </a:prstGeom>
          </p:spPr>
        </p:pic>
      </p:grpSp>
      <p:cxnSp>
        <p:nvCxnSpPr>
          <p:cNvPr id="48" name="Straight Connector 47">
            <a:extLst>
              <a:ext uri="{FF2B5EF4-FFF2-40B4-BE49-F238E27FC236}">
                <a16:creationId xmlns:a16="http://schemas.microsoft.com/office/drawing/2014/main" xmlns="" id="{F969FE4F-4AC7-48FA-93C2-B1333A56B492}"/>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9" name="MOdule Title Placeholder">
            <a:extLst>
              <a:ext uri="{FF2B5EF4-FFF2-40B4-BE49-F238E27FC236}">
                <a16:creationId xmlns:a16="http://schemas.microsoft.com/office/drawing/2014/main" xmlns="" id="{93423113-9E48-4537-BE97-FB8CB2C86676}"/>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a16="http://schemas.microsoft.com/office/drawing/2014/main" xmlns="" id="{76D11A82-BD37-4D13-BB7C-3D8D766A406F}"/>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374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500"/>
                                        <p:tgtEl>
                                          <p:spTgt spid="49">
                                            <p:txEl>
                                              <p:pRg st="0" end="0"/>
                                            </p:txEl>
                                          </p:spTgt>
                                        </p:tgtEl>
                                      </p:cBhvr>
                                    </p:animEffect>
                                  </p:childTnLst>
                                </p:cTn>
                              </p:par>
                            </p:childTnLst>
                          </p:cTn>
                        </p:par>
                        <p:par>
                          <p:cTn id="20" fill="hold">
                            <p:stCondLst>
                              <p:cond delay="4500"/>
                            </p:stCondLst>
                            <p:childTnLst>
                              <p:par>
                                <p:cTn id="21" presetID="9"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1000"/>
                                        <p:tgtEl>
                                          <p:spTgt spid="48"/>
                                        </p:tgtEl>
                                      </p:cBhvr>
                                    </p:animEffect>
                                  </p:childTnLst>
                                </p:cTn>
                              </p:par>
                            </p:childTnLst>
                          </p:cTn>
                        </p:par>
                        <p:par>
                          <p:cTn id="24" fill="hold">
                            <p:stCondLst>
                              <p:cond delay="5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dissolve">
                      <p:cBhvr>
                        <p:cTn dur="500"/>
                        <p:tgtEl>
                          <p:spTgt spid="49"/>
                        </p:tgtEl>
                      </p:cBhvr>
                    </p:animEffect>
                  </p:childTnLst>
                </p:cTn>
              </p:par>
            </p:tnLst>
          </p:tmpl>
        </p:tmplLst>
      </p:bldP>
      <p:bldP spid="31"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re final slide">
    <p:spTree>
      <p:nvGrpSpPr>
        <p:cNvPr id="1" name=""/>
        <p:cNvGrpSpPr/>
        <p:nvPr/>
      </p:nvGrpSpPr>
      <p:grpSpPr>
        <a:xfrm>
          <a:off x="0" y="0"/>
          <a:ext cx="0" cy="0"/>
          <a:chOff x="0" y="0"/>
          <a:chExt cx="0" cy="0"/>
        </a:xfrm>
      </p:grpSpPr>
      <p:pic>
        <p:nvPicPr>
          <p:cNvPr id="6" name="Volume One Logo" descr="Icon&#10;&#10;Description automatically generated">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2" name="Volume Two Logo" descr="A close up of a sign&#10;&#10;Description automatically generated">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1" name="Volume Three Logo" descr="Icon&#10;&#10;Description automatically generated">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0"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4D22B28F-DDF9-41AD-A157-823F7E3CF21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2000" y="0"/>
            <a:ext cx="1620000" cy="1620000"/>
          </a:xfrm>
          <a:prstGeom prst="rect">
            <a:avLst/>
          </a:prstGeom>
        </p:spPr>
      </p:pic>
      <p:sp>
        <p:nvSpPr>
          <p:cNvPr id="13" name="Blue banner">
            <a:extLst>
              <a:ext uri="{FF2B5EF4-FFF2-40B4-BE49-F238E27FC236}">
                <a16:creationId xmlns:a16="http://schemas.microsoft.com/office/drawing/2014/main" xmlns="" id="{9E909DDA-84E6-4280-8981-D6CDA7BBE1E4}"/>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Slide Title">
            <a:extLst>
              <a:ext uri="{FF2B5EF4-FFF2-40B4-BE49-F238E27FC236}">
                <a16:creationId xmlns:a16="http://schemas.microsoft.com/office/drawing/2014/main" xmlns=""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49741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sp>
        <p:nvSpPr>
          <p:cNvPr id="40" name="MOdule Title Placeholder">
            <a:extLst>
              <a:ext uri="{FF2B5EF4-FFF2-40B4-BE49-F238E27FC236}">
                <a16:creationId xmlns:a16="http://schemas.microsoft.com/office/drawing/2014/main" xmlns=""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cxnSp>
        <p:nvCxnSpPr>
          <p:cNvPr id="39" name="Blue dividing line">
            <a:extLst>
              <a:ext uri="{FF2B5EF4-FFF2-40B4-BE49-F238E27FC236}">
                <a16:creationId xmlns:a16="http://schemas.microsoft.com/office/drawing/2014/main" xmlns="" id="{53D23F43-82DD-49AE-B88A-C911A203C3CD}"/>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1" name="NCC Tutor title">
            <a:extLst>
              <a:ext uri="{FF2B5EF4-FFF2-40B4-BE49-F238E27FC236}">
                <a16:creationId xmlns:a16="http://schemas.microsoft.com/office/drawing/2014/main" xmlns="" id="{91ADC937-95B5-426A-BDA6-A3A25FC8DEAE}"/>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1" name="Volume One icon" descr="Icon&#10;&#10;Description automatically generated">
            <a:extLst>
              <a:ext uri="{FF2B5EF4-FFF2-40B4-BE49-F238E27FC236}">
                <a16:creationId xmlns:a16="http://schemas.microsoft.com/office/drawing/2014/main" xmlns="" id="{1144ECF1-30E3-4F94-ADFB-809A1FD39E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80" r="6" b="2027"/>
          <a:stretch/>
        </p:blipFill>
        <p:spPr>
          <a:xfrm>
            <a:off x="8533011" y="4836735"/>
            <a:ext cx="1161189" cy="1112400"/>
          </a:xfrm>
          <a:prstGeom prst="rect">
            <a:avLst/>
          </a:prstGeom>
        </p:spPr>
      </p:pic>
    </p:spTree>
    <p:custDataLst>
      <p:tags r:id="rId1"/>
    </p:custDataLst>
    <p:extLst>
      <p:ext uri="{BB962C8B-B14F-4D97-AF65-F5344CB8AC3E}">
        <p14:creationId xmlns:p14="http://schemas.microsoft.com/office/powerpoint/2010/main" val="26347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theme" Target="../theme/theme2.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tags" Target="../tags/tag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xmlns=""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xmlns=""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23/11/2022</a:t>
            </a:fld>
            <a:endParaRPr lang="en-AU"/>
          </a:p>
        </p:txBody>
      </p:sp>
      <p:sp>
        <p:nvSpPr>
          <p:cNvPr id="5" name="Footer Placeholder 4">
            <a:extLst>
              <a:ext uri="{FF2B5EF4-FFF2-40B4-BE49-F238E27FC236}">
                <a16:creationId xmlns:a16="http://schemas.microsoft.com/office/drawing/2014/main" xmlns=""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xmlns=""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a:p>
        </p:txBody>
      </p:sp>
    </p:spTree>
    <p:custDataLst>
      <p:tags r:id="rId27"/>
    </p:custDataLst>
    <p:extLst>
      <p:ext uri="{BB962C8B-B14F-4D97-AF65-F5344CB8AC3E}">
        <p14:creationId xmlns:p14="http://schemas.microsoft.com/office/powerpoint/2010/main" val="23044413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91" r:id="rId6"/>
    <p:sldLayoutId id="2147483778" r:id="rId7"/>
    <p:sldLayoutId id="2147483792" r:id="rId8"/>
    <p:sldLayoutId id="2147483793" r:id="rId9"/>
    <p:sldLayoutId id="2147483807" r:id="rId10"/>
    <p:sldLayoutId id="2147483808" r:id="rId11"/>
    <p:sldLayoutId id="2147483822" r:id="rId12"/>
    <p:sldLayoutId id="2147483823" r:id="rId13"/>
    <p:sldLayoutId id="2147483837"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a:extLst>
              <a:ext uri="{FF2B5EF4-FFF2-40B4-BE49-F238E27FC236}">
                <a16:creationId xmlns:a16="http://schemas.microsoft.com/office/drawing/2014/main" xmlns=""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a:extLst>
              <a:ext uri="{FF2B5EF4-FFF2-40B4-BE49-F238E27FC236}">
                <a16:creationId xmlns:a16="http://schemas.microsoft.com/office/drawing/2014/main" xmlns=""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23/11/2022</a:t>
            </a:fld>
            <a:endParaRPr lang="en-AU"/>
          </a:p>
        </p:txBody>
      </p:sp>
      <p:sp>
        <p:nvSpPr>
          <p:cNvPr id="5" name="Footer Placeholder 4">
            <a:extLst>
              <a:ext uri="{FF2B5EF4-FFF2-40B4-BE49-F238E27FC236}">
                <a16:creationId xmlns:a16="http://schemas.microsoft.com/office/drawing/2014/main" xmlns=""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xmlns=""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a:p>
        </p:txBody>
      </p:sp>
    </p:spTree>
    <p:custDataLst>
      <p:tags r:id="rId35"/>
    </p:custDataLst>
    <p:extLst>
      <p:ext uri="{BB962C8B-B14F-4D97-AF65-F5344CB8AC3E}">
        <p14:creationId xmlns:p14="http://schemas.microsoft.com/office/powerpoint/2010/main" val="111075425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 id="2147483864" r:id="rId26"/>
    <p:sldLayoutId id="2147483865" r:id="rId27"/>
    <p:sldLayoutId id="2147483866" r:id="rId28"/>
    <p:sldLayoutId id="2147483867" r:id="rId29"/>
    <p:sldLayoutId id="2147483868" r:id="rId30"/>
    <p:sldLayoutId id="2147483869" r:id="rId31"/>
    <p:sldLayoutId id="2147483870" r:id="rId32"/>
    <p:sldLayoutId id="2147483871"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8.xml"/><Relationship Id="rId1" Type="http://schemas.openxmlformats.org/officeDocument/2006/relationships/tags" Target="../tags/tag47.xml"/><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4.xml"/><Relationship Id="rId1" Type="http://schemas.openxmlformats.org/officeDocument/2006/relationships/tags" Target="../tags/tag56.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4.xml"/><Relationship Id="rId1" Type="http://schemas.openxmlformats.org/officeDocument/2006/relationships/tags" Target="../tags/tag57.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5.xml"/><Relationship Id="rId1" Type="http://schemas.openxmlformats.org/officeDocument/2006/relationships/tags" Target="../tags/tag58.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13.xml"/><Relationship Id="rId7" Type="http://schemas.openxmlformats.org/officeDocument/2006/relationships/image" Target="../media/image39.JPG"/><Relationship Id="rId2" Type="http://schemas.openxmlformats.org/officeDocument/2006/relationships/slideLayout" Target="../slideLayouts/slideLayout54.xml"/><Relationship Id="rId1" Type="http://schemas.openxmlformats.org/officeDocument/2006/relationships/tags" Target="../tags/tag59.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4.xml"/><Relationship Id="rId1" Type="http://schemas.openxmlformats.org/officeDocument/2006/relationships/tags" Target="../tags/tag60.xml"/><Relationship Id="rId5" Type="http://schemas.openxmlformats.org/officeDocument/2006/relationships/image" Target="../media/image30.jpeg"/><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4.xml"/><Relationship Id="rId1" Type="http://schemas.openxmlformats.org/officeDocument/2006/relationships/tags" Target="../tags/tag61.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5.xml"/><Relationship Id="rId1" Type="http://schemas.openxmlformats.org/officeDocument/2006/relationships/tags" Target="../tags/tag6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7.xml"/><Relationship Id="rId7" Type="http://schemas.openxmlformats.org/officeDocument/2006/relationships/image" Target="../media/image44.JPG"/><Relationship Id="rId2" Type="http://schemas.openxmlformats.org/officeDocument/2006/relationships/slideLayout" Target="../slideLayouts/slideLayout54.xml"/><Relationship Id="rId1" Type="http://schemas.openxmlformats.org/officeDocument/2006/relationships/tags" Target="../tags/tag63.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 Id="rId9"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4.xml"/><Relationship Id="rId1" Type="http://schemas.openxmlformats.org/officeDocument/2006/relationships/tags" Target="../tags/tag64.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4.xml"/><Relationship Id="rId1" Type="http://schemas.openxmlformats.org/officeDocument/2006/relationships/tags" Target="../tags/tag65.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4.xml"/><Relationship Id="rId1" Type="http://schemas.openxmlformats.org/officeDocument/2006/relationships/tags" Target="../tags/tag4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0.jpeg"/><Relationship Id="rId2" Type="http://schemas.openxmlformats.org/officeDocument/2006/relationships/slideLayout" Target="../slideLayouts/slideLayout54.xml"/><Relationship Id="rId1" Type="http://schemas.openxmlformats.org/officeDocument/2006/relationships/tags" Target="../tags/tag6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4.xml"/><Relationship Id="rId1" Type="http://schemas.openxmlformats.org/officeDocument/2006/relationships/tags" Target="../tags/tag6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5.xml"/><Relationship Id="rId1" Type="http://schemas.openxmlformats.org/officeDocument/2006/relationships/tags" Target="../tags/tag68.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4.xml"/><Relationship Id="rId1" Type="http://schemas.openxmlformats.org/officeDocument/2006/relationships/tags" Target="../tags/tag69.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5.xml"/><Relationship Id="rId1" Type="http://schemas.openxmlformats.org/officeDocument/2006/relationships/tags" Target="../tags/tag70.xml"/><Relationship Id="rId5" Type="http://schemas.openxmlformats.org/officeDocument/2006/relationships/image" Target="../media/image30.jpeg"/><Relationship Id="rId4" Type="http://schemas.openxmlformats.org/officeDocument/2006/relationships/hyperlink" Target="http://www.abcb.gov.au/"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6.xml"/><Relationship Id="rId1" Type="http://schemas.openxmlformats.org/officeDocument/2006/relationships/tags" Target="../tags/tag71.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7.xml"/><Relationship Id="rId1" Type="http://schemas.openxmlformats.org/officeDocument/2006/relationships/tags" Target="../tags/tag7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8.xml"/><Relationship Id="rId1" Type="http://schemas.openxmlformats.org/officeDocument/2006/relationships/tags" Target="../tags/tag7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3.xml"/><Relationship Id="rId1" Type="http://schemas.openxmlformats.org/officeDocument/2006/relationships/tags" Target="../tags/tag49.xml"/><Relationship Id="rId5" Type="http://schemas.openxmlformats.org/officeDocument/2006/relationships/image" Target="../media/image32.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4.xml"/><Relationship Id="rId1" Type="http://schemas.openxmlformats.org/officeDocument/2006/relationships/tags" Target="../tags/tag50.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4.xml"/><Relationship Id="rId1" Type="http://schemas.openxmlformats.org/officeDocument/2006/relationships/tags" Target="../tags/tag51.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4.xml"/><Relationship Id="rId1" Type="http://schemas.openxmlformats.org/officeDocument/2006/relationships/tags" Target="../tags/tag52.xml"/><Relationship Id="rId5" Type="http://schemas.openxmlformats.org/officeDocument/2006/relationships/image" Target="../media/image30.jpeg"/><Relationship Id="rId4" Type="http://schemas.openxmlformats.org/officeDocument/2006/relationships/image" Target="../media/image3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4.xml"/><Relationship Id="rId1" Type="http://schemas.openxmlformats.org/officeDocument/2006/relationships/tags" Target="../tags/tag53.xml"/><Relationship Id="rId5" Type="http://schemas.openxmlformats.org/officeDocument/2006/relationships/image" Target="../media/image30.jpeg"/><Relationship Id="rId4" Type="http://schemas.openxmlformats.org/officeDocument/2006/relationships/image" Target="../media/image3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4.xml"/><Relationship Id="rId1" Type="http://schemas.openxmlformats.org/officeDocument/2006/relationships/tags" Target="../tags/tag54.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4.xml"/><Relationship Id="rId1" Type="http://schemas.openxmlformats.org/officeDocument/2006/relationships/tags" Target="../tags/tag55.xml"/><Relationship Id="rId5" Type="http://schemas.openxmlformats.org/officeDocument/2006/relationships/image" Target="../media/image30.jpeg"/><Relationship Id="rId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ue background">
            <a:extLst>
              <a:ext uri="{FF2B5EF4-FFF2-40B4-BE49-F238E27FC236}">
                <a16:creationId xmlns:a16="http://schemas.microsoft.com/office/drawing/2014/main" xmlns="" id="{65128F86-7FCB-44AA-B161-CD2E61B0FC0F}"/>
              </a:ext>
            </a:extLst>
          </p:cNvPr>
          <p:cNvSpPr/>
          <p:nvPr/>
        </p:nvSpPr>
        <p:spPr>
          <a:xfrm>
            <a:off x="71017" y="63632"/>
            <a:ext cx="12060000" cy="6732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Your logo here square">
            <a:extLst>
              <a:ext uri="{FF2B5EF4-FFF2-40B4-BE49-F238E27FC236}">
                <a16:creationId xmlns:a16="http://schemas.microsoft.com/office/drawing/2014/main" xmlns="" id="{28CCEC61-A0D1-420F-98E1-3550603F8C6C}"/>
              </a:ext>
            </a:extLst>
          </p:cNvPr>
          <p:cNvSpPr/>
          <p:nvPr/>
        </p:nvSpPr>
        <p:spPr>
          <a:xfrm>
            <a:off x="3793479" y="771860"/>
            <a:ext cx="4612056" cy="284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n>
                  <a:solidFill>
                    <a:schemeClr val="bg1"/>
                  </a:solidFill>
                </a:ln>
                <a:noFill/>
              </a:rPr>
              <a:t>Your logo here</a:t>
            </a:r>
          </a:p>
        </p:txBody>
      </p:sp>
      <p:sp>
        <p:nvSpPr>
          <p:cNvPr id="3" name="Module title">
            <a:extLst>
              <a:ext uri="{FF2B5EF4-FFF2-40B4-BE49-F238E27FC236}">
                <a16:creationId xmlns:a16="http://schemas.microsoft.com/office/drawing/2014/main" xmlns="" id="{459A67CC-BAC3-4F97-A049-5BF4C6DB28C5}"/>
              </a:ext>
            </a:extLst>
          </p:cNvPr>
          <p:cNvSpPr txBox="1">
            <a:spLocks/>
          </p:cNvSpPr>
          <p:nvPr/>
        </p:nvSpPr>
        <p:spPr>
          <a:xfrm>
            <a:off x="1163779" y="3554738"/>
            <a:ext cx="9650352" cy="174314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rgbClr val="193C6A"/>
                </a:solidFill>
                <a:latin typeface="Arial" panose="020B0604020202020204" pitchFamily="34" charset="0"/>
                <a:ea typeface="+mj-ea"/>
                <a:cs typeface="Arial" panose="020B0604020202020204" pitchFamily="34" charset="0"/>
              </a:defRPr>
            </a:lvl1pPr>
          </a:lstStyle>
          <a:p>
            <a:r>
              <a:rPr lang="en-AU" sz="5600" dirty="0">
                <a:solidFill>
                  <a:schemeClr val="bg1"/>
                </a:solidFill>
              </a:rPr>
              <a:t>Using the fire safety provisions of NCC Volume One</a:t>
            </a:r>
          </a:p>
        </p:txBody>
      </p:sp>
      <p:cxnSp>
        <p:nvCxnSpPr>
          <p:cNvPr id="6" name="White dividing line">
            <a:extLst>
              <a:ext uri="{FF2B5EF4-FFF2-40B4-BE49-F238E27FC236}">
                <a16:creationId xmlns:a16="http://schemas.microsoft.com/office/drawing/2014/main" xmlns="" id="{FB54B87B-517C-4E02-957B-51C3D0197865}"/>
              </a:ext>
            </a:extLst>
          </p:cNvPr>
          <p:cNvCxnSpPr>
            <a:cxnSpLocks/>
          </p:cNvCxnSpPr>
          <p:nvPr/>
        </p:nvCxnSpPr>
        <p:spPr>
          <a:xfrm>
            <a:off x="1371600" y="5237587"/>
            <a:ext cx="92093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NCC Tutor title">
            <a:extLst>
              <a:ext uri="{FF2B5EF4-FFF2-40B4-BE49-F238E27FC236}">
                <a16:creationId xmlns:a16="http://schemas.microsoft.com/office/drawing/2014/main" xmlns="" id="{EEC6A751-D267-4DE1-9D51-3E64935CAE0D}"/>
              </a:ext>
            </a:extLst>
          </p:cNvPr>
          <p:cNvSpPr txBox="1">
            <a:spLocks/>
          </p:cNvSpPr>
          <p:nvPr/>
        </p:nvSpPr>
        <p:spPr>
          <a:xfrm>
            <a:off x="1163779" y="5423255"/>
            <a:ext cx="9650352" cy="533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93C6A"/>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93C6A"/>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93C6A"/>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rPr>
              <a:t>NCC Tutor</a:t>
            </a:r>
          </a:p>
        </p:txBody>
      </p:sp>
      <p:pic>
        <p:nvPicPr>
          <p:cNvPr id="7" name="Picture 6" descr="https://mirrors.creativecommons.org/presskit/buttons/88x31/png/by-s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735" y="6209879"/>
            <a:ext cx="1126490" cy="393065"/>
          </a:xfrm>
          <a:prstGeom prst="rect">
            <a:avLst/>
          </a:prstGeom>
          <a:noFill/>
          <a:ln>
            <a:noFill/>
          </a:ln>
        </p:spPr>
      </p:pic>
      <p:sp>
        <p:nvSpPr>
          <p:cNvPr id="8" name="TextBox 7"/>
          <p:cNvSpPr txBox="1"/>
          <p:nvPr/>
        </p:nvSpPr>
        <p:spPr>
          <a:xfrm>
            <a:off x="2319225" y="6265647"/>
            <a:ext cx="9032789" cy="276999"/>
          </a:xfrm>
          <a:prstGeom prst="rect">
            <a:avLst/>
          </a:prstGeom>
          <a:noFill/>
        </p:spPr>
        <p:txBody>
          <a:bodyPr wrap="square" rtlCol="0">
            <a:spAutoFit/>
          </a:bodyPr>
          <a:lstStyle/>
          <a:p>
            <a:r>
              <a:rPr lang="en-AU" sz="1200" dirty="0">
                <a:solidFill>
                  <a:schemeClr val="bg1"/>
                </a:solidFill>
              </a:rPr>
              <a:t>© Commonwealth of Australia and the States and Territories of Australia </a:t>
            </a:r>
            <a:r>
              <a:rPr lang="en-AU" sz="1200" dirty="0" smtClean="0">
                <a:solidFill>
                  <a:schemeClr val="bg1"/>
                </a:solidFill>
              </a:rPr>
              <a:t>2022, </a:t>
            </a:r>
            <a:r>
              <a:rPr lang="en-AU" sz="1200" dirty="0">
                <a:solidFill>
                  <a:schemeClr val="bg1"/>
                </a:solidFill>
              </a:rPr>
              <a:t>published by the Australian Building Codes Board</a:t>
            </a:r>
            <a:r>
              <a:rPr lang="en-AU" sz="1200" dirty="0" smtClean="0">
                <a:solidFill>
                  <a:schemeClr val="bg1"/>
                </a:solidFill>
              </a:rPr>
              <a:t>.</a:t>
            </a:r>
            <a:endParaRPr lang="en-AU" sz="1200" dirty="0">
              <a:solidFill>
                <a:schemeClr val="bg1"/>
              </a:solidFill>
            </a:endParaRPr>
          </a:p>
        </p:txBody>
      </p:sp>
    </p:spTree>
    <p:custDataLst>
      <p:tags r:id="rId1"/>
    </p:custDataLst>
    <p:extLst>
      <p:ext uri="{BB962C8B-B14F-4D97-AF65-F5344CB8AC3E}">
        <p14:creationId xmlns:p14="http://schemas.microsoft.com/office/powerpoint/2010/main" val="374037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802266" cy="981075"/>
          </a:xfrm>
        </p:spPr>
        <p:txBody>
          <a:bodyPr>
            <a:normAutofit/>
          </a:bodyPr>
          <a:lstStyle/>
          <a:p>
            <a:r>
              <a:rPr lang="en-AU" dirty="0"/>
              <a:t>Interpreting the DTS Provisions in Section C</a:t>
            </a:r>
            <a:endParaRPr lang="en-AU" dirty="0">
              <a:solidFill>
                <a:srgbClr val="FF0000"/>
              </a:solidFill>
            </a:endParaRPr>
          </a:p>
        </p:txBody>
      </p:sp>
      <p:sp>
        <p:nvSpPr>
          <p:cNvPr id="3" name="Button 1" descr="Question 1 button&#10;">
            <a:extLst>
              <a:ext uri="{FF2B5EF4-FFF2-40B4-BE49-F238E27FC236}">
                <a16:creationId xmlns:a16="http://schemas.microsoft.com/office/drawing/2014/main" xmlns="" id="{89759366-EB36-486A-97E0-DC067D207F54}"/>
              </a:ext>
            </a:extLst>
          </p:cNvPr>
          <p:cNvSpPr/>
          <p:nvPr/>
        </p:nvSpPr>
        <p:spPr>
          <a:xfrm>
            <a:off x="376524" y="2036503"/>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1</a:t>
            </a:r>
          </a:p>
        </p:txBody>
      </p:sp>
      <p:sp>
        <p:nvSpPr>
          <p:cNvPr id="18" name="Button 2" descr="Question 2 button">
            <a:extLst>
              <a:ext uri="{FF2B5EF4-FFF2-40B4-BE49-F238E27FC236}">
                <a16:creationId xmlns:a16="http://schemas.microsoft.com/office/drawing/2014/main" xmlns="" id="{8F31F86D-F0BB-4B5F-9B82-439DEAA2F63A}"/>
              </a:ext>
            </a:extLst>
          </p:cNvPr>
          <p:cNvSpPr/>
          <p:nvPr/>
        </p:nvSpPr>
        <p:spPr>
          <a:xfrm>
            <a:off x="376524" y="2954484"/>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2</a:t>
            </a:r>
          </a:p>
        </p:txBody>
      </p:sp>
      <p:sp>
        <p:nvSpPr>
          <p:cNvPr id="17" name="Button 3" descr="Question 3 button">
            <a:extLst>
              <a:ext uri="{FF2B5EF4-FFF2-40B4-BE49-F238E27FC236}">
                <a16:creationId xmlns:a16="http://schemas.microsoft.com/office/drawing/2014/main" xmlns="" id="{C07DCAFD-6709-4693-A880-D9A088331945}"/>
              </a:ext>
            </a:extLst>
          </p:cNvPr>
          <p:cNvSpPr/>
          <p:nvPr/>
        </p:nvSpPr>
        <p:spPr>
          <a:xfrm>
            <a:off x="376524" y="3872465"/>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3</a:t>
            </a:r>
          </a:p>
        </p:txBody>
      </p:sp>
      <p:sp>
        <p:nvSpPr>
          <p:cNvPr id="19" name="Button 4" descr="Question 4 button">
            <a:extLst>
              <a:ext uri="{FF2B5EF4-FFF2-40B4-BE49-F238E27FC236}">
                <a16:creationId xmlns:a16="http://schemas.microsoft.com/office/drawing/2014/main" xmlns="" id="{F7E31B9B-CEBD-4E37-83DC-A6DD98E1DD80}"/>
              </a:ext>
            </a:extLst>
          </p:cNvPr>
          <p:cNvSpPr/>
          <p:nvPr/>
        </p:nvSpPr>
        <p:spPr>
          <a:xfrm>
            <a:off x="376524" y="4790446"/>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4</a:t>
            </a:r>
          </a:p>
        </p:txBody>
      </p:sp>
      <p:sp>
        <p:nvSpPr>
          <p:cNvPr id="41" name="Button 5" descr="Question 5 button">
            <a:extLst>
              <a:ext uri="{FF2B5EF4-FFF2-40B4-BE49-F238E27FC236}">
                <a16:creationId xmlns:a16="http://schemas.microsoft.com/office/drawing/2014/main" xmlns="" id="{6A04EF56-640C-4F7A-8A35-AB8220BD704A}"/>
              </a:ext>
            </a:extLst>
          </p:cNvPr>
          <p:cNvSpPr/>
          <p:nvPr/>
        </p:nvSpPr>
        <p:spPr>
          <a:xfrm>
            <a:off x="376524" y="5708427"/>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5</a:t>
            </a:r>
          </a:p>
        </p:txBody>
      </p:sp>
      <p:cxnSp>
        <p:nvCxnSpPr>
          <p:cNvPr id="22" name="Dividing Line">
            <a:extLst>
              <a:ext uri="{FF2B5EF4-FFF2-40B4-BE49-F238E27FC236}">
                <a16:creationId xmlns:a16="http://schemas.microsoft.com/office/drawing/2014/main" xmlns="" id="{3D5F78F4-2402-47A0-840B-C41AAF0A538F}"/>
              </a:ext>
            </a:extLst>
          </p:cNvPr>
          <p:cNvCxnSpPr>
            <a:cxnSpLocks/>
          </p:cNvCxnSpPr>
          <p:nvPr/>
        </p:nvCxnSpPr>
        <p:spPr>
          <a:xfrm>
            <a:off x="3588327" y="2035383"/>
            <a:ext cx="0" cy="4604032"/>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13" name="Question 1">
            <a:extLst>
              <a:ext uri="{FF2B5EF4-FFF2-40B4-BE49-F238E27FC236}">
                <a16:creationId xmlns:a16="http://schemas.microsoft.com/office/drawing/2014/main" xmlns="" id="{D8535521-2852-42E5-97A4-A3FA00E5A1C5}"/>
              </a:ext>
            </a:extLst>
          </p:cNvPr>
          <p:cNvSpPr txBox="1"/>
          <p:nvPr/>
        </p:nvSpPr>
        <p:spPr>
          <a:xfrm>
            <a:off x="3950855" y="1896920"/>
            <a:ext cx="7920000" cy="1431161"/>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300"/>
              </a:spcBef>
              <a:spcAft>
                <a:spcPts val="300"/>
              </a:spcAft>
              <a:buClrTx/>
              <a:buSzTx/>
              <a:tabLst/>
              <a:defRPr/>
            </a:pPr>
            <a:r>
              <a:rPr lang="en-AU" sz="2200" b="1" dirty="0">
                <a:solidFill>
                  <a:schemeClr val="accent3"/>
                </a:solidFill>
              </a:rPr>
              <a:t>Question 1</a:t>
            </a:r>
          </a:p>
          <a:p>
            <a:pPr marR="0" lvl="0" algn="l" defTabSz="914400" rtl="0" eaLnBrk="1" fontAlgn="auto" latinLnBrk="0" hangingPunct="1">
              <a:lnSpc>
                <a:spcPct val="100000"/>
              </a:lnSpc>
              <a:spcBef>
                <a:spcPts val="300"/>
              </a:spcBef>
              <a:spcAft>
                <a:spcPts val="300"/>
              </a:spcAft>
              <a:buClrTx/>
              <a:buSzTx/>
              <a:tabLst/>
              <a:defRPr/>
            </a:pPr>
            <a:r>
              <a:rPr lang="en-AU" sz="2000" dirty="0"/>
              <a:t>According to Part </a:t>
            </a:r>
            <a:r>
              <a:rPr lang="en-AU" sz="2000" dirty="0" smtClean="0"/>
              <a:t>C2, </a:t>
            </a:r>
            <a:r>
              <a:rPr lang="en-AU" sz="2000" dirty="0"/>
              <a:t>a concession allows the use of certain materials wherever the NCC requires use of a non-combustible material. What are these concessional materials?</a:t>
            </a:r>
          </a:p>
        </p:txBody>
      </p:sp>
      <p:sp>
        <p:nvSpPr>
          <p:cNvPr id="16" name="Question 2">
            <a:extLst>
              <a:ext uri="{FF2B5EF4-FFF2-40B4-BE49-F238E27FC236}">
                <a16:creationId xmlns:a16="http://schemas.microsoft.com/office/drawing/2014/main" xmlns="" id="{681B8707-9536-4BF0-AE7D-99A4B3A17AB9}"/>
              </a:ext>
            </a:extLst>
          </p:cNvPr>
          <p:cNvSpPr txBox="1"/>
          <p:nvPr/>
        </p:nvSpPr>
        <p:spPr>
          <a:xfrm>
            <a:off x="3950855" y="1896920"/>
            <a:ext cx="7920000" cy="1405513"/>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tab pos="360363" algn="l"/>
              </a:tabLst>
              <a:defRPr/>
            </a:pPr>
            <a:r>
              <a:rPr lang="en-AU" sz="2200" b="1" dirty="0">
                <a:solidFill>
                  <a:schemeClr val="accent3"/>
                </a:solidFill>
              </a:rPr>
              <a:t>Question 2</a:t>
            </a:r>
          </a:p>
          <a:p>
            <a:pPr marR="0" lvl="0" algn="l" defTabSz="914400" rtl="0" eaLnBrk="1" fontAlgn="auto" latinLnBrk="0" hangingPunct="1">
              <a:lnSpc>
                <a:spcPct val="100000"/>
              </a:lnSpc>
              <a:spcBef>
                <a:spcPts val="200"/>
              </a:spcBef>
              <a:spcAft>
                <a:spcPts val="200"/>
              </a:spcAft>
              <a:buClrTx/>
              <a:buSzTx/>
              <a:tabLst>
                <a:tab pos="360363" algn="l"/>
              </a:tabLst>
              <a:defRPr/>
            </a:pPr>
            <a:r>
              <a:rPr lang="en-AU" sz="2000" dirty="0"/>
              <a:t>According </a:t>
            </a:r>
            <a:r>
              <a:rPr lang="en-AU" sz="2000" dirty="0" smtClean="0"/>
              <a:t>to </a:t>
            </a:r>
            <a:r>
              <a:rPr lang="en-AU" sz="2000" dirty="0"/>
              <a:t>Part </a:t>
            </a:r>
            <a:r>
              <a:rPr lang="en-AU" sz="2000" dirty="0" smtClean="0"/>
              <a:t>C3, </a:t>
            </a:r>
            <a:r>
              <a:rPr lang="en-AU" sz="2000" dirty="0"/>
              <a:t>what is the maximum size for a fire compartment in the patient care areas of a Class 9a health-care building?</a:t>
            </a:r>
          </a:p>
        </p:txBody>
      </p:sp>
      <p:sp>
        <p:nvSpPr>
          <p:cNvPr id="40" name="Question 3">
            <a:extLst>
              <a:ext uri="{FF2B5EF4-FFF2-40B4-BE49-F238E27FC236}">
                <a16:creationId xmlns:a16="http://schemas.microsoft.com/office/drawing/2014/main" xmlns="" id="{6A73086C-B75B-458B-B7D6-0B05CC15B635}"/>
              </a:ext>
            </a:extLst>
          </p:cNvPr>
          <p:cNvSpPr txBox="1"/>
          <p:nvPr/>
        </p:nvSpPr>
        <p:spPr>
          <a:xfrm>
            <a:off x="3950855" y="1896920"/>
            <a:ext cx="7920000" cy="1097736"/>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200" b="1" dirty="0">
                <a:solidFill>
                  <a:schemeClr val="accent3"/>
                </a:solidFill>
              </a:rPr>
              <a:t>Question 3</a:t>
            </a:r>
            <a:endParaRPr lang="en-AU" sz="2200" dirty="0"/>
          </a:p>
          <a:p>
            <a:pPr lvl="0">
              <a:spcBef>
                <a:spcPts val="200"/>
              </a:spcBef>
              <a:spcAft>
                <a:spcPts val="200"/>
              </a:spcAft>
              <a:defRPr/>
            </a:pPr>
            <a:r>
              <a:rPr lang="en-AU" sz="2000" dirty="0"/>
              <a:t>According to Part </a:t>
            </a:r>
            <a:r>
              <a:rPr lang="en-AU" sz="2000" dirty="0" smtClean="0"/>
              <a:t>C3, </a:t>
            </a:r>
            <a:r>
              <a:rPr lang="en-AU" sz="2000" dirty="0"/>
              <a:t>what fire safety provisions apply to </a:t>
            </a:r>
            <a:r>
              <a:rPr lang="en-AU" sz="2000" dirty="0" smtClean="0"/>
              <a:t>electricity </a:t>
            </a:r>
            <a:r>
              <a:rPr lang="en-AU" sz="2000" dirty="0"/>
              <a:t>substations located within a building?</a:t>
            </a:r>
          </a:p>
        </p:txBody>
      </p:sp>
      <p:sp>
        <p:nvSpPr>
          <p:cNvPr id="85" name="Question 4">
            <a:extLst>
              <a:ext uri="{FF2B5EF4-FFF2-40B4-BE49-F238E27FC236}">
                <a16:creationId xmlns:a16="http://schemas.microsoft.com/office/drawing/2014/main" xmlns="" id="{BA489ED2-4087-4315-A303-D2FB6A35971D}"/>
              </a:ext>
            </a:extLst>
          </p:cNvPr>
          <p:cNvSpPr txBox="1"/>
          <p:nvPr/>
        </p:nvSpPr>
        <p:spPr>
          <a:xfrm>
            <a:off x="3949702" y="1896920"/>
            <a:ext cx="7920000" cy="1097736"/>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200" b="1" dirty="0">
                <a:solidFill>
                  <a:schemeClr val="accent3"/>
                </a:solidFill>
              </a:rPr>
              <a:t>Question 4</a:t>
            </a:r>
            <a:endParaRPr lang="en-AU" sz="2200" dirty="0"/>
          </a:p>
          <a:p>
            <a:pPr lvl="0">
              <a:spcBef>
                <a:spcPts val="200"/>
              </a:spcBef>
              <a:spcAft>
                <a:spcPts val="200"/>
              </a:spcAft>
              <a:defRPr/>
            </a:pPr>
            <a:r>
              <a:rPr lang="en-AU" sz="2000" dirty="0"/>
              <a:t>According to Part </a:t>
            </a:r>
            <a:r>
              <a:rPr lang="en-AU" sz="2000" dirty="0" smtClean="0"/>
              <a:t>C4, </a:t>
            </a:r>
            <a:r>
              <a:rPr lang="en-AU" sz="2000" dirty="0"/>
              <a:t>what methods of protection are acceptable for windows (that require protection)? </a:t>
            </a:r>
          </a:p>
        </p:txBody>
      </p:sp>
      <p:sp>
        <p:nvSpPr>
          <p:cNvPr id="91" name="Question 5">
            <a:extLst>
              <a:ext uri="{FF2B5EF4-FFF2-40B4-BE49-F238E27FC236}">
                <a16:creationId xmlns:a16="http://schemas.microsoft.com/office/drawing/2014/main" xmlns="" id="{CD8861B5-7C9A-4146-9D83-58455A12127A}"/>
              </a:ext>
            </a:extLst>
          </p:cNvPr>
          <p:cNvSpPr txBox="1"/>
          <p:nvPr/>
        </p:nvSpPr>
        <p:spPr>
          <a:xfrm>
            <a:off x="3949702" y="1895823"/>
            <a:ext cx="7920000" cy="1405513"/>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200" b="1" dirty="0">
                <a:solidFill>
                  <a:schemeClr val="accent3"/>
                </a:solidFill>
              </a:rPr>
              <a:t>Question 5</a:t>
            </a:r>
            <a:endParaRPr lang="en-AU" sz="2200" dirty="0"/>
          </a:p>
          <a:p>
            <a:pPr lvl="0">
              <a:spcBef>
                <a:spcPts val="200"/>
              </a:spcBef>
              <a:spcAft>
                <a:spcPts val="200"/>
              </a:spcAft>
              <a:defRPr/>
            </a:pPr>
            <a:r>
              <a:rPr lang="en-AU" sz="2000" dirty="0"/>
              <a:t>According to Part </a:t>
            </a:r>
            <a:r>
              <a:rPr lang="en-AU" sz="2000" dirty="0" smtClean="0"/>
              <a:t>C4, </a:t>
            </a:r>
            <a:r>
              <a:rPr lang="en-AU" sz="2000" dirty="0"/>
              <a:t>what are the DTS requirements for openings, such as doors and lift indicator panels, that have been made into a fire-isolated lift shaft?</a:t>
            </a:r>
          </a:p>
        </p:txBody>
      </p:sp>
      <p:sp>
        <p:nvSpPr>
          <p:cNvPr id="4" name="Answer 1">
            <a:extLst>
              <a:ext uri="{FF2B5EF4-FFF2-40B4-BE49-F238E27FC236}">
                <a16:creationId xmlns:a16="http://schemas.microsoft.com/office/drawing/2014/main" xmlns="" id="{5F4D6E97-5544-4873-9068-B78F469FEBFA}"/>
              </a:ext>
            </a:extLst>
          </p:cNvPr>
          <p:cNvSpPr txBox="1">
            <a:spLocks/>
          </p:cNvSpPr>
          <p:nvPr/>
        </p:nvSpPr>
        <p:spPr>
          <a:xfrm>
            <a:off x="3949700" y="3429000"/>
            <a:ext cx="7920000" cy="3136448"/>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spcAft>
                <a:spcPts val="300"/>
              </a:spcAft>
              <a:buFont typeface="Arial" panose="020B0604020202020204" pitchFamily="34" charset="0"/>
              <a:buChar char="•"/>
              <a:defRPr/>
            </a:pPr>
            <a:r>
              <a:rPr lang="en-AU" sz="2000" dirty="0"/>
              <a:t>Part </a:t>
            </a:r>
            <a:r>
              <a:rPr lang="en-AU" sz="2000" dirty="0" smtClean="0"/>
              <a:t>C2D10 </a:t>
            </a:r>
            <a:r>
              <a:rPr lang="en-AU" sz="2000" dirty="0"/>
              <a:t>Non-combustible building elements, </a:t>
            </a:r>
            <a:r>
              <a:rPr lang="en-AU" sz="2000" dirty="0" smtClean="0"/>
              <a:t>clause (6) </a:t>
            </a:r>
            <a:endParaRPr lang="en-AU" sz="2000" dirty="0"/>
          </a:p>
          <a:p>
            <a:pPr marL="171450" indent="-171450">
              <a:spcBef>
                <a:spcPts val="300"/>
              </a:spcBef>
              <a:spcAft>
                <a:spcPts val="300"/>
              </a:spcAft>
              <a:buFont typeface="Arial" panose="020B0604020202020204" pitchFamily="34" charset="0"/>
              <a:buChar char="•"/>
              <a:defRPr/>
            </a:pPr>
            <a:r>
              <a:rPr lang="en-AU" sz="2000" b="1" dirty="0"/>
              <a:t>Plasterboard</a:t>
            </a:r>
          </a:p>
          <a:p>
            <a:pPr marL="171450" indent="-171450">
              <a:spcBef>
                <a:spcPts val="300"/>
              </a:spcBef>
              <a:spcAft>
                <a:spcPts val="300"/>
              </a:spcAft>
              <a:buFont typeface="Arial" panose="020B0604020202020204" pitchFamily="34" charset="0"/>
              <a:buChar char="•"/>
              <a:defRPr/>
            </a:pPr>
            <a:r>
              <a:rPr lang="en-AU" sz="2000" dirty="0"/>
              <a:t>Perforated gypsum lath with a normal paper finish</a:t>
            </a:r>
          </a:p>
          <a:p>
            <a:pPr marL="171450" indent="-171450">
              <a:spcBef>
                <a:spcPts val="300"/>
              </a:spcBef>
              <a:spcAft>
                <a:spcPts val="300"/>
              </a:spcAft>
              <a:buFont typeface="Arial" panose="020B0604020202020204" pitchFamily="34" charset="0"/>
              <a:buChar char="•"/>
              <a:defRPr/>
            </a:pPr>
            <a:r>
              <a:rPr lang="en-AU" sz="2000" b="1" dirty="0"/>
              <a:t>Fibrous-plaster sheet</a:t>
            </a:r>
          </a:p>
          <a:p>
            <a:pPr marL="171450" indent="-171450">
              <a:spcBef>
                <a:spcPts val="300"/>
              </a:spcBef>
              <a:spcAft>
                <a:spcPts val="300"/>
              </a:spcAft>
              <a:buFont typeface="Arial" panose="020B0604020202020204" pitchFamily="34" charset="0"/>
              <a:buChar char="•"/>
              <a:defRPr/>
            </a:pPr>
            <a:r>
              <a:rPr lang="en-AU" sz="2000" dirty="0"/>
              <a:t>Fibre-reinforced cement sheeting</a:t>
            </a:r>
          </a:p>
          <a:p>
            <a:pPr marL="171450" indent="-171450">
              <a:spcBef>
                <a:spcPts val="300"/>
              </a:spcBef>
              <a:spcAft>
                <a:spcPts val="300"/>
              </a:spcAft>
              <a:buFont typeface="Arial" panose="020B0604020202020204" pitchFamily="34" charset="0"/>
              <a:buChar char="•"/>
              <a:defRPr/>
            </a:pPr>
            <a:r>
              <a:rPr lang="en-AU" sz="2000" b="1" dirty="0"/>
              <a:t>Pre-finished metal sheeting that meets specified requirements</a:t>
            </a:r>
          </a:p>
          <a:p>
            <a:pPr marL="171450" indent="-171450">
              <a:spcBef>
                <a:spcPts val="300"/>
              </a:spcBef>
              <a:spcAft>
                <a:spcPts val="300"/>
              </a:spcAft>
              <a:buFont typeface="Arial" panose="020B0604020202020204" pitchFamily="34" charset="0"/>
              <a:buChar char="•"/>
              <a:defRPr/>
            </a:pPr>
            <a:r>
              <a:rPr lang="en-AU" sz="2000" dirty="0"/>
              <a:t>Sarking-type material that meets specified requirements</a:t>
            </a:r>
          </a:p>
          <a:p>
            <a:pPr marL="171450" indent="-171450">
              <a:spcBef>
                <a:spcPts val="300"/>
              </a:spcBef>
              <a:spcAft>
                <a:spcPts val="300"/>
              </a:spcAft>
              <a:buFont typeface="Arial" panose="020B0604020202020204" pitchFamily="34" charset="0"/>
              <a:buChar char="•"/>
              <a:defRPr/>
            </a:pPr>
            <a:r>
              <a:rPr lang="en-AU" sz="2000" b="1" dirty="0"/>
              <a:t>Bonded laminate materials that meet specified requirements</a:t>
            </a:r>
          </a:p>
        </p:txBody>
      </p:sp>
      <p:sp>
        <p:nvSpPr>
          <p:cNvPr id="5" name="Answer 2">
            <a:extLst>
              <a:ext uri="{FF2B5EF4-FFF2-40B4-BE49-F238E27FC236}">
                <a16:creationId xmlns:a16="http://schemas.microsoft.com/office/drawing/2014/main" xmlns="" id="{DC741717-180C-48A1-9BE6-59344A186DE8}"/>
              </a:ext>
            </a:extLst>
          </p:cNvPr>
          <p:cNvSpPr txBox="1">
            <a:spLocks/>
          </p:cNvSpPr>
          <p:nvPr/>
        </p:nvSpPr>
        <p:spPr>
          <a:xfrm>
            <a:off x="3950855" y="5029199"/>
            <a:ext cx="7920000" cy="1536247"/>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smtClean="0"/>
              <a:t>C3D6 </a:t>
            </a:r>
            <a:r>
              <a:rPr lang="en-AU" sz="2000" dirty="0"/>
              <a:t>Class </a:t>
            </a:r>
            <a:r>
              <a:rPr lang="en-AU" sz="2000" dirty="0" smtClean="0"/>
              <a:t>9 buildings, clause (1)(a)</a:t>
            </a:r>
            <a:endParaRPr lang="en-AU" sz="2000" dirty="0"/>
          </a:p>
          <a:p>
            <a:pPr marL="171450" lvl="0" indent="-171450">
              <a:buFont typeface="Arial" panose="020B0604020202020204" pitchFamily="34" charset="0"/>
              <a:buChar char="•"/>
              <a:defRPr/>
            </a:pPr>
            <a:r>
              <a:rPr lang="en-AU" sz="2000" dirty="0"/>
              <a:t>Fire compartments in patient care areas of a Class 9a </a:t>
            </a:r>
            <a:br>
              <a:rPr lang="en-AU" sz="2000" dirty="0"/>
            </a:br>
            <a:r>
              <a:rPr lang="en-AU" sz="2000" dirty="0"/>
              <a:t>health-care building cannot be larger than 2000 m</a:t>
            </a:r>
            <a:r>
              <a:rPr lang="en-AU" sz="2000" baseline="30000" dirty="0"/>
              <a:t>2</a:t>
            </a:r>
          </a:p>
        </p:txBody>
      </p:sp>
      <p:sp>
        <p:nvSpPr>
          <p:cNvPr id="6" name="Answer 3">
            <a:extLst>
              <a:ext uri="{FF2B5EF4-FFF2-40B4-BE49-F238E27FC236}">
                <a16:creationId xmlns:a16="http://schemas.microsoft.com/office/drawing/2014/main" xmlns="" id="{CFBF3111-FA5D-4EFF-B6FD-DCCD0FB44ECA}"/>
              </a:ext>
            </a:extLst>
          </p:cNvPr>
          <p:cNvSpPr txBox="1">
            <a:spLocks/>
          </p:cNvSpPr>
          <p:nvPr/>
        </p:nvSpPr>
        <p:spPr>
          <a:xfrm>
            <a:off x="3950854" y="4321277"/>
            <a:ext cx="7920000" cy="2245984"/>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Part </a:t>
            </a:r>
            <a:r>
              <a:rPr lang="en-AU" sz="2000" dirty="0" smtClean="0"/>
              <a:t>C3D14 </a:t>
            </a:r>
            <a:r>
              <a:rPr lang="en-AU" sz="2000" dirty="0"/>
              <a:t>Electricity supply system, </a:t>
            </a:r>
            <a:r>
              <a:rPr lang="en-AU" sz="2000" dirty="0" smtClean="0"/>
              <a:t>clause (1)(a) and (b)</a:t>
            </a:r>
            <a:endParaRPr lang="en-AU" sz="2000" dirty="0"/>
          </a:p>
          <a:p>
            <a:pPr marL="171450" lvl="0" indent="-171450">
              <a:buFont typeface="Arial" panose="020B0604020202020204" pitchFamily="34" charset="0"/>
              <a:buChar char="•"/>
              <a:defRPr/>
            </a:pPr>
            <a:r>
              <a:rPr lang="en-AU" sz="2000" dirty="0"/>
              <a:t>An electricity substation within a building must:</a:t>
            </a:r>
          </a:p>
          <a:p>
            <a:pPr marL="628650" lvl="1" indent="-171450">
              <a:defRPr/>
            </a:pPr>
            <a:r>
              <a:rPr lang="en-AU" sz="2000" dirty="0"/>
              <a:t>Be separated from the rest of the building by construction with an FRL of at least 120/120/120</a:t>
            </a:r>
          </a:p>
          <a:p>
            <a:pPr marL="628650" lvl="1" indent="-171450">
              <a:defRPr/>
            </a:pPr>
            <a:r>
              <a:rPr lang="en-AU" sz="2000" dirty="0"/>
              <a:t>Have a doorway protected with a self-closing door with an FRL of at least --/120/30</a:t>
            </a:r>
          </a:p>
        </p:txBody>
      </p:sp>
      <p:sp>
        <p:nvSpPr>
          <p:cNvPr id="86" name="Answer 4">
            <a:extLst>
              <a:ext uri="{FF2B5EF4-FFF2-40B4-BE49-F238E27FC236}">
                <a16:creationId xmlns:a16="http://schemas.microsoft.com/office/drawing/2014/main" xmlns="" id="{3C7A3B59-17F3-4279-909F-3280A1F853CB}"/>
              </a:ext>
            </a:extLst>
          </p:cNvPr>
          <p:cNvSpPr txBox="1">
            <a:spLocks/>
          </p:cNvSpPr>
          <p:nvPr/>
        </p:nvSpPr>
        <p:spPr>
          <a:xfrm>
            <a:off x="3949702" y="3760838"/>
            <a:ext cx="7910797" cy="2809355"/>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Part </a:t>
            </a:r>
            <a:r>
              <a:rPr lang="en-AU" sz="2000" dirty="0" smtClean="0"/>
              <a:t>C4D5 </a:t>
            </a:r>
            <a:r>
              <a:rPr lang="en-AU" sz="2000" dirty="0"/>
              <a:t>Acceptable methods of protection, </a:t>
            </a:r>
            <a:r>
              <a:rPr lang="en-AU" sz="2000" dirty="0" smtClean="0"/>
              <a:t>clause (1)(b)</a:t>
            </a:r>
            <a:endParaRPr lang="en-AU" sz="2000" dirty="0"/>
          </a:p>
          <a:p>
            <a:pPr marL="171450" lvl="0" indent="-171450">
              <a:buFont typeface="Arial" panose="020B0604020202020204" pitchFamily="34" charset="0"/>
              <a:buChar char="•"/>
              <a:defRPr/>
            </a:pPr>
            <a:r>
              <a:rPr lang="en-AU" sz="2000" dirty="0"/>
              <a:t>A window opening that requires protection must have:</a:t>
            </a:r>
          </a:p>
          <a:p>
            <a:pPr marL="628650" lvl="1" indent="-171450">
              <a:defRPr/>
            </a:pPr>
            <a:r>
              <a:rPr lang="en-AU" sz="2000" dirty="0"/>
              <a:t>Internal or external wall-wetting sprinklers used with automatic closing or permanently closed windows, or</a:t>
            </a:r>
          </a:p>
          <a:p>
            <a:pPr marL="628650" lvl="1" indent="-171450">
              <a:defRPr/>
            </a:pPr>
            <a:r>
              <a:rPr lang="en-AU" sz="2000" dirty="0"/>
              <a:t>Fire windows that are automatic closing or permanently closed with a minimum FRL of at least --/60/--, or</a:t>
            </a:r>
          </a:p>
          <a:p>
            <a:pPr marL="628650" lvl="1" indent="-171450">
              <a:defRPr/>
            </a:pPr>
            <a:r>
              <a:rPr lang="en-AU" sz="2000" dirty="0"/>
              <a:t>Automatic closing fire shutters with an FRL of at least </a:t>
            </a:r>
            <a:r>
              <a:rPr lang="en-AU" sz="2000" dirty="0" smtClean="0"/>
              <a:t/>
            </a:r>
            <a:br>
              <a:rPr lang="en-AU" sz="2000" dirty="0" smtClean="0"/>
            </a:br>
            <a:r>
              <a:rPr lang="en-AU" sz="2000" dirty="0" smtClean="0"/>
              <a:t>--/</a:t>
            </a:r>
            <a:r>
              <a:rPr lang="en-AU" sz="2000" dirty="0"/>
              <a:t>60/--</a:t>
            </a:r>
          </a:p>
        </p:txBody>
      </p:sp>
      <p:sp>
        <p:nvSpPr>
          <p:cNvPr id="87" name="Answer 5">
            <a:extLst>
              <a:ext uri="{FF2B5EF4-FFF2-40B4-BE49-F238E27FC236}">
                <a16:creationId xmlns:a16="http://schemas.microsoft.com/office/drawing/2014/main" xmlns="" id="{5B0BEC95-4D3B-4346-A025-EB03F045468E}"/>
              </a:ext>
            </a:extLst>
          </p:cNvPr>
          <p:cNvSpPr txBox="1">
            <a:spLocks/>
          </p:cNvSpPr>
          <p:nvPr/>
        </p:nvSpPr>
        <p:spPr>
          <a:xfrm>
            <a:off x="3949702" y="3429000"/>
            <a:ext cx="7920000" cy="3149845"/>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Part </a:t>
            </a:r>
            <a:r>
              <a:rPr lang="en-AU" sz="2000" dirty="0" smtClean="0"/>
              <a:t>C4D11 </a:t>
            </a:r>
            <a:r>
              <a:rPr lang="en-AU" sz="2000" dirty="0"/>
              <a:t>Openings in fire-isolated lift shafts</a:t>
            </a:r>
          </a:p>
          <a:p>
            <a:pPr marL="171450" lvl="0" indent="-171450">
              <a:buFont typeface="Arial" panose="020B0604020202020204" pitchFamily="34" charset="0"/>
              <a:buChar char="•"/>
              <a:defRPr/>
            </a:pPr>
            <a:r>
              <a:rPr lang="en-AU" sz="2000" dirty="0"/>
              <a:t>Doorways must be protected by fire doors that:</a:t>
            </a:r>
          </a:p>
          <a:p>
            <a:pPr marL="628650" lvl="1" indent="-171450">
              <a:defRPr/>
            </a:pPr>
            <a:r>
              <a:rPr lang="en-AU" sz="2000" dirty="0"/>
              <a:t>Have a minimum FRL of --/60/--</a:t>
            </a:r>
          </a:p>
          <a:p>
            <a:pPr marL="628650" lvl="1" indent="-171450">
              <a:defRPr/>
            </a:pPr>
            <a:r>
              <a:rPr lang="en-AU" sz="2000" dirty="0"/>
              <a:t>Comply with </a:t>
            </a:r>
            <a:r>
              <a:rPr lang="en-AU" sz="2000" i="1" dirty="0"/>
              <a:t>AS 1735.11 Lifts, escalators and moving walks – Fire rating landing doors</a:t>
            </a:r>
          </a:p>
          <a:p>
            <a:pPr marL="628650" lvl="1" indent="-171450">
              <a:defRPr/>
            </a:pPr>
            <a:r>
              <a:rPr lang="en-AU" sz="2000" dirty="0"/>
              <a:t>Are set to remain closed except when people, goods or vehicles are entering or leaving the lift</a:t>
            </a:r>
          </a:p>
          <a:p>
            <a:pPr marL="171450" lvl="0" indent="-171450">
              <a:buFont typeface="Arial" panose="020B0604020202020204" pitchFamily="34" charset="0"/>
              <a:buChar char="•"/>
              <a:defRPr/>
            </a:pPr>
            <a:r>
              <a:rPr lang="en-AU" sz="2000" dirty="0"/>
              <a:t>Lift indicator panels must be backed by construction with a minimum FRL of --/60/60 if the panel is &gt; 35 000 mm</a:t>
            </a:r>
            <a:r>
              <a:rPr lang="en-AU" sz="2000" baseline="30000" dirty="0"/>
              <a:t>2</a:t>
            </a:r>
            <a:r>
              <a:rPr lang="en-AU" sz="2000" dirty="0"/>
              <a:t> in area</a:t>
            </a:r>
          </a:p>
        </p:txBody>
      </p:sp>
      <p:pic>
        <p:nvPicPr>
          <p:cNvPr id="21"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7741804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dissolv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dissolv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dissolve">
                                      <p:cBhvr>
                                        <p:cTn id="64" dur="500"/>
                                        <p:tgtEl>
                                          <p:spTgt spid="8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dissolve">
                                      <p:cBhvr>
                                        <p:cTn id="69" dur="500"/>
                                        <p:tgtEl>
                                          <p:spTgt spid="8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grpId="1" nodeType="clickEffect">
                                  <p:stCondLst>
                                    <p:cond delay="0"/>
                                  </p:stCondLst>
                                  <p:childTnLst>
                                    <p:animEffect transition="out" filter="dissolve">
                                      <p:cBhvr>
                                        <p:cTn id="73" dur="500"/>
                                        <p:tgtEl>
                                          <p:spTgt spid="85"/>
                                        </p:tgtEl>
                                      </p:cBhvr>
                                    </p:animEffect>
                                    <p:set>
                                      <p:cBhvr>
                                        <p:cTn id="74" dur="1" fill="hold">
                                          <p:stCondLst>
                                            <p:cond delay="499"/>
                                          </p:stCondLst>
                                        </p:cTn>
                                        <p:tgtEl>
                                          <p:spTgt spid="85"/>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86"/>
                                        </p:tgtEl>
                                      </p:cBhvr>
                                    </p:animEffect>
                                    <p:set>
                                      <p:cBhvr>
                                        <p:cTn id="77"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41"/>
                    </p:tgtEl>
                  </p:cond>
                </p:stCondLst>
                <p:endSync evt="end" delay="0">
                  <p:rtn val="all"/>
                </p:endSync>
                <p:childTnLst>
                  <p:par>
                    <p:cTn id="79" fill="hold">
                      <p:stCondLst>
                        <p:cond delay="0"/>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dissolve">
                                      <p:cBhvr>
                                        <p:cTn id="83" dur="500"/>
                                        <p:tgtEl>
                                          <p:spTgt spid="9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dissolve">
                                      <p:cBhvr>
                                        <p:cTn id="88" dur="500"/>
                                        <p:tgtEl>
                                          <p:spTgt spid="8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xit" presetSubtype="0" fill="hold" grpId="1" nodeType="clickEffect">
                                  <p:stCondLst>
                                    <p:cond delay="0"/>
                                  </p:stCondLst>
                                  <p:childTnLst>
                                    <p:animEffect transition="out" filter="dissolve">
                                      <p:cBhvr>
                                        <p:cTn id="92" dur="500"/>
                                        <p:tgtEl>
                                          <p:spTgt spid="91"/>
                                        </p:tgtEl>
                                      </p:cBhvr>
                                    </p:animEffect>
                                    <p:set>
                                      <p:cBhvr>
                                        <p:cTn id="93" dur="1" fill="hold">
                                          <p:stCondLst>
                                            <p:cond delay="499"/>
                                          </p:stCondLst>
                                        </p:cTn>
                                        <p:tgtEl>
                                          <p:spTgt spid="91"/>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500"/>
                                        <p:tgtEl>
                                          <p:spTgt spid="87"/>
                                        </p:tgtEl>
                                      </p:cBhvr>
                                    </p:animEffect>
                                    <p:set>
                                      <p:cBhvr>
                                        <p:cTn id="96"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P spid="91" grpId="0" animBg="1"/>
      <p:bldP spid="91" grpId="1" animBg="1"/>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P spid="6" grpId="1" animBg="1"/>
      <p:bldP spid="86" grpId="0" animBg="1"/>
      <p:bldP spid="86" grpId="1" animBg="1"/>
      <p:bldP spid="87" grpId="0" animBg="1"/>
      <p:bldP spid="8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322E65-B5F1-4D51-AFA8-9AA2088A61B8}"/>
              </a:ext>
            </a:extLst>
          </p:cNvPr>
          <p:cNvSpPr>
            <a:spLocks noGrp="1"/>
          </p:cNvSpPr>
          <p:nvPr>
            <p:ph type="body" sz="quarter" idx="11"/>
          </p:nvPr>
        </p:nvSpPr>
        <p:spPr/>
        <p:txBody>
          <a:bodyPr>
            <a:normAutofit lnSpcReduction="10000"/>
          </a:bodyPr>
          <a:lstStyle/>
          <a:p>
            <a:r>
              <a:rPr lang="en-AU" dirty="0"/>
              <a:t>In which Specification will you find the DTS requirements for …</a:t>
            </a:r>
          </a:p>
        </p:txBody>
      </p:sp>
      <p:grpSp>
        <p:nvGrpSpPr>
          <p:cNvPr id="3" name="Option 1">
            <a:extLst>
              <a:ext uri="{FF2B5EF4-FFF2-40B4-BE49-F238E27FC236}">
                <a16:creationId xmlns:a16="http://schemas.microsoft.com/office/drawing/2014/main" xmlns="" id="{842B87CC-5BC5-4D65-96AA-5B6CA1FB1C7B}"/>
              </a:ext>
            </a:extLst>
          </p:cNvPr>
          <p:cNvGrpSpPr/>
          <p:nvPr/>
        </p:nvGrpSpPr>
        <p:grpSpPr>
          <a:xfrm>
            <a:off x="430783" y="2480629"/>
            <a:ext cx="8092731" cy="501606"/>
            <a:chOff x="1105700" y="2719165"/>
            <a:chExt cx="10008889" cy="501606"/>
          </a:xfrm>
        </p:grpSpPr>
        <p:sp>
          <p:nvSpPr>
            <p:cNvPr id="4" name="Option 1">
              <a:extLst>
                <a:ext uri="{FF2B5EF4-FFF2-40B4-BE49-F238E27FC236}">
                  <a16:creationId xmlns:a16="http://schemas.microsoft.com/office/drawing/2014/main" xmlns="" id="{5601CF5E-C212-47EB-AD6F-E87D3EF1CA6B}"/>
                </a:ext>
              </a:extLst>
            </p:cNvPr>
            <p:cNvSpPr txBox="1"/>
            <p:nvPr/>
          </p:nvSpPr>
          <p:spPr>
            <a:xfrm>
              <a:off x="1733318" y="2739136"/>
              <a:ext cx="9381271" cy="430887"/>
            </a:xfrm>
            <a:prstGeom prst="rect">
              <a:avLst/>
            </a:prstGeom>
            <a:noFill/>
          </p:spPr>
          <p:txBody>
            <a:bodyPr wrap="square" rtlCol="0">
              <a:spAutoFit/>
            </a:bodyPr>
            <a:lstStyle/>
            <a:p>
              <a:r>
                <a:rPr lang="en-AU" sz="2200" dirty="0">
                  <a:solidFill>
                    <a:schemeClr val="tx1"/>
                  </a:solidFill>
                </a:rPr>
                <a:t>The construction of fire shutters?</a:t>
              </a:r>
            </a:p>
          </p:txBody>
        </p:sp>
        <p:sp>
          <p:nvSpPr>
            <p:cNvPr id="5" name="Button 1">
              <a:extLst>
                <a:ext uri="{FF2B5EF4-FFF2-40B4-BE49-F238E27FC236}">
                  <a16:creationId xmlns:a16="http://schemas.microsoft.com/office/drawing/2014/main" xmlns="" id="{3F9CC848-9DE3-43BD-B7ED-87248EB0DFA1}"/>
                </a:ext>
              </a:extLst>
            </p:cNvPr>
            <p:cNvSpPr/>
            <p:nvPr/>
          </p:nvSpPr>
          <p:spPr>
            <a:xfrm>
              <a:off x="1105700" y="2719165"/>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a16="http://schemas.microsoft.com/office/drawing/2014/main" xmlns="" id="{297A7497-EB5D-458A-BF0A-A8E73F59C3D4}"/>
              </a:ext>
            </a:extLst>
          </p:cNvPr>
          <p:cNvGrpSpPr/>
          <p:nvPr/>
        </p:nvGrpSpPr>
        <p:grpSpPr>
          <a:xfrm>
            <a:off x="432000" y="3473189"/>
            <a:ext cx="8050602" cy="501606"/>
            <a:chOff x="1149242" y="4306733"/>
            <a:chExt cx="9956784" cy="501606"/>
          </a:xfrm>
        </p:grpSpPr>
        <p:sp>
          <p:nvSpPr>
            <p:cNvPr id="10" name="Option 2">
              <a:extLst>
                <a:ext uri="{FF2B5EF4-FFF2-40B4-BE49-F238E27FC236}">
                  <a16:creationId xmlns:a16="http://schemas.microsoft.com/office/drawing/2014/main" xmlns="" id="{E17D3C21-EAE6-446F-9E6D-F4F03CF2F2FD}"/>
                </a:ext>
              </a:extLst>
            </p:cNvPr>
            <p:cNvSpPr txBox="1"/>
            <p:nvPr/>
          </p:nvSpPr>
          <p:spPr>
            <a:xfrm>
              <a:off x="1774807" y="4326704"/>
              <a:ext cx="9331219" cy="430887"/>
            </a:xfrm>
            <a:prstGeom prst="rect">
              <a:avLst/>
            </a:prstGeom>
            <a:noFill/>
          </p:spPr>
          <p:txBody>
            <a:bodyPr wrap="square" rtlCol="0">
              <a:spAutoFit/>
            </a:bodyPr>
            <a:lstStyle/>
            <a:p>
              <a:r>
                <a:rPr lang="en-AU" sz="2200" dirty="0">
                  <a:solidFill>
                    <a:schemeClr val="tx1"/>
                  </a:solidFill>
                </a:rPr>
                <a:t>Buildings requiring Type A, B and C construction?</a:t>
              </a:r>
            </a:p>
          </p:txBody>
        </p:sp>
        <p:sp>
          <p:nvSpPr>
            <p:cNvPr id="11" name="Button 2">
              <a:extLst>
                <a:ext uri="{FF2B5EF4-FFF2-40B4-BE49-F238E27FC236}">
                  <a16:creationId xmlns:a16="http://schemas.microsoft.com/office/drawing/2014/main" xmlns="" id="{C77E14ED-BC68-40E1-8273-E8FB6D94CBC8}"/>
                </a:ext>
              </a:extLst>
            </p:cNvPr>
            <p:cNvSpPr/>
            <p:nvPr/>
          </p:nvSpPr>
          <p:spPr>
            <a:xfrm>
              <a:off x="1149242" y="4306733"/>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3">
            <a:extLst>
              <a:ext uri="{FF2B5EF4-FFF2-40B4-BE49-F238E27FC236}">
                <a16:creationId xmlns:a16="http://schemas.microsoft.com/office/drawing/2014/main" xmlns="" id="{9F0AB216-0C34-42F1-A24C-B968BBF4E715}"/>
              </a:ext>
            </a:extLst>
          </p:cNvPr>
          <p:cNvGrpSpPr/>
          <p:nvPr/>
        </p:nvGrpSpPr>
        <p:grpSpPr>
          <a:xfrm>
            <a:off x="430783" y="4465749"/>
            <a:ext cx="8092731" cy="501606"/>
            <a:chOff x="1105700" y="3511977"/>
            <a:chExt cx="9269652" cy="501606"/>
          </a:xfrm>
        </p:grpSpPr>
        <p:sp>
          <p:nvSpPr>
            <p:cNvPr id="7" name="Option 3">
              <a:extLst>
                <a:ext uri="{FF2B5EF4-FFF2-40B4-BE49-F238E27FC236}">
                  <a16:creationId xmlns:a16="http://schemas.microsoft.com/office/drawing/2014/main" xmlns="" id="{DDA38C93-73B6-4E58-8241-319B0BAC644E}"/>
                </a:ext>
              </a:extLst>
            </p:cNvPr>
            <p:cNvSpPr txBox="1"/>
            <p:nvPr/>
          </p:nvSpPr>
          <p:spPr>
            <a:xfrm>
              <a:off x="1733317" y="3531948"/>
              <a:ext cx="8642035" cy="430887"/>
            </a:xfrm>
            <a:prstGeom prst="rect">
              <a:avLst/>
            </a:prstGeom>
            <a:noFill/>
          </p:spPr>
          <p:txBody>
            <a:bodyPr wrap="square" rtlCol="0">
              <a:spAutoFit/>
            </a:bodyPr>
            <a:lstStyle/>
            <a:p>
              <a:r>
                <a:rPr lang="en-AU" sz="2200" dirty="0">
                  <a:solidFill>
                    <a:schemeClr val="tx1"/>
                  </a:solidFill>
                </a:rPr>
                <a:t>Required fire hazard properties of wall and ceiling linings?</a:t>
              </a:r>
            </a:p>
          </p:txBody>
        </p:sp>
        <p:sp>
          <p:nvSpPr>
            <p:cNvPr id="8" name="Button 3">
              <a:extLst>
                <a:ext uri="{FF2B5EF4-FFF2-40B4-BE49-F238E27FC236}">
                  <a16:creationId xmlns:a16="http://schemas.microsoft.com/office/drawing/2014/main" xmlns="" id="{11908675-1713-4B99-A83D-FA951B9671A8}"/>
                </a:ext>
              </a:extLst>
            </p:cNvPr>
            <p:cNvSpPr/>
            <p:nvPr/>
          </p:nvSpPr>
          <p:spPr>
            <a:xfrm>
              <a:off x="1105700" y="3511977"/>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 4">
            <a:extLst>
              <a:ext uri="{FF2B5EF4-FFF2-40B4-BE49-F238E27FC236}">
                <a16:creationId xmlns:a16="http://schemas.microsoft.com/office/drawing/2014/main" xmlns="" id="{D063C0FB-B533-4D35-8BA6-CA63BB5C4580}"/>
              </a:ext>
            </a:extLst>
          </p:cNvPr>
          <p:cNvGrpSpPr/>
          <p:nvPr/>
        </p:nvGrpSpPr>
        <p:grpSpPr>
          <a:xfrm>
            <a:off x="431999" y="5458307"/>
            <a:ext cx="8105238" cy="501606"/>
            <a:chOff x="1149242" y="5388734"/>
            <a:chExt cx="9751183" cy="501606"/>
          </a:xfrm>
        </p:grpSpPr>
        <p:sp>
          <p:nvSpPr>
            <p:cNvPr id="13" name="Option 4">
              <a:extLst>
                <a:ext uri="{FF2B5EF4-FFF2-40B4-BE49-F238E27FC236}">
                  <a16:creationId xmlns:a16="http://schemas.microsoft.com/office/drawing/2014/main" xmlns="" id="{D6CA170B-D1E8-4A76-879A-309BED1CDA0F}"/>
                </a:ext>
              </a:extLst>
            </p:cNvPr>
            <p:cNvSpPr txBox="1"/>
            <p:nvPr/>
          </p:nvSpPr>
          <p:spPr>
            <a:xfrm>
              <a:off x="1774804" y="5408705"/>
              <a:ext cx="9125621" cy="430887"/>
            </a:xfrm>
            <a:prstGeom prst="rect">
              <a:avLst/>
            </a:prstGeom>
            <a:noFill/>
          </p:spPr>
          <p:txBody>
            <a:bodyPr wrap="square" rtlCol="0">
              <a:spAutoFit/>
            </a:bodyPr>
            <a:lstStyle/>
            <a:p>
              <a:r>
                <a:rPr lang="en-AU" sz="2200" dirty="0">
                  <a:solidFill>
                    <a:schemeClr val="tx1"/>
                  </a:solidFill>
                </a:rPr>
                <a:t>Smoke-proof walls in Class 9a and Class 9c buildings?</a:t>
              </a:r>
            </a:p>
          </p:txBody>
        </p:sp>
        <p:sp>
          <p:nvSpPr>
            <p:cNvPr id="14" name="Button 4">
              <a:extLst>
                <a:ext uri="{FF2B5EF4-FFF2-40B4-BE49-F238E27FC236}">
                  <a16:creationId xmlns:a16="http://schemas.microsoft.com/office/drawing/2014/main" xmlns="" id="{FFC0A550-8AE1-4974-9956-005B4BD256AE}"/>
                </a:ext>
              </a:extLst>
            </p:cNvPr>
            <p:cNvSpPr/>
            <p:nvPr/>
          </p:nvSpPr>
          <p:spPr>
            <a:xfrm>
              <a:off x="1149242" y="5388734"/>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a16="http://schemas.microsoft.com/office/drawing/2014/main" xmlns="" id="{4470B226-4F06-40D5-8B15-D4D3BB8A7ADC}"/>
              </a:ext>
            </a:extLst>
          </p:cNvPr>
          <p:cNvSpPr/>
          <p:nvPr/>
        </p:nvSpPr>
        <p:spPr>
          <a:xfrm>
            <a:off x="8914671" y="2334546"/>
            <a:ext cx="2808000" cy="612000"/>
          </a:xfrm>
          <a:prstGeom prst="wedgeRoundRectCallout">
            <a:avLst>
              <a:gd name="adj1" fmla="val -20492"/>
              <a:gd name="adj2" fmla="val 49563"/>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Specification </a:t>
            </a:r>
            <a:r>
              <a:rPr lang="en-AU" b="1" dirty="0" smtClean="0">
                <a:solidFill>
                  <a:schemeClr val="tx1"/>
                </a:solidFill>
              </a:rPr>
              <a:t>12</a:t>
            </a:r>
            <a:endParaRPr lang="en-AU" b="1" dirty="0">
              <a:solidFill>
                <a:schemeClr val="tx1"/>
              </a:solidFill>
            </a:endParaRPr>
          </a:p>
        </p:txBody>
      </p:sp>
      <p:sp>
        <p:nvSpPr>
          <p:cNvPr id="16" name="Response 2 Bubble">
            <a:extLst>
              <a:ext uri="{FF2B5EF4-FFF2-40B4-BE49-F238E27FC236}">
                <a16:creationId xmlns:a16="http://schemas.microsoft.com/office/drawing/2014/main" xmlns="" id="{037BE40A-DC8B-4131-A656-E09F452533A9}"/>
              </a:ext>
            </a:extLst>
          </p:cNvPr>
          <p:cNvSpPr/>
          <p:nvPr/>
        </p:nvSpPr>
        <p:spPr>
          <a:xfrm>
            <a:off x="8914671" y="3297149"/>
            <a:ext cx="2808000" cy="612000"/>
          </a:xfrm>
          <a:prstGeom prst="wedgeRoundRectCallout">
            <a:avLst>
              <a:gd name="adj1" fmla="val -20492"/>
              <a:gd name="adj2" fmla="val 49597"/>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smtClean="0">
                <a:solidFill>
                  <a:schemeClr val="tx1"/>
                </a:solidFill>
              </a:rPr>
              <a:t>Specification 5</a:t>
            </a:r>
            <a:endParaRPr lang="en-AU" b="1" dirty="0">
              <a:solidFill>
                <a:schemeClr val="tx1"/>
              </a:solidFill>
            </a:endParaRPr>
          </a:p>
        </p:txBody>
      </p:sp>
      <p:sp>
        <p:nvSpPr>
          <p:cNvPr id="17" name="Response 3 Bubble">
            <a:extLst>
              <a:ext uri="{FF2B5EF4-FFF2-40B4-BE49-F238E27FC236}">
                <a16:creationId xmlns:a16="http://schemas.microsoft.com/office/drawing/2014/main" xmlns="" id="{AE8050A3-96AF-4DF6-B3F3-FCC6C6BED0A7}"/>
              </a:ext>
            </a:extLst>
          </p:cNvPr>
          <p:cNvSpPr/>
          <p:nvPr/>
        </p:nvSpPr>
        <p:spPr>
          <a:xfrm>
            <a:off x="8914671" y="4350476"/>
            <a:ext cx="2808000" cy="612000"/>
          </a:xfrm>
          <a:prstGeom prst="wedgeRoundRectCallout">
            <a:avLst>
              <a:gd name="adj1" fmla="val -19128"/>
              <a:gd name="adj2" fmla="val 38127"/>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Specification </a:t>
            </a:r>
            <a:r>
              <a:rPr lang="en-AU" b="1" dirty="0" smtClean="0">
                <a:solidFill>
                  <a:schemeClr val="tx1"/>
                </a:solidFill>
              </a:rPr>
              <a:t>7</a:t>
            </a:r>
            <a:endParaRPr lang="en-AU" b="1" dirty="0">
              <a:solidFill>
                <a:schemeClr val="tx1"/>
              </a:solidFill>
            </a:endParaRPr>
          </a:p>
        </p:txBody>
      </p:sp>
      <p:sp>
        <p:nvSpPr>
          <p:cNvPr id="18" name="Response 4 Bubble">
            <a:extLst>
              <a:ext uri="{FF2B5EF4-FFF2-40B4-BE49-F238E27FC236}">
                <a16:creationId xmlns:a16="http://schemas.microsoft.com/office/drawing/2014/main" xmlns="" id="{CE2AAE87-1365-48F1-97C2-CC399A7D4F30}"/>
              </a:ext>
            </a:extLst>
          </p:cNvPr>
          <p:cNvSpPr/>
          <p:nvPr/>
        </p:nvSpPr>
        <p:spPr>
          <a:xfrm>
            <a:off x="8914671" y="5426961"/>
            <a:ext cx="2808000" cy="612000"/>
          </a:xfrm>
          <a:prstGeom prst="wedgeRoundRectCallout">
            <a:avLst>
              <a:gd name="adj1" fmla="val -45925"/>
              <a:gd name="adj2" fmla="val -13786"/>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Specification </a:t>
            </a:r>
            <a:r>
              <a:rPr lang="en-AU" b="1" dirty="0" smtClean="0">
                <a:solidFill>
                  <a:schemeClr val="tx1"/>
                </a:solidFill>
              </a:rPr>
              <a:t>11</a:t>
            </a:r>
            <a:endParaRPr lang="en-AU" b="1" dirty="0">
              <a:solidFill>
                <a:schemeClr val="tx1"/>
              </a:solidFill>
            </a:endParaRPr>
          </a:p>
        </p:txBody>
      </p:sp>
      <p:pic>
        <p:nvPicPr>
          <p:cNvPr id="20"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4714473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266A10F3-6B14-4590-896C-364A85BFF306}"/>
              </a:ext>
            </a:extLst>
          </p:cNvPr>
          <p:cNvSpPr>
            <a:spLocks noGrp="1"/>
          </p:cNvSpPr>
          <p:nvPr>
            <p:ph type="body" sz="quarter" idx="11"/>
          </p:nvPr>
        </p:nvSpPr>
        <p:spPr/>
        <p:txBody>
          <a:bodyPr>
            <a:normAutofit lnSpcReduction="10000"/>
          </a:bodyPr>
          <a:lstStyle/>
          <a:p>
            <a:r>
              <a:rPr lang="en-AU" dirty="0"/>
              <a:t>What are the fire safety provisions in Section D Access and egress?</a:t>
            </a:r>
          </a:p>
        </p:txBody>
      </p:sp>
      <p:sp>
        <p:nvSpPr>
          <p:cNvPr id="3" name="Right hand block">
            <a:extLst>
              <a:ext uri="{FF2B5EF4-FFF2-40B4-BE49-F238E27FC236}">
                <a16:creationId xmlns:a16="http://schemas.microsoft.com/office/drawing/2014/main" xmlns="" id="{501B581A-35F8-4411-A6F2-0A70A6F4DCDD}"/>
              </a:ext>
            </a:extLst>
          </p:cNvPr>
          <p:cNvSpPr>
            <a:spLocks noGrp="1"/>
          </p:cNvSpPr>
          <p:nvPr>
            <p:ph type="body" sz="quarter" idx="10"/>
          </p:nvPr>
        </p:nvSpPr>
        <p:spPr>
          <a:xfrm>
            <a:off x="6224951" y="1985332"/>
            <a:ext cx="5842669" cy="4872668"/>
          </a:xfrm>
        </p:spPr>
        <p:txBody>
          <a:bodyPr>
            <a:noAutofit/>
          </a:bodyPr>
          <a:lstStyle/>
          <a:p>
            <a:r>
              <a:rPr lang="en-AU" sz="2400" dirty="0" smtClean="0"/>
              <a:t>3 </a:t>
            </a:r>
            <a:r>
              <a:rPr lang="en-AU" sz="2400" dirty="0"/>
              <a:t>Parts with relevance to fire safety:</a:t>
            </a:r>
          </a:p>
          <a:p>
            <a:pPr lvl="1"/>
            <a:r>
              <a:rPr lang="en-AU" dirty="0"/>
              <a:t>Part </a:t>
            </a:r>
            <a:r>
              <a:rPr lang="en-AU" dirty="0" smtClean="0"/>
              <a:t>D2 </a:t>
            </a:r>
            <a:r>
              <a:rPr lang="en-AU" dirty="0"/>
              <a:t>Provision for escape = ensuring safe evacuation</a:t>
            </a:r>
          </a:p>
          <a:p>
            <a:pPr lvl="1"/>
            <a:r>
              <a:rPr lang="en-AU" dirty="0"/>
              <a:t>Part </a:t>
            </a:r>
            <a:r>
              <a:rPr lang="en-AU" dirty="0" smtClean="0"/>
              <a:t>D3 </a:t>
            </a:r>
            <a:r>
              <a:rPr lang="en-AU" dirty="0"/>
              <a:t>Construction of exits = </a:t>
            </a:r>
            <a:r>
              <a:rPr lang="en-AU" dirty="0" smtClean="0"/>
              <a:t/>
            </a:r>
            <a:br>
              <a:rPr lang="en-AU" dirty="0" smtClean="0"/>
            </a:br>
            <a:r>
              <a:rPr lang="en-AU" dirty="0" smtClean="0"/>
              <a:t>fire </a:t>
            </a:r>
            <a:r>
              <a:rPr lang="en-AU" dirty="0"/>
              <a:t>stairs and ramps, smoke </a:t>
            </a:r>
            <a:r>
              <a:rPr lang="en-AU" dirty="0" smtClean="0"/>
              <a:t/>
            </a:r>
            <a:br>
              <a:rPr lang="en-AU" dirty="0" smtClean="0"/>
            </a:br>
            <a:r>
              <a:rPr lang="en-AU" dirty="0" smtClean="0"/>
              <a:t>lobbies </a:t>
            </a:r>
            <a:r>
              <a:rPr lang="en-AU" dirty="0"/>
              <a:t>etc</a:t>
            </a:r>
          </a:p>
          <a:p>
            <a:pPr lvl="1">
              <a:spcAft>
                <a:spcPts val="600"/>
              </a:spcAft>
            </a:pPr>
            <a:r>
              <a:rPr lang="en-AU" dirty="0"/>
              <a:t>Part </a:t>
            </a:r>
            <a:r>
              <a:rPr lang="en-AU" dirty="0" smtClean="0"/>
              <a:t>D4 </a:t>
            </a:r>
            <a:r>
              <a:rPr lang="en-AU" dirty="0"/>
              <a:t>Access for people with a disability = use of lifts for evacuation</a:t>
            </a:r>
          </a:p>
          <a:p>
            <a:r>
              <a:rPr lang="en-AU" sz="2400" dirty="0"/>
              <a:t>Specification </a:t>
            </a:r>
            <a:r>
              <a:rPr lang="en-AU" sz="2400" dirty="0" smtClean="0"/>
              <a:t>14 </a:t>
            </a:r>
            <a:r>
              <a:rPr lang="en-AU" sz="2400" dirty="0"/>
              <a:t>Non-required stairways, ramps and escalators</a:t>
            </a:r>
          </a:p>
        </p:txBody>
      </p:sp>
      <p:sp>
        <p:nvSpPr>
          <p:cNvPr id="4" name="Left hand block">
            <a:extLst>
              <a:ext uri="{FF2B5EF4-FFF2-40B4-BE49-F238E27FC236}">
                <a16:creationId xmlns:a16="http://schemas.microsoft.com/office/drawing/2014/main" xmlns="" id="{A19A8A0D-23C2-4C7B-9997-F5501B730504}"/>
              </a:ext>
            </a:extLst>
          </p:cNvPr>
          <p:cNvSpPr>
            <a:spLocks noGrp="1"/>
          </p:cNvSpPr>
          <p:nvPr>
            <p:ph type="body" sz="quarter" idx="12"/>
          </p:nvPr>
        </p:nvSpPr>
        <p:spPr/>
        <p:txBody>
          <a:bodyPr>
            <a:normAutofit/>
          </a:bodyPr>
          <a:lstStyle/>
          <a:p>
            <a:pPr>
              <a:spcAft>
                <a:spcPts val="600"/>
              </a:spcAft>
            </a:pPr>
            <a:r>
              <a:rPr lang="en-AU" sz="2400" dirty="0"/>
              <a:t>Aims to provide for safe evacuation in the event of an emergency</a:t>
            </a:r>
          </a:p>
          <a:p>
            <a:r>
              <a:rPr lang="en-AU" sz="2400" dirty="0" smtClean="0"/>
              <a:t>4 </a:t>
            </a:r>
            <a:r>
              <a:rPr lang="en-AU" sz="2400" dirty="0"/>
              <a:t>relevant Performance Requirements:</a:t>
            </a:r>
          </a:p>
          <a:p>
            <a:pPr lvl="1"/>
            <a:r>
              <a:rPr lang="en-AU" dirty="0" smtClean="0"/>
              <a:t>D1P4 </a:t>
            </a:r>
            <a:r>
              <a:rPr lang="en-AU" dirty="0"/>
              <a:t>Exits</a:t>
            </a:r>
          </a:p>
          <a:p>
            <a:pPr lvl="1"/>
            <a:r>
              <a:rPr lang="en-AU" dirty="0" smtClean="0"/>
              <a:t>D1P5 </a:t>
            </a:r>
            <a:r>
              <a:rPr lang="en-AU" dirty="0"/>
              <a:t>Fire-isolated exits</a:t>
            </a:r>
          </a:p>
          <a:p>
            <a:pPr lvl="1"/>
            <a:r>
              <a:rPr lang="en-AU" dirty="0" smtClean="0"/>
              <a:t>D1P6 </a:t>
            </a:r>
            <a:r>
              <a:rPr lang="en-AU" dirty="0"/>
              <a:t>Paths of travel</a:t>
            </a:r>
          </a:p>
          <a:p>
            <a:pPr lvl="1">
              <a:spcAft>
                <a:spcPts val="600"/>
              </a:spcAft>
            </a:pPr>
            <a:r>
              <a:rPr lang="en-AU" dirty="0" smtClean="0"/>
              <a:t>D1P7 </a:t>
            </a:r>
            <a:r>
              <a:rPr lang="en-AU" dirty="0"/>
              <a:t>Evacuation lifts</a:t>
            </a:r>
          </a:p>
          <a:p>
            <a:r>
              <a:rPr lang="en-AU" sz="2400" dirty="0" smtClean="0"/>
              <a:t>D1V4 </a:t>
            </a:r>
            <a:r>
              <a:rPr lang="en-AU" sz="2400" dirty="0"/>
              <a:t>Fire Safety Verification Method</a:t>
            </a:r>
          </a:p>
        </p:txBody>
      </p:sp>
      <p:pic>
        <p:nvPicPr>
          <p:cNvPr id="6"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1417594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802266" cy="981075"/>
          </a:xfrm>
        </p:spPr>
        <p:txBody>
          <a:bodyPr>
            <a:normAutofit/>
          </a:bodyPr>
          <a:lstStyle/>
          <a:p>
            <a:r>
              <a:rPr lang="en-AU" dirty="0"/>
              <a:t>Critical factors for fire safety access and egress</a:t>
            </a:r>
            <a:endParaRPr lang="en-AU" dirty="0">
              <a:solidFill>
                <a:srgbClr val="FF0000"/>
              </a:solidFill>
            </a:endParaRPr>
          </a:p>
        </p:txBody>
      </p:sp>
      <p:sp>
        <p:nvSpPr>
          <p:cNvPr id="3" name="Button D1P4" descr="Question 1 button&#10;">
            <a:extLst>
              <a:ext uri="{FF2B5EF4-FFF2-40B4-BE49-F238E27FC236}">
                <a16:creationId xmlns:a16="http://schemas.microsoft.com/office/drawing/2014/main" xmlns="" id="{89759366-EB36-486A-97E0-DC067D207F54}"/>
              </a:ext>
            </a:extLst>
          </p:cNvPr>
          <p:cNvSpPr/>
          <p:nvPr/>
        </p:nvSpPr>
        <p:spPr>
          <a:xfrm>
            <a:off x="362010" y="1833985"/>
            <a:ext cx="2196000" cy="61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solidFill>
                  <a:schemeClr val="bg1"/>
                </a:solidFill>
              </a:rPr>
              <a:t>D1P4 </a:t>
            </a:r>
            <a:r>
              <a:rPr lang="en-AU" sz="1600" b="1" dirty="0">
                <a:solidFill>
                  <a:schemeClr val="bg1"/>
                </a:solidFill>
              </a:rPr>
              <a:t>Exits</a:t>
            </a:r>
          </a:p>
        </p:txBody>
      </p:sp>
      <p:sp>
        <p:nvSpPr>
          <p:cNvPr id="18" name="Button D1P5" descr="Question 2 button">
            <a:extLst>
              <a:ext uri="{FF2B5EF4-FFF2-40B4-BE49-F238E27FC236}">
                <a16:creationId xmlns:a16="http://schemas.microsoft.com/office/drawing/2014/main" xmlns="" id="{8F31F86D-F0BB-4B5F-9B82-439DEAA2F63A}"/>
              </a:ext>
            </a:extLst>
          </p:cNvPr>
          <p:cNvSpPr/>
          <p:nvPr/>
        </p:nvSpPr>
        <p:spPr>
          <a:xfrm>
            <a:off x="3456299" y="1833985"/>
            <a:ext cx="2196000" cy="61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solidFill>
                  <a:schemeClr val="bg1"/>
                </a:solidFill>
              </a:rPr>
              <a:t>D1P5 </a:t>
            </a:r>
            <a:r>
              <a:rPr lang="en-AU" sz="1600" b="1" dirty="0">
                <a:solidFill>
                  <a:schemeClr val="bg1"/>
                </a:solidFill>
              </a:rPr>
              <a:t>Fire-isolated exits</a:t>
            </a:r>
          </a:p>
        </p:txBody>
      </p:sp>
      <p:sp>
        <p:nvSpPr>
          <p:cNvPr id="17" name="Button D1P6" descr="Question 3 button">
            <a:extLst>
              <a:ext uri="{FF2B5EF4-FFF2-40B4-BE49-F238E27FC236}">
                <a16:creationId xmlns:a16="http://schemas.microsoft.com/office/drawing/2014/main" xmlns="" id="{C07DCAFD-6709-4693-A880-D9A088331945}"/>
              </a:ext>
            </a:extLst>
          </p:cNvPr>
          <p:cNvSpPr/>
          <p:nvPr/>
        </p:nvSpPr>
        <p:spPr>
          <a:xfrm>
            <a:off x="6550588" y="1833985"/>
            <a:ext cx="2224922" cy="61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solidFill>
                  <a:schemeClr val="bg1"/>
                </a:solidFill>
              </a:rPr>
              <a:t>D1P6 </a:t>
            </a:r>
            <a:r>
              <a:rPr lang="en-AU" sz="1600" b="1" dirty="0">
                <a:solidFill>
                  <a:schemeClr val="bg1"/>
                </a:solidFill>
              </a:rPr>
              <a:t>Paths of </a:t>
            </a:r>
            <a:r>
              <a:rPr lang="en-AU" sz="1600" b="1" dirty="0" smtClean="0">
                <a:solidFill>
                  <a:schemeClr val="bg1"/>
                </a:solidFill>
              </a:rPr>
              <a:t/>
            </a:r>
            <a:br>
              <a:rPr lang="en-AU" sz="1600" b="1" dirty="0" smtClean="0">
                <a:solidFill>
                  <a:schemeClr val="bg1"/>
                </a:solidFill>
              </a:rPr>
            </a:br>
            <a:r>
              <a:rPr lang="en-AU" sz="1600" b="1" dirty="0" smtClean="0">
                <a:solidFill>
                  <a:schemeClr val="bg1"/>
                </a:solidFill>
              </a:rPr>
              <a:t>travel to </a:t>
            </a:r>
            <a:r>
              <a:rPr lang="en-AU" sz="1600" b="1" dirty="0">
                <a:solidFill>
                  <a:schemeClr val="bg1"/>
                </a:solidFill>
              </a:rPr>
              <a:t>exits</a:t>
            </a:r>
          </a:p>
        </p:txBody>
      </p:sp>
      <p:sp>
        <p:nvSpPr>
          <p:cNvPr id="19" name="Button D1P7" descr="Question 4 button">
            <a:extLst>
              <a:ext uri="{FF2B5EF4-FFF2-40B4-BE49-F238E27FC236}">
                <a16:creationId xmlns:a16="http://schemas.microsoft.com/office/drawing/2014/main" xmlns="" id="{F7E31B9B-CEBD-4E37-83DC-A6DD98E1DD80}"/>
              </a:ext>
            </a:extLst>
          </p:cNvPr>
          <p:cNvSpPr/>
          <p:nvPr/>
        </p:nvSpPr>
        <p:spPr>
          <a:xfrm>
            <a:off x="9644877" y="1824653"/>
            <a:ext cx="2196000" cy="61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solidFill>
                  <a:schemeClr val="bg1"/>
                </a:solidFill>
              </a:rPr>
              <a:t>D1P7 </a:t>
            </a:r>
            <a:r>
              <a:rPr lang="en-AU" sz="1600" b="1" dirty="0">
                <a:solidFill>
                  <a:schemeClr val="bg1"/>
                </a:solidFill>
              </a:rPr>
              <a:t>Evacuation lifts</a:t>
            </a:r>
          </a:p>
        </p:txBody>
      </p:sp>
      <p:pic>
        <p:nvPicPr>
          <p:cNvPr id="5" name="D1P4 Excerpt">
            <a:extLst>
              <a:ext uri="{FF2B5EF4-FFF2-40B4-BE49-F238E27FC236}">
                <a16:creationId xmlns:a16="http://schemas.microsoft.com/office/drawing/2014/main" xmlns="" id="{10468EDE-B5C8-47DB-B2F4-2B1E52DDAC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249" y="2762483"/>
            <a:ext cx="7681860" cy="2364430"/>
          </a:xfrm>
          <a:prstGeom prst="rect">
            <a:avLst/>
          </a:prstGeom>
          <a:ln>
            <a:solidFill>
              <a:schemeClr val="accent2"/>
            </a:solidFill>
          </a:ln>
        </p:spPr>
      </p:pic>
      <p:sp>
        <p:nvSpPr>
          <p:cNvPr id="21" name="D1P4 arrow 1">
            <a:extLst>
              <a:ext uri="{FF2B5EF4-FFF2-40B4-BE49-F238E27FC236}">
                <a16:creationId xmlns:a16="http://schemas.microsoft.com/office/drawing/2014/main" xmlns="" id="{806979A7-807D-4EE0-B31A-F303F5323351}"/>
              </a:ext>
            </a:extLst>
          </p:cNvPr>
          <p:cNvSpPr/>
          <p:nvPr/>
        </p:nvSpPr>
        <p:spPr>
          <a:xfrm>
            <a:off x="172850" y="3818698"/>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D1P4 arrow 2">
            <a:extLst>
              <a:ext uri="{FF2B5EF4-FFF2-40B4-BE49-F238E27FC236}">
                <a16:creationId xmlns:a16="http://schemas.microsoft.com/office/drawing/2014/main" xmlns="" id="{6EFF0946-804F-4C8E-8232-9EA1EDB4CA60}"/>
              </a:ext>
            </a:extLst>
          </p:cNvPr>
          <p:cNvSpPr/>
          <p:nvPr/>
        </p:nvSpPr>
        <p:spPr>
          <a:xfrm>
            <a:off x="172850" y="4749324"/>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Description D1P4">
            <a:extLst>
              <a:ext uri="{FF2B5EF4-FFF2-40B4-BE49-F238E27FC236}">
                <a16:creationId xmlns:a16="http://schemas.microsoft.com/office/drawing/2014/main" xmlns="" id="{D8535521-2852-42E5-97A4-A3FA00E5A1C5}"/>
              </a:ext>
            </a:extLst>
          </p:cNvPr>
          <p:cNvSpPr txBox="1"/>
          <p:nvPr/>
        </p:nvSpPr>
        <p:spPr>
          <a:xfrm>
            <a:off x="8414648" y="2725236"/>
            <a:ext cx="3456000" cy="3529171"/>
          </a:xfrm>
          <a:prstGeom prst="rect">
            <a:avLst/>
          </a:prstGeom>
          <a:solidFill>
            <a:schemeClr val="bg1"/>
          </a:solidFill>
        </p:spPr>
        <p:txBody>
          <a:bodyPr wrap="square" rtlCol="0">
            <a:spAutoFit/>
          </a:bodyPr>
          <a:lstStyle/>
          <a:p>
            <a:pPr marL="342900" indent="-342900">
              <a:spcBef>
                <a:spcPts val="200"/>
              </a:spcBef>
              <a:spcAft>
                <a:spcPts val="200"/>
              </a:spcAft>
              <a:buFont typeface="Arial" panose="020B0604020202020204" pitchFamily="34" charset="0"/>
              <a:buChar char="•"/>
            </a:pPr>
            <a:r>
              <a:rPr lang="en-AU" sz="2000" dirty="0"/>
              <a:t>Distance to the nearest exit impacts on ease and speed of evacuation, so the further the distance, the longer the evacuation time </a:t>
            </a:r>
          </a:p>
          <a:p>
            <a:pPr marL="342900" indent="-342900">
              <a:spcBef>
                <a:spcPts val="200"/>
              </a:spcBef>
              <a:spcAft>
                <a:spcPts val="200"/>
              </a:spcAft>
              <a:buFont typeface="Arial" panose="020B0604020202020204" pitchFamily="34" charset="0"/>
              <a:buChar char="•"/>
            </a:pPr>
            <a:r>
              <a:rPr lang="en-AU" sz="2000" dirty="0"/>
              <a:t>If an exit is below ground, then building occupants are more likely to be evacuating in the path of smoke from the fire</a:t>
            </a:r>
          </a:p>
        </p:txBody>
      </p:sp>
      <p:pic>
        <p:nvPicPr>
          <p:cNvPr id="7" name="D1P5 Excerpt">
            <a:extLst>
              <a:ext uri="{FF2B5EF4-FFF2-40B4-BE49-F238E27FC236}">
                <a16:creationId xmlns:a16="http://schemas.microsoft.com/office/drawing/2014/main" xmlns="" id="{2DA80578-EE3E-44CE-AE74-C9A44E53DF6B}"/>
              </a:ext>
            </a:extLst>
          </p:cNvPr>
          <p:cNvPicPr>
            <a:picLocks noChangeAspect="1"/>
          </p:cNvPicPr>
          <p:nvPr/>
        </p:nvPicPr>
        <p:blipFill rotWithShape="1">
          <a:blip r:embed="rId5">
            <a:extLst>
              <a:ext uri="{28A0092B-C50C-407E-A947-70E740481C1C}">
                <a14:useLocalDpi xmlns:a14="http://schemas.microsoft.com/office/drawing/2010/main" val="0"/>
              </a:ext>
            </a:extLst>
          </a:blip>
          <a:srcRect l="1242" r="1520"/>
          <a:stretch/>
        </p:blipFill>
        <p:spPr>
          <a:xfrm>
            <a:off x="488904" y="2769010"/>
            <a:ext cx="7853098" cy="2567265"/>
          </a:xfrm>
          <a:prstGeom prst="rect">
            <a:avLst/>
          </a:prstGeom>
          <a:ln>
            <a:solidFill>
              <a:schemeClr val="accent2"/>
            </a:solidFill>
          </a:ln>
        </p:spPr>
      </p:pic>
      <p:sp>
        <p:nvSpPr>
          <p:cNvPr id="23" name="D1P5 arrow 1">
            <a:extLst>
              <a:ext uri="{FF2B5EF4-FFF2-40B4-BE49-F238E27FC236}">
                <a16:creationId xmlns:a16="http://schemas.microsoft.com/office/drawing/2014/main" xmlns="" id="{24D2C6E7-F033-40A7-82A6-590FAE020D00}"/>
              </a:ext>
            </a:extLst>
          </p:cNvPr>
          <p:cNvSpPr/>
          <p:nvPr/>
        </p:nvSpPr>
        <p:spPr>
          <a:xfrm>
            <a:off x="190945" y="3947323"/>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D1P5 arrow 2">
            <a:extLst>
              <a:ext uri="{FF2B5EF4-FFF2-40B4-BE49-F238E27FC236}">
                <a16:creationId xmlns:a16="http://schemas.microsoft.com/office/drawing/2014/main" xmlns="" id="{F04E77AD-99D1-46C6-AEFE-EEFCE9C08B4E}"/>
              </a:ext>
            </a:extLst>
          </p:cNvPr>
          <p:cNvSpPr/>
          <p:nvPr/>
        </p:nvSpPr>
        <p:spPr>
          <a:xfrm>
            <a:off x="190945" y="4198328"/>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D1P5 arrow 3">
            <a:extLst>
              <a:ext uri="{FF2B5EF4-FFF2-40B4-BE49-F238E27FC236}">
                <a16:creationId xmlns:a16="http://schemas.microsoft.com/office/drawing/2014/main" xmlns="" id="{97ADBD8D-5DF2-4C9C-8A6B-79892665A270}"/>
              </a:ext>
            </a:extLst>
          </p:cNvPr>
          <p:cNvSpPr/>
          <p:nvPr/>
        </p:nvSpPr>
        <p:spPr>
          <a:xfrm>
            <a:off x="190945" y="4671027"/>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D1P5 arrow 4">
            <a:extLst>
              <a:ext uri="{FF2B5EF4-FFF2-40B4-BE49-F238E27FC236}">
                <a16:creationId xmlns:a16="http://schemas.microsoft.com/office/drawing/2014/main" xmlns="" id="{9F94CE83-6E25-4F21-8585-2ED62EB4AEC3}"/>
              </a:ext>
            </a:extLst>
          </p:cNvPr>
          <p:cNvSpPr/>
          <p:nvPr/>
        </p:nvSpPr>
        <p:spPr>
          <a:xfrm>
            <a:off x="190945" y="4935680"/>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Description D1P5">
            <a:extLst>
              <a:ext uri="{FF2B5EF4-FFF2-40B4-BE49-F238E27FC236}">
                <a16:creationId xmlns:a16="http://schemas.microsoft.com/office/drawing/2014/main" xmlns="" id="{681B8707-9536-4BF0-AE7D-99A4B3A17AB9}"/>
              </a:ext>
            </a:extLst>
          </p:cNvPr>
          <p:cNvSpPr txBox="1"/>
          <p:nvPr/>
        </p:nvSpPr>
        <p:spPr>
          <a:xfrm>
            <a:off x="8419644" y="2722736"/>
            <a:ext cx="3456000" cy="3939540"/>
          </a:xfrm>
          <a:prstGeom prst="rect">
            <a:avLst/>
          </a:prstGeom>
          <a:solidFill>
            <a:schemeClr val="bg1"/>
          </a:solidFill>
        </p:spPr>
        <p:txBody>
          <a:bodyPr wrap="square" rtlCol="0">
            <a:spAutoFit/>
          </a:bodyPr>
          <a:lstStyle/>
          <a:p>
            <a:pPr marL="285750" indent="-285750">
              <a:spcBef>
                <a:spcPts val="300"/>
              </a:spcBef>
              <a:spcAft>
                <a:spcPts val="300"/>
              </a:spcAft>
              <a:buFont typeface="Arial" panose="020B0604020202020204" pitchFamily="34" charset="0"/>
              <a:buChar char="•"/>
            </a:pPr>
            <a:r>
              <a:rPr lang="en-AU" sz="2000" dirty="0"/>
              <a:t>Number of storeys connected by the exits and passed through by the exits both affect the total evacuation time</a:t>
            </a:r>
          </a:p>
          <a:p>
            <a:pPr marL="285750" indent="-285750">
              <a:spcBef>
                <a:spcPts val="300"/>
              </a:spcBef>
              <a:spcAft>
                <a:spcPts val="300"/>
              </a:spcAft>
              <a:buFont typeface="Arial" panose="020B0604020202020204" pitchFamily="34" charset="0"/>
              <a:buChar char="•"/>
            </a:pPr>
            <a:r>
              <a:rPr lang="en-AU" sz="2000" dirty="0"/>
              <a:t>Effective fire safety systems can allow longer evacuation times</a:t>
            </a:r>
          </a:p>
          <a:p>
            <a:pPr marL="285750" indent="-285750">
              <a:spcBef>
                <a:spcPts val="300"/>
              </a:spcBef>
              <a:spcAft>
                <a:spcPts val="300"/>
              </a:spcAft>
              <a:buFont typeface="Arial" panose="020B0604020202020204" pitchFamily="34" charset="0"/>
              <a:buChar char="•"/>
            </a:pPr>
            <a:r>
              <a:rPr lang="en-AU" sz="2000" dirty="0"/>
              <a:t>Consider how long it will take the fire brigade to arrive and mount a search for occupants</a:t>
            </a:r>
            <a:r>
              <a:rPr lang="en-AU" sz="2000" b="1" dirty="0">
                <a:solidFill>
                  <a:schemeClr val="accent3"/>
                </a:solidFill>
              </a:rPr>
              <a:t> </a:t>
            </a:r>
          </a:p>
        </p:txBody>
      </p:sp>
      <p:pic>
        <p:nvPicPr>
          <p:cNvPr id="9" name="D1P6 Excerpt">
            <a:extLst>
              <a:ext uri="{FF2B5EF4-FFF2-40B4-BE49-F238E27FC236}">
                <a16:creationId xmlns:a16="http://schemas.microsoft.com/office/drawing/2014/main" xmlns="" id="{E2B17D4A-B590-4093-A87B-FDFEBB8797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418" y="2772446"/>
            <a:ext cx="7733952" cy="2372760"/>
          </a:xfrm>
          <a:prstGeom prst="rect">
            <a:avLst/>
          </a:prstGeom>
          <a:ln>
            <a:solidFill>
              <a:schemeClr val="accent2"/>
            </a:solidFill>
          </a:ln>
        </p:spPr>
      </p:pic>
      <p:sp>
        <p:nvSpPr>
          <p:cNvPr id="31" name="D1P6 arrow 1">
            <a:extLst>
              <a:ext uri="{FF2B5EF4-FFF2-40B4-BE49-F238E27FC236}">
                <a16:creationId xmlns:a16="http://schemas.microsoft.com/office/drawing/2014/main" xmlns="" id="{80C01A93-78B8-496D-A493-05577610F934}"/>
              </a:ext>
            </a:extLst>
          </p:cNvPr>
          <p:cNvSpPr/>
          <p:nvPr/>
        </p:nvSpPr>
        <p:spPr>
          <a:xfrm>
            <a:off x="183249" y="4470286"/>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Description D1P6">
            <a:extLst>
              <a:ext uri="{FF2B5EF4-FFF2-40B4-BE49-F238E27FC236}">
                <a16:creationId xmlns:a16="http://schemas.microsoft.com/office/drawing/2014/main" xmlns="" id="{6A73086C-B75B-458B-B7D6-0B05CC15B635}"/>
              </a:ext>
            </a:extLst>
          </p:cNvPr>
          <p:cNvSpPr txBox="1"/>
          <p:nvPr/>
        </p:nvSpPr>
        <p:spPr>
          <a:xfrm>
            <a:off x="8400349" y="2727507"/>
            <a:ext cx="3456000" cy="3939540"/>
          </a:xfrm>
          <a:prstGeom prst="rect">
            <a:avLst/>
          </a:prstGeom>
          <a:solidFill>
            <a:schemeClr val="bg1"/>
          </a:solidFill>
        </p:spPr>
        <p:txBody>
          <a:bodyPr wrap="square" rtlCol="0">
            <a:spAutoFit/>
          </a:bodyPr>
          <a:lstStyle/>
          <a:p>
            <a:pPr marL="342900" indent="-342900">
              <a:spcBef>
                <a:spcPts val="200"/>
              </a:spcBef>
              <a:spcAft>
                <a:spcPts val="200"/>
              </a:spcAft>
              <a:buFont typeface="Arial" panose="020B0604020202020204" pitchFamily="34" charset="0"/>
              <a:buChar char="•"/>
              <a:defRPr/>
            </a:pPr>
            <a:r>
              <a:rPr lang="en-AU" sz="2000" dirty="0"/>
              <a:t>Make exits large enough for the:</a:t>
            </a:r>
          </a:p>
          <a:p>
            <a:pPr marL="800100" lvl="1" indent="-342900">
              <a:spcBef>
                <a:spcPts val="200"/>
              </a:spcBef>
              <a:spcAft>
                <a:spcPts val="200"/>
              </a:spcAft>
              <a:buFont typeface="Arial" panose="020B0604020202020204" pitchFamily="34" charset="0"/>
              <a:buChar char="•"/>
              <a:defRPr/>
            </a:pPr>
            <a:r>
              <a:rPr lang="en-AU" sz="2000" dirty="0"/>
              <a:t>Likely number and capacity of users</a:t>
            </a:r>
          </a:p>
          <a:p>
            <a:pPr marL="800100" lvl="1" indent="-342900">
              <a:spcBef>
                <a:spcPts val="200"/>
              </a:spcBef>
              <a:spcAft>
                <a:spcPts val="200"/>
              </a:spcAft>
              <a:buFont typeface="Arial" panose="020B0604020202020204" pitchFamily="34" charset="0"/>
              <a:buChar char="•"/>
              <a:defRPr/>
            </a:pPr>
            <a:r>
              <a:rPr lang="en-AU" sz="2000" dirty="0"/>
              <a:t>Speed with which users must evacuate given the likely fire load of the building</a:t>
            </a:r>
          </a:p>
          <a:p>
            <a:pPr marL="355600" lvl="0" indent="-355600">
              <a:spcBef>
                <a:spcPts val="200"/>
              </a:spcBef>
              <a:spcAft>
                <a:spcPts val="200"/>
              </a:spcAft>
              <a:buFont typeface="Arial" panose="020B0604020202020204" pitchFamily="34" charset="0"/>
              <a:buChar char="•"/>
              <a:defRPr/>
            </a:pPr>
            <a:r>
              <a:rPr lang="en-AU" sz="2000" dirty="0" smtClean="0"/>
              <a:t>Does </a:t>
            </a:r>
            <a:r>
              <a:rPr lang="en-AU" sz="2000" dirty="0"/>
              <a:t>not apply to SOUs as users </a:t>
            </a:r>
            <a:r>
              <a:rPr lang="en-AU" sz="2000" dirty="0" smtClean="0"/>
              <a:t>are more </a:t>
            </a:r>
            <a:r>
              <a:rPr lang="en-AU" sz="2000" dirty="0"/>
              <a:t>likely to know where and how to quickly reach </a:t>
            </a:r>
            <a:r>
              <a:rPr lang="en-AU" sz="2000" dirty="0" smtClean="0"/>
              <a:t>exits</a:t>
            </a:r>
            <a:endParaRPr lang="en-AU" sz="2000" dirty="0"/>
          </a:p>
        </p:txBody>
      </p:sp>
      <p:grpSp>
        <p:nvGrpSpPr>
          <p:cNvPr id="4" name="D1P7 Group" descr="Section D Access and egress, Performance Requirement DP7 Evacuation lifts." title="Extract from NCC Volume One">
            <a:extLst>
              <a:ext uri="{FF2B5EF4-FFF2-40B4-BE49-F238E27FC236}">
                <a16:creationId xmlns:a16="http://schemas.microsoft.com/office/drawing/2014/main" xmlns="" id="{83958808-FDB0-4A5B-BF43-DB93D7BD3C71}"/>
              </a:ext>
            </a:extLst>
          </p:cNvPr>
          <p:cNvGrpSpPr/>
          <p:nvPr/>
        </p:nvGrpSpPr>
        <p:grpSpPr>
          <a:xfrm>
            <a:off x="668740" y="2778054"/>
            <a:ext cx="6960359" cy="2904842"/>
            <a:chOff x="334962" y="2612571"/>
            <a:chExt cx="7894638" cy="3621854"/>
          </a:xfrm>
        </p:grpSpPr>
        <p:pic>
          <p:nvPicPr>
            <p:cNvPr id="26" name="D1P7 top Excerpt">
              <a:extLst>
                <a:ext uri="{FF2B5EF4-FFF2-40B4-BE49-F238E27FC236}">
                  <a16:creationId xmlns:a16="http://schemas.microsoft.com/office/drawing/2014/main" xmlns="" id="{AA937EE1-C87B-4F29-9BBE-9A140E926D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286" y="2646177"/>
              <a:ext cx="7834036" cy="3588248"/>
            </a:xfrm>
            <a:prstGeom prst="rect">
              <a:avLst/>
            </a:prstGeom>
          </p:spPr>
        </p:pic>
        <p:sp>
          <p:nvSpPr>
            <p:cNvPr id="35" name="D1P7 border box">
              <a:extLst>
                <a:ext uri="{FF2B5EF4-FFF2-40B4-BE49-F238E27FC236}">
                  <a16:creationId xmlns:a16="http://schemas.microsoft.com/office/drawing/2014/main" xmlns="" id="{C205F173-C3E8-41F0-B0BE-B415B8EC76E0}"/>
                </a:ext>
              </a:extLst>
            </p:cNvPr>
            <p:cNvSpPr/>
            <p:nvPr/>
          </p:nvSpPr>
          <p:spPr>
            <a:xfrm>
              <a:off x="334962" y="2612571"/>
              <a:ext cx="7894638" cy="362185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5" name="Description D1P7">
            <a:extLst>
              <a:ext uri="{FF2B5EF4-FFF2-40B4-BE49-F238E27FC236}">
                <a16:creationId xmlns:a16="http://schemas.microsoft.com/office/drawing/2014/main" xmlns="" id="{BA489ED2-4087-4315-A303-D2FB6A35971D}"/>
              </a:ext>
            </a:extLst>
          </p:cNvPr>
          <p:cNvSpPr txBox="1"/>
          <p:nvPr/>
        </p:nvSpPr>
        <p:spPr>
          <a:xfrm>
            <a:off x="7743217" y="2722736"/>
            <a:ext cx="4117625" cy="3631763"/>
          </a:xfrm>
          <a:prstGeom prst="rect">
            <a:avLst/>
          </a:prstGeom>
          <a:solidFill>
            <a:schemeClr val="bg1"/>
          </a:solidFill>
        </p:spPr>
        <p:txBody>
          <a:bodyPr wrap="square" rtlCol="0">
            <a:spAutoFit/>
          </a:bodyPr>
          <a:lstStyle/>
          <a:p>
            <a:pPr marR="0" lvl="0" defTabSz="914400" rtl="0" eaLnBrk="1" fontAlgn="auto" latinLnBrk="0" hangingPunct="1">
              <a:lnSpc>
                <a:spcPct val="100000"/>
              </a:lnSpc>
              <a:spcBef>
                <a:spcPts val="200"/>
              </a:spcBef>
              <a:spcAft>
                <a:spcPts val="200"/>
              </a:spcAft>
              <a:buClrTx/>
              <a:buSzTx/>
              <a:tabLst/>
              <a:defRPr/>
            </a:pPr>
            <a:r>
              <a:rPr lang="en-AU" sz="2000" dirty="0"/>
              <a:t>Consider:</a:t>
            </a:r>
          </a:p>
          <a:p>
            <a:pPr marL="342900" lvl="0" indent="-342900">
              <a:spcBef>
                <a:spcPts val="200"/>
              </a:spcBef>
              <a:spcAft>
                <a:spcPts val="200"/>
              </a:spcAft>
              <a:buFont typeface="Arial" panose="020B0604020202020204" pitchFamily="34" charset="0"/>
              <a:buChar char="•"/>
              <a:defRPr/>
            </a:pPr>
            <a:r>
              <a:rPr lang="en-AU" sz="2000" dirty="0"/>
              <a:t>How long will it take for occupants to evacuate using the lift?</a:t>
            </a:r>
          </a:p>
          <a:p>
            <a:pPr marL="342900" lvl="0" indent="-342900">
              <a:spcBef>
                <a:spcPts val="200"/>
              </a:spcBef>
              <a:spcAft>
                <a:spcPts val="200"/>
              </a:spcAft>
              <a:buFont typeface="Arial" panose="020B0604020202020204" pitchFamily="34" charset="0"/>
              <a:buChar char="•"/>
              <a:defRPr/>
            </a:pPr>
            <a:r>
              <a:rPr lang="en-AU" sz="2000" dirty="0"/>
              <a:t>How reliable is the lift likely to be?</a:t>
            </a:r>
          </a:p>
          <a:p>
            <a:pPr marL="342900" lvl="0" indent="-342900">
              <a:spcBef>
                <a:spcPts val="200"/>
              </a:spcBef>
              <a:spcAft>
                <a:spcPts val="200"/>
              </a:spcAft>
              <a:buFont typeface="Arial" panose="020B0604020202020204" pitchFamily="34" charset="0"/>
              <a:buChar char="•"/>
              <a:defRPr/>
            </a:pPr>
            <a:r>
              <a:rPr lang="en-AU" sz="2000" dirty="0"/>
              <a:t>Evacuation procedures for the building, e.g. are </a:t>
            </a:r>
            <a:r>
              <a:rPr lang="en-AU" sz="2000" dirty="0" smtClean="0"/>
              <a:t>they designed to </a:t>
            </a:r>
            <a:r>
              <a:rPr lang="en-AU" sz="2000" dirty="0"/>
              <a:t>assist people with a </a:t>
            </a:r>
            <a:r>
              <a:rPr lang="en-AU" sz="2000" dirty="0" smtClean="0"/>
              <a:t>disability to quickly know where and how to reach exits</a:t>
            </a:r>
            <a:endParaRPr lang="en-AU" sz="2000" dirty="0"/>
          </a:p>
        </p:txBody>
      </p:sp>
      <p:sp>
        <p:nvSpPr>
          <p:cNvPr id="32" name="D1P7 arrow 1">
            <a:extLst>
              <a:ext uri="{FF2B5EF4-FFF2-40B4-BE49-F238E27FC236}">
                <a16:creationId xmlns:a16="http://schemas.microsoft.com/office/drawing/2014/main" xmlns="" id="{3FCCD787-0AD8-48EC-8BF1-49D6D39B88A7}"/>
              </a:ext>
            </a:extLst>
          </p:cNvPr>
          <p:cNvSpPr/>
          <p:nvPr/>
        </p:nvSpPr>
        <p:spPr>
          <a:xfrm>
            <a:off x="361384" y="5096010"/>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D1P7 arrow 2">
            <a:extLst>
              <a:ext uri="{FF2B5EF4-FFF2-40B4-BE49-F238E27FC236}">
                <a16:creationId xmlns:a16="http://schemas.microsoft.com/office/drawing/2014/main" xmlns="" id="{740C9F4C-4B4B-411A-8541-F1F39862B2D6}"/>
              </a:ext>
            </a:extLst>
          </p:cNvPr>
          <p:cNvSpPr/>
          <p:nvPr/>
        </p:nvSpPr>
        <p:spPr>
          <a:xfrm>
            <a:off x="371054" y="4844010"/>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D1P7 arrow 3">
            <a:extLst>
              <a:ext uri="{FF2B5EF4-FFF2-40B4-BE49-F238E27FC236}">
                <a16:creationId xmlns:a16="http://schemas.microsoft.com/office/drawing/2014/main" xmlns="" id="{212F6693-C806-47C5-895A-87791B4F9F44}"/>
              </a:ext>
            </a:extLst>
          </p:cNvPr>
          <p:cNvSpPr/>
          <p:nvPr/>
        </p:nvSpPr>
        <p:spPr>
          <a:xfrm>
            <a:off x="371904" y="5348010"/>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6"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18650568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18"/>
                    </p:tgtEl>
                  </p:cond>
                </p:stCondLst>
                <p:endSync evt="end" delay="0">
                  <p:rtn val="all"/>
                </p:endSync>
                <p:childTnLst>
                  <p:par>
                    <p:cTn id="34" fill="hold">
                      <p:stCondLst>
                        <p:cond delay="0"/>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ssolve">
                                      <p:cBhvr>
                                        <p:cTn id="41" dur="500"/>
                                        <p:tgtEl>
                                          <p:spTgt spid="2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dissolve">
                                      <p:cBhvr>
                                        <p:cTn id="47" dur="500"/>
                                        <p:tgtEl>
                                          <p:spTgt spid="2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dissolv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dissolv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nodeType="clickEffect">
                                  <p:stCondLst>
                                    <p:cond delay="0"/>
                                  </p:stCondLst>
                                  <p:childTnLst>
                                    <p:animEffect transition="out" filter="dissolv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9" presetClass="exit" presetSubtype="0" fill="hold" grpId="1" nodeType="withEffect">
                                  <p:stCondLst>
                                    <p:cond delay="0"/>
                                  </p:stCondLst>
                                  <p:childTnLst>
                                    <p:animEffect transition="out" filter="dissolve">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par>
                                <p:cTn id="70" presetID="9" presetClass="exit" presetSubtype="0" fill="hold" grpId="1" nodeType="withEffect">
                                  <p:stCondLst>
                                    <p:cond delay="0"/>
                                  </p:stCondLst>
                                  <p:childTnLst>
                                    <p:animEffect transition="out" filter="dissolv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9" presetClass="exit" presetSubtype="0" fill="hold" grpId="1" nodeType="withEffect">
                                  <p:stCondLst>
                                    <p:cond delay="0"/>
                                  </p:stCondLst>
                                  <p:childTnLst>
                                    <p:animEffect transition="out" filter="dissolv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7"/>
                    </p:tgtEl>
                  </p:cond>
                </p:stCondLst>
                <p:endSync evt="end" delay="0">
                  <p:rtn val="all"/>
                </p:endSync>
                <p:childTnLst>
                  <p:par>
                    <p:cTn id="77" fill="hold">
                      <p:stCondLst>
                        <p:cond delay="0"/>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dissolve">
                                      <p:cBhvr>
                                        <p:cTn id="81" dur="500"/>
                                        <p:tgtEl>
                                          <p:spTgt spid="9"/>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dissolv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dissolve">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xit" presetSubtype="0" fill="hold" nodeType="clickEffect">
                                  <p:stCondLst>
                                    <p:cond delay="0"/>
                                  </p:stCondLst>
                                  <p:childTnLst>
                                    <p:animEffect transition="out" filter="dissolve">
                                      <p:cBhvr>
                                        <p:cTn id="93" dur="500"/>
                                        <p:tgtEl>
                                          <p:spTgt spid="9"/>
                                        </p:tgtEl>
                                      </p:cBhvr>
                                    </p:animEffect>
                                    <p:set>
                                      <p:cBhvr>
                                        <p:cTn id="94" dur="1" fill="hold">
                                          <p:stCondLst>
                                            <p:cond delay="499"/>
                                          </p:stCondLst>
                                        </p:cTn>
                                        <p:tgtEl>
                                          <p:spTgt spid="9"/>
                                        </p:tgtEl>
                                        <p:attrNameLst>
                                          <p:attrName>style.visibility</p:attrName>
                                        </p:attrNameLst>
                                      </p:cBhvr>
                                      <p:to>
                                        <p:strVal val="hidden"/>
                                      </p:to>
                                    </p:set>
                                  </p:childTnLst>
                                </p:cTn>
                              </p:par>
                              <p:par>
                                <p:cTn id="95" presetID="9" presetClass="exit" presetSubtype="0" fill="hold" grpId="1" nodeType="withEffect">
                                  <p:stCondLst>
                                    <p:cond delay="0"/>
                                  </p:stCondLst>
                                  <p:childTnLst>
                                    <p:animEffect transition="out" filter="dissolve">
                                      <p:cBhvr>
                                        <p:cTn id="96" dur="500"/>
                                        <p:tgtEl>
                                          <p:spTgt spid="31"/>
                                        </p:tgtEl>
                                      </p:cBhvr>
                                    </p:animEffect>
                                    <p:set>
                                      <p:cBhvr>
                                        <p:cTn id="97" dur="1" fill="hold">
                                          <p:stCondLst>
                                            <p:cond delay="499"/>
                                          </p:stCondLst>
                                        </p:cTn>
                                        <p:tgtEl>
                                          <p:spTgt spid="31"/>
                                        </p:tgtEl>
                                        <p:attrNameLst>
                                          <p:attrName>style.visibility</p:attrName>
                                        </p:attrNameLst>
                                      </p:cBhvr>
                                      <p:to>
                                        <p:strVal val="hidden"/>
                                      </p:to>
                                    </p:set>
                                  </p:childTnLst>
                                </p:cTn>
                              </p:par>
                              <p:par>
                                <p:cTn id="98" presetID="9" presetClass="exit" presetSubtype="0" fill="hold" grpId="1" nodeType="withEffect">
                                  <p:stCondLst>
                                    <p:cond delay="0"/>
                                  </p:stCondLst>
                                  <p:childTnLst>
                                    <p:animEffect transition="out" filter="dissolve">
                                      <p:cBhvr>
                                        <p:cTn id="99" dur="500"/>
                                        <p:tgtEl>
                                          <p:spTgt spid="40"/>
                                        </p:tgtEl>
                                      </p:cBhvr>
                                    </p:animEffect>
                                    <p:set>
                                      <p:cBhvr>
                                        <p:cTn id="10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01" restart="whenNotActive" fill="hold" evtFilter="cancelBubble" nodeType="interactiveSeq">
                <p:stCondLst>
                  <p:cond evt="onClick" delay="0">
                    <p:tgtEl>
                      <p:spTgt spid="19"/>
                    </p:tgtEl>
                  </p:cond>
                </p:stCondLst>
                <p:endSync evt="end" delay="0">
                  <p:rtn val="all"/>
                </p:endSync>
                <p:childTnLst>
                  <p:par>
                    <p:cTn id="102" fill="hold">
                      <p:stCondLst>
                        <p:cond delay="0"/>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dissolve">
                                      <p:cBhvr>
                                        <p:cTn id="106" dur="500"/>
                                        <p:tgtEl>
                                          <p:spTgt spid="4"/>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dissolve">
                                      <p:cBhvr>
                                        <p:cTn id="109" dur="500"/>
                                        <p:tgtEl>
                                          <p:spTgt spid="32"/>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dissolve">
                                      <p:cBhvr>
                                        <p:cTn id="112" dur="500"/>
                                        <p:tgtEl>
                                          <p:spTgt spid="33"/>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dissolve">
                                      <p:cBhvr>
                                        <p:cTn id="115" dur="500"/>
                                        <p:tgtEl>
                                          <p:spTgt spid="34"/>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dissolve">
                                      <p:cBhvr>
                                        <p:cTn id="120" dur="500"/>
                                        <p:tgtEl>
                                          <p:spTgt spid="85"/>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xit" presetSubtype="0" fill="hold" nodeType="clickEffect">
                                  <p:stCondLst>
                                    <p:cond delay="0"/>
                                  </p:stCondLst>
                                  <p:childTnLst>
                                    <p:animEffect transition="out" filter="dissolve">
                                      <p:cBhvr>
                                        <p:cTn id="124" dur="500"/>
                                        <p:tgtEl>
                                          <p:spTgt spid="4"/>
                                        </p:tgtEl>
                                      </p:cBhvr>
                                    </p:animEffect>
                                    <p:set>
                                      <p:cBhvr>
                                        <p:cTn id="125" dur="1" fill="hold">
                                          <p:stCondLst>
                                            <p:cond delay="499"/>
                                          </p:stCondLst>
                                        </p:cTn>
                                        <p:tgtEl>
                                          <p:spTgt spid="4"/>
                                        </p:tgtEl>
                                        <p:attrNameLst>
                                          <p:attrName>style.visibility</p:attrName>
                                        </p:attrNameLst>
                                      </p:cBhvr>
                                      <p:to>
                                        <p:strVal val="hidden"/>
                                      </p:to>
                                    </p:set>
                                  </p:childTnLst>
                                </p:cTn>
                              </p:par>
                              <p:par>
                                <p:cTn id="126" presetID="9" presetClass="exit" presetSubtype="0" fill="hold" grpId="1" nodeType="withEffect">
                                  <p:stCondLst>
                                    <p:cond delay="0"/>
                                  </p:stCondLst>
                                  <p:childTnLst>
                                    <p:animEffect transition="out" filter="dissolve">
                                      <p:cBhvr>
                                        <p:cTn id="127" dur="500"/>
                                        <p:tgtEl>
                                          <p:spTgt spid="32"/>
                                        </p:tgtEl>
                                      </p:cBhvr>
                                    </p:animEffect>
                                    <p:set>
                                      <p:cBhvr>
                                        <p:cTn id="128" dur="1" fill="hold">
                                          <p:stCondLst>
                                            <p:cond delay="499"/>
                                          </p:stCondLst>
                                        </p:cTn>
                                        <p:tgtEl>
                                          <p:spTgt spid="32"/>
                                        </p:tgtEl>
                                        <p:attrNameLst>
                                          <p:attrName>style.visibility</p:attrName>
                                        </p:attrNameLst>
                                      </p:cBhvr>
                                      <p:to>
                                        <p:strVal val="hidden"/>
                                      </p:to>
                                    </p:set>
                                  </p:childTnLst>
                                </p:cTn>
                              </p:par>
                              <p:par>
                                <p:cTn id="129" presetID="9" presetClass="exit" presetSubtype="0" fill="hold" grpId="1" nodeType="withEffect">
                                  <p:stCondLst>
                                    <p:cond delay="0"/>
                                  </p:stCondLst>
                                  <p:childTnLst>
                                    <p:animEffect transition="out" filter="dissolve">
                                      <p:cBhvr>
                                        <p:cTn id="130" dur="500"/>
                                        <p:tgtEl>
                                          <p:spTgt spid="33"/>
                                        </p:tgtEl>
                                      </p:cBhvr>
                                    </p:animEffect>
                                    <p:set>
                                      <p:cBhvr>
                                        <p:cTn id="131" dur="1" fill="hold">
                                          <p:stCondLst>
                                            <p:cond delay="499"/>
                                          </p:stCondLst>
                                        </p:cTn>
                                        <p:tgtEl>
                                          <p:spTgt spid="33"/>
                                        </p:tgtEl>
                                        <p:attrNameLst>
                                          <p:attrName>style.visibility</p:attrName>
                                        </p:attrNameLst>
                                      </p:cBhvr>
                                      <p:to>
                                        <p:strVal val="hidden"/>
                                      </p:to>
                                    </p:set>
                                  </p:childTnLst>
                                </p:cTn>
                              </p:par>
                              <p:par>
                                <p:cTn id="132" presetID="9" presetClass="exit" presetSubtype="0" fill="hold" grpId="1" nodeType="withEffect">
                                  <p:stCondLst>
                                    <p:cond delay="0"/>
                                  </p:stCondLst>
                                  <p:childTnLst>
                                    <p:animEffect transition="out" filter="dissolve">
                                      <p:cBhvr>
                                        <p:cTn id="133" dur="500"/>
                                        <p:tgtEl>
                                          <p:spTgt spid="34"/>
                                        </p:tgtEl>
                                      </p:cBhvr>
                                    </p:animEffect>
                                    <p:set>
                                      <p:cBhvr>
                                        <p:cTn id="134" dur="1" fill="hold">
                                          <p:stCondLst>
                                            <p:cond delay="499"/>
                                          </p:stCondLst>
                                        </p:cTn>
                                        <p:tgtEl>
                                          <p:spTgt spid="34"/>
                                        </p:tgtEl>
                                        <p:attrNameLst>
                                          <p:attrName>style.visibility</p:attrName>
                                        </p:attrNameLst>
                                      </p:cBhvr>
                                      <p:to>
                                        <p:strVal val="hidden"/>
                                      </p:to>
                                    </p:set>
                                  </p:childTnLst>
                                </p:cTn>
                              </p:par>
                              <p:par>
                                <p:cTn id="135" presetID="9" presetClass="exit" presetSubtype="0" fill="hold" grpId="1" nodeType="withEffect">
                                  <p:stCondLst>
                                    <p:cond delay="0"/>
                                  </p:stCondLst>
                                  <p:childTnLst>
                                    <p:animEffect transition="out" filter="dissolve">
                                      <p:cBhvr>
                                        <p:cTn id="136" dur="500"/>
                                        <p:tgtEl>
                                          <p:spTgt spid="85"/>
                                        </p:tgtEl>
                                      </p:cBhvr>
                                    </p:animEffect>
                                    <p:set>
                                      <p:cBhvr>
                                        <p:cTn id="137"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1" grpId="0" animBg="1"/>
      <p:bldP spid="21" grpId="1" animBg="1"/>
      <p:bldP spid="22" grpId="0" animBg="1"/>
      <p:bldP spid="22" grpId="1" animBg="1"/>
      <p:bldP spid="13" grpId="0" animBg="1"/>
      <p:bldP spid="13" grpId="1" animBg="1"/>
      <p:bldP spid="23" grpId="0" animBg="1"/>
      <p:bldP spid="23" grpId="1" animBg="1"/>
      <p:bldP spid="24" grpId="0" animBg="1"/>
      <p:bldP spid="24" grpId="1" animBg="1"/>
      <p:bldP spid="29" grpId="0" animBg="1"/>
      <p:bldP spid="29" grpId="1" animBg="1"/>
      <p:bldP spid="30" grpId="0" animBg="1"/>
      <p:bldP spid="30" grpId="1" animBg="1"/>
      <p:bldP spid="16" grpId="0" animBg="1"/>
      <p:bldP spid="16" grpId="1" animBg="1"/>
      <p:bldP spid="31" grpId="0" animBg="1"/>
      <p:bldP spid="31" grpId="1" animBg="1"/>
      <p:bldP spid="40" grpId="0" animBg="1"/>
      <p:bldP spid="40" grpId="1" animBg="1"/>
      <p:bldP spid="85" grpId="0" animBg="1"/>
      <p:bldP spid="85" grpId="1" animBg="1"/>
      <p:bldP spid="32" grpId="0" animBg="1"/>
      <p:bldP spid="32" grpId="1" animBg="1"/>
      <p:bldP spid="33" grpId="0" animBg="1"/>
      <p:bldP spid="33" grpId="1" animBg="1"/>
      <p:bldP spid="34" grpId="0" animBg="1"/>
      <p:bldP spid="3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635515" cy="981075"/>
          </a:xfrm>
        </p:spPr>
        <p:txBody>
          <a:bodyPr>
            <a:normAutofit/>
          </a:bodyPr>
          <a:lstStyle/>
          <a:p>
            <a:r>
              <a:rPr lang="en-AU" dirty="0"/>
              <a:t>DTS Provisions: </a:t>
            </a:r>
            <a:r>
              <a:rPr lang="en-AU" dirty="0" smtClean="0"/>
              <a:t>D2 </a:t>
            </a:r>
            <a:r>
              <a:rPr lang="en-AU" dirty="0"/>
              <a:t>Provision for escape</a:t>
            </a:r>
          </a:p>
        </p:txBody>
      </p:sp>
      <p:pic>
        <p:nvPicPr>
          <p:cNvPr id="4" name="D2D1 Excerpt">
            <a:extLst>
              <a:ext uri="{FF2B5EF4-FFF2-40B4-BE49-F238E27FC236}">
                <a16:creationId xmlns:a16="http://schemas.microsoft.com/office/drawing/2014/main" xmlns="" id="{5A155DC2-E00A-4EE8-BB00-8EB8D56A9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798" y="1917511"/>
            <a:ext cx="7396818" cy="4319516"/>
          </a:xfrm>
          <a:prstGeom prst="rect">
            <a:avLst/>
          </a:prstGeom>
          <a:ln>
            <a:solidFill>
              <a:schemeClr val="accent2"/>
            </a:solidFill>
          </a:ln>
        </p:spPr>
      </p:pic>
      <p:cxnSp>
        <p:nvCxnSpPr>
          <p:cNvPr id="10" name="DTS Provisions line">
            <a:extLst>
              <a:ext uri="{FF2B5EF4-FFF2-40B4-BE49-F238E27FC236}">
                <a16:creationId xmlns:a16="http://schemas.microsoft.com/office/drawing/2014/main" xmlns="" id="{089FA4F6-1901-4EBB-A694-7F8A4D86939D}"/>
              </a:ext>
            </a:extLst>
          </p:cNvPr>
          <p:cNvCxnSpPr>
            <a:cxnSpLocks/>
          </p:cNvCxnSpPr>
          <p:nvPr/>
        </p:nvCxnSpPr>
        <p:spPr>
          <a:xfrm flipV="1">
            <a:off x="1222216" y="2756848"/>
            <a:ext cx="1671109" cy="3179"/>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13" name="All provisions line">
            <a:extLst>
              <a:ext uri="{FF2B5EF4-FFF2-40B4-BE49-F238E27FC236}">
                <a16:creationId xmlns:a16="http://schemas.microsoft.com/office/drawing/2014/main" xmlns="" id="{15A9B286-3080-4CA1-BBB0-E393099D6779}"/>
              </a:ext>
            </a:extLst>
          </p:cNvPr>
          <p:cNvCxnSpPr>
            <a:cxnSpLocks/>
          </p:cNvCxnSpPr>
          <p:nvPr/>
        </p:nvCxnSpPr>
        <p:spPr>
          <a:xfrm flipV="1">
            <a:off x="977068" y="3166281"/>
            <a:ext cx="3240090" cy="2616"/>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22" name="Sections G and I highlight box">
            <a:extLst>
              <a:ext uri="{FF2B5EF4-FFF2-40B4-BE49-F238E27FC236}">
                <a16:creationId xmlns:a16="http://schemas.microsoft.com/office/drawing/2014/main" xmlns="" id="{1FE688F0-5505-4A6F-996D-4C81D5F25A00}"/>
              </a:ext>
            </a:extLst>
          </p:cNvPr>
          <p:cNvSpPr/>
          <p:nvPr/>
        </p:nvSpPr>
        <p:spPr>
          <a:xfrm>
            <a:off x="451227" y="2977827"/>
            <a:ext cx="7109633" cy="1584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Perf Solution line">
            <a:extLst>
              <a:ext uri="{FF2B5EF4-FFF2-40B4-BE49-F238E27FC236}">
                <a16:creationId xmlns:a16="http://schemas.microsoft.com/office/drawing/2014/main" xmlns="" id="{6C58CBAE-5206-4E46-B9CC-065949A3D1B8}"/>
              </a:ext>
            </a:extLst>
          </p:cNvPr>
          <p:cNvCxnSpPr>
            <a:cxnSpLocks/>
          </p:cNvCxnSpPr>
          <p:nvPr/>
        </p:nvCxnSpPr>
        <p:spPr>
          <a:xfrm>
            <a:off x="1294497" y="4776461"/>
            <a:ext cx="1365636" cy="255"/>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15" name="PErf Requt DP7 line">
            <a:extLst>
              <a:ext uri="{FF2B5EF4-FFF2-40B4-BE49-F238E27FC236}">
                <a16:creationId xmlns:a16="http://schemas.microsoft.com/office/drawing/2014/main" xmlns="" id="{79364829-E6D8-47BA-BEAE-76712129B00A}"/>
              </a:ext>
            </a:extLst>
          </p:cNvPr>
          <p:cNvCxnSpPr>
            <a:cxnSpLocks/>
          </p:cNvCxnSpPr>
          <p:nvPr/>
        </p:nvCxnSpPr>
        <p:spPr>
          <a:xfrm>
            <a:off x="697325" y="5166104"/>
            <a:ext cx="2000155" cy="256"/>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11" name="DTS Provisions Bubble">
            <a:extLst>
              <a:ext uri="{FF2B5EF4-FFF2-40B4-BE49-F238E27FC236}">
                <a16:creationId xmlns:a16="http://schemas.microsoft.com/office/drawing/2014/main" xmlns="" id="{23C00429-3A6B-4AED-AE45-A24B788DAAB0}"/>
              </a:ext>
            </a:extLst>
          </p:cNvPr>
          <p:cNvSpPr/>
          <p:nvPr/>
        </p:nvSpPr>
        <p:spPr>
          <a:xfrm>
            <a:off x="8224458" y="2025287"/>
            <a:ext cx="3568070" cy="3174410"/>
          </a:xfrm>
          <a:prstGeom prst="wedgeRoundRectCallout">
            <a:avLst>
              <a:gd name="adj1" fmla="val -196330"/>
              <a:gd name="adj2" fmla="val -26758"/>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600"/>
              </a:spcAft>
              <a:buFont typeface="Arial" panose="020B0604020202020204" pitchFamily="34" charset="0"/>
              <a:buChar char="•"/>
            </a:pPr>
            <a:r>
              <a:rPr lang="en-AU" b="1" dirty="0">
                <a:solidFill>
                  <a:schemeClr val="tx1"/>
                </a:solidFill>
              </a:rPr>
              <a:t>General statement of what is required for a compliant DTS Solution</a:t>
            </a:r>
          </a:p>
          <a:p>
            <a:pPr marL="285750" indent="-285750">
              <a:spcBef>
                <a:spcPts val="200"/>
              </a:spcBef>
              <a:spcAft>
                <a:spcPts val="600"/>
              </a:spcAft>
              <a:buFont typeface="Arial" panose="020B0604020202020204" pitchFamily="34" charset="0"/>
              <a:buChar char="•"/>
            </a:pPr>
            <a:r>
              <a:rPr lang="en-AU" b="1" dirty="0">
                <a:solidFill>
                  <a:schemeClr val="tx1"/>
                </a:solidFill>
              </a:rPr>
              <a:t>Identical statement of DTS Provision requirements at the beginning of each Part -  </a:t>
            </a:r>
            <a:r>
              <a:rPr lang="en-AU" b="1" dirty="0" smtClean="0">
                <a:solidFill>
                  <a:schemeClr val="tx1"/>
                </a:solidFill>
              </a:rPr>
              <a:t>D2, D3 </a:t>
            </a:r>
            <a:r>
              <a:rPr lang="en-AU" b="1" dirty="0">
                <a:solidFill>
                  <a:schemeClr val="tx1"/>
                </a:solidFill>
              </a:rPr>
              <a:t>and </a:t>
            </a:r>
            <a:r>
              <a:rPr lang="en-AU" b="1" dirty="0" smtClean="0">
                <a:solidFill>
                  <a:schemeClr val="tx1"/>
                </a:solidFill>
              </a:rPr>
              <a:t>D4</a:t>
            </a:r>
            <a:endParaRPr lang="en-AU" b="1" dirty="0">
              <a:solidFill>
                <a:schemeClr val="tx1"/>
              </a:solidFill>
            </a:endParaRPr>
          </a:p>
        </p:txBody>
      </p:sp>
      <p:sp>
        <p:nvSpPr>
          <p:cNvPr id="16" name="All provisions Bubble">
            <a:extLst>
              <a:ext uri="{FF2B5EF4-FFF2-40B4-BE49-F238E27FC236}">
                <a16:creationId xmlns:a16="http://schemas.microsoft.com/office/drawing/2014/main" xmlns="" id="{48006AF9-9DFA-4D3A-94CC-5EE8CFE5FFB8}"/>
              </a:ext>
            </a:extLst>
          </p:cNvPr>
          <p:cNvSpPr/>
          <p:nvPr/>
        </p:nvSpPr>
        <p:spPr>
          <a:xfrm>
            <a:off x="8086701" y="2010727"/>
            <a:ext cx="3770337" cy="3800138"/>
          </a:xfrm>
          <a:prstGeom prst="wedgeRoundRectCallout">
            <a:avLst>
              <a:gd name="adj1" fmla="val -150900"/>
              <a:gd name="adj2" fmla="val -18820"/>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600"/>
              </a:spcAft>
            </a:pPr>
            <a:r>
              <a:rPr lang="en-AU" b="1" dirty="0">
                <a:solidFill>
                  <a:schemeClr val="tx1"/>
                </a:solidFill>
              </a:rPr>
              <a:t>If a DTS Solution meets all of the DTS Provisions in </a:t>
            </a:r>
            <a:r>
              <a:rPr lang="en-AU" b="1" dirty="0" smtClean="0">
                <a:solidFill>
                  <a:schemeClr val="tx1"/>
                </a:solidFill>
              </a:rPr>
              <a:t>D2, D3 </a:t>
            </a:r>
            <a:r>
              <a:rPr lang="en-AU" b="1" dirty="0">
                <a:solidFill>
                  <a:schemeClr val="tx1"/>
                </a:solidFill>
              </a:rPr>
              <a:t>and </a:t>
            </a:r>
            <a:r>
              <a:rPr lang="en-AU" b="1" dirty="0" smtClean="0">
                <a:solidFill>
                  <a:schemeClr val="tx1"/>
                </a:solidFill>
              </a:rPr>
              <a:t>D4, </a:t>
            </a:r>
            <a:r>
              <a:rPr lang="en-AU" b="1" dirty="0">
                <a:solidFill>
                  <a:schemeClr val="tx1"/>
                </a:solidFill>
              </a:rPr>
              <a:t>as appropriate, then it is deemed compliant with ALL the fire safety Performance Requirements in Section D, EXCEPT </a:t>
            </a:r>
            <a:r>
              <a:rPr lang="en-AU" b="1" dirty="0" smtClean="0">
                <a:solidFill>
                  <a:schemeClr val="tx1"/>
                </a:solidFill>
              </a:rPr>
              <a:t>D1P7 </a:t>
            </a:r>
            <a:r>
              <a:rPr lang="en-AU" b="1" dirty="0">
                <a:solidFill>
                  <a:schemeClr val="tx1"/>
                </a:solidFill>
              </a:rPr>
              <a:t>Evacuation lifts </a:t>
            </a:r>
          </a:p>
        </p:txBody>
      </p:sp>
      <p:sp>
        <p:nvSpPr>
          <p:cNvPr id="25" name="Section G and I Bubble">
            <a:extLst>
              <a:ext uri="{FF2B5EF4-FFF2-40B4-BE49-F238E27FC236}">
                <a16:creationId xmlns:a16="http://schemas.microsoft.com/office/drawing/2014/main" xmlns="" id="{E7C5636C-92A4-404E-ACFC-C53FBEF18A8E}"/>
              </a:ext>
            </a:extLst>
          </p:cNvPr>
          <p:cNvSpPr/>
          <p:nvPr/>
        </p:nvSpPr>
        <p:spPr>
          <a:xfrm>
            <a:off x="8086701" y="1994483"/>
            <a:ext cx="3770338" cy="3819463"/>
          </a:xfrm>
          <a:prstGeom prst="wedgeRoundRectCallout">
            <a:avLst>
              <a:gd name="adj1" fmla="val -64043"/>
              <a:gd name="adj2" fmla="val -12245"/>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Aft>
                <a:spcPts val="600"/>
              </a:spcAft>
              <a:buFont typeface="Arial" panose="020B0604020202020204" pitchFamily="34" charset="0"/>
              <a:buChar char="•"/>
            </a:pPr>
            <a:r>
              <a:rPr lang="en-AU" b="1" dirty="0">
                <a:solidFill>
                  <a:schemeClr val="tx1"/>
                </a:solidFill>
              </a:rPr>
              <a:t>Section G Ancillary provisions</a:t>
            </a:r>
          </a:p>
          <a:p>
            <a:pPr marL="285750" indent="-285750">
              <a:spcAft>
                <a:spcPts val="600"/>
              </a:spcAft>
              <a:buFont typeface="Arial" panose="020B0604020202020204" pitchFamily="34" charset="0"/>
              <a:buChar char="•"/>
            </a:pPr>
            <a:r>
              <a:rPr lang="en-AU" b="1" dirty="0">
                <a:solidFill>
                  <a:schemeClr val="tx1"/>
                </a:solidFill>
              </a:rPr>
              <a:t>Section </a:t>
            </a:r>
            <a:r>
              <a:rPr lang="en-AU" b="1" dirty="0" smtClean="0">
                <a:solidFill>
                  <a:schemeClr val="tx1"/>
                </a:solidFill>
              </a:rPr>
              <a:t>I </a:t>
            </a:r>
            <a:r>
              <a:rPr lang="en-AU" b="1" dirty="0">
                <a:solidFill>
                  <a:schemeClr val="tx1"/>
                </a:solidFill>
              </a:rPr>
              <a:t>Special use buildings</a:t>
            </a:r>
          </a:p>
          <a:p>
            <a:pPr marL="285750" indent="-285750">
              <a:spcAft>
                <a:spcPts val="600"/>
              </a:spcAft>
              <a:buFont typeface="Arial" panose="020B0604020202020204" pitchFamily="34" charset="0"/>
              <a:buChar char="•"/>
            </a:pPr>
            <a:r>
              <a:rPr lang="en-AU" b="1" dirty="0">
                <a:solidFill>
                  <a:schemeClr val="tx1"/>
                </a:solidFill>
              </a:rPr>
              <a:t>Additional provisions that apply in the circumstances described</a:t>
            </a:r>
          </a:p>
          <a:p>
            <a:pPr marL="285750" indent="-285750">
              <a:spcAft>
                <a:spcPts val="600"/>
              </a:spcAft>
              <a:buFont typeface="Arial" panose="020B0604020202020204" pitchFamily="34" charset="0"/>
              <a:buChar char="•"/>
            </a:pPr>
            <a:r>
              <a:rPr lang="en-AU" b="1" dirty="0">
                <a:solidFill>
                  <a:schemeClr val="tx1"/>
                </a:solidFill>
              </a:rPr>
              <a:t>All other relevant provisions in Parts </a:t>
            </a:r>
            <a:r>
              <a:rPr lang="en-AU" b="1" dirty="0" smtClean="0">
                <a:solidFill>
                  <a:schemeClr val="tx1"/>
                </a:solidFill>
              </a:rPr>
              <a:t>D2, D3 </a:t>
            </a:r>
            <a:r>
              <a:rPr lang="en-AU" b="1" dirty="0">
                <a:solidFill>
                  <a:schemeClr val="tx1"/>
                </a:solidFill>
              </a:rPr>
              <a:t>and </a:t>
            </a:r>
            <a:r>
              <a:rPr lang="en-AU" b="1" dirty="0" smtClean="0">
                <a:solidFill>
                  <a:schemeClr val="tx1"/>
                </a:solidFill>
              </a:rPr>
              <a:t>D4 </a:t>
            </a:r>
            <a:r>
              <a:rPr lang="en-AU" b="1" dirty="0">
                <a:solidFill>
                  <a:schemeClr val="tx1"/>
                </a:solidFill>
              </a:rPr>
              <a:t>must also be complied with</a:t>
            </a:r>
          </a:p>
        </p:txBody>
      </p:sp>
      <p:sp>
        <p:nvSpPr>
          <p:cNvPr id="20" name="Perf Solution Bubble">
            <a:extLst>
              <a:ext uri="{FF2B5EF4-FFF2-40B4-BE49-F238E27FC236}">
                <a16:creationId xmlns:a16="http://schemas.microsoft.com/office/drawing/2014/main" xmlns="" id="{EEB197FB-3E05-4F49-8EBB-85BD2F413B4F}"/>
              </a:ext>
            </a:extLst>
          </p:cNvPr>
          <p:cNvSpPr/>
          <p:nvPr/>
        </p:nvSpPr>
        <p:spPr>
          <a:xfrm>
            <a:off x="8094143" y="2415653"/>
            <a:ext cx="3724476" cy="4128021"/>
          </a:xfrm>
          <a:prstGeom prst="wedgeRoundRectCallout">
            <a:avLst>
              <a:gd name="adj1" fmla="val -192093"/>
              <a:gd name="adj2" fmla="val 7208"/>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600"/>
              </a:spcAft>
              <a:buFont typeface="Arial" panose="020B0604020202020204" pitchFamily="34" charset="0"/>
              <a:buChar char="•"/>
            </a:pPr>
            <a:r>
              <a:rPr lang="en-AU" b="1" dirty="0">
                <a:solidFill>
                  <a:schemeClr val="tx1"/>
                </a:solidFill>
              </a:rPr>
              <a:t>You can use a Performance Solution to satisfy one or more, or all, of the Performance Requirements</a:t>
            </a:r>
          </a:p>
          <a:p>
            <a:pPr marL="285750" indent="-285750">
              <a:spcBef>
                <a:spcPts val="200"/>
              </a:spcBef>
              <a:spcAft>
                <a:spcPts val="600"/>
              </a:spcAft>
              <a:buFont typeface="Arial" panose="020B0604020202020204" pitchFamily="34" charset="0"/>
              <a:buChar char="•"/>
            </a:pPr>
            <a:r>
              <a:rPr lang="en-AU" b="1" dirty="0">
                <a:solidFill>
                  <a:schemeClr val="tx1"/>
                </a:solidFill>
              </a:rPr>
              <a:t>Implementing a Performance Solution to meet one requirement may impact on other Performance Requirements, DTS Solutions or Performance Solutions</a:t>
            </a:r>
          </a:p>
        </p:txBody>
      </p:sp>
      <p:sp>
        <p:nvSpPr>
          <p:cNvPr id="17" name="Perf Requt DP7 Bubble">
            <a:extLst>
              <a:ext uri="{FF2B5EF4-FFF2-40B4-BE49-F238E27FC236}">
                <a16:creationId xmlns:a16="http://schemas.microsoft.com/office/drawing/2014/main" xmlns="" id="{80C372A2-1DFB-4AD8-A33B-D35CDDC63B01}"/>
              </a:ext>
            </a:extLst>
          </p:cNvPr>
          <p:cNvSpPr/>
          <p:nvPr/>
        </p:nvSpPr>
        <p:spPr>
          <a:xfrm>
            <a:off x="8094143" y="3439236"/>
            <a:ext cx="3726748" cy="3093062"/>
          </a:xfrm>
          <a:prstGeom prst="wedgeRoundRectCallout">
            <a:avLst>
              <a:gd name="adj1" fmla="val -129118"/>
              <a:gd name="adj2" fmla="val 28721"/>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600"/>
              </a:spcAft>
              <a:buFont typeface="Arial" panose="020B0604020202020204" pitchFamily="34" charset="0"/>
              <a:buChar char="•"/>
            </a:pPr>
            <a:r>
              <a:rPr lang="en-AU" b="1" dirty="0">
                <a:solidFill>
                  <a:schemeClr val="tx1"/>
                </a:solidFill>
              </a:rPr>
              <a:t>Limited application of Performance Requirement </a:t>
            </a:r>
            <a:r>
              <a:rPr lang="en-AU" b="1" dirty="0" smtClean="0">
                <a:solidFill>
                  <a:schemeClr val="tx1"/>
                </a:solidFill>
              </a:rPr>
              <a:t>D1P7</a:t>
            </a:r>
            <a:endParaRPr lang="en-AU" b="1" dirty="0">
              <a:solidFill>
                <a:schemeClr val="tx1"/>
              </a:solidFill>
            </a:endParaRPr>
          </a:p>
          <a:p>
            <a:pPr marL="285750" indent="-285750">
              <a:spcBef>
                <a:spcPts val="200"/>
              </a:spcBef>
              <a:spcAft>
                <a:spcPts val="600"/>
              </a:spcAft>
              <a:buFont typeface="Arial" panose="020B0604020202020204" pitchFamily="34" charset="0"/>
              <a:buChar char="•"/>
            </a:pPr>
            <a:r>
              <a:rPr lang="en-AU" b="1" dirty="0">
                <a:solidFill>
                  <a:schemeClr val="tx1"/>
                </a:solidFill>
              </a:rPr>
              <a:t>No DTS Provisions provided to meet this requirement</a:t>
            </a:r>
          </a:p>
          <a:p>
            <a:pPr marL="285750" indent="-285750">
              <a:spcBef>
                <a:spcPts val="200"/>
              </a:spcBef>
              <a:spcAft>
                <a:spcPts val="600"/>
              </a:spcAft>
              <a:buFont typeface="Arial" panose="020B0604020202020204" pitchFamily="34" charset="0"/>
              <a:buChar char="•"/>
            </a:pPr>
            <a:r>
              <a:rPr lang="en-AU" b="1" dirty="0">
                <a:solidFill>
                  <a:schemeClr val="tx1"/>
                </a:solidFill>
              </a:rPr>
              <a:t>Therefore a Performance Solution must be developed</a:t>
            </a:r>
          </a:p>
        </p:txBody>
      </p:sp>
      <p:pic>
        <p:nvPicPr>
          <p:cNvPr id="19"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65482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17"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strVal val="#ppt_h"/>
                                          </p:val>
                                        </p:tav>
                                        <p:tav tm="100000">
                                          <p:val>
                                            <p:strVal val="#ppt_h"/>
                                          </p:val>
                                        </p:tav>
                                      </p:tavLst>
                                    </p:anim>
                                  </p:childTnLst>
                                </p:cTn>
                              </p:par>
                              <p:par>
                                <p:cTn id="15" presetID="9"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par>
                                <p:cTn id="18" presetID="9"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7" presetClass="entr" presetSubtype="10" fill="hold" grpId="1"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xit" presetSubtype="10" fill="hold" grpId="0" nodeType="clickEffect">
                                  <p:stCondLst>
                                    <p:cond delay="0"/>
                                  </p:stCondLst>
                                  <p:childTnLst>
                                    <p:anim calcmode="lin" valueType="num">
                                      <p:cBhvr>
                                        <p:cTn id="31" dur="500"/>
                                        <p:tgtEl>
                                          <p:spTgt spid="11"/>
                                        </p:tgtEl>
                                        <p:attrNameLst>
                                          <p:attrName>ppt_w</p:attrName>
                                        </p:attrNameLst>
                                      </p:cBhvr>
                                      <p:tavLst>
                                        <p:tav tm="0">
                                          <p:val>
                                            <p:strVal val="ppt_w"/>
                                          </p:val>
                                        </p:tav>
                                        <p:tav tm="100000">
                                          <p:val>
                                            <p:fltVal val="0"/>
                                          </p:val>
                                        </p:tav>
                                      </p:tavLst>
                                    </p:anim>
                                    <p:anim calcmode="lin" valueType="num">
                                      <p:cBhvr>
                                        <p:cTn id="32" dur="500"/>
                                        <p:tgtEl>
                                          <p:spTgt spid="11"/>
                                        </p:tgtEl>
                                        <p:attrNameLst>
                                          <p:attrName>ppt_h</p:attrName>
                                        </p:attrNameLst>
                                      </p:cBhvr>
                                      <p:tavLst>
                                        <p:tav tm="0">
                                          <p:val>
                                            <p:strVal val="ppt_h"/>
                                          </p:val>
                                        </p:tav>
                                        <p:tav tm="100000">
                                          <p:val>
                                            <p:strVal val="ppt_h"/>
                                          </p:val>
                                        </p:tav>
                                      </p:tavLst>
                                    </p:anim>
                                    <p:set>
                                      <p:cBhvr>
                                        <p:cTn id="3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17" presetClass="entr" presetSubtype="10" fill="hold" grpId="1"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xit" presetSubtype="10" fill="hold" grpId="0" nodeType="clickEffect">
                                  <p:stCondLst>
                                    <p:cond delay="0"/>
                                  </p:stCondLst>
                                  <p:childTnLst>
                                    <p:anim calcmode="lin" valueType="num">
                                      <p:cBhvr>
                                        <p:cTn id="44" dur="500"/>
                                        <p:tgtEl>
                                          <p:spTgt spid="16"/>
                                        </p:tgtEl>
                                        <p:attrNameLst>
                                          <p:attrName>ppt_w</p:attrName>
                                        </p:attrNameLst>
                                      </p:cBhvr>
                                      <p:tavLst>
                                        <p:tav tm="0">
                                          <p:val>
                                            <p:strVal val="ppt_w"/>
                                          </p:val>
                                        </p:tav>
                                        <p:tav tm="100000">
                                          <p:val>
                                            <p:fltVal val="0"/>
                                          </p:val>
                                        </p:tav>
                                      </p:tavLst>
                                    </p:anim>
                                    <p:anim calcmode="lin" valueType="num">
                                      <p:cBhvr>
                                        <p:cTn id="45" dur="500"/>
                                        <p:tgtEl>
                                          <p:spTgt spid="16"/>
                                        </p:tgtEl>
                                        <p:attrNameLst>
                                          <p:attrName>ppt_h</p:attrName>
                                        </p:attrNameLst>
                                      </p:cBhvr>
                                      <p:tavLst>
                                        <p:tav tm="0">
                                          <p:val>
                                            <p:strVal val="ppt_h"/>
                                          </p:val>
                                        </p:tav>
                                        <p:tav tm="100000">
                                          <p:val>
                                            <p:strVal val="ppt_h"/>
                                          </p:val>
                                        </p:tav>
                                      </p:tavLst>
                                    </p:anim>
                                    <p:set>
                                      <p:cBhvr>
                                        <p:cTn id="4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22"/>
                    </p:tgtEl>
                  </p:cond>
                </p:stCondLst>
                <p:endSync evt="end" delay="0">
                  <p:rtn val="all"/>
                </p:endSync>
                <p:childTnLst>
                  <p:par>
                    <p:cTn id="48" fill="hold">
                      <p:stCondLst>
                        <p:cond delay="0"/>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7" presetClass="exit" presetSubtype="10" fill="hold" grpId="1" nodeType="clickEffect">
                                  <p:stCondLst>
                                    <p:cond delay="0"/>
                                  </p:stCondLst>
                                  <p:childTnLst>
                                    <p:anim calcmode="lin" valueType="num">
                                      <p:cBhvr>
                                        <p:cTn id="57" dur="500"/>
                                        <p:tgtEl>
                                          <p:spTgt spid="25"/>
                                        </p:tgtEl>
                                        <p:attrNameLst>
                                          <p:attrName>ppt_w</p:attrName>
                                        </p:attrNameLst>
                                      </p:cBhvr>
                                      <p:tavLst>
                                        <p:tav tm="0">
                                          <p:val>
                                            <p:strVal val="ppt_w"/>
                                          </p:val>
                                        </p:tav>
                                        <p:tav tm="100000">
                                          <p:val>
                                            <p:fltVal val="0"/>
                                          </p:val>
                                        </p:tav>
                                      </p:tavLst>
                                    </p:anim>
                                    <p:anim calcmode="lin" valueType="num">
                                      <p:cBhvr>
                                        <p:cTn id="58" dur="500"/>
                                        <p:tgtEl>
                                          <p:spTgt spid="25"/>
                                        </p:tgtEl>
                                        <p:attrNameLst>
                                          <p:attrName>ppt_h</p:attrName>
                                        </p:attrNameLst>
                                      </p:cBhvr>
                                      <p:tavLst>
                                        <p:tav tm="0">
                                          <p:val>
                                            <p:strVal val="ppt_h"/>
                                          </p:val>
                                        </p:tav>
                                        <p:tav tm="100000">
                                          <p:val>
                                            <p:strVal val="ppt_h"/>
                                          </p:val>
                                        </p:tav>
                                      </p:tavLst>
                                    </p:anim>
                                    <p:set>
                                      <p:cBhvr>
                                        <p:cTn id="5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0" restart="whenNotActive" fill="hold" evtFilter="cancelBubble" nodeType="interactiveSeq">
                <p:stCondLst>
                  <p:cond evt="onClick" delay="0">
                    <p:tgtEl>
                      <p:spTgt spid="18"/>
                    </p:tgtEl>
                  </p:cond>
                </p:stCondLst>
                <p:endSync evt="end" delay="0">
                  <p:rtn val="all"/>
                </p:endSync>
                <p:childTnLst>
                  <p:par>
                    <p:cTn id="61" fill="hold">
                      <p:stCondLst>
                        <p:cond delay="0"/>
                      </p:stCondLst>
                      <p:childTnLst>
                        <p:par>
                          <p:cTn id="62" fill="hold">
                            <p:stCondLst>
                              <p:cond delay="0"/>
                            </p:stCondLst>
                            <p:childTnLst>
                              <p:par>
                                <p:cTn id="63" presetID="17" presetClass="entr" presetSubtype="10" fill="hold" grpId="1"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xit" presetSubtype="10" fill="hold" grpId="0" nodeType="clickEffect">
                                  <p:stCondLst>
                                    <p:cond delay="0"/>
                                  </p:stCondLst>
                                  <p:childTnLst>
                                    <p:anim calcmode="lin" valueType="num">
                                      <p:cBhvr>
                                        <p:cTn id="70" dur="500"/>
                                        <p:tgtEl>
                                          <p:spTgt spid="20"/>
                                        </p:tgtEl>
                                        <p:attrNameLst>
                                          <p:attrName>ppt_w</p:attrName>
                                        </p:attrNameLst>
                                      </p:cBhvr>
                                      <p:tavLst>
                                        <p:tav tm="0">
                                          <p:val>
                                            <p:strVal val="ppt_w"/>
                                          </p:val>
                                        </p:tav>
                                        <p:tav tm="100000">
                                          <p:val>
                                            <p:fltVal val="0"/>
                                          </p:val>
                                        </p:tav>
                                      </p:tavLst>
                                    </p:anim>
                                    <p:anim calcmode="lin" valueType="num">
                                      <p:cBhvr>
                                        <p:cTn id="71" dur="500"/>
                                        <p:tgtEl>
                                          <p:spTgt spid="20"/>
                                        </p:tgtEl>
                                        <p:attrNameLst>
                                          <p:attrName>ppt_h</p:attrName>
                                        </p:attrNameLst>
                                      </p:cBhvr>
                                      <p:tavLst>
                                        <p:tav tm="0">
                                          <p:val>
                                            <p:strVal val="ppt_h"/>
                                          </p:val>
                                        </p:tav>
                                        <p:tav tm="100000">
                                          <p:val>
                                            <p:strVal val="ppt_h"/>
                                          </p:val>
                                        </p:tav>
                                      </p:tavLst>
                                    </p:anim>
                                    <p:set>
                                      <p:cBhvr>
                                        <p:cTn id="7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15"/>
                    </p:tgtEl>
                  </p:cond>
                </p:stCondLst>
                <p:endSync evt="end" delay="0">
                  <p:rtn val="all"/>
                </p:endSync>
                <p:childTnLst>
                  <p:par>
                    <p:cTn id="74" fill="hold">
                      <p:stCondLst>
                        <p:cond delay="0"/>
                      </p:stCondLst>
                      <p:childTnLst>
                        <p:par>
                          <p:cTn id="75" fill="hold">
                            <p:stCondLst>
                              <p:cond delay="0"/>
                            </p:stCondLst>
                            <p:childTnLst>
                              <p:par>
                                <p:cTn id="76" presetID="17" presetClass="entr" presetSubtype="10" fill="hold" grpId="1" nodeType="click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7" presetClass="exit" presetSubtype="10" fill="hold" grpId="0" nodeType="clickEffect">
                                  <p:stCondLst>
                                    <p:cond delay="0"/>
                                  </p:stCondLst>
                                  <p:childTnLst>
                                    <p:anim calcmode="lin" valueType="num">
                                      <p:cBhvr>
                                        <p:cTn id="83" dur="500"/>
                                        <p:tgtEl>
                                          <p:spTgt spid="17"/>
                                        </p:tgtEl>
                                        <p:attrNameLst>
                                          <p:attrName>ppt_w</p:attrName>
                                        </p:attrNameLst>
                                      </p:cBhvr>
                                      <p:tavLst>
                                        <p:tav tm="0">
                                          <p:val>
                                            <p:strVal val="ppt_w"/>
                                          </p:val>
                                        </p:tav>
                                        <p:tav tm="100000">
                                          <p:val>
                                            <p:fltVal val="0"/>
                                          </p:val>
                                        </p:tav>
                                      </p:tavLst>
                                    </p:anim>
                                    <p:anim calcmode="lin" valueType="num">
                                      <p:cBhvr>
                                        <p:cTn id="84" dur="500"/>
                                        <p:tgtEl>
                                          <p:spTgt spid="17"/>
                                        </p:tgtEl>
                                        <p:attrNameLst>
                                          <p:attrName>ppt_h</p:attrName>
                                        </p:attrNameLst>
                                      </p:cBhvr>
                                      <p:tavLst>
                                        <p:tav tm="0">
                                          <p:val>
                                            <p:strVal val="ppt_h"/>
                                          </p:val>
                                        </p:tav>
                                        <p:tav tm="100000">
                                          <p:val>
                                            <p:strVal val="ppt_h"/>
                                          </p:val>
                                        </p:tav>
                                      </p:tavLst>
                                    </p:anim>
                                    <p:set>
                                      <p:cBhvr>
                                        <p:cTn id="8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2" grpId="0" animBg="1"/>
      <p:bldP spid="11" grpId="0" animBg="1"/>
      <p:bldP spid="11" grpId="1" animBg="1"/>
      <p:bldP spid="16" grpId="0" animBg="1"/>
      <p:bldP spid="16" grpId="1" animBg="1"/>
      <p:bldP spid="25" grpId="0" animBg="1"/>
      <p:bldP spid="25" grpId="1" animBg="1"/>
      <p:bldP spid="20" grpId="0" animBg="1"/>
      <p:bldP spid="20" grpId="1" animBg="1"/>
      <p:bldP spid="17" grpId="0" animBg="1"/>
      <p:bldP spid="1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802266" cy="981075"/>
          </a:xfrm>
        </p:spPr>
        <p:txBody>
          <a:bodyPr>
            <a:normAutofit/>
          </a:bodyPr>
          <a:lstStyle/>
          <a:p>
            <a:r>
              <a:rPr lang="en-AU" dirty="0"/>
              <a:t>Interpreting the DTS Provisions in Section D</a:t>
            </a:r>
          </a:p>
        </p:txBody>
      </p:sp>
      <p:sp>
        <p:nvSpPr>
          <p:cNvPr id="3" name="Button 1" descr="Question 1 button&#10;">
            <a:extLst>
              <a:ext uri="{FF2B5EF4-FFF2-40B4-BE49-F238E27FC236}">
                <a16:creationId xmlns:a16="http://schemas.microsoft.com/office/drawing/2014/main" xmlns="" id="{89759366-EB36-486A-97E0-DC067D207F54}"/>
              </a:ext>
            </a:extLst>
          </p:cNvPr>
          <p:cNvSpPr/>
          <p:nvPr/>
        </p:nvSpPr>
        <p:spPr>
          <a:xfrm>
            <a:off x="376524" y="2036503"/>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1</a:t>
            </a:r>
          </a:p>
        </p:txBody>
      </p:sp>
      <p:sp>
        <p:nvSpPr>
          <p:cNvPr id="18" name="Button 2" descr="Question 2 button">
            <a:extLst>
              <a:ext uri="{FF2B5EF4-FFF2-40B4-BE49-F238E27FC236}">
                <a16:creationId xmlns:a16="http://schemas.microsoft.com/office/drawing/2014/main" xmlns="" id="{8F31F86D-F0BB-4B5F-9B82-439DEAA2F63A}"/>
              </a:ext>
            </a:extLst>
          </p:cNvPr>
          <p:cNvSpPr/>
          <p:nvPr/>
        </p:nvSpPr>
        <p:spPr>
          <a:xfrm>
            <a:off x="376524" y="2954484"/>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2</a:t>
            </a:r>
          </a:p>
        </p:txBody>
      </p:sp>
      <p:sp>
        <p:nvSpPr>
          <p:cNvPr id="17" name="Button 3" descr="Question 3 button">
            <a:extLst>
              <a:ext uri="{FF2B5EF4-FFF2-40B4-BE49-F238E27FC236}">
                <a16:creationId xmlns:a16="http://schemas.microsoft.com/office/drawing/2014/main" xmlns="" id="{C07DCAFD-6709-4693-A880-D9A088331945}"/>
              </a:ext>
            </a:extLst>
          </p:cNvPr>
          <p:cNvSpPr/>
          <p:nvPr/>
        </p:nvSpPr>
        <p:spPr>
          <a:xfrm>
            <a:off x="376524" y="3872465"/>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3</a:t>
            </a:r>
          </a:p>
        </p:txBody>
      </p:sp>
      <p:sp>
        <p:nvSpPr>
          <p:cNvPr id="19" name="Button 4" descr="Question 4 button">
            <a:extLst>
              <a:ext uri="{FF2B5EF4-FFF2-40B4-BE49-F238E27FC236}">
                <a16:creationId xmlns:a16="http://schemas.microsoft.com/office/drawing/2014/main" xmlns="" id="{F7E31B9B-CEBD-4E37-83DC-A6DD98E1DD80}"/>
              </a:ext>
            </a:extLst>
          </p:cNvPr>
          <p:cNvSpPr/>
          <p:nvPr/>
        </p:nvSpPr>
        <p:spPr>
          <a:xfrm>
            <a:off x="376524" y="4790446"/>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4</a:t>
            </a:r>
          </a:p>
        </p:txBody>
      </p:sp>
      <p:sp>
        <p:nvSpPr>
          <p:cNvPr id="41" name="Button 5" descr="Question 5 button">
            <a:extLst>
              <a:ext uri="{FF2B5EF4-FFF2-40B4-BE49-F238E27FC236}">
                <a16:creationId xmlns:a16="http://schemas.microsoft.com/office/drawing/2014/main" xmlns="" id="{6A04EF56-640C-4F7A-8A35-AB8220BD704A}"/>
              </a:ext>
            </a:extLst>
          </p:cNvPr>
          <p:cNvSpPr/>
          <p:nvPr/>
        </p:nvSpPr>
        <p:spPr>
          <a:xfrm>
            <a:off x="376524" y="5708427"/>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5</a:t>
            </a:r>
          </a:p>
        </p:txBody>
      </p:sp>
      <p:cxnSp>
        <p:nvCxnSpPr>
          <p:cNvPr id="22" name="Dividing Line">
            <a:extLst>
              <a:ext uri="{FF2B5EF4-FFF2-40B4-BE49-F238E27FC236}">
                <a16:creationId xmlns:a16="http://schemas.microsoft.com/office/drawing/2014/main" xmlns="" id="{3D5F78F4-2402-47A0-840B-C41AAF0A538F}"/>
              </a:ext>
            </a:extLst>
          </p:cNvPr>
          <p:cNvCxnSpPr>
            <a:cxnSpLocks/>
          </p:cNvCxnSpPr>
          <p:nvPr/>
        </p:nvCxnSpPr>
        <p:spPr>
          <a:xfrm>
            <a:off x="3588327" y="2035383"/>
            <a:ext cx="0" cy="4604032"/>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3" name="Question 1">
            <a:extLst>
              <a:ext uri="{FF2B5EF4-FFF2-40B4-BE49-F238E27FC236}">
                <a16:creationId xmlns:a16="http://schemas.microsoft.com/office/drawing/2014/main" xmlns="" id="{D8535521-2852-42E5-97A4-A3FA00E5A1C5}"/>
              </a:ext>
            </a:extLst>
          </p:cNvPr>
          <p:cNvSpPr txBox="1"/>
          <p:nvPr/>
        </p:nvSpPr>
        <p:spPr>
          <a:xfrm>
            <a:off x="3950855" y="1896920"/>
            <a:ext cx="7920000" cy="1431161"/>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300"/>
              </a:spcBef>
              <a:spcAft>
                <a:spcPts val="300"/>
              </a:spcAft>
              <a:buClrTx/>
              <a:buSzTx/>
              <a:tabLst/>
              <a:defRPr/>
            </a:pPr>
            <a:r>
              <a:rPr lang="en-AU" sz="2200" b="1" dirty="0">
                <a:solidFill>
                  <a:schemeClr val="accent3"/>
                </a:solidFill>
              </a:rPr>
              <a:t>Question 1</a:t>
            </a:r>
          </a:p>
          <a:p>
            <a:pPr marR="0" lvl="0" algn="l" defTabSz="914400" rtl="0" eaLnBrk="1" fontAlgn="auto" latinLnBrk="0" hangingPunct="1">
              <a:lnSpc>
                <a:spcPct val="100000"/>
              </a:lnSpc>
              <a:spcBef>
                <a:spcPts val="300"/>
              </a:spcBef>
              <a:spcAft>
                <a:spcPts val="300"/>
              </a:spcAft>
              <a:buClrTx/>
              <a:buSzTx/>
              <a:tabLst/>
              <a:defRPr/>
            </a:pPr>
            <a:r>
              <a:rPr lang="en-AU" sz="2000" dirty="0"/>
              <a:t>According to Part </a:t>
            </a:r>
            <a:r>
              <a:rPr lang="en-AU" sz="2000" dirty="0" smtClean="0"/>
              <a:t>D2, </a:t>
            </a:r>
            <a:r>
              <a:rPr lang="en-AU" sz="2000" dirty="0"/>
              <a:t>if a Class 3 </a:t>
            </a:r>
            <a:r>
              <a:rPr lang="en-AU" sz="2000" dirty="0" smtClean="0"/>
              <a:t>building </a:t>
            </a:r>
            <a:r>
              <a:rPr lang="en-AU" sz="2000" dirty="0"/>
              <a:t>has an effective height of 40 m, how many exits must it have and where must they be located, in order to comply with the Performance Requirements of Section D?</a:t>
            </a:r>
          </a:p>
        </p:txBody>
      </p:sp>
      <p:sp>
        <p:nvSpPr>
          <p:cNvPr id="16" name="Question 2">
            <a:extLst>
              <a:ext uri="{FF2B5EF4-FFF2-40B4-BE49-F238E27FC236}">
                <a16:creationId xmlns:a16="http://schemas.microsoft.com/office/drawing/2014/main" xmlns="" id="{681B8707-9536-4BF0-AE7D-99A4B3A17AB9}"/>
              </a:ext>
            </a:extLst>
          </p:cNvPr>
          <p:cNvSpPr txBox="1"/>
          <p:nvPr/>
        </p:nvSpPr>
        <p:spPr>
          <a:xfrm>
            <a:off x="3950855" y="1896920"/>
            <a:ext cx="7920000" cy="2534027"/>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tab pos="360363" algn="l"/>
              </a:tabLst>
              <a:defRPr/>
            </a:pPr>
            <a:r>
              <a:rPr lang="en-AU" sz="2200" b="1" dirty="0">
                <a:solidFill>
                  <a:schemeClr val="accent3"/>
                </a:solidFill>
              </a:rPr>
              <a:t>Question 2</a:t>
            </a:r>
          </a:p>
          <a:p>
            <a:pPr marR="0" lvl="0" algn="l" defTabSz="914400" rtl="0" eaLnBrk="1" fontAlgn="auto" latinLnBrk="0" hangingPunct="1">
              <a:lnSpc>
                <a:spcPct val="100000"/>
              </a:lnSpc>
              <a:spcBef>
                <a:spcPts val="200"/>
              </a:spcBef>
              <a:spcAft>
                <a:spcPts val="200"/>
              </a:spcAft>
              <a:buClrTx/>
              <a:buSzTx/>
              <a:tabLst>
                <a:tab pos="360363" algn="l"/>
              </a:tabLst>
              <a:defRPr/>
            </a:pPr>
            <a:r>
              <a:rPr lang="en-AU" sz="2000" dirty="0"/>
              <a:t>According to Part </a:t>
            </a:r>
            <a:r>
              <a:rPr lang="en-AU" sz="2000" dirty="0" smtClean="0"/>
              <a:t>D2, </a:t>
            </a:r>
            <a:r>
              <a:rPr lang="en-AU" sz="2000" dirty="0"/>
              <a:t>what is the maximum number of persons who can be accommodated in each of the following buildings:</a:t>
            </a:r>
          </a:p>
          <a:p>
            <a:pPr marL="354013" marR="0" lvl="0" indent="-354013" algn="l" defTabSz="914400" rtl="0" eaLnBrk="1" fontAlgn="auto" latinLnBrk="0" hangingPunct="1">
              <a:lnSpc>
                <a:spcPct val="100000"/>
              </a:lnSpc>
              <a:spcBef>
                <a:spcPts val="200"/>
              </a:spcBef>
              <a:spcAft>
                <a:spcPts val="200"/>
              </a:spcAft>
              <a:buClrTx/>
              <a:buSzTx/>
              <a:buFont typeface="+mj-lt"/>
              <a:buAutoNum type="arabicPeriod"/>
              <a:tabLst>
                <a:tab pos="360363" algn="l"/>
              </a:tabLst>
              <a:defRPr/>
            </a:pPr>
            <a:r>
              <a:rPr lang="en-AU" sz="2000" dirty="0"/>
              <a:t>A café that is 23 m</a:t>
            </a:r>
            <a:r>
              <a:rPr lang="en-AU" sz="2000" baseline="30000" dirty="0"/>
              <a:t>2</a:t>
            </a:r>
            <a:r>
              <a:rPr lang="en-AU" sz="2000" dirty="0"/>
              <a:t>?</a:t>
            </a:r>
          </a:p>
          <a:p>
            <a:pPr marL="354013" indent="-354013">
              <a:spcBef>
                <a:spcPts val="200"/>
              </a:spcBef>
              <a:spcAft>
                <a:spcPts val="200"/>
              </a:spcAft>
              <a:buFont typeface="+mj-lt"/>
              <a:buAutoNum type="arabicPeriod"/>
              <a:tabLst>
                <a:tab pos="360363" algn="l"/>
              </a:tabLst>
              <a:defRPr/>
            </a:pPr>
            <a:r>
              <a:rPr lang="en-AU" sz="2000" dirty="0"/>
              <a:t>A hotel that is 6000 m</a:t>
            </a:r>
            <a:r>
              <a:rPr lang="en-AU" sz="2000" baseline="30000" dirty="0"/>
              <a:t>2</a:t>
            </a:r>
            <a:r>
              <a:rPr lang="en-AU" sz="2000" dirty="0"/>
              <a:t>?</a:t>
            </a:r>
          </a:p>
          <a:p>
            <a:pPr marL="354013" marR="0" lvl="0" indent="-354013" algn="l" defTabSz="914400" rtl="0" eaLnBrk="1" fontAlgn="auto" latinLnBrk="0" hangingPunct="1">
              <a:lnSpc>
                <a:spcPct val="100000"/>
              </a:lnSpc>
              <a:spcBef>
                <a:spcPts val="200"/>
              </a:spcBef>
              <a:spcAft>
                <a:spcPts val="200"/>
              </a:spcAft>
              <a:buClrTx/>
              <a:buSzTx/>
              <a:buFont typeface="+mj-lt"/>
              <a:buAutoNum type="arabicPeriod"/>
              <a:tabLst>
                <a:tab pos="360363" algn="l"/>
              </a:tabLst>
              <a:defRPr/>
            </a:pPr>
            <a:r>
              <a:rPr lang="en-AU" sz="2000" dirty="0"/>
              <a:t>A bus station that is 300 m</a:t>
            </a:r>
            <a:r>
              <a:rPr lang="en-AU" sz="2000" baseline="30000" dirty="0"/>
              <a:t>2</a:t>
            </a:r>
            <a:r>
              <a:rPr lang="en-AU" sz="2000" dirty="0"/>
              <a:t>?</a:t>
            </a:r>
          </a:p>
          <a:p>
            <a:pPr marR="0" lvl="0" algn="l" defTabSz="914400" rtl="0" eaLnBrk="1" fontAlgn="auto" latinLnBrk="0" hangingPunct="1">
              <a:lnSpc>
                <a:spcPct val="100000"/>
              </a:lnSpc>
              <a:spcBef>
                <a:spcPts val="200"/>
              </a:spcBef>
              <a:spcAft>
                <a:spcPts val="200"/>
              </a:spcAft>
              <a:buClrTx/>
              <a:buSzTx/>
              <a:tabLst>
                <a:tab pos="360363" algn="l"/>
              </a:tabLst>
              <a:defRPr/>
            </a:pPr>
            <a:r>
              <a:rPr lang="en-AU" sz="2000" dirty="0"/>
              <a:t>(In all cases, spaces set aside for other purposes are excluded)</a:t>
            </a:r>
          </a:p>
        </p:txBody>
      </p:sp>
      <p:sp>
        <p:nvSpPr>
          <p:cNvPr id="40" name="Question 3">
            <a:extLst>
              <a:ext uri="{FF2B5EF4-FFF2-40B4-BE49-F238E27FC236}">
                <a16:creationId xmlns:a16="http://schemas.microsoft.com/office/drawing/2014/main" xmlns="" id="{6A73086C-B75B-458B-B7D6-0B05CC15B635}"/>
              </a:ext>
            </a:extLst>
          </p:cNvPr>
          <p:cNvSpPr txBox="1"/>
          <p:nvPr/>
        </p:nvSpPr>
        <p:spPr>
          <a:xfrm>
            <a:off x="3950855" y="1896920"/>
            <a:ext cx="7920000" cy="1097736"/>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200" b="1" dirty="0">
                <a:solidFill>
                  <a:schemeClr val="accent3"/>
                </a:solidFill>
              </a:rPr>
              <a:t>Question 3</a:t>
            </a:r>
            <a:endParaRPr lang="en-AU" sz="2200" dirty="0"/>
          </a:p>
          <a:p>
            <a:pPr lvl="0">
              <a:spcBef>
                <a:spcPts val="200"/>
              </a:spcBef>
              <a:spcAft>
                <a:spcPts val="200"/>
              </a:spcAft>
              <a:defRPr/>
            </a:pPr>
            <a:r>
              <a:rPr lang="en-AU" sz="2000" dirty="0"/>
              <a:t>According to Part </a:t>
            </a:r>
            <a:r>
              <a:rPr lang="en-AU" sz="2000" dirty="0" smtClean="0"/>
              <a:t>D3, </a:t>
            </a:r>
            <a:r>
              <a:rPr lang="en-AU" sz="2000" dirty="0"/>
              <a:t>what requirements must be met for a stairway that is located within a fire-isolated shaft within a building?</a:t>
            </a:r>
          </a:p>
        </p:txBody>
      </p:sp>
      <p:sp>
        <p:nvSpPr>
          <p:cNvPr id="85" name="Question 4">
            <a:extLst>
              <a:ext uri="{FF2B5EF4-FFF2-40B4-BE49-F238E27FC236}">
                <a16:creationId xmlns:a16="http://schemas.microsoft.com/office/drawing/2014/main" xmlns="" id="{BA489ED2-4087-4315-A303-D2FB6A35971D}"/>
              </a:ext>
            </a:extLst>
          </p:cNvPr>
          <p:cNvSpPr txBox="1"/>
          <p:nvPr/>
        </p:nvSpPr>
        <p:spPr>
          <a:xfrm>
            <a:off x="3949702" y="1896920"/>
            <a:ext cx="7920000" cy="1508105"/>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200" b="1" dirty="0">
                <a:solidFill>
                  <a:schemeClr val="accent3"/>
                </a:solidFill>
              </a:rPr>
              <a:t>Question 4</a:t>
            </a:r>
            <a:endParaRPr lang="en-AU" sz="2200" dirty="0"/>
          </a:p>
          <a:p>
            <a:pPr lvl="0">
              <a:spcBef>
                <a:spcPts val="200"/>
              </a:spcBef>
              <a:spcAft>
                <a:spcPts val="200"/>
              </a:spcAft>
              <a:defRPr/>
            </a:pPr>
            <a:r>
              <a:rPr lang="en-AU" sz="2000" dirty="0"/>
              <a:t>According to Part </a:t>
            </a:r>
            <a:r>
              <a:rPr lang="en-AU" sz="2000" dirty="0" smtClean="0"/>
              <a:t>D3, </a:t>
            </a:r>
            <a:r>
              <a:rPr lang="en-AU" sz="2000" dirty="0"/>
              <a:t>what is the minimum:</a:t>
            </a:r>
          </a:p>
          <a:p>
            <a:pPr marL="342900" lvl="0" indent="-342900">
              <a:spcBef>
                <a:spcPts val="200"/>
              </a:spcBef>
              <a:spcAft>
                <a:spcPts val="200"/>
              </a:spcAft>
              <a:buFont typeface="Arial" panose="020B0604020202020204" pitchFamily="34" charset="0"/>
              <a:buChar char="•"/>
              <a:defRPr/>
            </a:pPr>
            <a:r>
              <a:rPr lang="en-AU" sz="2000" dirty="0"/>
              <a:t>Allowable size for a required smoke lobby? </a:t>
            </a:r>
          </a:p>
          <a:p>
            <a:pPr marL="342900" lvl="0" indent="-342900">
              <a:spcBef>
                <a:spcPts val="200"/>
              </a:spcBef>
              <a:spcAft>
                <a:spcPts val="200"/>
              </a:spcAft>
              <a:buFont typeface="Arial" panose="020B0604020202020204" pitchFamily="34" charset="0"/>
              <a:buChar char="•"/>
              <a:defRPr/>
            </a:pPr>
            <a:r>
              <a:rPr lang="en-AU" sz="2000" dirty="0"/>
              <a:t>FRL for the walls of a required smoke lobby? </a:t>
            </a:r>
          </a:p>
        </p:txBody>
      </p:sp>
      <p:sp>
        <p:nvSpPr>
          <p:cNvPr id="91" name="Question 5">
            <a:extLst>
              <a:ext uri="{FF2B5EF4-FFF2-40B4-BE49-F238E27FC236}">
                <a16:creationId xmlns:a16="http://schemas.microsoft.com/office/drawing/2014/main" xmlns="" id="{CD8861B5-7C9A-4146-9D83-58455A12127A}"/>
              </a:ext>
            </a:extLst>
          </p:cNvPr>
          <p:cNvSpPr txBox="1"/>
          <p:nvPr/>
        </p:nvSpPr>
        <p:spPr>
          <a:xfrm>
            <a:off x="3949702" y="1895823"/>
            <a:ext cx="7920000" cy="1815882"/>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200" b="1" dirty="0">
                <a:solidFill>
                  <a:schemeClr val="accent3"/>
                </a:solidFill>
              </a:rPr>
              <a:t>Question 5</a:t>
            </a:r>
            <a:endParaRPr lang="en-AU" sz="2200" dirty="0"/>
          </a:p>
          <a:p>
            <a:pPr lvl="0">
              <a:spcBef>
                <a:spcPts val="200"/>
              </a:spcBef>
              <a:spcAft>
                <a:spcPts val="200"/>
              </a:spcAft>
              <a:defRPr/>
            </a:pPr>
            <a:r>
              <a:rPr lang="en-AU" sz="2000" dirty="0"/>
              <a:t>According to Part </a:t>
            </a:r>
            <a:r>
              <a:rPr lang="en-AU" sz="2000" dirty="0" smtClean="0"/>
              <a:t>D3, </a:t>
            </a:r>
            <a:r>
              <a:rPr lang="en-AU" sz="2000" dirty="0"/>
              <a:t>what signage is required on:</a:t>
            </a:r>
          </a:p>
          <a:p>
            <a:pPr marL="342900" lvl="0" indent="-342900">
              <a:spcBef>
                <a:spcPts val="200"/>
              </a:spcBef>
              <a:spcAft>
                <a:spcPts val="200"/>
              </a:spcAft>
              <a:buFont typeface="Arial" panose="020B0604020202020204" pitchFamily="34" charset="0"/>
              <a:buChar char="•"/>
              <a:defRPr/>
            </a:pPr>
            <a:r>
              <a:rPr lang="en-AU" sz="2000" dirty="0"/>
              <a:t>a</a:t>
            </a:r>
            <a:r>
              <a:rPr lang="en-AU" sz="2000" dirty="0" smtClean="0"/>
              <a:t>n </a:t>
            </a:r>
            <a:r>
              <a:rPr lang="en-AU" sz="2000" dirty="0"/>
              <a:t>automatic fire door held open by an automatic hold-open device?</a:t>
            </a:r>
          </a:p>
          <a:p>
            <a:pPr marL="342900" lvl="0" indent="-342900">
              <a:spcBef>
                <a:spcPts val="200"/>
              </a:spcBef>
              <a:spcAft>
                <a:spcPts val="200"/>
              </a:spcAft>
              <a:buFont typeface="Arial" panose="020B0604020202020204" pitchFamily="34" charset="0"/>
              <a:buChar char="•"/>
              <a:defRPr/>
            </a:pPr>
            <a:r>
              <a:rPr lang="en-AU" sz="2000" dirty="0" smtClean="0"/>
              <a:t>a </a:t>
            </a:r>
            <a:r>
              <a:rPr lang="en-AU" sz="2000" dirty="0"/>
              <a:t>self-closing fire door?</a:t>
            </a:r>
          </a:p>
        </p:txBody>
      </p:sp>
      <p:sp>
        <p:nvSpPr>
          <p:cNvPr id="4" name="Answer 1">
            <a:extLst>
              <a:ext uri="{FF2B5EF4-FFF2-40B4-BE49-F238E27FC236}">
                <a16:creationId xmlns:a16="http://schemas.microsoft.com/office/drawing/2014/main" xmlns="" id="{5F4D6E97-5544-4873-9068-B78F469FEBFA}"/>
              </a:ext>
            </a:extLst>
          </p:cNvPr>
          <p:cNvSpPr txBox="1">
            <a:spLocks/>
          </p:cNvSpPr>
          <p:nvPr/>
        </p:nvSpPr>
        <p:spPr>
          <a:xfrm>
            <a:off x="3949700" y="5390338"/>
            <a:ext cx="7920000" cy="1175109"/>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spcAft>
                <a:spcPts val="300"/>
              </a:spcAft>
              <a:buFont typeface="Arial" panose="020B0604020202020204" pitchFamily="34" charset="0"/>
              <a:buChar char="•"/>
              <a:defRPr/>
            </a:pPr>
            <a:r>
              <a:rPr lang="en-AU" sz="2000" dirty="0" smtClean="0"/>
              <a:t>D2D3 </a:t>
            </a:r>
            <a:r>
              <a:rPr lang="en-AU" sz="2000" dirty="0"/>
              <a:t>Number of exits required, </a:t>
            </a:r>
            <a:r>
              <a:rPr lang="en-AU" sz="2000" dirty="0" smtClean="0"/>
              <a:t>clause (2)</a:t>
            </a:r>
            <a:endParaRPr lang="en-AU" sz="2000" dirty="0"/>
          </a:p>
          <a:p>
            <a:pPr marL="171450" indent="-171450">
              <a:spcBef>
                <a:spcPts val="300"/>
              </a:spcBef>
              <a:spcAft>
                <a:spcPts val="300"/>
              </a:spcAft>
              <a:buFont typeface="Arial" panose="020B0604020202020204" pitchFamily="34" charset="0"/>
              <a:buChar char="•"/>
              <a:defRPr/>
            </a:pPr>
            <a:r>
              <a:rPr lang="en-AU" sz="2000" dirty="0"/>
              <a:t>The building must have at least 2</a:t>
            </a:r>
            <a:r>
              <a:rPr lang="en-AU" sz="2000" dirty="0" smtClean="0"/>
              <a:t> </a:t>
            </a:r>
            <a:r>
              <a:rPr lang="en-AU" sz="2000" dirty="0"/>
              <a:t>exits from each storey</a:t>
            </a:r>
            <a:endParaRPr lang="en-AU" sz="2000" b="1" dirty="0"/>
          </a:p>
        </p:txBody>
      </p:sp>
      <p:sp>
        <p:nvSpPr>
          <p:cNvPr id="5" name="Answer 2">
            <a:extLst>
              <a:ext uri="{FF2B5EF4-FFF2-40B4-BE49-F238E27FC236}">
                <a16:creationId xmlns:a16="http://schemas.microsoft.com/office/drawing/2014/main" xmlns="" id="{DC741717-180C-48A1-9BE6-59344A186DE8}"/>
              </a:ext>
            </a:extLst>
          </p:cNvPr>
          <p:cNvSpPr txBox="1">
            <a:spLocks/>
          </p:cNvSpPr>
          <p:nvPr/>
        </p:nvSpPr>
        <p:spPr>
          <a:xfrm>
            <a:off x="3950855" y="4642617"/>
            <a:ext cx="7920000" cy="192283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smtClean="0"/>
              <a:t>D2D18 </a:t>
            </a:r>
            <a:r>
              <a:rPr lang="en-AU" sz="2000" dirty="0"/>
              <a:t>Number of persons accommodated</a:t>
            </a:r>
          </a:p>
          <a:p>
            <a:pPr marL="171450" lvl="0" indent="-171450">
              <a:buFont typeface="Arial" panose="020B0604020202020204" pitchFamily="34" charset="0"/>
              <a:buChar char="•"/>
              <a:defRPr/>
            </a:pPr>
            <a:r>
              <a:rPr lang="en-AU" sz="2000" dirty="0"/>
              <a:t>Table </a:t>
            </a:r>
            <a:r>
              <a:rPr lang="en-AU" sz="2000" dirty="0" smtClean="0"/>
              <a:t>D2D18 </a:t>
            </a:r>
            <a:r>
              <a:rPr lang="en-AU" sz="2000" dirty="0"/>
              <a:t>Area per person according to use</a:t>
            </a:r>
          </a:p>
          <a:p>
            <a:pPr marL="0" lvl="0" indent="0">
              <a:defRPr/>
            </a:pPr>
            <a:r>
              <a:rPr lang="en-AU" sz="2000" dirty="0"/>
              <a:t>1. Café = 23 persons (1 m</a:t>
            </a:r>
            <a:r>
              <a:rPr lang="en-AU" sz="2000" baseline="30000" dirty="0"/>
              <a:t>2</a:t>
            </a:r>
            <a:r>
              <a:rPr lang="en-AU" sz="2000" dirty="0" smtClean="0"/>
              <a:t>/ per person</a:t>
            </a:r>
            <a:r>
              <a:rPr lang="en-AU" sz="2000" dirty="0"/>
              <a:t>)</a:t>
            </a:r>
          </a:p>
          <a:p>
            <a:pPr marL="0" lvl="0" indent="0">
              <a:defRPr/>
            </a:pPr>
            <a:r>
              <a:rPr lang="en-AU" sz="2000" dirty="0"/>
              <a:t>2. Hotel = 400 persons (15 </a:t>
            </a:r>
            <a:r>
              <a:rPr lang="en-AU" sz="2000" dirty="0" smtClean="0"/>
              <a:t>m</a:t>
            </a:r>
            <a:r>
              <a:rPr lang="en-AU" sz="2000" baseline="30000" dirty="0" smtClean="0"/>
              <a:t>2</a:t>
            </a:r>
            <a:r>
              <a:rPr lang="en-AU" sz="2000" dirty="0"/>
              <a:t>/</a:t>
            </a:r>
            <a:r>
              <a:rPr lang="en-AU" sz="2000" dirty="0" smtClean="0"/>
              <a:t> per person</a:t>
            </a:r>
            <a:r>
              <a:rPr lang="en-AU" sz="2000" dirty="0"/>
              <a:t>)</a:t>
            </a:r>
          </a:p>
          <a:p>
            <a:pPr marL="0" lvl="0" indent="0">
              <a:defRPr/>
            </a:pPr>
            <a:r>
              <a:rPr lang="en-AU" sz="2000" dirty="0"/>
              <a:t>3. Bus station = 150 persons (2 m</a:t>
            </a:r>
            <a:r>
              <a:rPr lang="en-AU" sz="2000" baseline="30000" dirty="0"/>
              <a:t>2</a:t>
            </a:r>
            <a:r>
              <a:rPr lang="en-AU" sz="2000" dirty="0" smtClean="0"/>
              <a:t>/ per </a:t>
            </a:r>
            <a:r>
              <a:rPr lang="en-AU" sz="2000" dirty="0"/>
              <a:t>person)</a:t>
            </a:r>
          </a:p>
        </p:txBody>
      </p:sp>
      <p:sp>
        <p:nvSpPr>
          <p:cNvPr id="6" name="Answer 3">
            <a:extLst>
              <a:ext uri="{FF2B5EF4-FFF2-40B4-BE49-F238E27FC236}">
                <a16:creationId xmlns:a16="http://schemas.microsoft.com/office/drawing/2014/main" xmlns="" id="{CFBF3111-FA5D-4EFF-B6FD-DCCD0FB44ECA}"/>
              </a:ext>
            </a:extLst>
          </p:cNvPr>
          <p:cNvSpPr txBox="1">
            <a:spLocks/>
          </p:cNvSpPr>
          <p:nvPr/>
        </p:nvSpPr>
        <p:spPr>
          <a:xfrm>
            <a:off x="3950854" y="4188543"/>
            <a:ext cx="7920000" cy="2378718"/>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Part </a:t>
            </a:r>
            <a:r>
              <a:rPr lang="en-AU" sz="2000" dirty="0" smtClean="0"/>
              <a:t>D3D3 </a:t>
            </a:r>
            <a:r>
              <a:rPr lang="en-AU" sz="2000" dirty="0"/>
              <a:t>Fire-isolated stairways and ramps</a:t>
            </a:r>
          </a:p>
          <a:p>
            <a:pPr marL="171450" lvl="0" indent="-171450">
              <a:buFont typeface="Arial" panose="020B0604020202020204" pitchFamily="34" charset="0"/>
              <a:buChar char="•"/>
              <a:defRPr/>
            </a:pPr>
            <a:r>
              <a:rPr lang="en-AU" sz="2000" dirty="0"/>
              <a:t>The stairway must be constructed:</a:t>
            </a:r>
          </a:p>
          <a:p>
            <a:pPr marL="628650" lvl="1" indent="-171450">
              <a:defRPr/>
            </a:pPr>
            <a:r>
              <a:rPr lang="en-AU" sz="2000" dirty="0"/>
              <a:t>Of non-combustible materials</a:t>
            </a:r>
          </a:p>
          <a:p>
            <a:pPr marL="628650" lvl="1" indent="-171450">
              <a:defRPr/>
            </a:pPr>
            <a:r>
              <a:rPr lang="en-AU" sz="2000" dirty="0"/>
              <a:t>So that if there is a local failure, it will not cause </a:t>
            </a:r>
            <a:br>
              <a:rPr lang="en-AU" sz="2000" dirty="0"/>
            </a:br>
            <a:r>
              <a:rPr lang="en-AU" sz="2000" dirty="0"/>
              <a:t>structural damage to the shaft, or impair the </a:t>
            </a:r>
            <a:br>
              <a:rPr lang="en-AU" sz="2000" dirty="0"/>
            </a:br>
            <a:r>
              <a:rPr lang="en-AU" sz="2000" dirty="0"/>
              <a:t>fire resistance of the shaft</a:t>
            </a:r>
          </a:p>
        </p:txBody>
      </p:sp>
      <p:sp>
        <p:nvSpPr>
          <p:cNvPr id="86" name="Answer 4">
            <a:extLst>
              <a:ext uri="{FF2B5EF4-FFF2-40B4-BE49-F238E27FC236}">
                <a16:creationId xmlns:a16="http://schemas.microsoft.com/office/drawing/2014/main" xmlns="" id="{3C7A3B59-17F3-4279-909F-3280A1F853CB}"/>
              </a:ext>
            </a:extLst>
          </p:cNvPr>
          <p:cNvSpPr txBox="1">
            <a:spLocks/>
          </p:cNvSpPr>
          <p:nvPr/>
        </p:nvSpPr>
        <p:spPr>
          <a:xfrm>
            <a:off x="3949702" y="5092864"/>
            <a:ext cx="7910797" cy="1477329"/>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Part </a:t>
            </a:r>
            <a:r>
              <a:rPr lang="en-AU" sz="2000" dirty="0" smtClean="0"/>
              <a:t>D3D7 </a:t>
            </a:r>
            <a:r>
              <a:rPr lang="en-AU" sz="2000" dirty="0"/>
              <a:t>Smoke lobbies, </a:t>
            </a:r>
            <a:r>
              <a:rPr lang="en-AU" sz="2000" dirty="0" smtClean="0"/>
              <a:t>clauses </a:t>
            </a:r>
            <a:r>
              <a:rPr lang="en-AU" sz="2000" dirty="0"/>
              <a:t>(a) and (b)(i)</a:t>
            </a:r>
          </a:p>
          <a:p>
            <a:pPr marL="171450" lvl="0" indent="-171450">
              <a:buFont typeface="Arial" panose="020B0604020202020204" pitchFamily="34" charset="0"/>
              <a:buChar char="•"/>
              <a:defRPr/>
            </a:pPr>
            <a:r>
              <a:rPr lang="en-AU" sz="2000" dirty="0"/>
              <a:t>Minimum allowable size is 6 m</a:t>
            </a:r>
            <a:r>
              <a:rPr lang="en-AU" sz="2000" baseline="30000" dirty="0"/>
              <a:t>2</a:t>
            </a:r>
          </a:p>
          <a:p>
            <a:pPr marL="171450" lvl="0" indent="-171450">
              <a:buFont typeface="Arial" panose="020B0604020202020204" pitchFamily="34" charset="0"/>
              <a:buChar char="•"/>
              <a:defRPr/>
            </a:pPr>
            <a:r>
              <a:rPr lang="en-AU" sz="2000" dirty="0"/>
              <a:t>Minimum FRL for walls is 60/60/--</a:t>
            </a:r>
          </a:p>
        </p:txBody>
      </p:sp>
      <p:sp>
        <p:nvSpPr>
          <p:cNvPr id="87" name="Answer 5">
            <a:extLst>
              <a:ext uri="{FF2B5EF4-FFF2-40B4-BE49-F238E27FC236}">
                <a16:creationId xmlns:a16="http://schemas.microsoft.com/office/drawing/2014/main" xmlns="" id="{5B0BEC95-4D3B-4346-A025-EB03F045468E}"/>
              </a:ext>
            </a:extLst>
          </p:cNvPr>
          <p:cNvSpPr txBox="1">
            <a:spLocks/>
          </p:cNvSpPr>
          <p:nvPr/>
        </p:nvSpPr>
        <p:spPr>
          <a:xfrm>
            <a:off x="3949702" y="3872465"/>
            <a:ext cx="7920000" cy="270638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Part </a:t>
            </a:r>
            <a:r>
              <a:rPr lang="en-AU" sz="2000" dirty="0" smtClean="0"/>
              <a:t>D3D28 </a:t>
            </a:r>
            <a:r>
              <a:rPr lang="en-AU" sz="2000" dirty="0"/>
              <a:t>Signs on doors, </a:t>
            </a:r>
            <a:r>
              <a:rPr lang="en-AU" sz="2000" dirty="0" smtClean="0"/>
              <a:t>clause (4)(a) and (b</a:t>
            </a:r>
            <a:r>
              <a:rPr lang="en-AU" sz="2000" dirty="0"/>
              <a:t>)</a:t>
            </a:r>
          </a:p>
          <a:p>
            <a:pPr marL="171450" lvl="0" indent="-171450">
              <a:buFont typeface="Arial" panose="020B0604020202020204" pitchFamily="34" charset="0"/>
              <a:buChar char="•"/>
              <a:defRPr/>
            </a:pPr>
            <a:r>
              <a:rPr lang="en-AU" sz="2000" dirty="0"/>
              <a:t>Automatic fire door:</a:t>
            </a:r>
          </a:p>
          <a:p>
            <a:pPr marL="1519238" lvl="0" indent="0">
              <a:defRPr/>
            </a:pPr>
            <a:r>
              <a:rPr lang="en-AU" sz="2000" dirty="0"/>
              <a:t>‘FIRE SAFETY DOOR – DO NOT OBSTRUCT’</a:t>
            </a:r>
          </a:p>
          <a:p>
            <a:pPr marL="171450" lvl="0" indent="-171450">
              <a:buFont typeface="Arial" panose="020B0604020202020204" pitchFamily="34" charset="0"/>
              <a:buChar char="•"/>
              <a:defRPr/>
            </a:pPr>
            <a:r>
              <a:rPr lang="en-AU" sz="2000" dirty="0"/>
              <a:t>Self-closing fire door: </a:t>
            </a:r>
          </a:p>
          <a:p>
            <a:pPr marL="1519238" lvl="0" indent="0">
              <a:defRPr/>
            </a:pPr>
            <a:r>
              <a:rPr lang="en-AU" sz="2000" dirty="0"/>
              <a:t>‘FIRE SAFETY DOOR</a:t>
            </a:r>
          </a:p>
          <a:p>
            <a:pPr marL="1519238" lvl="0" indent="0">
              <a:defRPr/>
            </a:pPr>
            <a:r>
              <a:rPr lang="en-AU" sz="2000" dirty="0"/>
              <a:t>DO NOT OBSTRUCT</a:t>
            </a:r>
          </a:p>
          <a:p>
            <a:pPr marL="1519238" lvl="0" indent="0">
              <a:defRPr/>
            </a:pPr>
            <a:r>
              <a:rPr lang="en-AU" sz="2000" dirty="0"/>
              <a:t>DO NOT KEEP OPEN’</a:t>
            </a:r>
          </a:p>
        </p:txBody>
      </p:sp>
      <p:pic>
        <p:nvPicPr>
          <p:cNvPr id="21"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8012985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dissolv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dissolv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dissolve">
                                      <p:cBhvr>
                                        <p:cTn id="64" dur="500"/>
                                        <p:tgtEl>
                                          <p:spTgt spid="8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dissolve">
                                      <p:cBhvr>
                                        <p:cTn id="69" dur="500"/>
                                        <p:tgtEl>
                                          <p:spTgt spid="8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grpId="1" nodeType="clickEffect">
                                  <p:stCondLst>
                                    <p:cond delay="0"/>
                                  </p:stCondLst>
                                  <p:childTnLst>
                                    <p:animEffect transition="out" filter="dissolve">
                                      <p:cBhvr>
                                        <p:cTn id="73" dur="500"/>
                                        <p:tgtEl>
                                          <p:spTgt spid="85"/>
                                        </p:tgtEl>
                                      </p:cBhvr>
                                    </p:animEffect>
                                    <p:set>
                                      <p:cBhvr>
                                        <p:cTn id="74" dur="1" fill="hold">
                                          <p:stCondLst>
                                            <p:cond delay="499"/>
                                          </p:stCondLst>
                                        </p:cTn>
                                        <p:tgtEl>
                                          <p:spTgt spid="85"/>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86"/>
                                        </p:tgtEl>
                                      </p:cBhvr>
                                    </p:animEffect>
                                    <p:set>
                                      <p:cBhvr>
                                        <p:cTn id="77"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41"/>
                    </p:tgtEl>
                  </p:cond>
                </p:stCondLst>
                <p:endSync evt="end" delay="0">
                  <p:rtn val="all"/>
                </p:endSync>
                <p:childTnLst>
                  <p:par>
                    <p:cTn id="79" fill="hold">
                      <p:stCondLst>
                        <p:cond delay="0"/>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dissolve">
                                      <p:cBhvr>
                                        <p:cTn id="83" dur="500"/>
                                        <p:tgtEl>
                                          <p:spTgt spid="9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dissolve">
                                      <p:cBhvr>
                                        <p:cTn id="88" dur="500"/>
                                        <p:tgtEl>
                                          <p:spTgt spid="8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xit" presetSubtype="0" fill="hold" grpId="1" nodeType="clickEffect">
                                  <p:stCondLst>
                                    <p:cond delay="0"/>
                                  </p:stCondLst>
                                  <p:childTnLst>
                                    <p:animEffect transition="out" filter="dissolve">
                                      <p:cBhvr>
                                        <p:cTn id="92" dur="500"/>
                                        <p:tgtEl>
                                          <p:spTgt spid="91"/>
                                        </p:tgtEl>
                                      </p:cBhvr>
                                    </p:animEffect>
                                    <p:set>
                                      <p:cBhvr>
                                        <p:cTn id="93" dur="1" fill="hold">
                                          <p:stCondLst>
                                            <p:cond delay="499"/>
                                          </p:stCondLst>
                                        </p:cTn>
                                        <p:tgtEl>
                                          <p:spTgt spid="91"/>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500"/>
                                        <p:tgtEl>
                                          <p:spTgt spid="87"/>
                                        </p:tgtEl>
                                      </p:cBhvr>
                                    </p:animEffect>
                                    <p:set>
                                      <p:cBhvr>
                                        <p:cTn id="96"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P spid="91" grpId="0" animBg="1"/>
      <p:bldP spid="91" grpId="1" animBg="1"/>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P spid="6" grpId="1" animBg="1"/>
      <p:bldP spid="86" grpId="0" animBg="1"/>
      <p:bldP spid="86" grpId="1" animBg="1"/>
      <p:bldP spid="87" grpId="0" animBg="1"/>
      <p:bldP spid="8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266A10F3-6B14-4590-896C-364A85BFF306}"/>
              </a:ext>
            </a:extLst>
          </p:cNvPr>
          <p:cNvSpPr>
            <a:spLocks noGrp="1"/>
          </p:cNvSpPr>
          <p:nvPr>
            <p:ph type="body" sz="quarter" idx="11"/>
          </p:nvPr>
        </p:nvSpPr>
        <p:spPr/>
        <p:txBody>
          <a:bodyPr>
            <a:normAutofit lnSpcReduction="10000"/>
          </a:bodyPr>
          <a:lstStyle/>
          <a:p>
            <a:r>
              <a:rPr lang="en-AU" dirty="0"/>
              <a:t>What are the fire safety provisions in Section E Services and equipment?</a:t>
            </a:r>
          </a:p>
        </p:txBody>
      </p:sp>
      <p:sp>
        <p:nvSpPr>
          <p:cNvPr id="3" name="Right hand block">
            <a:extLst>
              <a:ext uri="{FF2B5EF4-FFF2-40B4-BE49-F238E27FC236}">
                <a16:creationId xmlns:a16="http://schemas.microsoft.com/office/drawing/2014/main" xmlns="" id="{501B581A-35F8-4411-A6F2-0A70A6F4DCDD}"/>
              </a:ext>
            </a:extLst>
          </p:cNvPr>
          <p:cNvSpPr>
            <a:spLocks noGrp="1"/>
          </p:cNvSpPr>
          <p:nvPr>
            <p:ph type="body" sz="quarter" idx="10"/>
          </p:nvPr>
        </p:nvSpPr>
        <p:spPr/>
        <p:txBody>
          <a:bodyPr>
            <a:normAutofit/>
          </a:bodyPr>
          <a:lstStyle/>
          <a:p>
            <a:r>
              <a:rPr lang="en-AU" sz="2200" dirty="0" smtClean="0"/>
              <a:t>4 </a:t>
            </a:r>
            <a:r>
              <a:rPr lang="en-AU" sz="2200" dirty="0"/>
              <a:t>Parts:</a:t>
            </a:r>
          </a:p>
          <a:p>
            <a:pPr lvl="1"/>
            <a:r>
              <a:rPr lang="en-AU" sz="2200" dirty="0"/>
              <a:t>Part E1 Fire fighting equipment</a:t>
            </a:r>
          </a:p>
          <a:p>
            <a:pPr lvl="1"/>
            <a:r>
              <a:rPr lang="en-AU" sz="2200" dirty="0"/>
              <a:t>Part E2 Smoke hazard management</a:t>
            </a:r>
          </a:p>
          <a:p>
            <a:pPr lvl="1"/>
            <a:r>
              <a:rPr lang="en-AU" sz="2200" dirty="0"/>
              <a:t>Part E3 Lift installations</a:t>
            </a:r>
          </a:p>
          <a:p>
            <a:pPr lvl="1">
              <a:spcAft>
                <a:spcPts val="600"/>
              </a:spcAft>
            </a:pPr>
            <a:r>
              <a:rPr lang="en-AU" sz="2200" dirty="0"/>
              <a:t>Part E4 Visibility in an emergency, exit signs and warning systems</a:t>
            </a:r>
          </a:p>
          <a:p>
            <a:r>
              <a:rPr lang="en-AU" sz="2200" dirty="0"/>
              <a:t>Each Part contains Performance Requirements, Verification Methods, </a:t>
            </a:r>
            <a:r>
              <a:rPr lang="en-AU" sz="2200" dirty="0" smtClean="0"/>
              <a:t>and DTS Provisions</a:t>
            </a:r>
          </a:p>
          <a:p>
            <a:r>
              <a:rPr lang="en-AU" sz="2200" dirty="0" smtClean="0"/>
              <a:t>Specifications included at end of Section E</a:t>
            </a:r>
            <a:endParaRPr lang="en-AU" sz="2200" dirty="0"/>
          </a:p>
        </p:txBody>
      </p:sp>
      <p:sp>
        <p:nvSpPr>
          <p:cNvPr id="4" name="Left hand block">
            <a:extLst>
              <a:ext uri="{FF2B5EF4-FFF2-40B4-BE49-F238E27FC236}">
                <a16:creationId xmlns:a16="http://schemas.microsoft.com/office/drawing/2014/main" xmlns="" id="{A19A8A0D-23C2-4C7B-9997-F5501B730504}"/>
              </a:ext>
            </a:extLst>
          </p:cNvPr>
          <p:cNvSpPr>
            <a:spLocks noGrp="1"/>
          </p:cNvSpPr>
          <p:nvPr>
            <p:ph type="body" sz="quarter" idx="12"/>
          </p:nvPr>
        </p:nvSpPr>
        <p:spPr/>
        <p:txBody>
          <a:bodyPr>
            <a:normAutofit/>
          </a:bodyPr>
          <a:lstStyle/>
          <a:p>
            <a:r>
              <a:rPr lang="en-AU" sz="2200" dirty="0"/>
              <a:t>All Performance Requirements relate to fire safety:</a:t>
            </a:r>
          </a:p>
          <a:p>
            <a:pPr lvl="1"/>
            <a:r>
              <a:rPr lang="en-AU" sz="2200" dirty="0"/>
              <a:t>Facilities to fight a fire or prevent the spread of fire</a:t>
            </a:r>
          </a:p>
          <a:p>
            <a:pPr lvl="1"/>
            <a:r>
              <a:rPr lang="en-AU" sz="2200" dirty="0"/>
              <a:t>Features to safeguard building occupants from smoke and toxic gases, including automatic warnings</a:t>
            </a:r>
          </a:p>
          <a:p>
            <a:pPr lvl="1"/>
            <a:r>
              <a:rPr lang="en-AU" sz="2200" dirty="0"/>
              <a:t>Safe travel in lifts for evacuation and fire fighting</a:t>
            </a:r>
          </a:p>
          <a:p>
            <a:pPr lvl="1"/>
            <a:r>
              <a:rPr lang="en-AU" sz="2200" dirty="0"/>
              <a:t>Visibility and signage for evacuation and emergency warnings</a:t>
            </a:r>
          </a:p>
          <a:p>
            <a:endParaRPr lang="en-AU" sz="2600" dirty="0"/>
          </a:p>
        </p:txBody>
      </p:sp>
      <p:pic>
        <p:nvPicPr>
          <p:cNvPr id="6"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806410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1" y="314325"/>
            <a:ext cx="9908495" cy="981075"/>
          </a:xfrm>
        </p:spPr>
        <p:txBody>
          <a:bodyPr>
            <a:normAutofit/>
          </a:bodyPr>
          <a:lstStyle/>
          <a:p>
            <a:r>
              <a:rPr lang="en-AU" dirty="0"/>
              <a:t>Interpreting fire safety Performance Requirements</a:t>
            </a:r>
          </a:p>
        </p:txBody>
      </p:sp>
      <p:sp>
        <p:nvSpPr>
          <p:cNvPr id="3" name="Button E1" descr="Question 1 button&#10;">
            <a:extLst>
              <a:ext uri="{FF2B5EF4-FFF2-40B4-BE49-F238E27FC236}">
                <a16:creationId xmlns:a16="http://schemas.microsoft.com/office/drawing/2014/main" xmlns="" id="{89759366-EB36-486A-97E0-DC067D207F54}"/>
              </a:ext>
            </a:extLst>
          </p:cNvPr>
          <p:cNvSpPr/>
          <p:nvPr/>
        </p:nvSpPr>
        <p:spPr>
          <a:xfrm>
            <a:off x="362010" y="1753601"/>
            <a:ext cx="2412000" cy="864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rPr>
              <a:t>E1 Fire fighting equipment</a:t>
            </a:r>
          </a:p>
        </p:txBody>
      </p:sp>
      <p:sp>
        <p:nvSpPr>
          <p:cNvPr id="18" name="Button E2" descr="Question 2 button">
            <a:extLst>
              <a:ext uri="{FF2B5EF4-FFF2-40B4-BE49-F238E27FC236}">
                <a16:creationId xmlns:a16="http://schemas.microsoft.com/office/drawing/2014/main" xmlns="" id="{8F31F86D-F0BB-4B5F-9B82-439DEAA2F63A}"/>
              </a:ext>
            </a:extLst>
          </p:cNvPr>
          <p:cNvSpPr/>
          <p:nvPr/>
        </p:nvSpPr>
        <p:spPr>
          <a:xfrm>
            <a:off x="3382558" y="1753601"/>
            <a:ext cx="2412000" cy="864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rPr>
              <a:t>E2 Smoke hazard management</a:t>
            </a:r>
          </a:p>
        </p:txBody>
      </p:sp>
      <p:sp>
        <p:nvSpPr>
          <p:cNvPr id="17" name="Button E3" descr="Question 3 button">
            <a:extLst>
              <a:ext uri="{FF2B5EF4-FFF2-40B4-BE49-F238E27FC236}">
                <a16:creationId xmlns:a16="http://schemas.microsoft.com/office/drawing/2014/main" xmlns="" id="{C07DCAFD-6709-4693-A880-D9A088331945}"/>
              </a:ext>
            </a:extLst>
          </p:cNvPr>
          <p:cNvSpPr/>
          <p:nvPr/>
        </p:nvSpPr>
        <p:spPr>
          <a:xfrm>
            <a:off x="6403106" y="1753601"/>
            <a:ext cx="2412000" cy="864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rPr>
              <a:t>E3 Lift installations</a:t>
            </a:r>
          </a:p>
        </p:txBody>
      </p:sp>
      <p:sp>
        <p:nvSpPr>
          <p:cNvPr id="19" name="Button E4" descr="Question 4 button">
            <a:extLst>
              <a:ext uri="{FF2B5EF4-FFF2-40B4-BE49-F238E27FC236}">
                <a16:creationId xmlns:a16="http://schemas.microsoft.com/office/drawing/2014/main" xmlns="" id="{F7E31B9B-CEBD-4E37-83DC-A6DD98E1DD80}"/>
              </a:ext>
            </a:extLst>
          </p:cNvPr>
          <p:cNvSpPr/>
          <p:nvPr/>
        </p:nvSpPr>
        <p:spPr>
          <a:xfrm>
            <a:off x="9423653" y="1744269"/>
            <a:ext cx="2412000" cy="864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rPr>
              <a:t>E4 Visibility in an emergency, exit signs and warning systems</a:t>
            </a:r>
          </a:p>
        </p:txBody>
      </p:sp>
      <p:pic>
        <p:nvPicPr>
          <p:cNvPr id="8" name="Excerpt E1">
            <a:extLst>
              <a:ext uri="{FF2B5EF4-FFF2-40B4-BE49-F238E27FC236}">
                <a16:creationId xmlns:a16="http://schemas.microsoft.com/office/drawing/2014/main" xmlns="" id="{A4C6B566-D518-4EA8-88FA-F52A50D8C8A4}"/>
              </a:ext>
            </a:extLst>
          </p:cNvPr>
          <p:cNvPicPr>
            <a:picLocks noChangeAspect="1"/>
          </p:cNvPicPr>
          <p:nvPr/>
        </p:nvPicPr>
        <p:blipFill rotWithShape="1">
          <a:blip r:embed="rId4">
            <a:extLst>
              <a:ext uri="{28A0092B-C50C-407E-A947-70E740481C1C}">
                <a14:useLocalDpi xmlns:a14="http://schemas.microsoft.com/office/drawing/2010/main" val="0"/>
              </a:ext>
            </a:extLst>
          </a:blip>
          <a:srcRect b="2363"/>
          <a:stretch/>
        </p:blipFill>
        <p:spPr>
          <a:xfrm>
            <a:off x="6191439" y="1737717"/>
            <a:ext cx="5644215" cy="4928126"/>
          </a:xfrm>
          <a:prstGeom prst="rect">
            <a:avLst/>
          </a:prstGeom>
          <a:ln>
            <a:solidFill>
              <a:schemeClr val="accent2"/>
            </a:solidFill>
          </a:ln>
        </p:spPr>
      </p:pic>
      <p:sp>
        <p:nvSpPr>
          <p:cNvPr id="13" name="Description E1">
            <a:extLst>
              <a:ext uri="{FF2B5EF4-FFF2-40B4-BE49-F238E27FC236}">
                <a16:creationId xmlns:a16="http://schemas.microsoft.com/office/drawing/2014/main" xmlns="" id="{D8535521-2852-42E5-97A4-A3FA00E5A1C5}"/>
              </a:ext>
            </a:extLst>
          </p:cNvPr>
          <p:cNvSpPr txBox="1"/>
          <p:nvPr/>
        </p:nvSpPr>
        <p:spPr>
          <a:xfrm>
            <a:off x="530680" y="2917761"/>
            <a:ext cx="5358452" cy="3518912"/>
          </a:xfrm>
          <a:prstGeom prst="rect">
            <a:avLst/>
          </a:prstGeom>
          <a:solidFill>
            <a:schemeClr val="bg1"/>
          </a:solidFill>
        </p:spPr>
        <p:txBody>
          <a:bodyPr wrap="square" rtlCol="0">
            <a:spAutoFit/>
          </a:bodyPr>
          <a:lstStyle/>
          <a:p>
            <a:pPr marL="342900" indent="-342900">
              <a:spcBef>
                <a:spcPts val="200"/>
              </a:spcBef>
              <a:spcAft>
                <a:spcPts val="200"/>
              </a:spcAft>
              <a:buFont typeface="Arial" panose="020B0604020202020204" pitchFamily="34" charset="0"/>
              <a:buChar char="•"/>
            </a:pPr>
            <a:r>
              <a:rPr lang="en-AU" dirty="0"/>
              <a:t>The larger the fire compartment/floor area, the larger the size of any potential fire, therefore the greater the fire safety measures required</a:t>
            </a:r>
          </a:p>
          <a:p>
            <a:pPr marL="342900" indent="-342900">
              <a:spcBef>
                <a:spcPts val="200"/>
              </a:spcBef>
              <a:spcAft>
                <a:spcPts val="200"/>
              </a:spcAft>
              <a:buFont typeface="Arial" panose="020B0604020202020204" pitchFamily="34" charset="0"/>
              <a:buChar char="•"/>
            </a:pPr>
            <a:r>
              <a:rPr lang="en-AU" dirty="0"/>
              <a:t>Fire safety systems work together rather than in isolation, so the installation of one system may reduce the need for another fire safety element or allow for some adjustment of another fire safety element</a:t>
            </a:r>
          </a:p>
          <a:p>
            <a:pPr marL="342900" indent="-342900">
              <a:spcBef>
                <a:spcPts val="200"/>
              </a:spcBef>
              <a:spcAft>
                <a:spcPts val="200"/>
              </a:spcAft>
              <a:buFont typeface="Arial" panose="020B0604020202020204" pitchFamily="34" charset="0"/>
              <a:buChar char="•"/>
            </a:pPr>
            <a:r>
              <a:rPr lang="en-AU" dirty="0"/>
              <a:t>Fire hydrants can only be used with the correct equipment, so they are not required if there is no fire brigade available to attend a fire, e.g. in a remote area</a:t>
            </a:r>
          </a:p>
        </p:txBody>
      </p:sp>
      <p:pic>
        <p:nvPicPr>
          <p:cNvPr id="11" name="E2 Excerpt">
            <a:extLst>
              <a:ext uri="{FF2B5EF4-FFF2-40B4-BE49-F238E27FC236}">
                <a16:creationId xmlns:a16="http://schemas.microsoft.com/office/drawing/2014/main" xmlns="" id="{8328F89D-BE9A-48AF-9CAC-B47FE6B8BD28}"/>
              </a:ext>
            </a:extLst>
          </p:cNvPr>
          <p:cNvPicPr>
            <a:picLocks noChangeAspect="1"/>
          </p:cNvPicPr>
          <p:nvPr/>
        </p:nvPicPr>
        <p:blipFill rotWithShape="1">
          <a:blip r:embed="rId5">
            <a:extLst>
              <a:ext uri="{28A0092B-C50C-407E-A947-70E740481C1C}">
                <a14:useLocalDpi xmlns:a14="http://schemas.microsoft.com/office/drawing/2010/main" val="0"/>
              </a:ext>
            </a:extLst>
          </a:blip>
          <a:srcRect b="1365"/>
          <a:stretch/>
        </p:blipFill>
        <p:spPr>
          <a:xfrm>
            <a:off x="6247441" y="1724465"/>
            <a:ext cx="5683817" cy="5020892"/>
          </a:xfrm>
          <a:prstGeom prst="rect">
            <a:avLst/>
          </a:prstGeom>
          <a:ln>
            <a:solidFill>
              <a:schemeClr val="accent2"/>
            </a:solidFill>
          </a:ln>
        </p:spPr>
      </p:pic>
      <p:sp>
        <p:nvSpPr>
          <p:cNvPr id="16" name="Description E2">
            <a:extLst>
              <a:ext uri="{FF2B5EF4-FFF2-40B4-BE49-F238E27FC236}">
                <a16:creationId xmlns:a16="http://schemas.microsoft.com/office/drawing/2014/main" xmlns="" id="{681B8707-9536-4BF0-AE7D-99A4B3A17AB9}"/>
              </a:ext>
            </a:extLst>
          </p:cNvPr>
          <p:cNvSpPr txBox="1"/>
          <p:nvPr/>
        </p:nvSpPr>
        <p:spPr>
          <a:xfrm>
            <a:off x="490609" y="2771405"/>
            <a:ext cx="5550129" cy="3924151"/>
          </a:xfrm>
          <a:prstGeom prst="rect">
            <a:avLst/>
          </a:prstGeom>
          <a:solidFill>
            <a:schemeClr val="bg1"/>
          </a:solidFill>
        </p:spPr>
        <p:txBody>
          <a:bodyPr wrap="square" rtlCol="0">
            <a:spAutoFit/>
          </a:bodyPr>
          <a:lstStyle/>
          <a:p>
            <a:pPr marL="285750" indent="-285750">
              <a:spcBef>
                <a:spcPts val="300"/>
              </a:spcBef>
              <a:spcAft>
                <a:spcPts val="300"/>
              </a:spcAft>
              <a:buFont typeface="Arial" panose="020B0604020202020204" pitchFamily="34" charset="0"/>
              <a:buChar char="•"/>
            </a:pPr>
            <a:r>
              <a:rPr lang="en-AU" dirty="0"/>
              <a:t>Automatic warning systems are needed in buildings with sleeping accommodation</a:t>
            </a:r>
          </a:p>
          <a:p>
            <a:pPr marL="285750" indent="-285750">
              <a:spcBef>
                <a:spcPts val="300"/>
              </a:spcBef>
              <a:spcAft>
                <a:spcPts val="300"/>
              </a:spcAft>
              <a:buFont typeface="Arial" panose="020B0604020202020204" pitchFamily="34" charset="0"/>
              <a:buChar char="•"/>
            </a:pPr>
            <a:r>
              <a:rPr lang="en-AU" dirty="0"/>
              <a:t>Conditions in evacuation routes must protect occupants from heat and toxic gases, and allow them to see for as long as needed to evacuate the expected number of people before a fire is likely to develop to an unmanageable level </a:t>
            </a:r>
          </a:p>
          <a:p>
            <a:pPr marL="285750" indent="-285750">
              <a:spcBef>
                <a:spcPts val="300"/>
              </a:spcBef>
              <a:spcAft>
                <a:spcPts val="300"/>
              </a:spcAft>
              <a:buFont typeface="Arial" panose="020B0604020202020204" pitchFamily="34" charset="0"/>
              <a:buChar char="•"/>
            </a:pPr>
            <a:r>
              <a:rPr lang="en-AU" dirty="0"/>
              <a:t>The longer the travel distance, the longer the evacuation time, and the longer the fire safety systems must maintain a safe environment</a:t>
            </a:r>
          </a:p>
          <a:p>
            <a:pPr marL="285750" indent="-285750">
              <a:spcBef>
                <a:spcPts val="300"/>
              </a:spcBef>
              <a:spcAft>
                <a:spcPts val="300"/>
              </a:spcAft>
              <a:buFont typeface="Arial" panose="020B0604020202020204" pitchFamily="34" charset="0"/>
              <a:buChar char="•"/>
            </a:pPr>
            <a:r>
              <a:rPr lang="en-AU" dirty="0"/>
              <a:t>Smoke management is not required in structures that are not enclosed (because the smoke can escape)</a:t>
            </a:r>
          </a:p>
        </p:txBody>
      </p:sp>
      <p:pic>
        <p:nvPicPr>
          <p:cNvPr id="14" name="E3 Excerpt">
            <a:extLst>
              <a:ext uri="{FF2B5EF4-FFF2-40B4-BE49-F238E27FC236}">
                <a16:creationId xmlns:a16="http://schemas.microsoft.com/office/drawing/2014/main" xmlns="" id="{71336DFA-6675-4075-8DE1-E128E7DE9F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505" y="1711213"/>
            <a:ext cx="5800251" cy="5062165"/>
          </a:xfrm>
          <a:prstGeom prst="rect">
            <a:avLst/>
          </a:prstGeom>
          <a:ln>
            <a:solidFill>
              <a:schemeClr val="accent2"/>
            </a:solidFill>
          </a:ln>
        </p:spPr>
      </p:pic>
      <p:sp>
        <p:nvSpPr>
          <p:cNvPr id="40" name="Description E3">
            <a:extLst>
              <a:ext uri="{FF2B5EF4-FFF2-40B4-BE49-F238E27FC236}">
                <a16:creationId xmlns:a16="http://schemas.microsoft.com/office/drawing/2014/main" xmlns="" id="{6A73086C-B75B-458B-B7D6-0B05CC15B635}"/>
              </a:ext>
            </a:extLst>
          </p:cNvPr>
          <p:cNvSpPr txBox="1"/>
          <p:nvPr/>
        </p:nvSpPr>
        <p:spPr>
          <a:xfrm>
            <a:off x="6400293" y="3297350"/>
            <a:ext cx="5435360" cy="3016210"/>
          </a:xfrm>
          <a:prstGeom prst="rect">
            <a:avLst/>
          </a:prstGeom>
          <a:solidFill>
            <a:schemeClr val="bg1"/>
          </a:solidFill>
        </p:spPr>
        <p:txBody>
          <a:bodyPr wrap="square" rtlCol="0">
            <a:spAutoFit/>
          </a:bodyPr>
          <a:lstStyle/>
          <a:p>
            <a:pPr marL="342900" lvl="0" indent="-342900">
              <a:spcBef>
                <a:spcPts val="200"/>
              </a:spcBef>
              <a:spcAft>
                <a:spcPts val="600"/>
              </a:spcAft>
              <a:buFont typeface="Arial" panose="020B0604020202020204" pitchFamily="34" charset="0"/>
              <a:buChar char="•"/>
              <a:defRPr/>
            </a:pPr>
            <a:r>
              <a:rPr lang="en-AU" sz="2000" dirty="0"/>
              <a:t>For buildings over </a:t>
            </a:r>
            <a:r>
              <a:rPr lang="en-AU" sz="2000" dirty="0" smtClean="0"/>
              <a:t>25 m </a:t>
            </a:r>
            <a:r>
              <a:rPr lang="en-AU" sz="2000" dirty="0"/>
              <a:t>in height, or a Class 9a building with patient care areas, </a:t>
            </a:r>
            <a:r>
              <a:rPr lang="en-AU" sz="2000" dirty="0" smtClean="0"/>
              <a:t>E3P2 </a:t>
            </a:r>
            <a:r>
              <a:rPr lang="en-AU" sz="2000" dirty="0"/>
              <a:t>requires that </a:t>
            </a:r>
            <a:r>
              <a:rPr lang="en-AU" sz="2000" b="1" dirty="0"/>
              <a:t>at least one</a:t>
            </a:r>
            <a:r>
              <a:rPr lang="en-AU" sz="2000" dirty="0"/>
              <a:t> of the passenger lifts is to be fitted as an emergency lift, for use by emergency services personnel</a:t>
            </a:r>
          </a:p>
          <a:p>
            <a:pPr marL="342900" indent="-342900">
              <a:spcBef>
                <a:spcPts val="600"/>
              </a:spcBef>
              <a:spcAft>
                <a:spcPts val="600"/>
              </a:spcAft>
              <a:buFont typeface="Arial" panose="020B0604020202020204" pitchFamily="34" charset="0"/>
              <a:buChar char="•"/>
              <a:defRPr/>
            </a:pPr>
            <a:r>
              <a:rPr lang="en-AU" sz="2000" dirty="0" smtClean="0"/>
              <a:t>E3P3 </a:t>
            </a:r>
            <a:r>
              <a:rPr lang="en-AU" sz="2000" dirty="0"/>
              <a:t>Emergency alerts</a:t>
            </a:r>
            <a:r>
              <a:rPr lang="en-AU" sz="2000" b="1" dirty="0"/>
              <a:t> </a:t>
            </a:r>
            <a:r>
              <a:rPr lang="en-AU" sz="2000" dirty="0"/>
              <a:t>requires signage or other means to alert occupants about the use of a lift during an emergency</a:t>
            </a:r>
          </a:p>
        </p:txBody>
      </p:sp>
      <p:sp>
        <p:nvSpPr>
          <p:cNvPr id="85" name="Description E4">
            <a:extLst>
              <a:ext uri="{FF2B5EF4-FFF2-40B4-BE49-F238E27FC236}">
                <a16:creationId xmlns:a16="http://schemas.microsoft.com/office/drawing/2014/main" xmlns="" id="{BA489ED2-4087-4315-A303-D2FB6A35971D}"/>
              </a:ext>
            </a:extLst>
          </p:cNvPr>
          <p:cNvSpPr txBox="1"/>
          <p:nvPr/>
        </p:nvSpPr>
        <p:spPr>
          <a:xfrm>
            <a:off x="6268278" y="2982066"/>
            <a:ext cx="5567375" cy="3580467"/>
          </a:xfrm>
          <a:prstGeom prst="rect">
            <a:avLst/>
          </a:prstGeom>
          <a:solidFill>
            <a:schemeClr val="bg1"/>
          </a:solidFill>
        </p:spPr>
        <p:txBody>
          <a:bodyPr wrap="square" rtlCol="0">
            <a:spAutoFit/>
          </a:bodyPr>
          <a:lstStyle/>
          <a:p>
            <a:pPr marL="342900" marR="0" lvl="0" indent="-34290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2000" dirty="0"/>
              <a:t>Emergency lighting must be provided to ensure safe evacuation when the main artificial lighting system fails</a:t>
            </a:r>
          </a:p>
          <a:p>
            <a:pPr marL="342900" marR="0" lvl="0" indent="-34290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2000" dirty="0"/>
              <a:t>Signs must identify where exits are and how to get to them, and must be clearly visible even when the mains power is out</a:t>
            </a:r>
          </a:p>
          <a:p>
            <a:pPr marL="342900" marR="0" lvl="0" indent="-34290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2000" dirty="0"/>
              <a:t>Doesn’t apply to the internal parts of SOUs in Class 2 or 3 buildings or in Class 4 parts of a building (as occupants will generally be familiar with evacuation routes, door positions etc, and distances tend to be short)</a:t>
            </a:r>
          </a:p>
        </p:txBody>
      </p:sp>
      <p:grpSp>
        <p:nvGrpSpPr>
          <p:cNvPr id="5" name="E4 Excerpt"/>
          <p:cNvGrpSpPr/>
          <p:nvPr/>
        </p:nvGrpSpPr>
        <p:grpSpPr>
          <a:xfrm>
            <a:off x="348757" y="314325"/>
            <a:ext cx="5664059" cy="6467108"/>
            <a:chOff x="348757" y="314325"/>
            <a:chExt cx="5664059" cy="6467108"/>
          </a:xfrm>
        </p:grpSpPr>
        <p:pic>
          <p:nvPicPr>
            <p:cNvPr id="25" name="E4 Excerpt">
              <a:extLst>
                <a:ext uri="{FF2B5EF4-FFF2-40B4-BE49-F238E27FC236}">
                  <a16:creationId xmlns:a16="http://schemas.microsoft.com/office/drawing/2014/main" xmlns="" id="{5652B1C6-480F-476D-AD3D-AFA368B32D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758" y="314325"/>
              <a:ext cx="5664058" cy="6467108"/>
            </a:xfrm>
            <a:prstGeom prst="rect">
              <a:avLst/>
            </a:prstGeom>
            <a:ln>
              <a:solidFill>
                <a:schemeClr val="accent2"/>
              </a:solidFill>
            </a:ln>
          </p:spPr>
        </p:pic>
        <p:pic>
          <p:nvPicPr>
            <p:cNvPr id="4" name="Picture 3"/>
            <p:cNvPicPr>
              <a:picLocks noChangeAspect="1"/>
            </p:cNvPicPr>
            <p:nvPr/>
          </p:nvPicPr>
          <p:blipFill>
            <a:blip r:embed="rId8"/>
            <a:stretch>
              <a:fillRect/>
            </a:stretch>
          </p:blipFill>
          <p:spPr>
            <a:xfrm>
              <a:off x="348757" y="4651566"/>
              <a:ext cx="5641258" cy="523683"/>
            </a:xfrm>
            <a:prstGeom prst="rect">
              <a:avLst/>
            </a:prstGeom>
          </p:spPr>
        </p:pic>
      </p:grpSp>
      <p:pic>
        <p:nvPicPr>
          <p:cNvPr id="28"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29124603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xit" presetSubtype="10" fill="hold" nodeType="clickEffect">
                                  <p:stCondLst>
                                    <p:cond delay="0"/>
                                  </p:stCondLst>
                                  <p:childTnLst>
                                    <p:anim calcmode="lin" valueType="num">
                                      <p:cBhvr>
                                        <p:cTn id="17" dur="500"/>
                                        <p:tgtEl>
                                          <p:spTgt spid="8"/>
                                        </p:tgtEl>
                                        <p:attrNameLst>
                                          <p:attrName>ppt_w</p:attrName>
                                        </p:attrNameLst>
                                      </p:cBhvr>
                                      <p:tavLst>
                                        <p:tav tm="0">
                                          <p:val>
                                            <p:strVal val="ppt_w"/>
                                          </p:val>
                                        </p:tav>
                                        <p:tav tm="100000">
                                          <p:val>
                                            <p:fltVal val="0"/>
                                          </p:val>
                                        </p:tav>
                                      </p:tavLst>
                                    </p:anim>
                                    <p:anim calcmode="lin" valueType="num">
                                      <p:cBhvr>
                                        <p:cTn id="18" dur="500"/>
                                        <p:tgtEl>
                                          <p:spTgt spid="8"/>
                                        </p:tgtEl>
                                        <p:attrNameLst>
                                          <p:attrName>ppt_h</p:attrName>
                                        </p:attrNameLst>
                                      </p:cBhvr>
                                      <p:tavLst>
                                        <p:tav tm="0">
                                          <p:val>
                                            <p:strVal val="ppt_h"/>
                                          </p:val>
                                        </p:tav>
                                        <p:tav tm="100000">
                                          <p:val>
                                            <p:strVal val="ppt_h"/>
                                          </p:val>
                                        </p:tav>
                                      </p:tavLst>
                                    </p:anim>
                                    <p:set>
                                      <p:cBhvr>
                                        <p:cTn id="19" dur="1" fill="hold">
                                          <p:stCondLst>
                                            <p:cond delay="499"/>
                                          </p:stCondLst>
                                        </p:cTn>
                                        <p:tgtEl>
                                          <p:spTgt spid="8"/>
                                        </p:tgtEl>
                                        <p:attrNameLst>
                                          <p:attrName>style.visibility</p:attrName>
                                        </p:attrNameLst>
                                      </p:cBhvr>
                                      <p:to>
                                        <p:strVal val="hidden"/>
                                      </p:to>
                                    </p:set>
                                  </p:childTnLst>
                                </p:cTn>
                              </p:par>
                              <p:par>
                                <p:cTn id="20" presetID="9" presetClass="exit" presetSubtype="0" fill="hold" grpId="1" nodeType="withEffect">
                                  <p:stCondLst>
                                    <p:cond delay="0"/>
                                  </p:stCondLst>
                                  <p:childTnLst>
                                    <p:animEffect transition="out" filter="dissolv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nodeType="clickEffect">
                                  <p:stCondLst>
                                    <p:cond delay="0"/>
                                  </p:stCondLst>
                                  <p:childTnLst>
                                    <p:anim calcmode="lin" valueType="num">
                                      <p:cBhvr>
                                        <p:cTn id="38" dur="500"/>
                                        <p:tgtEl>
                                          <p:spTgt spid="11"/>
                                        </p:tgtEl>
                                        <p:attrNameLst>
                                          <p:attrName>ppt_w</p:attrName>
                                        </p:attrNameLst>
                                      </p:cBhvr>
                                      <p:tavLst>
                                        <p:tav tm="0">
                                          <p:val>
                                            <p:strVal val="ppt_w"/>
                                          </p:val>
                                        </p:tav>
                                        <p:tav tm="100000">
                                          <p:val>
                                            <p:fltVal val="0"/>
                                          </p:val>
                                        </p:tav>
                                      </p:tavLst>
                                    </p:anim>
                                    <p:anim calcmode="lin" valueType="num">
                                      <p:cBhvr>
                                        <p:cTn id="39" dur="500"/>
                                        <p:tgtEl>
                                          <p:spTgt spid="11"/>
                                        </p:tgtEl>
                                        <p:attrNameLst>
                                          <p:attrName>ppt_h</p:attrName>
                                        </p:attrNameLst>
                                      </p:cBhvr>
                                      <p:tavLst>
                                        <p:tav tm="0">
                                          <p:val>
                                            <p:strVal val="ppt_h"/>
                                          </p:val>
                                        </p:tav>
                                        <p:tav tm="100000">
                                          <p:val>
                                            <p:strVal val="ppt_h"/>
                                          </p:val>
                                        </p:tav>
                                      </p:tavLst>
                                    </p:anim>
                                    <p:set>
                                      <p:cBhvr>
                                        <p:cTn id="40" dur="1" fill="hold">
                                          <p:stCondLst>
                                            <p:cond delay="499"/>
                                          </p:stCondLst>
                                        </p:cTn>
                                        <p:tgtEl>
                                          <p:spTgt spid="11"/>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dissolve">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xit" presetSubtype="10" fill="hold" nodeType="clickEffect">
                                  <p:stCondLst>
                                    <p:cond delay="0"/>
                                  </p:stCondLst>
                                  <p:childTnLst>
                                    <p:anim calcmode="lin" valueType="num">
                                      <p:cBhvr>
                                        <p:cTn id="59" dur="500"/>
                                        <p:tgtEl>
                                          <p:spTgt spid="14"/>
                                        </p:tgtEl>
                                        <p:attrNameLst>
                                          <p:attrName>ppt_w</p:attrName>
                                        </p:attrNameLst>
                                      </p:cBhvr>
                                      <p:tavLst>
                                        <p:tav tm="0">
                                          <p:val>
                                            <p:strVal val="ppt_w"/>
                                          </p:val>
                                        </p:tav>
                                        <p:tav tm="100000">
                                          <p:val>
                                            <p:fltVal val="0"/>
                                          </p:val>
                                        </p:tav>
                                      </p:tavLst>
                                    </p:anim>
                                    <p:anim calcmode="lin" valueType="num">
                                      <p:cBhvr>
                                        <p:cTn id="60" dur="500"/>
                                        <p:tgtEl>
                                          <p:spTgt spid="14"/>
                                        </p:tgtEl>
                                        <p:attrNameLst>
                                          <p:attrName>ppt_h</p:attrName>
                                        </p:attrNameLst>
                                      </p:cBhvr>
                                      <p:tavLst>
                                        <p:tav tm="0">
                                          <p:val>
                                            <p:strVal val="ppt_h"/>
                                          </p:val>
                                        </p:tav>
                                        <p:tav tm="100000">
                                          <p:val>
                                            <p:strVal val="ppt_h"/>
                                          </p:val>
                                        </p:tav>
                                      </p:tavLst>
                                    </p:anim>
                                    <p:set>
                                      <p:cBhvr>
                                        <p:cTn id="61" dur="1" fill="hold">
                                          <p:stCondLst>
                                            <p:cond delay="499"/>
                                          </p:stCondLst>
                                        </p:cTn>
                                        <p:tgtEl>
                                          <p:spTgt spid="14"/>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40"/>
                                        </p:tgtEl>
                                      </p:cBhvr>
                                    </p:animEffect>
                                    <p:set>
                                      <p:cBhvr>
                                        <p:cTn id="6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dissolve">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dissolve">
                                      <p:cBhvr>
                                        <p:cTn id="75" dur="500"/>
                                        <p:tgtEl>
                                          <p:spTgt spid="85"/>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xit" presetSubtype="0" fill="hold" nodeType="clickEffect">
                                  <p:stCondLst>
                                    <p:cond delay="0"/>
                                  </p:stCondLst>
                                  <p:childTnLst>
                                    <p:animEffect transition="out" filter="dissolve">
                                      <p:cBhvr>
                                        <p:cTn id="79" dur="500"/>
                                        <p:tgtEl>
                                          <p:spTgt spid="5"/>
                                        </p:tgtEl>
                                      </p:cBhvr>
                                    </p:animEffect>
                                    <p:set>
                                      <p:cBhvr>
                                        <p:cTn id="80" dur="1" fill="hold">
                                          <p:stCondLst>
                                            <p:cond delay="499"/>
                                          </p:stCondLst>
                                        </p:cTn>
                                        <p:tgtEl>
                                          <p:spTgt spid="5"/>
                                        </p:tgtEl>
                                        <p:attrNameLst>
                                          <p:attrName>style.visibility</p:attrName>
                                        </p:attrNameLst>
                                      </p:cBhvr>
                                      <p:to>
                                        <p:strVal val="hidden"/>
                                      </p:to>
                                    </p:set>
                                  </p:childTnLst>
                                </p:cTn>
                              </p:par>
                              <p:par>
                                <p:cTn id="81" presetID="9" presetClass="exit" presetSubtype="0" fill="hold" grpId="1" nodeType="withEffect">
                                  <p:stCondLst>
                                    <p:cond delay="0"/>
                                  </p:stCondLst>
                                  <p:childTnLst>
                                    <p:animEffect transition="out" filter="dissolve">
                                      <p:cBhvr>
                                        <p:cTn id="82" dur="500"/>
                                        <p:tgtEl>
                                          <p:spTgt spid="85"/>
                                        </p:tgtEl>
                                      </p:cBhvr>
                                    </p:animEffect>
                                    <p:set>
                                      <p:cBhvr>
                                        <p:cTn id="83"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802266" cy="981075"/>
          </a:xfrm>
        </p:spPr>
        <p:txBody>
          <a:bodyPr>
            <a:normAutofit/>
          </a:bodyPr>
          <a:lstStyle/>
          <a:p>
            <a:r>
              <a:rPr lang="en-AU" dirty="0"/>
              <a:t>Interpreting the DTS Provisions in Section E</a:t>
            </a:r>
          </a:p>
        </p:txBody>
      </p:sp>
      <p:sp>
        <p:nvSpPr>
          <p:cNvPr id="3" name="Button 1" descr="Question 1 button&#10;">
            <a:extLst>
              <a:ext uri="{FF2B5EF4-FFF2-40B4-BE49-F238E27FC236}">
                <a16:creationId xmlns:a16="http://schemas.microsoft.com/office/drawing/2014/main" xmlns="" id="{89759366-EB36-486A-97E0-DC067D207F54}"/>
              </a:ext>
            </a:extLst>
          </p:cNvPr>
          <p:cNvSpPr/>
          <p:nvPr/>
        </p:nvSpPr>
        <p:spPr>
          <a:xfrm>
            <a:off x="376524" y="2127944"/>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1</a:t>
            </a:r>
          </a:p>
        </p:txBody>
      </p:sp>
      <p:sp>
        <p:nvSpPr>
          <p:cNvPr id="18" name="Button 2" descr="Question 2 button">
            <a:extLst>
              <a:ext uri="{FF2B5EF4-FFF2-40B4-BE49-F238E27FC236}">
                <a16:creationId xmlns:a16="http://schemas.microsoft.com/office/drawing/2014/main" xmlns="" id="{8F31F86D-F0BB-4B5F-9B82-439DEAA2F63A}"/>
              </a:ext>
            </a:extLst>
          </p:cNvPr>
          <p:cNvSpPr/>
          <p:nvPr/>
        </p:nvSpPr>
        <p:spPr>
          <a:xfrm>
            <a:off x="376524" y="3322665"/>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2</a:t>
            </a:r>
          </a:p>
        </p:txBody>
      </p:sp>
      <p:sp>
        <p:nvSpPr>
          <p:cNvPr id="17" name="Button 3" descr="Question 3 button">
            <a:extLst>
              <a:ext uri="{FF2B5EF4-FFF2-40B4-BE49-F238E27FC236}">
                <a16:creationId xmlns:a16="http://schemas.microsoft.com/office/drawing/2014/main" xmlns="" id="{C07DCAFD-6709-4693-A880-D9A088331945}"/>
              </a:ext>
            </a:extLst>
          </p:cNvPr>
          <p:cNvSpPr/>
          <p:nvPr/>
        </p:nvSpPr>
        <p:spPr>
          <a:xfrm>
            <a:off x="376524" y="4517386"/>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3</a:t>
            </a:r>
          </a:p>
        </p:txBody>
      </p:sp>
      <p:sp>
        <p:nvSpPr>
          <p:cNvPr id="19" name="Button 4" descr="Question 4 button">
            <a:extLst>
              <a:ext uri="{FF2B5EF4-FFF2-40B4-BE49-F238E27FC236}">
                <a16:creationId xmlns:a16="http://schemas.microsoft.com/office/drawing/2014/main" xmlns="" id="{F7E31B9B-CEBD-4E37-83DC-A6DD98E1DD80}"/>
              </a:ext>
            </a:extLst>
          </p:cNvPr>
          <p:cNvSpPr/>
          <p:nvPr/>
        </p:nvSpPr>
        <p:spPr>
          <a:xfrm>
            <a:off x="376524" y="5712106"/>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4</a:t>
            </a:r>
          </a:p>
        </p:txBody>
      </p:sp>
      <p:cxnSp>
        <p:nvCxnSpPr>
          <p:cNvPr id="22" name="Dividing Line">
            <a:extLst>
              <a:ext uri="{FF2B5EF4-FFF2-40B4-BE49-F238E27FC236}">
                <a16:creationId xmlns:a16="http://schemas.microsoft.com/office/drawing/2014/main" xmlns="" id="{3D5F78F4-2402-47A0-840B-C41AAF0A538F}"/>
              </a:ext>
            </a:extLst>
          </p:cNvPr>
          <p:cNvCxnSpPr>
            <a:cxnSpLocks/>
          </p:cNvCxnSpPr>
          <p:nvPr/>
        </p:nvCxnSpPr>
        <p:spPr>
          <a:xfrm>
            <a:off x="3588327" y="2035383"/>
            <a:ext cx="0" cy="4604032"/>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3" name="Question 1">
            <a:extLst>
              <a:ext uri="{FF2B5EF4-FFF2-40B4-BE49-F238E27FC236}">
                <a16:creationId xmlns:a16="http://schemas.microsoft.com/office/drawing/2014/main" xmlns="" id="{D8535521-2852-42E5-97A4-A3FA00E5A1C5}"/>
              </a:ext>
            </a:extLst>
          </p:cNvPr>
          <p:cNvSpPr txBox="1"/>
          <p:nvPr/>
        </p:nvSpPr>
        <p:spPr>
          <a:xfrm>
            <a:off x="3950855" y="1896920"/>
            <a:ext cx="7920000" cy="1123384"/>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300"/>
              </a:spcBef>
              <a:spcAft>
                <a:spcPts val="300"/>
              </a:spcAft>
              <a:buClrTx/>
              <a:buSzTx/>
              <a:tabLst/>
              <a:defRPr/>
            </a:pPr>
            <a:r>
              <a:rPr lang="en-AU" sz="2200" b="1" dirty="0">
                <a:solidFill>
                  <a:schemeClr val="accent3"/>
                </a:solidFill>
              </a:rPr>
              <a:t>Question 1</a:t>
            </a:r>
          </a:p>
          <a:p>
            <a:pPr marR="0" lvl="0" algn="l" defTabSz="914400" rtl="0" eaLnBrk="1" fontAlgn="auto" latinLnBrk="0" hangingPunct="1">
              <a:lnSpc>
                <a:spcPct val="100000"/>
              </a:lnSpc>
              <a:spcBef>
                <a:spcPts val="300"/>
              </a:spcBef>
              <a:spcAft>
                <a:spcPts val="300"/>
              </a:spcAft>
              <a:buClrTx/>
              <a:buSzTx/>
              <a:tabLst/>
              <a:defRPr/>
            </a:pPr>
            <a:r>
              <a:rPr lang="en-AU" sz="2000" dirty="0"/>
              <a:t>According to Part E1, when must a building be provided with a fire hydrant?</a:t>
            </a:r>
          </a:p>
        </p:txBody>
      </p:sp>
      <p:sp>
        <p:nvSpPr>
          <p:cNvPr id="16" name="Question 2">
            <a:extLst>
              <a:ext uri="{FF2B5EF4-FFF2-40B4-BE49-F238E27FC236}">
                <a16:creationId xmlns:a16="http://schemas.microsoft.com/office/drawing/2014/main" xmlns="" id="{681B8707-9536-4BF0-AE7D-99A4B3A17AB9}"/>
              </a:ext>
            </a:extLst>
          </p:cNvPr>
          <p:cNvSpPr txBox="1"/>
          <p:nvPr/>
        </p:nvSpPr>
        <p:spPr>
          <a:xfrm>
            <a:off x="3950855" y="1896920"/>
            <a:ext cx="7920000" cy="1405513"/>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tab pos="360363" algn="l"/>
              </a:tabLst>
              <a:defRPr/>
            </a:pPr>
            <a:r>
              <a:rPr lang="en-AU" sz="2200" b="1" dirty="0">
                <a:solidFill>
                  <a:schemeClr val="accent3"/>
                </a:solidFill>
              </a:rPr>
              <a:t>Question 2</a:t>
            </a:r>
          </a:p>
          <a:p>
            <a:pPr marR="0" lvl="0" algn="l" defTabSz="914400" rtl="0" eaLnBrk="1" fontAlgn="auto" latinLnBrk="0" hangingPunct="1">
              <a:lnSpc>
                <a:spcPct val="100000"/>
              </a:lnSpc>
              <a:spcBef>
                <a:spcPts val="200"/>
              </a:spcBef>
              <a:spcAft>
                <a:spcPts val="200"/>
              </a:spcAft>
              <a:buClrTx/>
              <a:buSzTx/>
              <a:tabLst>
                <a:tab pos="360363" algn="l"/>
              </a:tabLst>
              <a:defRPr/>
            </a:pPr>
            <a:r>
              <a:rPr lang="en-AU" sz="2000" dirty="0"/>
              <a:t>According to Part E1, when and where must a sprinkler system be installed into a Class 2 or 3 building (excluding a building used as a residential care building)?</a:t>
            </a:r>
          </a:p>
        </p:txBody>
      </p:sp>
      <p:sp>
        <p:nvSpPr>
          <p:cNvPr id="40" name="Question 3">
            <a:extLst>
              <a:ext uri="{FF2B5EF4-FFF2-40B4-BE49-F238E27FC236}">
                <a16:creationId xmlns:a16="http://schemas.microsoft.com/office/drawing/2014/main" xmlns="" id="{6A73086C-B75B-458B-B7D6-0B05CC15B635}"/>
              </a:ext>
            </a:extLst>
          </p:cNvPr>
          <p:cNvSpPr txBox="1"/>
          <p:nvPr/>
        </p:nvSpPr>
        <p:spPr>
          <a:xfrm>
            <a:off x="3950855" y="1896920"/>
            <a:ext cx="7920000" cy="1097736"/>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200" b="1" dirty="0">
                <a:solidFill>
                  <a:schemeClr val="accent3"/>
                </a:solidFill>
              </a:rPr>
              <a:t>Question 3</a:t>
            </a:r>
            <a:endParaRPr lang="en-AU" sz="2200" dirty="0"/>
          </a:p>
          <a:p>
            <a:pPr lvl="0">
              <a:spcBef>
                <a:spcPts val="200"/>
              </a:spcBef>
              <a:spcAft>
                <a:spcPts val="200"/>
              </a:spcAft>
              <a:defRPr/>
            </a:pPr>
            <a:r>
              <a:rPr lang="en-AU" sz="2000" dirty="0"/>
              <a:t>Where in Part E2 will you find the smoke management provisions for buildings of different classifications, uses and heights?</a:t>
            </a:r>
          </a:p>
        </p:txBody>
      </p:sp>
      <p:sp>
        <p:nvSpPr>
          <p:cNvPr id="85" name="Question 4">
            <a:extLst>
              <a:ext uri="{FF2B5EF4-FFF2-40B4-BE49-F238E27FC236}">
                <a16:creationId xmlns:a16="http://schemas.microsoft.com/office/drawing/2014/main" xmlns="" id="{BA489ED2-4087-4315-A303-D2FB6A35971D}"/>
              </a:ext>
            </a:extLst>
          </p:cNvPr>
          <p:cNvSpPr txBox="1"/>
          <p:nvPr/>
        </p:nvSpPr>
        <p:spPr>
          <a:xfrm>
            <a:off x="3949702" y="1896920"/>
            <a:ext cx="7920000" cy="1097736"/>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200" b="1" dirty="0">
                <a:solidFill>
                  <a:schemeClr val="accent3"/>
                </a:solidFill>
              </a:rPr>
              <a:t>Question 4</a:t>
            </a:r>
            <a:endParaRPr lang="en-AU" sz="2200" dirty="0"/>
          </a:p>
          <a:p>
            <a:pPr lvl="0">
              <a:spcBef>
                <a:spcPts val="200"/>
              </a:spcBef>
              <a:spcAft>
                <a:spcPts val="200"/>
              </a:spcAft>
              <a:defRPr/>
            </a:pPr>
            <a:r>
              <a:rPr lang="en-AU" sz="2000" dirty="0"/>
              <a:t>According to Part E3, what kind of clear space is required in a lift that is designated as a stretcher facility?</a:t>
            </a:r>
          </a:p>
        </p:txBody>
      </p:sp>
      <p:sp>
        <p:nvSpPr>
          <p:cNvPr id="4" name="Answer 1">
            <a:extLst>
              <a:ext uri="{FF2B5EF4-FFF2-40B4-BE49-F238E27FC236}">
                <a16:creationId xmlns:a16="http://schemas.microsoft.com/office/drawing/2014/main" xmlns="" id="{5F4D6E97-5544-4873-9068-B78F469FEBFA}"/>
              </a:ext>
            </a:extLst>
          </p:cNvPr>
          <p:cNvSpPr txBox="1">
            <a:spLocks/>
          </p:cNvSpPr>
          <p:nvPr/>
        </p:nvSpPr>
        <p:spPr>
          <a:xfrm>
            <a:off x="3949700" y="4005942"/>
            <a:ext cx="7920000" cy="2559505"/>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spcAft>
                <a:spcPts val="300"/>
              </a:spcAft>
              <a:buFont typeface="Arial" panose="020B0604020202020204" pitchFamily="34" charset="0"/>
              <a:buChar char="•"/>
              <a:defRPr/>
            </a:pPr>
            <a:r>
              <a:rPr lang="en-AU" sz="2000" dirty="0" smtClean="0"/>
              <a:t>E1D2 </a:t>
            </a:r>
            <a:r>
              <a:rPr lang="en-AU" sz="2000" dirty="0"/>
              <a:t>Fire </a:t>
            </a:r>
            <a:r>
              <a:rPr lang="en-AU" sz="2000" dirty="0" smtClean="0"/>
              <a:t>hydrants, clauses (1)(a) and (b)</a:t>
            </a:r>
            <a:endParaRPr lang="en-AU" sz="2000" dirty="0"/>
          </a:p>
          <a:p>
            <a:pPr marL="171450" indent="-171450">
              <a:spcBef>
                <a:spcPts val="300"/>
              </a:spcBef>
              <a:spcAft>
                <a:spcPts val="300"/>
              </a:spcAft>
              <a:buFont typeface="Arial" panose="020B0604020202020204" pitchFamily="34" charset="0"/>
              <a:buChar char="•"/>
              <a:defRPr/>
            </a:pPr>
            <a:r>
              <a:rPr lang="en-AU" sz="2000" dirty="0"/>
              <a:t>A fire hydrant must be provided when:</a:t>
            </a:r>
          </a:p>
          <a:p>
            <a:pPr marL="628650" lvl="1" indent="-171450">
              <a:spcBef>
                <a:spcPts val="300"/>
              </a:spcBef>
              <a:spcAft>
                <a:spcPts val="300"/>
              </a:spcAft>
              <a:defRPr/>
            </a:pPr>
            <a:r>
              <a:rPr lang="en-AU" sz="2000" b="1" dirty="0"/>
              <a:t>A building has a total floor area greater than 500 m</a:t>
            </a:r>
            <a:r>
              <a:rPr lang="en-AU" sz="2000" b="1" baseline="30000" dirty="0"/>
              <a:t>2</a:t>
            </a:r>
            <a:r>
              <a:rPr lang="en-AU" sz="2000" b="1" dirty="0"/>
              <a:t>, and</a:t>
            </a:r>
          </a:p>
          <a:p>
            <a:pPr marL="628650" lvl="1" indent="-171450">
              <a:spcBef>
                <a:spcPts val="300"/>
              </a:spcBef>
              <a:spcAft>
                <a:spcPts val="300"/>
              </a:spcAft>
              <a:defRPr/>
            </a:pPr>
            <a:r>
              <a:rPr lang="en-AU" sz="2000" b="1" dirty="0"/>
              <a:t>The nearest fire brigade station:</a:t>
            </a:r>
          </a:p>
          <a:p>
            <a:pPr marL="1085850" lvl="2" indent="-171450">
              <a:spcBef>
                <a:spcPts val="300"/>
              </a:spcBef>
              <a:spcAft>
                <a:spcPts val="300"/>
              </a:spcAft>
              <a:defRPr/>
            </a:pPr>
            <a:r>
              <a:rPr lang="en-AU" b="1" dirty="0" smtClean="0"/>
              <a:t>is </a:t>
            </a:r>
            <a:r>
              <a:rPr lang="en-AU" b="1" dirty="0"/>
              <a:t>no more than 50 km away by road, and </a:t>
            </a:r>
          </a:p>
          <a:p>
            <a:pPr marL="1085850" lvl="2" indent="-171450">
              <a:spcBef>
                <a:spcPts val="300"/>
              </a:spcBef>
              <a:spcAft>
                <a:spcPts val="300"/>
              </a:spcAft>
              <a:defRPr/>
            </a:pPr>
            <a:r>
              <a:rPr lang="en-AU" b="1" dirty="0" smtClean="0"/>
              <a:t>has </a:t>
            </a:r>
            <a:r>
              <a:rPr lang="en-AU" b="1" dirty="0"/>
              <a:t>equipment that allows it to use a fire </a:t>
            </a:r>
            <a:r>
              <a:rPr lang="en-AU" b="1" dirty="0" smtClean="0"/>
              <a:t>hydrant.</a:t>
            </a:r>
            <a:endParaRPr lang="en-AU" b="1" dirty="0"/>
          </a:p>
        </p:txBody>
      </p:sp>
      <p:sp>
        <p:nvSpPr>
          <p:cNvPr id="5" name="Answer 2">
            <a:extLst>
              <a:ext uri="{FF2B5EF4-FFF2-40B4-BE49-F238E27FC236}">
                <a16:creationId xmlns:a16="http://schemas.microsoft.com/office/drawing/2014/main" xmlns="" id="{DC741717-180C-48A1-9BE6-59344A186DE8}"/>
              </a:ext>
            </a:extLst>
          </p:cNvPr>
          <p:cNvSpPr txBox="1">
            <a:spLocks/>
          </p:cNvSpPr>
          <p:nvPr/>
        </p:nvSpPr>
        <p:spPr>
          <a:xfrm>
            <a:off x="3950855" y="4124960"/>
            <a:ext cx="7920000" cy="2440487"/>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defRPr/>
            </a:pPr>
            <a:r>
              <a:rPr lang="en-AU" sz="2000" dirty="0" smtClean="0"/>
              <a:t>Clause E1D6 Where sprinklers are required: </a:t>
            </a:r>
            <a:r>
              <a:rPr lang="en-AU" sz="2000" dirty="0"/>
              <a:t>Class 2 and 3 buildings other than residential care </a:t>
            </a:r>
            <a:r>
              <a:rPr lang="en-AU" sz="2000" dirty="0" smtClean="0"/>
              <a:t>buildings</a:t>
            </a:r>
            <a:endParaRPr lang="en-AU" sz="2000" dirty="0"/>
          </a:p>
          <a:p>
            <a:pPr marL="171450" lvl="0" indent="-171450">
              <a:buFont typeface="Arial" panose="020B0604020202020204" pitchFamily="34" charset="0"/>
              <a:buChar char="•"/>
              <a:defRPr/>
            </a:pPr>
            <a:r>
              <a:rPr lang="en-AU" sz="2000" dirty="0" smtClean="0"/>
              <a:t>If </a:t>
            </a:r>
            <a:r>
              <a:rPr lang="en-AU" sz="2000" dirty="0"/>
              <a:t>the building has a rise in storeys of 4 or more and an effective height of not more than 25 m, then a sprinkler system is required throughout the whole building, including any part with a different class</a:t>
            </a:r>
          </a:p>
        </p:txBody>
      </p:sp>
      <p:sp>
        <p:nvSpPr>
          <p:cNvPr id="6" name="Answer 3">
            <a:extLst>
              <a:ext uri="{FF2B5EF4-FFF2-40B4-BE49-F238E27FC236}">
                <a16:creationId xmlns:a16="http://schemas.microsoft.com/office/drawing/2014/main" xmlns="" id="{CFBF3111-FA5D-4EFF-B6FD-DCCD0FB44ECA}"/>
              </a:ext>
            </a:extLst>
          </p:cNvPr>
          <p:cNvSpPr txBox="1">
            <a:spLocks/>
          </p:cNvSpPr>
          <p:nvPr/>
        </p:nvSpPr>
        <p:spPr>
          <a:xfrm>
            <a:off x="3950854" y="4790446"/>
            <a:ext cx="7920000" cy="1199538"/>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smtClean="0"/>
              <a:t>Clauses </a:t>
            </a:r>
            <a:r>
              <a:rPr lang="en-AU" sz="2000" dirty="0"/>
              <a:t>E2D3 to E2D20</a:t>
            </a:r>
          </a:p>
        </p:txBody>
      </p:sp>
      <p:sp>
        <p:nvSpPr>
          <p:cNvPr id="86" name="Answer 4">
            <a:extLst>
              <a:ext uri="{FF2B5EF4-FFF2-40B4-BE49-F238E27FC236}">
                <a16:creationId xmlns:a16="http://schemas.microsoft.com/office/drawing/2014/main" xmlns="" id="{3C7A3B59-17F3-4279-909F-3280A1F853CB}"/>
              </a:ext>
            </a:extLst>
          </p:cNvPr>
          <p:cNvSpPr txBox="1">
            <a:spLocks/>
          </p:cNvSpPr>
          <p:nvPr/>
        </p:nvSpPr>
        <p:spPr>
          <a:xfrm>
            <a:off x="3949702" y="4937760"/>
            <a:ext cx="7910797" cy="1632434"/>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Part </a:t>
            </a:r>
            <a:r>
              <a:rPr lang="en-AU" sz="2000" dirty="0" smtClean="0"/>
              <a:t>E3D3 </a:t>
            </a:r>
            <a:r>
              <a:rPr lang="en-AU" sz="2000" dirty="0"/>
              <a:t>Stretcher facility in lifts, </a:t>
            </a:r>
            <a:r>
              <a:rPr lang="en-AU" sz="2000" dirty="0" smtClean="0"/>
              <a:t>clause (2)</a:t>
            </a:r>
            <a:endParaRPr lang="en-AU" sz="2000" dirty="0"/>
          </a:p>
          <a:p>
            <a:pPr marL="171450" lvl="0" indent="-171450">
              <a:buFont typeface="Arial" panose="020B0604020202020204" pitchFamily="34" charset="0"/>
              <a:buChar char="•"/>
              <a:defRPr/>
            </a:pPr>
            <a:r>
              <a:rPr lang="en-AU" sz="2000" dirty="0"/>
              <a:t>There must be a clear space of at least 600 mm wide x </a:t>
            </a:r>
            <a:br>
              <a:rPr lang="en-AU" sz="2000" dirty="0"/>
            </a:br>
            <a:r>
              <a:rPr lang="en-AU" sz="2000" dirty="0"/>
              <a:t>2000 mm long x 1400 mm high above floor level</a:t>
            </a:r>
          </a:p>
        </p:txBody>
      </p:sp>
      <p:pic>
        <p:nvPicPr>
          <p:cNvPr id="21"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16571375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dissolv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dissolv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dissolve">
                                      <p:cBhvr>
                                        <p:cTn id="64" dur="500"/>
                                        <p:tgtEl>
                                          <p:spTgt spid="8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dissolve">
                                      <p:cBhvr>
                                        <p:cTn id="69" dur="500"/>
                                        <p:tgtEl>
                                          <p:spTgt spid="8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grpId="1" nodeType="clickEffect">
                                  <p:stCondLst>
                                    <p:cond delay="0"/>
                                  </p:stCondLst>
                                  <p:childTnLst>
                                    <p:animEffect transition="out" filter="dissolve">
                                      <p:cBhvr>
                                        <p:cTn id="73" dur="500"/>
                                        <p:tgtEl>
                                          <p:spTgt spid="85"/>
                                        </p:tgtEl>
                                      </p:cBhvr>
                                    </p:animEffect>
                                    <p:set>
                                      <p:cBhvr>
                                        <p:cTn id="74" dur="1" fill="hold">
                                          <p:stCondLst>
                                            <p:cond delay="499"/>
                                          </p:stCondLst>
                                        </p:cTn>
                                        <p:tgtEl>
                                          <p:spTgt spid="85"/>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86"/>
                                        </p:tgtEl>
                                      </p:cBhvr>
                                    </p:animEffect>
                                    <p:set>
                                      <p:cBhvr>
                                        <p:cTn id="77"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P spid="6" grpId="1" animBg="1"/>
      <p:bldP spid="86" grpId="0" animBg="1"/>
      <p:bldP spid="8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322E65-B5F1-4D51-AFA8-9AA2088A61B8}"/>
              </a:ext>
            </a:extLst>
          </p:cNvPr>
          <p:cNvSpPr>
            <a:spLocks noGrp="1"/>
          </p:cNvSpPr>
          <p:nvPr>
            <p:ph type="body" sz="quarter" idx="11"/>
          </p:nvPr>
        </p:nvSpPr>
        <p:spPr/>
        <p:txBody>
          <a:bodyPr>
            <a:normAutofit lnSpcReduction="10000"/>
          </a:bodyPr>
          <a:lstStyle/>
          <a:p>
            <a:r>
              <a:rPr lang="en-AU" dirty="0"/>
              <a:t>In which Specification will you find the DTS requirements for …</a:t>
            </a:r>
          </a:p>
        </p:txBody>
      </p:sp>
      <p:grpSp>
        <p:nvGrpSpPr>
          <p:cNvPr id="3" name="Option 1">
            <a:extLst>
              <a:ext uri="{FF2B5EF4-FFF2-40B4-BE49-F238E27FC236}">
                <a16:creationId xmlns:a16="http://schemas.microsoft.com/office/drawing/2014/main" xmlns="" id="{842B87CC-5BC5-4D65-96AA-5B6CA1FB1C7B}"/>
              </a:ext>
            </a:extLst>
          </p:cNvPr>
          <p:cNvGrpSpPr/>
          <p:nvPr/>
        </p:nvGrpSpPr>
        <p:grpSpPr>
          <a:xfrm>
            <a:off x="787395" y="2038649"/>
            <a:ext cx="6932754" cy="501606"/>
            <a:chOff x="1105700" y="2719165"/>
            <a:chExt cx="6145276" cy="501606"/>
          </a:xfrm>
        </p:grpSpPr>
        <p:sp>
          <p:nvSpPr>
            <p:cNvPr id="4" name="Option 1">
              <a:extLst>
                <a:ext uri="{FF2B5EF4-FFF2-40B4-BE49-F238E27FC236}">
                  <a16:creationId xmlns:a16="http://schemas.microsoft.com/office/drawing/2014/main" xmlns="" id="{5601CF5E-C212-47EB-AD6F-E87D3EF1CA6B}"/>
                </a:ext>
              </a:extLst>
            </p:cNvPr>
            <p:cNvSpPr txBox="1"/>
            <p:nvPr/>
          </p:nvSpPr>
          <p:spPr>
            <a:xfrm>
              <a:off x="1571210" y="2739136"/>
              <a:ext cx="5679766" cy="430887"/>
            </a:xfrm>
            <a:prstGeom prst="rect">
              <a:avLst/>
            </a:prstGeom>
            <a:noFill/>
          </p:spPr>
          <p:txBody>
            <a:bodyPr wrap="square" rtlCol="0">
              <a:spAutoFit/>
            </a:bodyPr>
            <a:lstStyle/>
            <a:p>
              <a:r>
                <a:rPr lang="en-AU" sz="2200" dirty="0">
                  <a:solidFill>
                    <a:schemeClr val="tx1"/>
                  </a:solidFill>
                </a:rPr>
                <a:t>Lift car emergency lighting?</a:t>
              </a:r>
            </a:p>
          </p:txBody>
        </p:sp>
        <p:sp>
          <p:nvSpPr>
            <p:cNvPr id="5" name="Button 1">
              <a:extLst>
                <a:ext uri="{FF2B5EF4-FFF2-40B4-BE49-F238E27FC236}">
                  <a16:creationId xmlns:a16="http://schemas.microsoft.com/office/drawing/2014/main" xmlns="" id="{3F9CC848-9DE3-43BD-B7ED-87248EB0DFA1}"/>
                </a:ext>
              </a:extLst>
            </p:cNvPr>
            <p:cNvSpPr/>
            <p:nvPr/>
          </p:nvSpPr>
          <p:spPr>
            <a:xfrm>
              <a:off x="1105700" y="2719165"/>
              <a:ext cx="408458"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a16="http://schemas.microsoft.com/office/drawing/2014/main" xmlns="" id="{297A7497-EB5D-458A-BF0A-A8E73F59C3D4}"/>
              </a:ext>
            </a:extLst>
          </p:cNvPr>
          <p:cNvGrpSpPr/>
          <p:nvPr/>
        </p:nvGrpSpPr>
        <p:grpSpPr>
          <a:xfrm>
            <a:off x="787395" y="2804216"/>
            <a:ext cx="7115638" cy="501606"/>
            <a:chOff x="1149242" y="4306733"/>
            <a:chExt cx="8512972" cy="501606"/>
          </a:xfrm>
        </p:grpSpPr>
        <p:sp>
          <p:nvSpPr>
            <p:cNvPr id="10" name="Option 2">
              <a:extLst>
                <a:ext uri="{FF2B5EF4-FFF2-40B4-BE49-F238E27FC236}">
                  <a16:creationId xmlns:a16="http://schemas.microsoft.com/office/drawing/2014/main" xmlns="" id="{E17D3C21-EAE6-446F-9E6D-F4F03CF2F2FD}"/>
                </a:ext>
              </a:extLst>
            </p:cNvPr>
            <p:cNvSpPr txBox="1"/>
            <p:nvPr/>
          </p:nvSpPr>
          <p:spPr>
            <a:xfrm>
              <a:off x="1774807" y="4326704"/>
              <a:ext cx="7887407" cy="430887"/>
            </a:xfrm>
            <a:prstGeom prst="rect">
              <a:avLst/>
            </a:prstGeom>
            <a:noFill/>
          </p:spPr>
          <p:txBody>
            <a:bodyPr wrap="square" rtlCol="0">
              <a:spAutoFit/>
            </a:bodyPr>
            <a:lstStyle/>
            <a:p>
              <a:r>
                <a:rPr lang="en-AU" sz="2200" dirty="0">
                  <a:solidFill>
                    <a:schemeClr val="tx1"/>
                  </a:solidFill>
                </a:rPr>
                <a:t>Smoke exhaust fans?</a:t>
              </a:r>
            </a:p>
          </p:txBody>
        </p:sp>
        <p:sp>
          <p:nvSpPr>
            <p:cNvPr id="11" name="Button 2">
              <a:extLst>
                <a:ext uri="{FF2B5EF4-FFF2-40B4-BE49-F238E27FC236}">
                  <a16:creationId xmlns:a16="http://schemas.microsoft.com/office/drawing/2014/main" xmlns="" id="{C77E14ED-BC68-40E1-8273-E8FB6D94CBC8}"/>
                </a:ext>
              </a:extLst>
            </p:cNvPr>
            <p:cNvSpPr/>
            <p:nvPr/>
          </p:nvSpPr>
          <p:spPr>
            <a:xfrm>
              <a:off x="1149242" y="4306733"/>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3">
            <a:extLst>
              <a:ext uri="{FF2B5EF4-FFF2-40B4-BE49-F238E27FC236}">
                <a16:creationId xmlns:a16="http://schemas.microsoft.com/office/drawing/2014/main" xmlns="" id="{9F0AB216-0C34-42F1-A24C-B968BBF4E715}"/>
              </a:ext>
            </a:extLst>
          </p:cNvPr>
          <p:cNvGrpSpPr/>
          <p:nvPr/>
        </p:nvGrpSpPr>
        <p:grpSpPr>
          <a:xfrm>
            <a:off x="787394" y="3569783"/>
            <a:ext cx="7115641" cy="501606"/>
            <a:chOff x="1105699" y="3511977"/>
            <a:chExt cx="8800447" cy="501606"/>
          </a:xfrm>
        </p:grpSpPr>
        <p:sp>
          <p:nvSpPr>
            <p:cNvPr id="7" name="Option 3">
              <a:extLst>
                <a:ext uri="{FF2B5EF4-FFF2-40B4-BE49-F238E27FC236}">
                  <a16:creationId xmlns:a16="http://schemas.microsoft.com/office/drawing/2014/main" xmlns="" id="{DDA38C93-73B6-4E58-8241-319B0BAC644E}"/>
                </a:ext>
              </a:extLst>
            </p:cNvPr>
            <p:cNvSpPr txBox="1"/>
            <p:nvPr/>
          </p:nvSpPr>
          <p:spPr>
            <a:xfrm>
              <a:off x="1733318" y="3531948"/>
              <a:ext cx="8172828" cy="430887"/>
            </a:xfrm>
            <a:prstGeom prst="rect">
              <a:avLst/>
            </a:prstGeom>
            <a:noFill/>
          </p:spPr>
          <p:txBody>
            <a:bodyPr wrap="square" rtlCol="0">
              <a:spAutoFit/>
            </a:bodyPr>
            <a:lstStyle/>
            <a:p>
              <a:r>
                <a:rPr lang="en-AU" sz="2200" dirty="0" smtClean="0">
                  <a:solidFill>
                    <a:schemeClr val="tx1"/>
                  </a:solidFill>
                </a:rPr>
                <a:t>Fire sprinkler </a:t>
              </a:r>
              <a:r>
                <a:rPr lang="en-AU" sz="2200" dirty="0">
                  <a:solidFill>
                    <a:schemeClr val="tx1"/>
                  </a:solidFill>
                </a:rPr>
                <a:t>systems?</a:t>
              </a:r>
            </a:p>
          </p:txBody>
        </p:sp>
        <p:sp>
          <p:nvSpPr>
            <p:cNvPr id="8" name="Button 3">
              <a:extLst>
                <a:ext uri="{FF2B5EF4-FFF2-40B4-BE49-F238E27FC236}">
                  <a16:creationId xmlns:a16="http://schemas.microsoft.com/office/drawing/2014/main" xmlns="" id="{11908675-1713-4B99-A83D-FA951B9671A8}"/>
                </a:ext>
              </a:extLst>
            </p:cNvPr>
            <p:cNvSpPr/>
            <p:nvPr/>
          </p:nvSpPr>
          <p:spPr>
            <a:xfrm>
              <a:off x="1105699" y="3511977"/>
              <a:ext cx="569906"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 4">
            <a:extLst>
              <a:ext uri="{FF2B5EF4-FFF2-40B4-BE49-F238E27FC236}">
                <a16:creationId xmlns:a16="http://schemas.microsoft.com/office/drawing/2014/main" xmlns="" id="{D063C0FB-B533-4D35-8BA6-CA63BB5C4580}"/>
              </a:ext>
            </a:extLst>
          </p:cNvPr>
          <p:cNvGrpSpPr/>
          <p:nvPr/>
        </p:nvGrpSpPr>
        <p:grpSpPr>
          <a:xfrm>
            <a:off x="787395" y="4335350"/>
            <a:ext cx="7128149" cy="501606"/>
            <a:chOff x="1149242" y="5388734"/>
            <a:chExt cx="8575675" cy="501606"/>
          </a:xfrm>
        </p:grpSpPr>
        <p:sp>
          <p:nvSpPr>
            <p:cNvPr id="13" name="Option 4">
              <a:extLst>
                <a:ext uri="{FF2B5EF4-FFF2-40B4-BE49-F238E27FC236}">
                  <a16:creationId xmlns:a16="http://schemas.microsoft.com/office/drawing/2014/main" xmlns="" id="{D6CA170B-D1E8-4A76-879A-309BED1CDA0F}"/>
                </a:ext>
              </a:extLst>
            </p:cNvPr>
            <p:cNvSpPr txBox="1"/>
            <p:nvPr/>
          </p:nvSpPr>
          <p:spPr>
            <a:xfrm>
              <a:off x="1774806" y="5408705"/>
              <a:ext cx="7950111" cy="430887"/>
            </a:xfrm>
            <a:prstGeom prst="rect">
              <a:avLst/>
            </a:prstGeom>
            <a:noFill/>
          </p:spPr>
          <p:txBody>
            <a:bodyPr wrap="square" rtlCol="0">
              <a:spAutoFit/>
            </a:bodyPr>
            <a:lstStyle/>
            <a:p>
              <a:r>
                <a:rPr lang="en-AU" sz="2200" dirty="0" smtClean="0">
                  <a:solidFill>
                    <a:schemeClr val="tx1"/>
                  </a:solidFill>
                </a:rPr>
                <a:t>Emergency </a:t>
              </a:r>
              <a:r>
                <a:rPr lang="en-AU" sz="2200" dirty="0">
                  <a:solidFill>
                    <a:schemeClr val="tx1"/>
                  </a:solidFill>
                </a:rPr>
                <a:t>exit signs?</a:t>
              </a:r>
            </a:p>
          </p:txBody>
        </p:sp>
        <p:sp>
          <p:nvSpPr>
            <p:cNvPr id="14" name="Button 4">
              <a:extLst>
                <a:ext uri="{FF2B5EF4-FFF2-40B4-BE49-F238E27FC236}">
                  <a16:creationId xmlns:a16="http://schemas.microsoft.com/office/drawing/2014/main" xmlns="" id="{FFC0A550-8AE1-4974-9956-005B4BD256AE}"/>
                </a:ext>
              </a:extLst>
            </p:cNvPr>
            <p:cNvSpPr/>
            <p:nvPr/>
          </p:nvSpPr>
          <p:spPr>
            <a:xfrm>
              <a:off x="1149242" y="5388734"/>
              <a:ext cx="554375"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20" name="Option 5">
            <a:extLst>
              <a:ext uri="{FF2B5EF4-FFF2-40B4-BE49-F238E27FC236}">
                <a16:creationId xmlns:a16="http://schemas.microsoft.com/office/drawing/2014/main" xmlns="" id="{804E011A-A07E-474B-BB54-9EFA23CD4861}"/>
              </a:ext>
            </a:extLst>
          </p:cNvPr>
          <p:cNvGrpSpPr/>
          <p:nvPr/>
        </p:nvGrpSpPr>
        <p:grpSpPr>
          <a:xfrm>
            <a:off x="787395" y="5100917"/>
            <a:ext cx="7128149" cy="501606"/>
            <a:chOff x="1105700" y="2719165"/>
            <a:chExt cx="8251147" cy="501606"/>
          </a:xfrm>
        </p:grpSpPr>
        <p:sp>
          <p:nvSpPr>
            <p:cNvPr id="21" name="Option 5">
              <a:extLst>
                <a:ext uri="{FF2B5EF4-FFF2-40B4-BE49-F238E27FC236}">
                  <a16:creationId xmlns:a16="http://schemas.microsoft.com/office/drawing/2014/main" xmlns="" id="{76790ECF-FBF4-4E6E-8C8F-421713A8429E}"/>
                </a:ext>
              </a:extLst>
            </p:cNvPr>
            <p:cNvSpPr txBox="1"/>
            <p:nvPr/>
          </p:nvSpPr>
          <p:spPr>
            <a:xfrm>
              <a:off x="1733318" y="2739136"/>
              <a:ext cx="7623529" cy="430887"/>
            </a:xfrm>
            <a:prstGeom prst="rect">
              <a:avLst/>
            </a:prstGeom>
            <a:noFill/>
          </p:spPr>
          <p:txBody>
            <a:bodyPr wrap="square" rtlCol="0">
              <a:spAutoFit/>
            </a:bodyPr>
            <a:lstStyle/>
            <a:p>
              <a:r>
                <a:rPr lang="en-AU" sz="2200" dirty="0">
                  <a:solidFill>
                    <a:schemeClr val="tx1"/>
                  </a:solidFill>
                </a:rPr>
                <a:t>Construction of a fire control room?</a:t>
              </a:r>
            </a:p>
          </p:txBody>
        </p:sp>
        <p:sp>
          <p:nvSpPr>
            <p:cNvPr id="22" name="Button 5">
              <a:extLst>
                <a:ext uri="{FF2B5EF4-FFF2-40B4-BE49-F238E27FC236}">
                  <a16:creationId xmlns:a16="http://schemas.microsoft.com/office/drawing/2014/main" xmlns="" id="{84BB038F-B55F-4053-8608-8E62FA845D14}"/>
                </a:ext>
              </a:extLst>
            </p:cNvPr>
            <p:cNvSpPr/>
            <p:nvPr/>
          </p:nvSpPr>
          <p:spPr>
            <a:xfrm>
              <a:off x="1105700" y="2719165"/>
              <a:ext cx="533396"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23" name="Option 6">
            <a:extLst>
              <a:ext uri="{FF2B5EF4-FFF2-40B4-BE49-F238E27FC236}">
                <a16:creationId xmlns:a16="http://schemas.microsoft.com/office/drawing/2014/main" xmlns="" id="{083B7D0E-CA9C-4729-9608-EA47F0BE79BE}"/>
              </a:ext>
            </a:extLst>
          </p:cNvPr>
          <p:cNvGrpSpPr/>
          <p:nvPr/>
        </p:nvGrpSpPr>
        <p:grpSpPr>
          <a:xfrm>
            <a:off x="787394" y="5866484"/>
            <a:ext cx="7128150" cy="501606"/>
            <a:chOff x="1149241" y="4306733"/>
            <a:chExt cx="8815919" cy="501606"/>
          </a:xfrm>
        </p:grpSpPr>
        <p:sp>
          <p:nvSpPr>
            <p:cNvPr id="24" name="Option 6">
              <a:extLst>
                <a:ext uri="{FF2B5EF4-FFF2-40B4-BE49-F238E27FC236}">
                  <a16:creationId xmlns:a16="http://schemas.microsoft.com/office/drawing/2014/main" xmlns="" id="{AFE03939-BFA6-48F4-BF64-4A8E1581F6DC}"/>
                </a:ext>
              </a:extLst>
            </p:cNvPr>
            <p:cNvSpPr txBox="1"/>
            <p:nvPr/>
          </p:nvSpPr>
          <p:spPr>
            <a:xfrm>
              <a:off x="1774807" y="4326704"/>
              <a:ext cx="8190353" cy="430887"/>
            </a:xfrm>
            <a:prstGeom prst="rect">
              <a:avLst/>
            </a:prstGeom>
            <a:noFill/>
          </p:spPr>
          <p:txBody>
            <a:bodyPr wrap="square" rtlCol="0">
              <a:spAutoFit/>
            </a:bodyPr>
            <a:lstStyle/>
            <a:p>
              <a:r>
                <a:rPr lang="en-AU" sz="2200" dirty="0">
                  <a:solidFill>
                    <a:schemeClr val="tx1"/>
                  </a:solidFill>
                </a:rPr>
                <a:t>Fire safety systems for residential care buildings?</a:t>
              </a:r>
            </a:p>
          </p:txBody>
        </p:sp>
        <p:sp>
          <p:nvSpPr>
            <p:cNvPr id="25" name="Button 6">
              <a:extLst>
                <a:ext uri="{FF2B5EF4-FFF2-40B4-BE49-F238E27FC236}">
                  <a16:creationId xmlns:a16="http://schemas.microsoft.com/office/drawing/2014/main" xmlns="" id="{1A9E4941-AD61-472F-AD69-53307BEC61B0}"/>
                </a:ext>
              </a:extLst>
            </p:cNvPr>
            <p:cNvSpPr/>
            <p:nvPr/>
          </p:nvSpPr>
          <p:spPr>
            <a:xfrm>
              <a:off x="1149241" y="4306733"/>
              <a:ext cx="569906"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a16="http://schemas.microsoft.com/office/drawing/2014/main" xmlns="" id="{4470B226-4F06-40D5-8B15-D4D3BB8A7ADC}"/>
              </a:ext>
            </a:extLst>
          </p:cNvPr>
          <p:cNvSpPr/>
          <p:nvPr/>
        </p:nvSpPr>
        <p:spPr>
          <a:xfrm>
            <a:off x="8437874" y="2058620"/>
            <a:ext cx="2808000" cy="432000"/>
          </a:xfrm>
          <a:prstGeom prst="wedgeRoundRectCallout">
            <a:avLst>
              <a:gd name="adj1" fmla="val -20492"/>
              <a:gd name="adj2" fmla="val 49563"/>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Specification </a:t>
            </a:r>
            <a:r>
              <a:rPr lang="en-AU" b="1" dirty="0" smtClean="0">
                <a:solidFill>
                  <a:schemeClr val="tx1"/>
                </a:solidFill>
              </a:rPr>
              <a:t>24</a:t>
            </a:r>
            <a:endParaRPr lang="en-AU" b="1" dirty="0">
              <a:solidFill>
                <a:schemeClr val="tx1"/>
              </a:solidFill>
            </a:endParaRPr>
          </a:p>
        </p:txBody>
      </p:sp>
      <p:sp>
        <p:nvSpPr>
          <p:cNvPr id="16" name="Response 2 Bubble">
            <a:extLst>
              <a:ext uri="{FF2B5EF4-FFF2-40B4-BE49-F238E27FC236}">
                <a16:creationId xmlns:a16="http://schemas.microsoft.com/office/drawing/2014/main" xmlns="" id="{037BE40A-DC8B-4131-A656-E09F452533A9}"/>
              </a:ext>
            </a:extLst>
          </p:cNvPr>
          <p:cNvSpPr/>
          <p:nvPr/>
        </p:nvSpPr>
        <p:spPr>
          <a:xfrm>
            <a:off x="8437874" y="2824187"/>
            <a:ext cx="2808000" cy="432000"/>
          </a:xfrm>
          <a:prstGeom prst="wedgeRoundRectCallout">
            <a:avLst>
              <a:gd name="adj1" fmla="val -20492"/>
              <a:gd name="adj2" fmla="val 49597"/>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Specification </a:t>
            </a:r>
            <a:r>
              <a:rPr lang="en-AU" b="1" dirty="0" smtClean="0">
                <a:solidFill>
                  <a:schemeClr val="tx1"/>
                </a:solidFill>
              </a:rPr>
              <a:t>21</a:t>
            </a:r>
            <a:endParaRPr lang="en-AU" b="1" dirty="0">
              <a:solidFill>
                <a:schemeClr val="tx1"/>
              </a:solidFill>
            </a:endParaRPr>
          </a:p>
        </p:txBody>
      </p:sp>
      <p:sp>
        <p:nvSpPr>
          <p:cNvPr id="17" name="Response 3 Bubble">
            <a:extLst>
              <a:ext uri="{FF2B5EF4-FFF2-40B4-BE49-F238E27FC236}">
                <a16:creationId xmlns:a16="http://schemas.microsoft.com/office/drawing/2014/main" xmlns="" id="{AE8050A3-96AF-4DF6-B3F3-FCC6C6BED0A7}"/>
              </a:ext>
            </a:extLst>
          </p:cNvPr>
          <p:cNvSpPr/>
          <p:nvPr/>
        </p:nvSpPr>
        <p:spPr>
          <a:xfrm>
            <a:off x="8437874" y="3589754"/>
            <a:ext cx="2808000" cy="432000"/>
          </a:xfrm>
          <a:prstGeom prst="wedgeRoundRectCallout">
            <a:avLst>
              <a:gd name="adj1" fmla="val -19128"/>
              <a:gd name="adj2" fmla="val 38127"/>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Specification </a:t>
            </a:r>
            <a:r>
              <a:rPr lang="en-AU" b="1" dirty="0" smtClean="0">
                <a:solidFill>
                  <a:schemeClr val="tx1"/>
                </a:solidFill>
              </a:rPr>
              <a:t>17</a:t>
            </a:r>
            <a:endParaRPr lang="en-AU" b="1" dirty="0">
              <a:solidFill>
                <a:schemeClr val="tx1"/>
              </a:solidFill>
            </a:endParaRPr>
          </a:p>
        </p:txBody>
      </p:sp>
      <p:sp>
        <p:nvSpPr>
          <p:cNvPr id="18" name="Response 4 Bubble">
            <a:extLst>
              <a:ext uri="{FF2B5EF4-FFF2-40B4-BE49-F238E27FC236}">
                <a16:creationId xmlns:a16="http://schemas.microsoft.com/office/drawing/2014/main" xmlns="" id="{CE2AAE87-1365-48F1-97C2-CC399A7D4F30}"/>
              </a:ext>
            </a:extLst>
          </p:cNvPr>
          <p:cNvSpPr/>
          <p:nvPr/>
        </p:nvSpPr>
        <p:spPr>
          <a:xfrm>
            <a:off x="8437874" y="4355321"/>
            <a:ext cx="2808000" cy="432000"/>
          </a:xfrm>
          <a:prstGeom prst="wedgeRoundRectCallout">
            <a:avLst>
              <a:gd name="adj1" fmla="val -45925"/>
              <a:gd name="adj2" fmla="val -13786"/>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Specification </a:t>
            </a:r>
            <a:r>
              <a:rPr lang="en-AU" b="1" dirty="0" smtClean="0">
                <a:solidFill>
                  <a:schemeClr val="tx1"/>
                </a:solidFill>
              </a:rPr>
              <a:t>25</a:t>
            </a:r>
            <a:endParaRPr lang="en-AU" b="1" dirty="0">
              <a:solidFill>
                <a:schemeClr val="tx1"/>
              </a:solidFill>
            </a:endParaRPr>
          </a:p>
        </p:txBody>
      </p:sp>
      <p:sp>
        <p:nvSpPr>
          <p:cNvPr id="26" name="Response 5 Bubble">
            <a:extLst>
              <a:ext uri="{FF2B5EF4-FFF2-40B4-BE49-F238E27FC236}">
                <a16:creationId xmlns:a16="http://schemas.microsoft.com/office/drawing/2014/main" xmlns="" id="{93841D43-7A7C-4524-AA3F-4F86D6BF48DA}"/>
              </a:ext>
            </a:extLst>
          </p:cNvPr>
          <p:cNvSpPr/>
          <p:nvPr/>
        </p:nvSpPr>
        <p:spPr>
          <a:xfrm>
            <a:off x="8437874" y="5120888"/>
            <a:ext cx="2808000" cy="432000"/>
          </a:xfrm>
          <a:prstGeom prst="wedgeRoundRectCallout">
            <a:avLst>
              <a:gd name="adj1" fmla="val -19128"/>
              <a:gd name="adj2" fmla="val 38127"/>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Specification </a:t>
            </a:r>
            <a:r>
              <a:rPr lang="en-AU" b="1" dirty="0" smtClean="0">
                <a:solidFill>
                  <a:schemeClr val="tx1"/>
                </a:solidFill>
              </a:rPr>
              <a:t>19</a:t>
            </a:r>
            <a:endParaRPr lang="en-AU" b="1" dirty="0">
              <a:solidFill>
                <a:schemeClr val="tx1"/>
              </a:solidFill>
            </a:endParaRPr>
          </a:p>
        </p:txBody>
      </p:sp>
      <p:sp>
        <p:nvSpPr>
          <p:cNvPr id="27" name="Response 6 Bubble">
            <a:extLst>
              <a:ext uri="{FF2B5EF4-FFF2-40B4-BE49-F238E27FC236}">
                <a16:creationId xmlns:a16="http://schemas.microsoft.com/office/drawing/2014/main" xmlns="" id="{6D777BF1-70C7-4D2A-B53A-D6552B7DA7DB}"/>
              </a:ext>
            </a:extLst>
          </p:cNvPr>
          <p:cNvSpPr/>
          <p:nvPr/>
        </p:nvSpPr>
        <p:spPr>
          <a:xfrm>
            <a:off x="8437874" y="5886455"/>
            <a:ext cx="2808000" cy="432000"/>
          </a:xfrm>
          <a:prstGeom prst="wedgeRoundRectCallout">
            <a:avLst>
              <a:gd name="adj1" fmla="val -45925"/>
              <a:gd name="adj2" fmla="val -13786"/>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Specification </a:t>
            </a:r>
            <a:r>
              <a:rPr lang="en-AU" b="1" dirty="0" smtClean="0">
                <a:solidFill>
                  <a:schemeClr val="tx1"/>
                </a:solidFill>
              </a:rPr>
              <a:t>23</a:t>
            </a:r>
            <a:endParaRPr lang="en-AU" b="1" dirty="0">
              <a:solidFill>
                <a:schemeClr val="tx1"/>
              </a:solidFill>
            </a:endParaRPr>
          </a:p>
        </p:txBody>
      </p:sp>
      <p:pic>
        <p:nvPicPr>
          <p:cNvPr id="28"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1041838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27"/>
                                        </p:tgtEl>
                                      </p:cBhvr>
                                    </p:animEffect>
                                    <p:set>
                                      <p:cBhvr>
                                        <p:cTn id="5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20"/>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26" grpId="0" animBg="1"/>
      <p:bldP spid="26" grpId="1" animBg="1"/>
      <p:bldP spid="27" grpId="0" animBg="1"/>
      <p:bldP spid="2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dule Title">
            <a:extLst>
              <a:ext uri="{FF2B5EF4-FFF2-40B4-BE49-F238E27FC236}">
                <a16:creationId xmlns:a16="http://schemas.microsoft.com/office/drawing/2014/main" xmlns="" id="{8B468BF2-00B3-4541-B880-D2F21CD6F6BD}"/>
              </a:ext>
            </a:extLst>
          </p:cNvPr>
          <p:cNvSpPr>
            <a:spLocks noGrp="1"/>
          </p:cNvSpPr>
          <p:nvPr>
            <p:ph type="body" sz="quarter" idx="10"/>
          </p:nvPr>
        </p:nvSpPr>
        <p:spPr/>
        <p:txBody>
          <a:bodyPr/>
          <a:lstStyle/>
          <a:p>
            <a:r>
              <a:rPr lang="en-AU" dirty="0"/>
              <a:t>Using the </a:t>
            </a:r>
            <a:br>
              <a:rPr lang="en-AU" dirty="0"/>
            </a:br>
            <a:r>
              <a:rPr lang="en-AU" dirty="0"/>
              <a:t>fire safety provisions of </a:t>
            </a:r>
            <a:br>
              <a:rPr lang="en-AU" dirty="0"/>
            </a:br>
            <a:r>
              <a:rPr lang="en-AU" dirty="0"/>
              <a:t>NCC Volume One</a:t>
            </a:r>
          </a:p>
        </p:txBody>
      </p:sp>
    </p:spTree>
    <p:custDataLst>
      <p:tags r:id="rId1"/>
    </p:custDataLst>
    <p:extLst>
      <p:ext uri="{BB962C8B-B14F-4D97-AF65-F5344CB8AC3E}">
        <p14:creationId xmlns:p14="http://schemas.microsoft.com/office/powerpoint/2010/main" val="3897064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054BF10-C36B-4218-B309-17DB85B8035F}"/>
              </a:ext>
            </a:extLst>
          </p:cNvPr>
          <p:cNvSpPr>
            <a:spLocks noGrp="1"/>
          </p:cNvSpPr>
          <p:nvPr>
            <p:ph type="body" sz="quarter" idx="11"/>
          </p:nvPr>
        </p:nvSpPr>
        <p:spPr/>
        <p:txBody>
          <a:bodyPr/>
          <a:lstStyle/>
          <a:p>
            <a:r>
              <a:rPr lang="en-AU" dirty="0"/>
              <a:t>Consider the impact of each critical factor…</a:t>
            </a:r>
          </a:p>
        </p:txBody>
      </p:sp>
      <p:sp>
        <p:nvSpPr>
          <p:cNvPr id="10" name="Button Building 1" descr="Question 1 button&#10;">
            <a:extLst>
              <a:ext uri="{FF2B5EF4-FFF2-40B4-BE49-F238E27FC236}">
                <a16:creationId xmlns:a16="http://schemas.microsoft.com/office/drawing/2014/main" xmlns="" id="{B3E71A5E-CB50-4F15-A6B6-587E50EED7BD}"/>
              </a:ext>
            </a:extLst>
          </p:cNvPr>
          <p:cNvSpPr/>
          <p:nvPr/>
        </p:nvSpPr>
        <p:spPr>
          <a:xfrm>
            <a:off x="314326" y="1816093"/>
            <a:ext cx="1692000" cy="396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Building 1</a:t>
            </a:r>
          </a:p>
        </p:txBody>
      </p:sp>
      <p:sp>
        <p:nvSpPr>
          <p:cNvPr id="11" name="Button Building 2" descr="Question 2 button">
            <a:extLst>
              <a:ext uri="{FF2B5EF4-FFF2-40B4-BE49-F238E27FC236}">
                <a16:creationId xmlns:a16="http://schemas.microsoft.com/office/drawing/2014/main" xmlns="" id="{8EDC82D0-A542-46CC-B0E9-63BB51BC7FA3}"/>
              </a:ext>
            </a:extLst>
          </p:cNvPr>
          <p:cNvSpPr/>
          <p:nvPr/>
        </p:nvSpPr>
        <p:spPr>
          <a:xfrm>
            <a:off x="314326" y="2364632"/>
            <a:ext cx="1692000" cy="396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Building 2</a:t>
            </a:r>
          </a:p>
        </p:txBody>
      </p:sp>
      <p:sp>
        <p:nvSpPr>
          <p:cNvPr id="12" name="Button Building 3" descr="Question 3 button">
            <a:extLst>
              <a:ext uri="{FF2B5EF4-FFF2-40B4-BE49-F238E27FC236}">
                <a16:creationId xmlns:a16="http://schemas.microsoft.com/office/drawing/2014/main" xmlns="" id="{A0F39246-A3DE-4095-ADBA-DE3F81EF302E}"/>
              </a:ext>
            </a:extLst>
          </p:cNvPr>
          <p:cNvSpPr/>
          <p:nvPr/>
        </p:nvSpPr>
        <p:spPr>
          <a:xfrm>
            <a:off x="314326" y="2913172"/>
            <a:ext cx="1692000" cy="396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Building 3</a:t>
            </a:r>
          </a:p>
        </p:txBody>
      </p:sp>
      <p:sp>
        <p:nvSpPr>
          <p:cNvPr id="4" name="Building 1 description">
            <a:extLst>
              <a:ext uri="{FF2B5EF4-FFF2-40B4-BE49-F238E27FC236}">
                <a16:creationId xmlns:a16="http://schemas.microsoft.com/office/drawing/2014/main" xmlns="" id="{3E98D56C-DA35-45A2-B7AE-9808E2C786C5}"/>
              </a:ext>
            </a:extLst>
          </p:cNvPr>
          <p:cNvSpPr txBox="1">
            <a:spLocks/>
          </p:cNvSpPr>
          <p:nvPr/>
        </p:nvSpPr>
        <p:spPr>
          <a:xfrm>
            <a:off x="334962" y="3489960"/>
            <a:ext cx="5832916" cy="3167783"/>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buFont typeface="Arial" panose="020B0604020202020204" pitchFamily="34" charset="0"/>
              <a:buChar char="•"/>
            </a:pPr>
            <a:r>
              <a:rPr lang="en-US" sz="1800" b="1" dirty="0"/>
              <a:t>Fulfillment </a:t>
            </a:r>
            <a:r>
              <a:rPr lang="en-US" sz="1800" b="1" dirty="0" err="1"/>
              <a:t>centre</a:t>
            </a:r>
            <a:r>
              <a:rPr lang="en-US" sz="1800" b="1" dirty="0"/>
              <a:t> for online retailer</a:t>
            </a:r>
          </a:p>
          <a:p>
            <a:pPr marL="177800" indent="-177800">
              <a:buFont typeface="Arial" panose="020B0604020202020204" pitchFamily="34" charset="0"/>
              <a:buChar char="•"/>
            </a:pPr>
            <a:r>
              <a:rPr lang="en-US" sz="1800" b="1" dirty="0"/>
              <a:t>40,000 m</a:t>
            </a:r>
            <a:r>
              <a:rPr lang="en-US" sz="1800" b="1" baseline="30000" dirty="0"/>
              <a:t>2</a:t>
            </a:r>
            <a:r>
              <a:rPr lang="en-US" sz="1800" b="1" dirty="0"/>
              <a:t>, one space 8 m high</a:t>
            </a:r>
          </a:p>
          <a:p>
            <a:pPr marL="177800" indent="-177800">
              <a:buFont typeface="Arial" panose="020B0604020202020204" pitchFamily="34" charset="0"/>
              <a:buChar char="•"/>
            </a:pPr>
            <a:r>
              <a:rPr lang="en-US" sz="1800" b="1" dirty="0"/>
              <a:t>Steel framed, metal walls, metal roof with some polycarbonate sheeting, concrete floor </a:t>
            </a:r>
          </a:p>
          <a:p>
            <a:pPr marL="177800" indent="-177800">
              <a:buFont typeface="Arial" panose="020B0604020202020204" pitchFamily="34" charset="0"/>
              <a:buChar char="•"/>
            </a:pPr>
            <a:r>
              <a:rPr lang="en-US" sz="1800" b="1" dirty="0"/>
              <a:t>3 </a:t>
            </a:r>
            <a:r>
              <a:rPr lang="en-US" sz="1800" b="1" dirty="0" err="1"/>
              <a:t>storey</a:t>
            </a:r>
            <a:r>
              <a:rPr lang="en-US" sz="1800" b="1" dirty="0"/>
              <a:t> office area over 13% of total space</a:t>
            </a:r>
          </a:p>
          <a:p>
            <a:pPr marL="177800" indent="-177800">
              <a:buFont typeface="Arial" panose="020B0604020202020204" pitchFamily="34" charset="0"/>
              <a:buChar char="•"/>
            </a:pPr>
            <a:r>
              <a:rPr lang="en-US" sz="1800" b="1" dirty="0"/>
              <a:t>Expected to store various goods including clothing, plastics, electronics, paper products</a:t>
            </a:r>
          </a:p>
          <a:p>
            <a:pPr marL="177800" indent="-177800">
              <a:buFont typeface="Arial" panose="020B0604020202020204" pitchFamily="34" charset="0"/>
              <a:buChar char="•"/>
            </a:pPr>
            <a:r>
              <a:rPr lang="en-US" sz="1800" b="1" dirty="0"/>
              <a:t>Expected 40 office staff, 300-400 fulfillment workers up to 600 at peak times</a:t>
            </a:r>
          </a:p>
          <a:p>
            <a:pPr marL="177800" indent="-177800">
              <a:buFont typeface="Arial" panose="020B0604020202020204" pitchFamily="34" charset="0"/>
              <a:buChar char="•"/>
            </a:pPr>
            <a:r>
              <a:rPr lang="en-US" sz="1800" b="1" dirty="0"/>
              <a:t>Industrial park, no buildings within 10 m</a:t>
            </a:r>
          </a:p>
          <a:p>
            <a:pPr marL="177800" indent="-177800">
              <a:buFont typeface="Arial" panose="020B0604020202020204" pitchFamily="34" charset="0"/>
              <a:buChar char="•"/>
            </a:pPr>
            <a:endParaRPr lang="en-US" sz="1800" b="1" dirty="0"/>
          </a:p>
          <a:p>
            <a:pPr marL="177800" indent="-177800">
              <a:buFont typeface="Arial" panose="020B0604020202020204" pitchFamily="34" charset="0"/>
              <a:buChar char="•"/>
            </a:pPr>
            <a:endParaRPr lang="en-AU" sz="1800" dirty="0"/>
          </a:p>
        </p:txBody>
      </p:sp>
      <p:pic>
        <p:nvPicPr>
          <p:cNvPr id="16" name="Building 1 image" descr="Image of a Class 7b building.">
            <a:extLst>
              <a:ext uri="{FF2B5EF4-FFF2-40B4-BE49-F238E27FC236}">
                <a16:creationId xmlns:a16="http://schemas.microsoft.com/office/drawing/2014/main" xmlns="" id="{5194EE5C-0B60-4D21-80F2-04CB649FE46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586600" y="1814265"/>
            <a:ext cx="3280032" cy="1614735"/>
          </a:xfrm>
          <a:prstGeom prst="rect">
            <a:avLst/>
          </a:prstGeom>
        </p:spPr>
      </p:pic>
      <p:sp>
        <p:nvSpPr>
          <p:cNvPr id="13" name="Building 2 description">
            <a:extLst>
              <a:ext uri="{FF2B5EF4-FFF2-40B4-BE49-F238E27FC236}">
                <a16:creationId xmlns:a16="http://schemas.microsoft.com/office/drawing/2014/main" xmlns="" id="{C6E8131A-70B0-4236-922C-847CA5F6BF3C}"/>
              </a:ext>
            </a:extLst>
          </p:cNvPr>
          <p:cNvSpPr txBox="1">
            <a:spLocks/>
          </p:cNvSpPr>
          <p:nvPr/>
        </p:nvSpPr>
        <p:spPr>
          <a:xfrm>
            <a:off x="334962" y="3489960"/>
            <a:ext cx="5832916" cy="3167783"/>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buFont typeface="Arial" panose="020B0604020202020204" pitchFamily="34" charset="0"/>
              <a:buChar char="•"/>
            </a:pPr>
            <a:r>
              <a:rPr lang="en-US" sz="1800" b="1" dirty="0"/>
              <a:t>Residential care home, 80 residents, 2 floors of private rooms off 2 x 50 m corridors</a:t>
            </a:r>
          </a:p>
          <a:p>
            <a:pPr marL="177800" indent="-177800">
              <a:buFont typeface="Arial" panose="020B0604020202020204" pitchFamily="34" charset="0"/>
              <a:buChar char="•"/>
            </a:pPr>
            <a:r>
              <a:rPr lang="en-US" sz="1800" b="1" dirty="0"/>
              <a:t>Administration, nursing station, kitchen and dining room taking up half of ground floor</a:t>
            </a:r>
          </a:p>
          <a:p>
            <a:pPr marL="177800" indent="-177800">
              <a:buFont typeface="Arial" panose="020B0604020202020204" pitchFamily="34" charset="0"/>
              <a:buChar char="•"/>
            </a:pPr>
            <a:r>
              <a:rPr lang="en-US" sz="1800" b="1" dirty="0"/>
              <a:t>Timber framed, double brick with a tiled roof and wooden flooring covered by carpet</a:t>
            </a:r>
          </a:p>
          <a:p>
            <a:pPr marL="177800" indent="-177800">
              <a:buFont typeface="Arial" panose="020B0604020202020204" pitchFamily="34" charset="0"/>
              <a:buChar char="•"/>
            </a:pPr>
            <a:r>
              <a:rPr lang="en-US" sz="1800" b="1" dirty="0"/>
              <a:t>Expected to have one central lift for resident use</a:t>
            </a:r>
          </a:p>
          <a:p>
            <a:pPr marL="177800" indent="-177800">
              <a:buFont typeface="Arial" panose="020B0604020202020204" pitchFamily="34" charset="0"/>
              <a:buChar char="•"/>
            </a:pPr>
            <a:r>
              <a:rPr lang="en-US" sz="1800" b="1" dirty="0"/>
              <a:t>Expected 5 office staff, 10-15 care staff</a:t>
            </a:r>
          </a:p>
          <a:p>
            <a:pPr marL="177800" indent="-177800">
              <a:buFont typeface="Arial" panose="020B0604020202020204" pitchFamily="34" charset="0"/>
              <a:buChar char="•"/>
            </a:pPr>
            <a:r>
              <a:rPr lang="en-US" sz="1800" b="1" dirty="0"/>
              <a:t>Residential area, with residential properties within 1.5 m on one side, within 8 m on 2</a:t>
            </a:r>
            <a:r>
              <a:rPr lang="en-US" sz="1800" b="1" dirty="0" smtClean="0"/>
              <a:t> </a:t>
            </a:r>
            <a:r>
              <a:rPr lang="en-US" sz="1800" b="1" dirty="0"/>
              <a:t>other sides</a:t>
            </a:r>
          </a:p>
          <a:p>
            <a:pPr marL="177800" indent="-177800">
              <a:buFont typeface="Arial" panose="020B0604020202020204" pitchFamily="34" charset="0"/>
              <a:buChar char="•"/>
            </a:pPr>
            <a:endParaRPr lang="en-US" sz="1800" b="1" dirty="0"/>
          </a:p>
          <a:p>
            <a:pPr marL="177800" indent="-177800">
              <a:buFont typeface="Arial" panose="020B0604020202020204" pitchFamily="34" charset="0"/>
              <a:buChar char="•"/>
            </a:pPr>
            <a:endParaRPr lang="en-AU" sz="1800" dirty="0"/>
          </a:p>
        </p:txBody>
      </p:sp>
      <p:pic>
        <p:nvPicPr>
          <p:cNvPr id="15" name="Building 2 image" descr="Image of a Class 9c building.">
            <a:extLst>
              <a:ext uri="{FF2B5EF4-FFF2-40B4-BE49-F238E27FC236}">
                <a16:creationId xmlns:a16="http://schemas.microsoft.com/office/drawing/2014/main" xmlns="" id="{B4866D71-CAE1-4FE8-B3BE-4C9E2D2FC30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645209" y="1829505"/>
            <a:ext cx="3162431" cy="1599495"/>
          </a:xfrm>
          <a:prstGeom prst="rect">
            <a:avLst/>
          </a:prstGeom>
        </p:spPr>
      </p:pic>
      <p:sp>
        <p:nvSpPr>
          <p:cNvPr id="14" name="Building 3 description">
            <a:extLst>
              <a:ext uri="{FF2B5EF4-FFF2-40B4-BE49-F238E27FC236}">
                <a16:creationId xmlns:a16="http://schemas.microsoft.com/office/drawing/2014/main" xmlns="" id="{2B0F2471-B85C-45E7-9718-4C96D5CE8FFF}"/>
              </a:ext>
            </a:extLst>
          </p:cNvPr>
          <p:cNvSpPr txBox="1">
            <a:spLocks/>
          </p:cNvSpPr>
          <p:nvPr/>
        </p:nvSpPr>
        <p:spPr>
          <a:xfrm>
            <a:off x="334962" y="3489960"/>
            <a:ext cx="5832916" cy="3167783"/>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buFont typeface="Arial" panose="020B0604020202020204" pitchFamily="34" charset="0"/>
              <a:buChar char="•"/>
            </a:pPr>
            <a:r>
              <a:rPr lang="en-US" sz="1800" b="1" dirty="0"/>
              <a:t>Conversion of multi-</a:t>
            </a:r>
            <a:r>
              <a:rPr lang="en-US" sz="1800" b="1" dirty="0" err="1"/>
              <a:t>storey</a:t>
            </a:r>
            <a:r>
              <a:rPr lang="en-US" sz="1800" b="1" dirty="0"/>
              <a:t> office building to retail and apartments</a:t>
            </a:r>
          </a:p>
          <a:p>
            <a:pPr marL="177800" indent="-177800">
              <a:buFont typeface="Arial" panose="020B0604020202020204" pitchFamily="34" charset="0"/>
              <a:buChar char="•"/>
            </a:pPr>
            <a:r>
              <a:rPr lang="en-US" sz="1800" b="1" dirty="0"/>
              <a:t>5 floors of underground parking, ground floor retail/hospitality and 20 </a:t>
            </a:r>
            <a:r>
              <a:rPr lang="en-US" sz="1800" b="1" dirty="0" err="1"/>
              <a:t>storeys</a:t>
            </a:r>
            <a:r>
              <a:rPr lang="en-US" sz="1800" b="1" dirty="0"/>
              <a:t> of apartments</a:t>
            </a:r>
          </a:p>
          <a:p>
            <a:pPr marL="177800" indent="-177800">
              <a:buFont typeface="Arial" panose="020B0604020202020204" pitchFamily="34" charset="0"/>
              <a:buChar char="•"/>
            </a:pPr>
            <a:r>
              <a:rPr lang="en-US" sz="1800" b="1" dirty="0"/>
              <a:t>Reinforced concrete construction</a:t>
            </a:r>
          </a:p>
          <a:p>
            <a:pPr marL="177800" indent="-177800">
              <a:buFont typeface="Arial" panose="020B0604020202020204" pitchFamily="34" charset="0"/>
              <a:buChar char="•"/>
            </a:pPr>
            <a:r>
              <a:rPr lang="en-US" sz="1800" b="1" dirty="0"/>
              <a:t>150 apartments of different sizes, some with balconies, 2 centrally located banks of 2 lifts</a:t>
            </a:r>
          </a:p>
          <a:p>
            <a:pPr marL="177800" indent="-177800">
              <a:buFont typeface="Arial" panose="020B0604020202020204" pitchFamily="34" charset="0"/>
              <a:buChar char="•"/>
            </a:pPr>
            <a:r>
              <a:rPr lang="en-US" sz="1800" b="1" dirty="0"/>
              <a:t>Ground floor being fitted out for a restaurant, a café and convenience store</a:t>
            </a:r>
          </a:p>
          <a:p>
            <a:pPr marL="177800" indent="-177800">
              <a:buFont typeface="Arial" panose="020B0604020202020204" pitchFamily="34" charset="0"/>
              <a:buChar char="•"/>
            </a:pPr>
            <a:r>
              <a:rPr lang="en-US" sz="1800" b="1" dirty="0"/>
              <a:t>Inner city, buildings within 5 m on </a:t>
            </a:r>
            <a:r>
              <a:rPr lang="en-US" sz="1800" b="1" dirty="0" smtClean="0"/>
              <a:t>3 </a:t>
            </a:r>
            <a:r>
              <a:rPr lang="en-US" sz="1800" b="1" dirty="0"/>
              <a:t>sides</a:t>
            </a:r>
          </a:p>
          <a:p>
            <a:pPr marL="177800" indent="-177800">
              <a:buFont typeface="Arial" panose="020B0604020202020204" pitchFamily="34" charset="0"/>
              <a:buChar char="•"/>
            </a:pPr>
            <a:endParaRPr lang="en-US" sz="1800" b="1" dirty="0"/>
          </a:p>
          <a:p>
            <a:pPr marL="177800" indent="-177800">
              <a:buFont typeface="Arial" panose="020B0604020202020204" pitchFamily="34" charset="0"/>
              <a:buChar char="•"/>
            </a:pPr>
            <a:endParaRPr lang="en-AU" sz="1800" dirty="0"/>
          </a:p>
        </p:txBody>
      </p:sp>
      <p:pic>
        <p:nvPicPr>
          <p:cNvPr id="18" name="Building 3 image" descr="Looking up at four tall office buildings and the sky.">
            <a:extLst>
              <a:ext uri="{FF2B5EF4-FFF2-40B4-BE49-F238E27FC236}">
                <a16:creationId xmlns:a16="http://schemas.microsoft.com/office/drawing/2014/main" xmlns="" id="{DC04D91F-4EA0-4104-AA78-2DE0CFF610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356" y="1842913"/>
            <a:ext cx="3276276" cy="1570283"/>
          </a:xfrm>
          <a:prstGeom prst="rect">
            <a:avLst/>
          </a:prstGeom>
        </p:spPr>
      </p:pic>
      <p:sp>
        <p:nvSpPr>
          <p:cNvPr id="5" name="Critical factors box">
            <a:extLst>
              <a:ext uri="{FF2B5EF4-FFF2-40B4-BE49-F238E27FC236}">
                <a16:creationId xmlns:a16="http://schemas.microsoft.com/office/drawing/2014/main" xmlns="" id="{F1C2E596-3A64-4869-9708-CE68CBC9BC51}"/>
              </a:ext>
            </a:extLst>
          </p:cNvPr>
          <p:cNvSpPr txBox="1">
            <a:spLocks/>
          </p:cNvSpPr>
          <p:nvPr/>
        </p:nvSpPr>
        <p:spPr>
          <a:xfrm>
            <a:off x="6521520" y="1803401"/>
            <a:ext cx="5356154" cy="4793382"/>
          </a:xfrm>
          <a:prstGeom prst="rect">
            <a:avLst/>
          </a:prstGeom>
          <a:solidFill>
            <a:srgbClr val="DADEF4"/>
          </a:solidFill>
        </p:spPr>
        <p:txBody>
          <a:bodyPr anchor="ct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2900" indent="-342900">
              <a:buFont typeface="Arial" panose="020B0604020202020204" pitchFamily="34" charset="0"/>
              <a:buChar char="•"/>
            </a:pPr>
            <a:r>
              <a:rPr lang="en-US" sz="1800" dirty="0"/>
              <a:t>Function or use of the building</a:t>
            </a:r>
          </a:p>
          <a:p>
            <a:pPr marL="522900" indent="-342900">
              <a:buFont typeface="Arial" panose="020B0604020202020204" pitchFamily="34" charset="0"/>
              <a:buChar char="•"/>
            </a:pPr>
            <a:r>
              <a:rPr lang="en-US" sz="1800" dirty="0"/>
              <a:t>Fire load, fire hazard and potential fire intensity</a:t>
            </a:r>
          </a:p>
          <a:p>
            <a:pPr marL="522900" indent="-342900">
              <a:buFont typeface="Arial" panose="020B0604020202020204" pitchFamily="34" charset="0"/>
              <a:buChar char="•"/>
            </a:pPr>
            <a:r>
              <a:rPr lang="en-US" sz="1800" dirty="0"/>
              <a:t>Number, mobility and other characteristics of occupants</a:t>
            </a:r>
          </a:p>
          <a:p>
            <a:pPr marL="522900" indent="-342900">
              <a:buFont typeface="Arial" panose="020B0604020202020204" pitchFamily="34" charset="0"/>
              <a:buChar char="•"/>
            </a:pPr>
            <a:r>
              <a:rPr lang="en-US" sz="1800" dirty="0"/>
              <a:t>Height of the building</a:t>
            </a:r>
          </a:p>
          <a:p>
            <a:pPr marL="522900" indent="-342900">
              <a:buFont typeface="Arial" panose="020B0604020202020204" pitchFamily="34" charset="0"/>
              <a:buChar char="•"/>
            </a:pPr>
            <a:r>
              <a:rPr lang="en-US" sz="1800" dirty="0"/>
              <a:t>Evacuation time</a:t>
            </a:r>
          </a:p>
          <a:p>
            <a:pPr marL="522900" indent="-342900">
              <a:buFont typeface="Arial" panose="020B0604020202020204" pitchFamily="34" charset="0"/>
              <a:buChar char="•"/>
            </a:pPr>
            <a:r>
              <a:rPr lang="en-US" sz="1800" dirty="0"/>
              <a:t>Travel distance to exits</a:t>
            </a:r>
          </a:p>
          <a:p>
            <a:pPr marL="522900" indent="-342900">
              <a:buFont typeface="Arial" panose="020B0604020202020204" pitchFamily="34" charset="0"/>
              <a:buChar char="•"/>
            </a:pPr>
            <a:r>
              <a:rPr lang="en-US" sz="1800" dirty="0"/>
              <a:t>Location of exits (above or below ground)</a:t>
            </a:r>
          </a:p>
          <a:p>
            <a:pPr marL="522900" indent="-342900">
              <a:buFont typeface="Arial" panose="020B0604020202020204" pitchFamily="34" charset="0"/>
              <a:buChar char="•"/>
            </a:pPr>
            <a:r>
              <a:rPr lang="en-US" sz="1800" dirty="0"/>
              <a:t>Number of </a:t>
            </a:r>
            <a:r>
              <a:rPr lang="en-US" sz="1800" dirty="0" err="1"/>
              <a:t>storeys</a:t>
            </a:r>
            <a:r>
              <a:rPr lang="en-US" sz="1800" dirty="0"/>
              <a:t> passed through or connected by the exits</a:t>
            </a:r>
          </a:p>
          <a:p>
            <a:pPr marL="522900" indent="-342900">
              <a:buFont typeface="Arial" panose="020B0604020202020204" pitchFamily="34" charset="0"/>
              <a:buChar char="•"/>
            </a:pPr>
            <a:r>
              <a:rPr lang="en-US" sz="1800" dirty="0"/>
              <a:t>Size of any fire compartment</a:t>
            </a:r>
          </a:p>
          <a:p>
            <a:pPr marL="522900" indent="-342900">
              <a:buFont typeface="Arial" panose="020B0604020202020204" pitchFamily="34" charset="0"/>
              <a:buChar char="•"/>
            </a:pPr>
            <a:r>
              <a:rPr lang="en-US" sz="1800" dirty="0"/>
              <a:t>Active fire safety systems</a:t>
            </a:r>
          </a:p>
          <a:p>
            <a:pPr marL="522900" indent="-342900">
              <a:buFont typeface="Arial" panose="020B0604020202020204" pitchFamily="34" charset="0"/>
              <a:buChar char="•"/>
            </a:pPr>
            <a:r>
              <a:rPr lang="en-US" sz="1800" dirty="0"/>
              <a:t>Fire brigade intervention</a:t>
            </a:r>
          </a:p>
          <a:p>
            <a:pPr marL="522900" indent="-342900">
              <a:buFont typeface="Arial" panose="020B0604020202020204" pitchFamily="34" charset="0"/>
              <a:buChar char="•"/>
            </a:pPr>
            <a:r>
              <a:rPr lang="en-US" sz="1800" dirty="0"/>
              <a:t>Proximity to other property</a:t>
            </a:r>
          </a:p>
        </p:txBody>
      </p:sp>
      <p:pic>
        <p:nvPicPr>
          <p:cNvPr id="19"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4285400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xit" presetSubtype="10" fill="hold" nodeType="clickEffect">
                                  <p:stCondLst>
                                    <p:cond delay="0"/>
                                  </p:stCondLst>
                                  <p:childTnLst>
                                    <p:anim calcmode="lin" valueType="num">
                                      <p:cBhvr>
                                        <p:cTn id="16" dur="500"/>
                                        <p:tgtEl>
                                          <p:spTgt spid="16"/>
                                        </p:tgtEl>
                                        <p:attrNameLst>
                                          <p:attrName>ppt_w</p:attrName>
                                        </p:attrNameLst>
                                      </p:cBhvr>
                                      <p:tavLst>
                                        <p:tav tm="0">
                                          <p:val>
                                            <p:strVal val="ppt_w"/>
                                          </p:val>
                                        </p:tav>
                                        <p:tav tm="100000">
                                          <p:val>
                                            <p:fltVal val="0"/>
                                          </p:val>
                                        </p:tav>
                                      </p:tavLst>
                                    </p:anim>
                                    <p:anim calcmode="lin" valueType="num">
                                      <p:cBhvr>
                                        <p:cTn id="17" dur="500"/>
                                        <p:tgtEl>
                                          <p:spTgt spid="16"/>
                                        </p:tgtEl>
                                        <p:attrNameLst>
                                          <p:attrName>ppt_h</p:attrName>
                                        </p:attrNameLst>
                                      </p:cBhvr>
                                      <p:tavLst>
                                        <p:tav tm="0">
                                          <p:val>
                                            <p:strVal val="ppt_h"/>
                                          </p:val>
                                        </p:tav>
                                        <p:tav tm="100000">
                                          <p:val>
                                            <p:strVal val="ppt_h"/>
                                          </p:val>
                                        </p:tav>
                                      </p:tavLst>
                                    </p:anim>
                                    <p:set>
                                      <p:cBhvr>
                                        <p:cTn id="18" dur="1" fill="hold">
                                          <p:stCondLst>
                                            <p:cond delay="499"/>
                                          </p:stCondLst>
                                        </p:cTn>
                                        <p:tgtEl>
                                          <p:spTgt spid="16"/>
                                        </p:tgtEl>
                                        <p:attrNameLst>
                                          <p:attrName>style.visibility</p:attrName>
                                        </p:attrNameLst>
                                      </p:cBhvr>
                                      <p:to>
                                        <p:strVal val="hidden"/>
                                      </p:to>
                                    </p:set>
                                  </p:childTnLst>
                                </p:cTn>
                              </p:par>
                              <p:par>
                                <p:cTn id="19" presetID="17" presetClass="exit" presetSubtype="10" fill="hold" grpId="1" nodeType="withEffect">
                                  <p:stCondLst>
                                    <p:cond delay="0"/>
                                  </p:stCondLst>
                                  <p:childTnLst>
                                    <p:anim calcmode="lin" valueType="num">
                                      <p:cBhvr>
                                        <p:cTn id="20" dur="500"/>
                                        <p:tgtEl>
                                          <p:spTgt spid="4"/>
                                        </p:tgtEl>
                                        <p:attrNameLst>
                                          <p:attrName>ppt_w</p:attrName>
                                        </p:attrNameLst>
                                      </p:cBhvr>
                                      <p:tavLst>
                                        <p:tav tm="0">
                                          <p:val>
                                            <p:strVal val="ppt_w"/>
                                          </p:val>
                                        </p:tav>
                                        <p:tav tm="100000">
                                          <p:val>
                                            <p:fltVal val="0"/>
                                          </p:val>
                                        </p:tav>
                                      </p:tavLst>
                                    </p:anim>
                                    <p:anim calcmode="lin" valueType="num">
                                      <p:cBhvr>
                                        <p:cTn id="21" dur="500"/>
                                        <p:tgtEl>
                                          <p:spTgt spid="4"/>
                                        </p:tgtEl>
                                        <p:attrNameLst>
                                          <p:attrName>ppt_h</p:attrName>
                                        </p:attrNameLst>
                                      </p:cBhvr>
                                      <p:tavLst>
                                        <p:tav tm="0">
                                          <p:val>
                                            <p:strVal val="ppt_h"/>
                                          </p:val>
                                        </p:tav>
                                        <p:tav tm="100000">
                                          <p:val>
                                            <p:strVal val="ppt_h"/>
                                          </p:val>
                                        </p:tav>
                                      </p:tavLst>
                                    </p:anim>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7" presetClass="entr" presetSubtype="10" fill="hold" grpId="2"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cTn>
                              </p:par>
                              <p:par>
                                <p:cTn id="30" presetID="17"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xit" presetSubtype="10" fill="hold" grpId="3" nodeType="clickEffect">
                                  <p:stCondLst>
                                    <p:cond delay="0"/>
                                  </p:stCondLst>
                                  <p:childTnLst>
                                    <p:anim calcmode="lin" valueType="num">
                                      <p:cBhvr>
                                        <p:cTn id="37" dur="500"/>
                                        <p:tgtEl>
                                          <p:spTgt spid="13"/>
                                        </p:tgtEl>
                                        <p:attrNameLst>
                                          <p:attrName>ppt_w</p:attrName>
                                        </p:attrNameLst>
                                      </p:cBhvr>
                                      <p:tavLst>
                                        <p:tav tm="0">
                                          <p:val>
                                            <p:strVal val="ppt_w"/>
                                          </p:val>
                                        </p:tav>
                                        <p:tav tm="100000">
                                          <p:val>
                                            <p:fltVal val="0"/>
                                          </p:val>
                                        </p:tav>
                                      </p:tavLst>
                                    </p:anim>
                                    <p:anim calcmode="lin" valueType="num">
                                      <p:cBhvr>
                                        <p:cTn id="38" dur="500"/>
                                        <p:tgtEl>
                                          <p:spTgt spid="13"/>
                                        </p:tgtEl>
                                        <p:attrNameLst>
                                          <p:attrName>ppt_h</p:attrName>
                                        </p:attrNameLst>
                                      </p:cBhvr>
                                      <p:tavLst>
                                        <p:tav tm="0">
                                          <p:val>
                                            <p:strVal val="ppt_h"/>
                                          </p:val>
                                        </p:tav>
                                        <p:tav tm="100000">
                                          <p:val>
                                            <p:strVal val="ppt_h"/>
                                          </p:val>
                                        </p:tav>
                                      </p:tavLst>
                                    </p:anim>
                                    <p:set>
                                      <p:cBhvr>
                                        <p:cTn id="39" dur="1" fill="hold">
                                          <p:stCondLst>
                                            <p:cond delay="499"/>
                                          </p:stCondLst>
                                        </p:cTn>
                                        <p:tgtEl>
                                          <p:spTgt spid="13"/>
                                        </p:tgtEl>
                                        <p:attrNameLst>
                                          <p:attrName>style.visibility</p:attrName>
                                        </p:attrNameLst>
                                      </p:cBhvr>
                                      <p:to>
                                        <p:strVal val="hidden"/>
                                      </p:to>
                                    </p:set>
                                  </p:childTnLst>
                                </p:cTn>
                              </p:par>
                              <p:par>
                                <p:cTn id="40" presetID="17" presetClass="exit" presetSubtype="10" fill="hold" nodeType="withEffect">
                                  <p:stCondLst>
                                    <p:cond delay="0"/>
                                  </p:stCondLst>
                                  <p:childTnLst>
                                    <p:anim calcmode="lin" valueType="num">
                                      <p:cBhvr>
                                        <p:cTn id="41" dur="500"/>
                                        <p:tgtEl>
                                          <p:spTgt spid="15"/>
                                        </p:tgtEl>
                                        <p:attrNameLst>
                                          <p:attrName>ppt_w</p:attrName>
                                        </p:attrNameLst>
                                      </p:cBhvr>
                                      <p:tavLst>
                                        <p:tav tm="0">
                                          <p:val>
                                            <p:strVal val="ppt_w"/>
                                          </p:val>
                                        </p:tav>
                                        <p:tav tm="100000">
                                          <p:val>
                                            <p:fltVal val="0"/>
                                          </p:val>
                                        </p:tav>
                                      </p:tavLst>
                                    </p:anim>
                                    <p:anim calcmode="lin" valueType="num">
                                      <p:cBhvr>
                                        <p:cTn id="42" dur="500"/>
                                        <p:tgtEl>
                                          <p:spTgt spid="15"/>
                                        </p:tgtEl>
                                        <p:attrNameLst>
                                          <p:attrName>ppt_h</p:attrName>
                                        </p:attrNameLst>
                                      </p:cBhvr>
                                      <p:tavLst>
                                        <p:tav tm="0">
                                          <p:val>
                                            <p:strVal val="ppt_h"/>
                                          </p:val>
                                        </p:tav>
                                        <p:tav tm="100000">
                                          <p:val>
                                            <p:strVal val="ppt_h"/>
                                          </p:val>
                                        </p:tav>
                                      </p:tavLst>
                                    </p:anim>
                                    <p:set>
                                      <p:cBhvr>
                                        <p:cTn id="4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7" presetClass="entr" presetSubtype="10" fill="hold" grpId="2"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strVal val="#ppt_h"/>
                                          </p:val>
                                        </p:tav>
                                        <p:tav tm="100000">
                                          <p:val>
                                            <p:strVal val="#ppt_h"/>
                                          </p:val>
                                        </p:tav>
                                      </p:tavLst>
                                    </p:anim>
                                  </p:childTnLst>
                                </p:cTn>
                              </p:par>
                              <p:par>
                                <p:cTn id="51" presetID="17" presetClass="entr" presetSubtype="1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xit" presetSubtype="10" fill="hold" grpId="3" nodeType="clickEffect">
                                  <p:stCondLst>
                                    <p:cond delay="0"/>
                                  </p:stCondLst>
                                  <p:childTnLst>
                                    <p:anim calcmode="lin" valueType="num">
                                      <p:cBhvr>
                                        <p:cTn id="58" dur="500"/>
                                        <p:tgtEl>
                                          <p:spTgt spid="14"/>
                                        </p:tgtEl>
                                        <p:attrNameLst>
                                          <p:attrName>ppt_w</p:attrName>
                                        </p:attrNameLst>
                                      </p:cBhvr>
                                      <p:tavLst>
                                        <p:tav tm="0">
                                          <p:val>
                                            <p:strVal val="ppt_w"/>
                                          </p:val>
                                        </p:tav>
                                        <p:tav tm="100000">
                                          <p:val>
                                            <p:fltVal val="0"/>
                                          </p:val>
                                        </p:tav>
                                      </p:tavLst>
                                    </p:anim>
                                    <p:anim calcmode="lin" valueType="num">
                                      <p:cBhvr>
                                        <p:cTn id="59" dur="500"/>
                                        <p:tgtEl>
                                          <p:spTgt spid="14"/>
                                        </p:tgtEl>
                                        <p:attrNameLst>
                                          <p:attrName>ppt_h</p:attrName>
                                        </p:attrNameLst>
                                      </p:cBhvr>
                                      <p:tavLst>
                                        <p:tav tm="0">
                                          <p:val>
                                            <p:strVal val="ppt_h"/>
                                          </p:val>
                                        </p:tav>
                                        <p:tav tm="100000">
                                          <p:val>
                                            <p:strVal val="ppt_h"/>
                                          </p:val>
                                        </p:tav>
                                      </p:tavLst>
                                    </p:anim>
                                    <p:set>
                                      <p:cBhvr>
                                        <p:cTn id="60" dur="1" fill="hold">
                                          <p:stCondLst>
                                            <p:cond delay="499"/>
                                          </p:stCondLst>
                                        </p:cTn>
                                        <p:tgtEl>
                                          <p:spTgt spid="14"/>
                                        </p:tgtEl>
                                        <p:attrNameLst>
                                          <p:attrName>style.visibility</p:attrName>
                                        </p:attrNameLst>
                                      </p:cBhvr>
                                      <p:to>
                                        <p:strVal val="hidden"/>
                                      </p:to>
                                    </p:set>
                                  </p:childTnLst>
                                </p:cTn>
                              </p:par>
                              <p:par>
                                <p:cTn id="61" presetID="17" presetClass="exit" presetSubtype="10" fill="hold" nodeType="withEffect">
                                  <p:stCondLst>
                                    <p:cond delay="0"/>
                                  </p:stCondLst>
                                  <p:childTnLst>
                                    <p:anim calcmode="lin" valueType="num">
                                      <p:cBhvr>
                                        <p:cTn id="62" dur="500"/>
                                        <p:tgtEl>
                                          <p:spTgt spid="18"/>
                                        </p:tgtEl>
                                        <p:attrNameLst>
                                          <p:attrName>ppt_w</p:attrName>
                                        </p:attrNameLst>
                                      </p:cBhvr>
                                      <p:tavLst>
                                        <p:tav tm="0">
                                          <p:val>
                                            <p:strVal val="ppt_w"/>
                                          </p:val>
                                        </p:tav>
                                        <p:tav tm="100000">
                                          <p:val>
                                            <p:fltVal val="0"/>
                                          </p:val>
                                        </p:tav>
                                      </p:tavLst>
                                    </p:anim>
                                    <p:anim calcmode="lin" valueType="num">
                                      <p:cBhvr>
                                        <p:cTn id="63" dur="500"/>
                                        <p:tgtEl>
                                          <p:spTgt spid="18"/>
                                        </p:tgtEl>
                                        <p:attrNameLst>
                                          <p:attrName>ppt_h</p:attrName>
                                        </p:attrNameLst>
                                      </p:cBhvr>
                                      <p:tavLst>
                                        <p:tav tm="0">
                                          <p:val>
                                            <p:strVal val="ppt_h"/>
                                          </p:val>
                                        </p:tav>
                                        <p:tav tm="100000">
                                          <p:val>
                                            <p:strVal val="ppt_h"/>
                                          </p:val>
                                        </p:tav>
                                      </p:tavLst>
                                    </p:anim>
                                    <p:set>
                                      <p:cBhvr>
                                        <p:cTn id="6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4" grpId="0"/>
      <p:bldP spid="4" grpId="1"/>
      <p:bldP spid="13" grpId="2"/>
      <p:bldP spid="13" grpId="3"/>
      <p:bldP spid="14" grpId="2"/>
      <p:bldP spid="14" grpId="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502B3A9B-096D-4B45-91AB-DED9C8709818}"/>
              </a:ext>
            </a:extLst>
          </p:cNvPr>
          <p:cNvSpPr>
            <a:spLocks noGrp="1"/>
          </p:cNvSpPr>
          <p:nvPr>
            <p:ph type="body" sz="quarter" idx="11"/>
          </p:nvPr>
        </p:nvSpPr>
        <p:spPr/>
        <p:txBody>
          <a:bodyPr/>
          <a:lstStyle/>
          <a:p>
            <a:r>
              <a:rPr lang="en-AU" dirty="0"/>
              <a:t>Fire safety Assessment Methods</a:t>
            </a:r>
          </a:p>
        </p:txBody>
      </p:sp>
      <p:grpSp>
        <p:nvGrpSpPr>
          <p:cNvPr id="5" name="Arrows">
            <a:extLst>
              <a:ext uri="{FF2B5EF4-FFF2-40B4-BE49-F238E27FC236}">
                <a16:creationId xmlns:a16="http://schemas.microsoft.com/office/drawing/2014/main" xmlns="" id="{7A97C3BD-9E1F-4D02-9837-E5E79C91E959}"/>
              </a:ext>
            </a:extLst>
          </p:cNvPr>
          <p:cNvGrpSpPr/>
          <p:nvPr/>
        </p:nvGrpSpPr>
        <p:grpSpPr>
          <a:xfrm>
            <a:off x="5481449" y="3522831"/>
            <a:ext cx="1251657" cy="1296000"/>
            <a:chOff x="5494149" y="3522831"/>
            <a:chExt cx="1251657" cy="1296000"/>
          </a:xfrm>
        </p:grpSpPr>
        <p:cxnSp>
          <p:nvCxnSpPr>
            <p:cNvPr id="6" name="Straight Arrow Connector 5">
              <a:extLst>
                <a:ext uri="{FF2B5EF4-FFF2-40B4-BE49-F238E27FC236}">
                  <a16:creationId xmlns:a16="http://schemas.microsoft.com/office/drawing/2014/main" xmlns="" id="{C00A62AE-C271-4FBD-BBD8-1F4DDF48070F}"/>
                </a:ext>
              </a:extLst>
            </p:cNvPr>
            <p:cNvCxnSpPr>
              <a:cxnSpLocks/>
            </p:cNvCxnSpPr>
            <p:nvPr/>
          </p:nvCxnSpPr>
          <p:spPr>
            <a:xfrm flipH="1">
              <a:off x="5494149" y="3522831"/>
              <a:ext cx="1236323" cy="129600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9303BDF3-2BD5-4FC8-92ED-74207BB22AD8}"/>
                </a:ext>
              </a:extLst>
            </p:cNvPr>
            <p:cNvCxnSpPr>
              <a:cxnSpLocks/>
            </p:cNvCxnSpPr>
            <p:nvPr/>
          </p:nvCxnSpPr>
          <p:spPr>
            <a:xfrm flipH="1" flipV="1">
              <a:off x="5499223" y="3556200"/>
              <a:ext cx="1213958" cy="12475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And/Or text box">
              <a:extLst>
                <a:ext uri="{FF2B5EF4-FFF2-40B4-BE49-F238E27FC236}">
                  <a16:creationId xmlns:a16="http://schemas.microsoft.com/office/drawing/2014/main" xmlns="" id="{7B0301F8-86A3-4C75-BA45-1E4C5C28BF0E}"/>
                </a:ext>
              </a:extLst>
            </p:cNvPr>
            <p:cNvSpPr txBox="1"/>
            <p:nvPr/>
          </p:nvSpPr>
          <p:spPr>
            <a:xfrm>
              <a:off x="5531848" y="3940516"/>
              <a:ext cx="1213958" cy="400110"/>
            </a:xfrm>
            <a:prstGeom prst="rect">
              <a:avLst/>
            </a:prstGeom>
            <a:solidFill>
              <a:schemeClr val="bg1"/>
            </a:solidFill>
          </p:spPr>
          <p:txBody>
            <a:bodyPr wrap="square" rtlCol="0">
              <a:spAutoFit/>
            </a:bodyPr>
            <a:lstStyle/>
            <a:p>
              <a:r>
                <a:rPr lang="en-AU" sz="2000" b="1" dirty="0"/>
                <a:t>AND/OR</a:t>
              </a:r>
            </a:p>
          </p:txBody>
        </p:sp>
      </p:grpSp>
      <p:sp>
        <p:nvSpPr>
          <p:cNvPr id="9" name="Verification MEthod Box">
            <a:extLst>
              <a:ext uri="{FF2B5EF4-FFF2-40B4-BE49-F238E27FC236}">
                <a16:creationId xmlns:a16="http://schemas.microsoft.com/office/drawing/2014/main" xmlns="" id="{84B1F59D-977A-4CE1-97AD-64F126754239}"/>
              </a:ext>
            </a:extLst>
          </p:cNvPr>
          <p:cNvSpPr/>
          <p:nvPr/>
        </p:nvSpPr>
        <p:spPr>
          <a:xfrm>
            <a:off x="3417494" y="2417198"/>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Verification</a:t>
            </a:r>
            <a:br>
              <a:rPr lang="en-AU" b="1" dirty="0"/>
            </a:br>
            <a:r>
              <a:rPr lang="en-AU" b="1" dirty="0"/>
              <a:t>Method</a:t>
            </a:r>
          </a:p>
        </p:txBody>
      </p:sp>
      <p:sp>
        <p:nvSpPr>
          <p:cNvPr id="10" name="Comp with DTS Box">
            <a:extLst>
              <a:ext uri="{FF2B5EF4-FFF2-40B4-BE49-F238E27FC236}">
                <a16:creationId xmlns:a16="http://schemas.microsoft.com/office/drawing/2014/main" xmlns="" id="{2CD99557-5D62-4E73-A706-A03C422591BC}"/>
              </a:ext>
            </a:extLst>
          </p:cNvPr>
          <p:cNvSpPr/>
          <p:nvPr/>
        </p:nvSpPr>
        <p:spPr>
          <a:xfrm>
            <a:off x="3425826" y="4771840"/>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Comparison with DTS Provisions</a:t>
            </a:r>
          </a:p>
        </p:txBody>
      </p:sp>
      <p:sp>
        <p:nvSpPr>
          <p:cNvPr id="11" name="Evidence of suitability Box">
            <a:extLst>
              <a:ext uri="{FF2B5EF4-FFF2-40B4-BE49-F238E27FC236}">
                <a16:creationId xmlns:a16="http://schemas.microsoft.com/office/drawing/2014/main" xmlns="" id="{0C4DD406-09A6-4EBF-8DC0-89DBBAA31051}"/>
              </a:ext>
            </a:extLst>
          </p:cNvPr>
          <p:cNvSpPr/>
          <p:nvPr/>
        </p:nvSpPr>
        <p:spPr>
          <a:xfrm>
            <a:off x="6679684" y="2387284"/>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Evidence of </a:t>
            </a:r>
            <a:br>
              <a:rPr lang="en-AU" b="1" dirty="0"/>
            </a:br>
            <a:r>
              <a:rPr lang="en-AU" b="1" dirty="0"/>
              <a:t>suitability</a:t>
            </a:r>
          </a:p>
        </p:txBody>
      </p:sp>
      <p:sp>
        <p:nvSpPr>
          <p:cNvPr id="12" name="Expert Judgement Box">
            <a:extLst>
              <a:ext uri="{FF2B5EF4-FFF2-40B4-BE49-F238E27FC236}">
                <a16:creationId xmlns:a16="http://schemas.microsoft.com/office/drawing/2014/main" xmlns="" id="{06BF5C8D-8ECA-47BC-96CC-CD325FF21444}"/>
              </a:ext>
            </a:extLst>
          </p:cNvPr>
          <p:cNvSpPr/>
          <p:nvPr/>
        </p:nvSpPr>
        <p:spPr>
          <a:xfrm>
            <a:off x="6680712" y="4759301"/>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Expert Judgement</a:t>
            </a:r>
          </a:p>
        </p:txBody>
      </p:sp>
      <p:sp>
        <p:nvSpPr>
          <p:cNvPr id="13" name="Evidence of suitability Bubble">
            <a:extLst>
              <a:ext uri="{FF2B5EF4-FFF2-40B4-BE49-F238E27FC236}">
                <a16:creationId xmlns:a16="http://schemas.microsoft.com/office/drawing/2014/main" xmlns="" id="{990CD9DD-4641-47B6-A27E-436492C45D7F}"/>
              </a:ext>
            </a:extLst>
          </p:cNvPr>
          <p:cNvSpPr/>
          <p:nvPr/>
        </p:nvSpPr>
        <p:spPr>
          <a:xfrm>
            <a:off x="8867769" y="1932447"/>
            <a:ext cx="2948841" cy="3728124"/>
          </a:xfrm>
          <a:prstGeom prst="wedgeRoundRectCallout">
            <a:avLst>
              <a:gd name="adj1" fmla="val 35734"/>
              <a:gd name="adj2" fmla="val 49328"/>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rgbClr val="002E5D"/>
                </a:solidFill>
              </a:rPr>
              <a:t>Evidence of suitability</a:t>
            </a:r>
          </a:p>
          <a:p>
            <a:pPr>
              <a:spcBef>
                <a:spcPts val="300"/>
              </a:spcBef>
              <a:spcAft>
                <a:spcPts val="300"/>
              </a:spcAft>
            </a:pPr>
            <a:r>
              <a:rPr lang="en-AU" sz="1600" dirty="0">
                <a:solidFill>
                  <a:schemeClr val="tx1"/>
                </a:solidFill>
              </a:rPr>
              <a:t>Meeting the prescriptive requirements of all the relevant DTS Provisions of:</a:t>
            </a:r>
          </a:p>
          <a:p>
            <a:pPr marL="285750" indent="-285750">
              <a:spcBef>
                <a:spcPts val="300"/>
              </a:spcBef>
              <a:spcAft>
                <a:spcPts val="300"/>
              </a:spcAft>
              <a:buFont typeface="Arial" panose="020B0604020202020204" pitchFamily="34" charset="0"/>
              <a:buChar char="•"/>
            </a:pPr>
            <a:r>
              <a:rPr lang="en-AU" sz="1600" dirty="0">
                <a:solidFill>
                  <a:schemeClr val="tx1"/>
                </a:solidFill>
              </a:rPr>
              <a:t>Sections C, D and E</a:t>
            </a:r>
          </a:p>
          <a:p>
            <a:pPr marL="285750" indent="-285750">
              <a:spcBef>
                <a:spcPts val="300"/>
              </a:spcBef>
              <a:spcAft>
                <a:spcPts val="300"/>
              </a:spcAft>
              <a:buFont typeface="Arial" panose="020B0604020202020204" pitchFamily="34" charset="0"/>
              <a:buChar char="•"/>
            </a:pPr>
            <a:r>
              <a:rPr lang="en-AU" sz="1600" dirty="0">
                <a:solidFill>
                  <a:schemeClr val="tx1"/>
                </a:solidFill>
              </a:rPr>
              <a:t>Sections G and </a:t>
            </a:r>
            <a:r>
              <a:rPr lang="en-AU" sz="1600" dirty="0" smtClean="0">
                <a:solidFill>
                  <a:schemeClr val="tx1"/>
                </a:solidFill>
              </a:rPr>
              <a:t>I, </a:t>
            </a:r>
            <a:r>
              <a:rPr lang="en-AU" sz="1600" dirty="0">
                <a:solidFill>
                  <a:schemeClr val="tx1"/>
                </a:solidFill>
              </a:rPr>
              <a:t>where these </a:t>
            </a:r>
            <a:r>
              <a:rPr lang="en-AU" sz="1600" dirty="0" smtClean="0">
                <a:solidFill>
                  <a:schemeClr val="tx1"/>
                </a:solidFill>
              </a:rPr>
              <a:t>apply</a:t>
            </a:r>
          </a:p>
          <a:p>
            <a:pPr>
              <a:spcBef>
                <a:spcPts val="300"/>
              </a:spcBef>
              <a:spcAft>
                <a:spcPts val="300"/>
              </a:spcAft>
            </a:pPr>
            <a:r>
              <a:rPr lang="en-AU" sz="1600" dirty="0">
                <a:solidFill>
                  <a:schemeClr val="tx1"/>
                </a:solidFill>
              </a:rPr>
              <a:t>May also be used to demonstrate compliance with Performance </a:t>
            </a:r>
            <a:r>
              <a:rPr lang="en-AU" sz="1600" dirty="0" smtClean="0">
                <a:solidFill>
                  <a:schemeClr val="tx1"/>
                </a:solidFill>
              </a:rPr>
              <a:t>Requirements</a:t>
            </a:r>
            <a:endParaRPr lang="en-AU" sz="1600" dirty="0">
              <a:solidFill>
                <a:schemeClr val="tx1"/>
              </a:solidFill>
            </a:endParaRPr>
          </a:p>
        </p:txBody>
      </p:sp>
      <p:sp>
        <p:nvSpPr>
          <p:cNvPr id="14" name="Verification Method Bubble">
            <a:extLst>
              <a:ext uri="{FF2B5EF4-FFF2-40B4-BE49-F238E27FC236}">
                <a16:creationId xmlns:a16="http://schemas.microsoft.com/office/drawing/2014/main" xmlns="" id="{4BEBD23A-1585-42D7-9CB9-AAECFD04BE32}"/>
              </a:ext>
            </a:extLst>
          </p:cNvPr>
          <p:cNvSpPr/>
          <p:nvPr/>
        </p:nvSpPr>
        <p:spPr>
          <a:xfrm>
            <a:off x="334963" y="1933303"/>
            <a:ext cx="3002720" cy="4131321"/>
          </a:xfrm>
          <a:prstGeom prst="wedgeRoundRectCallout">
            <a:avLst>
              <a:gd name="adj1" fmla="val 35734"/>
              <a:gd name="adj2" fmla="val 49328"/>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rgbClr val="002E5D"/>
                </a:solidFill>
              </a:rPr>
              <a:t>Verification Method</a:t>
            </a:r>
          </a:p>
          <a:p>
            <a:pPr marL="342900" indent="-342900">
              <a:spcBef>
                <a:spcPts val="300"/>
              </a:spcBef>
              <a:spcAft>
                <a:spcPts val="300"/>
              </a:spcAft>
              <a:buFont typeface="Arial" panose="020B0604020202020204" pitchFamily="34" charset="0"/>
              <a:buChar char="•"/>
            </a:pPr>
            <a:r>
              <a:rPr lang="en-AU" sz="1600" dirty="0">
                <a:solidFill>
                  <a:schemeClr val="tx1"/>
                </a:solidFill>
              </a:rPr>
              <a:t>Many Verification Methods specified in the different fire safety related Sections of NCC Volume One</a:t>
            </a:r>
          </a:p>
          <a:p>
            <a:pPr marL="342900" indent="-342900">
              <a:spcBef>
                <a:spcPts val="300"/>
              </a:spcBef>
              <a:spcAft>
                <a:spcPts val="300"/>
              </a:spcAft>
              <a:buFont typeface="Arial" panose="020B0604020202020204" pitchFamily="34" charset="0"/>
              <a:buChar char="•"/>
            </a:pPr>
            <a:r>
              <a:rPr lang="en-AU" sz="1600" dirty="0" smtClean="0">
                <a:solidFill>
                  <a:schemeClr val="tx1"/>
                </a:solidFill>
              </a:rPr>
              <a:t>ABCB Standard: Fire </a:t>
            </a:r>
            <a:r>
              <a:rPr lang="en-AU" sz="1600" dirty="0">
                <a:solidFill>
                  <a:schemeClr val="tx1"/>
                </a:solidFill>
              </a:rPr>
              <a:t>Safety Verification Method (FSVM) can be used in many instances</a:t>
            </a:r>
          </a:p>
          <a:p>
            <a:pPr marL="342900" indent="-342900">
              <a:spcBef>
                <a:spcPts val="300"/>
              </a:spcBef>
              <a:spcAft>
                <a:spcPts val="300"/>
              </a:spcAft>
              <a:buFont typeface="Arial" panose="020B0604020202020204" pitchFamily="34" charset="0"/>
              <a:buChar char="•"/>
            </a:pPr>
            <a:r>
              <a:rPr lang="en-AU" sz="1600" dirty="0">
                <a:solidFill>
                  <a:schemeClr val="tx1"/>
                </a:solidFill>
              </a:rPr>
              <a:t>Can use another suitable Verification Method such as an overseas code or standard</a:t>
            </a:r>
          </a:p>
        </p:txBody>
      </p:sp>
      <p:sp>
        <p:nvSpPr>
          <p:cNvPr id="15" name="Compn with DTS Bubble">
            <a:extLst>
              <a:ext uri="{FF2B5EF4-FFF2-40B4-BE49-F238E27FC236}">
                <a16:creationId xmlns:a16="http://schemas.microsoft.com/office/drawing/2014/main" xmlns="" id="{7AE8EE22-D8B9-4BB6-8E9F-8C20EC733AF9}"/>
              </a:ext>
            </a:extLst>
          </p:cNvPr>
          <p:cNvSpPr/>
          <p:nvPr/>
        </p:nvSpPr>
        <p:spPr>
          <a:xfrm>
            <a:off x="380914" y="4316893"/>
            <a:ext cx="2948841" cy="2100521"/>
          </a:xfrm>
          <a:prstGeom prst="wedgeRoundRectCallout">
            <a:avLst>
              <a:gd name="adj1" fmla="val 35734"/>
              <a:gd name="adj2" fmla="val 49328"/>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smtClean="0">
                <a:solidFill>
                  <a:srgbClr val="002E5D"/>
                </a:solidFill>
              </a:rPr>
              <a:t>Comparison with DTS Provisions</a:t>
            </a:r>
            <a:endParaRPr lang="en-AU" b="1" dirty="0">
              <a:solidFill>
                <a:srgbClr val="002E5D"/>
              </a:solidFill>
            </a:endParaRPr>
          </a:p>
          <a:p>
            <a:pPr marL="171450" indent="-171450">
              <a:spcBef>
                <a:spcPts val="300"/>
              </a:spcBef>
              <a:spcAft>
                <a:spcPts val="300"/>
              </a:spcAft>
              <a:buFont typeface="Arial" panose="020B0604020202020204" pitchFamily="34" charset="0"/>
              <a:buChar char="•"/>
            </a:pPr>
            <a:r>
              <a:rPr lang="en-AU" sz="1600" dirty="0">
                <a:solidFill>
                  <a:schemeClr val="tx1"/>
                </a:solidFill>
              </a:rPr>
              <a:t>Comparing a Performance Solution with the Deemed-to-Satisfy Provisions of the relevant Sections and Parts</a:t>
            </a:r>
          </a:p>
        </p:txBody>
      </p:sp>
      <p:sp>
        <p:nvSpPr>
          <p:cNvPr id="16" name="Expert Judgement Bubble">
            <a:extLst>
              <a:ext uri="{FF2B5EF4-FFF2-40B4-BE49-F238E27FC236}">
                <a16:creationId xmlns:a16="http://schemas.microsoft.com/office/drawing/2014/main" xmlns="" id="{0E4E4850-1328-4D2F-B3E0-2107F4B61E9C}"/>
              </a:ext>
            </a:extLst>
          </p:cNvPr>
          <p:cNvSpPr/>
          <p:nvPr/>
        </p:nvSpPr>
        <p:spPr>
          <a:xfrm>
            <a:off x="8875389" y="3240740"/>
            <a:ext cx="2948841" cy="3233679"/>
          </a:xfrm>
          <a:prstGeom prst="wedgeRoundRectCallout">
            <a:avLst>
              <a:gd name="adj1" fmla="val 35734"/>
              <a:gd name="adj2" fmla="val 49328"/>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rgbClr val="002E5D"/>
                </a:solidFill>
              </a:rPr>
              <a:t>Expert Judgement</a:t>
            </a:r>
          </a:p>
          <a:p>
            <a:pPr marL="171450" indent="-171450">
              <a:spcBef>
                <a:spcPts val="300"/>
              </a:spcBef>
              <a:spcAft>
                <a:spcPts val="300"/>
              </a:spcAft>
              <a:buFont typeface="Arial" panose="020B0604020202020204" pitchFamily="34" charset="0"/>
              <a:buChar char="•"/>
            </a:pPr>
            <a:r>
              <a:rPr lang="en-AU" sz="1600" dirty="0">
                <a:solidFill>
                  <a:schemeClr val="tx1"/>
                </a:solidFill>
                <a:latin typeface="Arial" panose="020B0604020202020204" pitchFamily="34" charset="0"/>
                <a:cs typeface="Arial" panose="020B0604020202020204" pitchFamily="34" charset="0"/>
              </a:rPr>
              <a:t>Using the expert judgement of a suitably qualified person</a:t>
            </a:r>
          </a:p>
          <a:p>
            <a:pPr marL="171450" lvl="0" indent="-171450">
              <a:spcBef>
                <a:spcPts val="300"/>
              </a:spcBef>
              <a:spcAft>
                <a:spcPts val="300"/>
              </a:spcAft>
              <a:buFont typeface="Arial" panose="020B0604020202020204" pitchFamily="34" charset="0"/>
              <a:buChar char="•"/>
              <a:defRPr/>
            </a:pPr>
            <a:r>
              <a:rPr lang="en-AU" sz="1600" dirty="0">
                <a:solidFill>
                  <a:schemeClr val="tx1"/>
                </a:solidFill>
              </a:rPr>
              <a:t>Expert must have  demonstrated knowledge of technical issues and peer recognition</a:t>
            </a:r>
          </a:p>
          <a:p>
            <a:pPr marL="171450" lvl="0" indent="-171450">
              <a:spcBef>
                <a:spcPts val="300"/>
              </a:spcBef>
              <a:spcAft>
                <a:spcPts val="300"/>
              </a:spcAft>
              <a:buFont typeface="Arial" panose="020B0604020202020204" pitchFamily="34" charset="0"/>
              <a:buChar char="•"/>
              <a:defRPr/>
            </a:pPr>
            <a:r>
              <a:rPr lang="en-AU" sz="1600" dirty="0">
                <a:solidFill>
                  <a:schemeClr val="tx1"/>
                </a:solidFill>
              </a:rPr>
              <a:t>For example, a qualified and </a:t>
            </a:r>
            <a:r>
              <a:rPr lang="en-AU" sz="1600" dirty="0" smtClean="0">
                <a:solidFill>
                  <a:schemeClr val="tx1"/>
                </a:solidFill>
              </a:rPr>
              <a:t>experienced fire safety engineer</a:t>
            </a:r>
            <a:endParaRPr lang="en-AU" sz="1600" dirty="0">
              <a:solidFill>
                <a:schemeClr val="tx1"/>
              </a:solidFill>
            </a:endParaRPr>
          </a:p>
        </p:txBody>
      </p:sp>
      <p:pic>
        <p:nvPicPr>
          <p:cNvPr id="18"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66650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xit" presetSubtype="10" fill="hold" grpId="1" nodeType="clickEffect">
                                  <p:stCondLst>
                                    <p:cond delay="0"/>
                                  </p:stCondLst>
                                  <p:childTnLst>
                                    <p:anim calcmode="lin" valueType="num">
                                      <p:cBhvr>
                                        <p:cTn id="30" dur="500"/>
                                        <p:tgtEl>
                                          <p:spTgt spid="13"/>
                                        </p:tgtEl>
                                        <p:attrNameLst>
                                          <p:attrName>ppt_w</p:attrName>
                                        </p:attrNameLst>
                                      </p:cBhvr>
                                      <p:tavLst>
                                        <p:tav tm="0">
                                          <p:val>
                                            <p:strVal val="ppt_w"/>
                                          </p:val>
                                        </p:tav>
                                        <p:tav tm="100000">
                                          <p:val>
                                            <p:fltVal val="0"/>
                                          </p:val>
                                        </p:tav>
                                      </p:tavLst>
                                    </p:anim>
                                    <p:anim calcmode="lin" valueType="num">
                                      <p:cBhvr>
                                        <p:cTn id="31" dur="500"/>
                                        <p:tgtEl>
                                          <p:spTgt spid="13"/>
                                        </p:tgtEl>
                                        <p:attrNameLst>
                                          <p:attrName>ppt_h</p:attrName>
                                        </p:attrNameLst>
                                      </p:cBhvr>
                                      <p:tavLst>
                                        <p:tav tm="0">
                                          <p:val>
                                            <p:strVal val="ppt_h"/>
                                          </p:val>
                                        </p:tav>
                                        <p:tav tm="100000">
                                          <p:val>
                                            <p:strVal val="ppt_h"/>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xit" presetSubtype="10" fill="hold" grpId="1" nodeType="clickEffect">
                                  <p:stCondLst>
                                    <p:cond delay="0"/>
                                  </p:stCondLst>
                                  <p:childTnLst>
                                    <p:anim calcmode="lin" valueType="num">
                                      <p:cBhvr>
                                        <p:cTn id="43" dur="500"/>
                                        <p:tgtEl>
                                          <p:spTgt spid="14"/>
                                        </p:tgtEl>
                                        <p:attrNameLst>
                                          <p:attrName>ppt_w</p:attrName>
                                        </p:attrNameLst>
                                      </p:cBhvr>
                                      <p:tavLst>
                                        <p:tav tm="0">
                                          <p:val>
                                            <p:strVal val="ppt_w"/>
                                          </p:val>
                                        </p:tav>
                                        <p:tav tm="100000">
                                          <p:val>
                                            <p:fltVal val="0"/>
                                          </p:val>
                                        </p:tav>
                                      </p:tavLst>
                                    </p:anim>
                                    <p:anim calcmode="lin" valueType="num">
                                      <p:cBhvr>
                                        <p:cTn id="44" dur="500"/>
                                        <p:tgtEl>
                                          <p:spTgt spid="14"/>
                                        </p:tgtEl>
                                        <p:attrNameLst>
                                          <p:attrName>ppt_h</p:attrName>
                                        </p:attrNameLst>
                                      </p:cBhvr>
                                      <p:tavLst>
                                        <p:tav tm="0">
                                          <p:val>
                                            <p:strVal val="ppt_h"/>
                                          </p:val>
                                        </p:tav>
                                        <p:tav tm="100000">
                                          <p:val>
                                            <p:strVal val="ppt_h"/>
                                          </p:val>
                                        </p:tav>
                                      </p:tavLst>
                                    </p:anim>
                                    <p:set>
                                      <p:cBhvr>
                                        <p:cTn id="4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xit" presetSubtype="10" fill="hold" grpId="1" nodeType="clickEffect">
                                  <p:stCondLst>
                                    <p:cond delay="0"/>
                                  </p:stCondLst>
                                  <p:childTnLst>
                                    <p:anim calcmode="lin" valueType="num">
                                      <p:cBhvr>
                                        <p:cTn id="56" dur="500"/>
                                        <p:tgtEl>
                                          <p:spTgt spid="15"/>
                                        </p:tgtEl>
                                        <p:attrNameLst>
                                          <p:attrName>ppt_w</p:attrName>
                                        </p:attrNameLst>
                                      </p:cBhvr>
                                      <p:tavLst>
                                        <p:tav tm="0">
                                          <p:val>
                                            <p:strVal val="ppt_w"/>
                                          </p:val>
                                        </p:tav>
                                        <p:tav tm="100000">
                                          <p:val>
                                            <p:fltVal val="0"/>
                                          </p:val>
                                        </p:tav>
                                      </p:tavLst>
                                    </p:anim>
                                    <p:anim calcmode="lin" valueType="num">
                                      <p:cBhvr>
                                        <p:cTn id="57" dur="500"/>
                                        <p:tgtEl>
                                          <p:spTgt spid="15"/>
                                        </p:tgtEl>
                                        <p:attrNameLst>
                                          <p:attrName>ppt_h</p:attrName>
                                        </p:attrNameLst>
                                      </p:cBhvr>
                                      <p:tavLst>
                                        <p:tav tm="0">
                                          <p:val>
                                            <p:strVal val="ppt_h"/>
                                          </p:val>
                                        </p:tav>
                                        <p:tav tm="100000">
                                          <p:val>
                                            <p:strVal val="ppt_h"/>
                                          </p:val>
                                        </p:tav>
                                      </p:tavLst>
                                    </p:anim>
                                    <p:set>
                                      <p:cBhvr>
                                        <p:cTn id="5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9" restart="whenNotActive" fill="hold" evtFilter="cancelBubble" nodeType="interactiveSeq">
                <p:stCondLst>
                  <p:cond evt="onClick" delay="0">
                    <p:tgtEl>
                      <p:spTgt spid="12"/>
                    </p:tgtEl>
                  </p:cond>
                </p:stCondLst>
                <p:endSync evt="end" delay="0">
                  <p:rtn val="all"/>
                </p:endSync>
                <p:childTnLst>
                  <p:par>
                    <p:cTn id="60" fill="hold">
                      <p:stCondLst>
                        <p:cond delay="0"/>
                      </p:stCondLst>
                      <p:childTnLst>
                        <p:par>
                          <p:cTn id="61" fill="hold">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7" presetClass="exit" presetSubtype="10" fill="hold" grpId="1" nodeType="clickEffect">
                                  <p:stCondLst>
                                    <p:cond delay="0"/>
                                  </p:stCondLst>
                                  <p:childTnLst>
                                    <p:anim calcmode="lin" valueType="num">
                                      <p:cBhvr>
                                        <p:cTn id="69" dur="500"/>
                                        <p:tgtEl>
                                          <p:spTgt spid="16"/>
                                        </p:tgtEl>
                                        <p:attrNameLst>
                                          <p:attrName>ppt_w</p:attrName>
                                        </p:attrNameLst>
                                      </p:cBhvr>
                                      <p:tavLst>
                                        <p:tav tm="0">
                                          <p:val>
                                            <p:strVal val="ppt_w"/>
                                          </p:val>
                                        </p:tav>
                                        <p:tav tm="100000">
                                          <p:val>
                                            <p:fltVal val="0"/>
                                          </p:val>
                                        </p:tav>
                                      </p:tavLst>
                                    </p:anim>
                                    <p:anim calcmode="lin" valueType="num">
                                      <p:cBhvr>
                                        <p:cTn id="70" dur="500"/>
                                        <p:tgtEl>
                                          <p:spTgt spid="16"/>
                                        </p:tgtEl>
                                        <p:attrNameLst>
                                          <p:attrName>ppt_h</p:attrName>
                                        </p:attrNameLst>
                                      </p:cBhvr>
                                      <p:tavLst>
                                        <p:tav tm="0">
                                          <p:val>
                                            <p:strVal val="ppt_h"/>
                                          </p:val>
                                        </p:tav>
                                        <p:tav tm="100000">
                                          <p:val>
                                            <p:strVal val="ppt_h"/>
                                          </p:val>
                                        </p:tav>
                                      </p:tavLst>
                                    </p:anim>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F3DCD8DF-2C23-4A99-83BE-FA8D3FDB541F}"/>
              </a:ext>
            </a:extLst>
          </p:cNvPr>
          <p:cNvSpPr>
            <a:spLocks noGrp="1"/>
          </p:cNvSpPr>
          <p:nvPr>
            <p:ph type="body" sz="quarter" idx="11"/>
          </p:nvPr>
        </p:nvSpPr>
        <p:spPr>
          <a:xfrm>
            <a:off x="334961" y="314325"/>
            <a:ext cx="10180639" cy="981075"/>
          </a:xfrm>
        </p:spPr>
        <p:txBody>
          <a:bodyPr>
            <a:normAutofit/>
          </a:bodyPr>
          <a:lstStyle/>
          <a:p>
            <a:r>
              <a:rPr lang="en-AU" dirty="0"/>
              <a:t>What is the Fire Safety Verification Method?</a:t>
            </a:r>
          </a:p>
        </p:txBody>
      </p:sp>
      <p:sp>
        <p:nvSpPr>
          <p:cNvPr id="3" name="Right hand block">
            <a:extLst>
              <a:ext uri="{FF2B5EF4-FFF2-40B4-BE49-F238E27FC236}">
                <a16:creationId xmlns:a16="http://schemas.microsoft.com/office/drawing/2014/main" xmlns="" id="{C4B05869-6AB9-4777-BA5C-D6D62BD02728}"/>
              </a:ext>
            </a:extLst>
          </p:cNvPr>
          <p:cNvSpPr>
            <a:spLocks noGrp="1"/>
          </p:cNvSpPr>
          <p:nvPr>
            <p:ph type="body" sz="quarter" idx="10"/>
          </p:nvPr>
        </p:nvSpPr>
        <p:spPr/>
        <p:txBody>
          <a:bodyPr>
            <a:normAutofit/>
          </a:bodyPr>
          <a:lstStyle/>
          <a:p>
            <a:pPr>
              <a:spcBef>
                <a:spcPts val="300"/>
              </a:spcBef>
              <a:spcAft>
                <a:spcPts val="300"/>
              </a:spcAft>
            </a:pPr>
            <a:r>
              <a:rPr lang="en-AU" sz="2200" dirty="0">
                <a:effectLst/>
                <a:latin typeface="Arial" panose="020B0604020202020204" pitchFamily="34" charset="0"/>
                <a:ea typeface="Calibri" panose="020F0502020204030204" pitchFamily="34" charset="0"/>
                <a:cs typeface="Arial" panose="020B0604020202020204" pitchFamily="34" charset="0"/>
              </a:rPr>
              <a:t>Detailed in </a:t>
            </a:r>
            <a:r>
              <a:rPr lang="en-AU" sz="2200" dirty="0" smtClean="0">
                <a:effectLst/>
                <a:latin typeface="Arial" panose="020B0604020202020204" pitchFamily="34" charset="0"/>
                <a:ea typeface="Calibri" panose="020F0502020204030204" pitchFamily="34" charset="0"/>
                <a:cs typeface="Arial" panose="020B0604020202020204" pitchFamily="34" charset="0"/>
              </a:rPr>
              <a:t>the ABCB Standard: Fire Safety Verification Method: </a:t>
            </a:r>
            <a:endParaRPr lang="en-AU" sz="2200" dirty="0">
              <a:effectLst/>
              <a:latin typeface="Arial" panose="020B0604020202020204" pitchFamily="34" charset="0"/>
              <a:ea typeface="Calibri" panose="020F0502020204030204" pitchFamily="34" charset="0"/>
              <a:cs typeface="Arial" panose="020B0604020202020204" pitchFamily="34" charset="0"/>
            </a:endParaRPr>
          </a:p>
          <a:p>
            <a:pPr lvl="1">
              <a:spcBef>
                <a:spcPts val="300"/>
              </a:spcBef>
              <a:spcAft>
                <a:spcPts val="300"/>
              </a:spcAft>
            </a:pPr>
            <a:r>
              <a:rPr lang="en-AU" sz="2200" dirty="0">
                <a:latin typeface="Arial" panose="020B0604020202020204" pitchFamily="34" charset="0"/>
                <a:ea typeface="Calibri" panose="020F0502020204030204" pitchFamily="34" charset="0"/>
                <a:cs typeface="Arial" panose="020B0604020202020204" pitchFamily="34" charset="0"/>
              </a:rPr>
              <a:t>How to use the method</a:t>
            </a:r>
          </a:p>
          <a:p>
            <a:pPr lvl="1">
              <a:spcBef>
                <a:spcPts val="300"/>
              </a:spcBef>
              <a:spcAft>
                <a:spcPts val="300"/>
              </a:spcAft>
            </a:pPr>
            <a:r>
              <a:rPr lang="en-AU" sz="2200" dirty="0">
                <a:effectLst/>
                <a:latin typeface="Arial" panose="020B0604020202020204" pitchFamily="34" charset="0"/>
                <a:ea typeface="Calibri" panose="020F0502020204030204" pitchFamily="34" charset="0"/>
                <a:cs typeface="Arial" panose="020B0604020202020204" pitchFamily="34" charset="0"/>
              </a:rPr>
              <a:t>12 design scenarios that must be considered</a:t>
            </a:r>
            <a:endParaRPr lang="en-AU" sz="2200" dirty="0">
              <a:effectLst/>
              <a:latin typeface="Calibri" panose="020F0502020204030204" pitchFamily="34" charset="0"/>
              <a:ea typeface="Calibri" panose="020F0502020204030204" pitchFamily="34" charset="0"/>
              <a:cs typeface="Arial" panose="020B0604020202020204" pitchFamily="34" charset="0"/>
            </a:endParaRPr>
          </a:p>
          <a:p>
            <a:pPr>
              <a:spcBef>
                <a:spcPts val="300"/>
              </a:spcBef>
              <a:spcAft>
                <a:spcPts val="300"/>
              </a:spcAft>
            </a:pPr>
            <a:r>
              <a:rPr lang="en-AU" sz="2200" dirty="0">
                <a:latin typeface="Arial" panose="020B0604020202020204" pitchFamily="34" charset="0"/>
                <a:ea typeface="Calibri" panose="020F0502020204030204" pitchFamily="34" charset="0"/>
                <a:cs typeface="Arial" panose="020B0604020202020204" pitchFamily="34" charset="0"/>
              </a:rPr>
              <a:t>Not mandatory – just o</a:t>
            </a:r>
            <a:r>
              <a:rPr lang="en-AU" sz="2200" dirty="0">
                <a:effectLst/>
                <a:latin typeface="Arial" panose="020B0604020202020204" pitchFamily="34" charset="0"/>
                <a:ea typeface="Calibri" panose="020F0502020204030204" pitchFamily="34" charset="0"/>
                <a:cs typeface="Arial" panose="020B0604020202020204" pitchFamily="34" charset="0"/>
              </a:rPr>
              <a:t>ne way of developing a fire safety solution to meet the relevant Performance Requirements</a:t>
            </a:r>
          </a:p>
          <a:p>
            <a:pPr>
              <a:spcBef>
                <a:spcPts val="300"/>
              </a:spcBef>
              <a:spcAft>
                <a:spcPts val="300"/>
              </a:spcAft>
            </a:pPr>
            <a:r>
              <a:rPr lang="en-AU" sz="2200" dirty="0">
                <a:latin typeface="Arial" panose="020B0604020202020204" pitchFamily="34" charset="0"/>
                <a:ea typeface="Calibri" panose="020F0502020204030204" pitchFamily="34" charset="0"/>
                <a:cs typeface="Arial" panose="020B0604020202020204" pitchFamily="34" charset="0"/>
              </a:rPr>
              <a:t>Can only be used by qualified and experienced fire safety engineers</a:t>
            </a:r>
          </a:p>
          <a:p>
            <a:pPr>
              <a:spcBef>
                <a:spcPts val="300"/>
              </a:spcBef>
              <a:spcAft>
                <a:spcPts val="300"/>
              </a:spcAft>
            </a:pPr>
            <a:r>
              <a:rPr lang="en-AU" sz="2200" dirty="0">
                <a:latin typeface="Arial" panose="020B0604020202020204" pitchFamily="34" charset="0"/>
                <a:ea typeface="Calibri" panose="020F0502020204030204" pitchFamily="34" charset="0"/>
                <a:cs typeface="Arial" panose="020B0604020202020204" pitchFamily="34" charset="0"/>
              </a:rPr>
              <a:t>May not cover all applicable Performance Requirements</a:t>
            </a:r>
          </a:p>
          <a:p>
            <a:pPr>
              <a:spcBef>
                <a:spcPts val="300"/>
              </a:spcBef>
              <a:spcAft>
                <a:spcPts val="300"/>
              </a:spcAft>
            </a:pPr>
            <a:endParaRPr lang="en-AU" sz="2200" dirty="0"/>
          </a:p>
        </p:txBody>
      </p:sp>
      <p:sp>
        <p:nvSpPr>
          <p:cNvPr id="4" name="Left hand block">
            <a:extLst>
              <a:ext uri="{FF2B5EF4-FFF2-40B4-BE49-F238E27FC236}">
                <a16:creationId xmlns:a16="http://schemas.microsoft.com/office/drawing/2014/main" xmlns="" id="{4F405CA0-62D6-4075-9C3B-05C797C18563}"/>
              </a:ext>
            </a:extLst>
          </p:cNvPr>
          <p:cNvSpPr>
            <a:spLocks noGrp="1"/>
          </p:cNvSpPr>
          <p:nvPr>
            <p:ph type="body" sz="quarter" idx="12"/>
          </p:nvPr>
        </p:nvSpPr>
        <p:spPr/>
        <p:txBody>
          <a:bodyPr>
            <a:normAutofit/>
          </a:bodyPr>
          <a:lstStyle/>
          <a:p>
            <a:pPr>
              <a:spcBef>
                <a:spcPts val="300"/>
              </a:spcBef>
              <a:spcAft>
                <a:spcPts val="300"/>
              </a:spcAft>
            </a:pPr>
            <a:r>
              <a:rPr lang="en-AU" sz="2200" dirty="0">
                <a:effectLst/>
                <a:latin typeface="Arial" panose="020B0604020202020204" pitchFamily="34" charset="0"/>
                <a:ea typeface="Calibri" panose="020F0502020204030204" pitchFamily="34" charset="0"/>
                <a:cs typeface="Arial" panose="020B0604020202020204" pitchFamily="34" charset="0"/>
              </a:rPr>
              <a:t>Used to verify that a building’s proposed fire sa</a:t>
            </a:r>
            <a:r>
              <a:rPr lang="en-AU" sz="2200" dirty="0">
                <a:latin typeface="Arial" panose="020B0604020202020204" pitchFamily="34" charset="0"/>
                <a:ea typeface="Calibri" panose="020F0502020204030204" pitchFamily="34" charset="0"/>
                <a:cs typeface="Arial" panose="020B0604020202020204" pitchFamily="34" charset="0"/>
              </a:rPr>
              <a:t>fety measures will</a:t>
            </a:r>
            <a:r>
              <a:rPr lang="en-AU" sz="2200" dirty="0">
                <a:effectLst/>
                <a:latin typeface="Arial" panose="020B0604020202020204" pitchFamily="34" charset="0"/>
                <a:ea typeface="Calibri" panose="020F0502020204030204" pitchFamily="34" charset="0"/>
                <a:cs typeface="Arial" panose="020B0604020202020204" pitchFamily="34" charset="0"/>
              </a:rPr>
              <a:t> meet the relevant fire safety Performance Requirements of NCC Volume One</a:t>
            </a:r>
            <a:endParaRPr lang="en-AU" sz="2200" dirty="0">
              <a:effectLst/>
              <a:latin typeface="Calibri" panose="020F0502020204030204" pitchFamily="34" charset="0"/>
              <a:ea typeface="Calibri" panose="020F0502020204030204" pitchFamily="34" charset="0"/>
              <a:cs typeface="Arial" panose="020B0604020202020204" pitchFamily="34" charset="0"/>
            </a:endParaRPr>
          </a:p>
          <a:p>
            <a:pPr>
              <a:spcBef>
                <a:spcPts val="300"/>
              </a:spcBef>
              <a:spcAft>
                <a:spcPts val="300"/>
              </a:spcAft>
            </a:pPr>
            <a:r>
              <a:rPr lang="en-AU" sz="2200" dirty="0">
                <a:effectLst/>
                <a:latin typeface="Arial" panose="020B0604020202020204" pitchFamily="34" charset="0"/>
                <a:ea typeface="Calibri" panose="020F0502020204030204" pitchFamily="34" charset="0"/>
                <a:cs typeface="Arial" panose="020B0604020202020204" pitchFamily="34" charset="0"/>
              </a:rPr>
              <a:t>Can be used for any Class 2-9 building</a:t>
            </a:r>
            <a:endParaRPr lang="en-AU" sz="2200" dirty="0">
              <a:effectLst/>
              <a:latin typeface="Calibri" panose="020F0502020204030204" pitchFamily="34" charset="0"/>
              <a:ea typeface="Calibri" panose="020F0502020204030204" pitchFamily="34" charset="0"/>
              <a:cs typeface="Arial" panose="020B0604020202020204" pitchFamily="34" charset="0"/>
            </a:endParaRPr>
          </a:p>
          <a:p>
            <a:pPr>
              <a:spcBef>
                <a:spcPts val="300"/>
              </a:spcBef>
              <a:spcAft>
                <a:spcPts val="300"/>
              </a:spcAft>
            </a:pPr>
            <a:r>
              <a:rPr lang="en-AU" sz="2200" dirty="0">
                <a:latin typeface="Arial" panose="020B0604020202020204" pitchFamily="34" charset="0"/>
                <a:ea typeface="Calibri" panose="020F0502020204030204" pitchFamily="34" charset="0"/>
                <a:cs typeface="Arial" panose="020B0604020202020204" pitchFamily="34" charset="0"/>
              </a:rPr>
              <a:t>Level of fire safety achieved using the FSVM must be </a:t>
            </a:r>
            <a:r>
              <a:rPr lang="en-AU" sz="2200" b="1" dirty="0">
                <a:latin typeface="Arial" panose="020B0604020202020204" pitchFamily="34" charset="0"/>
                <a:ea typeface="Calibri" panose="020F0502020204030204" pitchFamily="34" charset="0"/>
                <a:cs typeface="Arial" panose="020B0604020202020204" pitchFamily="34" charset="0"/>
              </a:rPr>
              <a:t>at least equivalent to</a:t>
            </a:r>
            <a:r>
              <a:rPr lang="en-AU" sz="2200" dirty="0">
                <a:latin typeface="Arial" panose="020B0604020202020204" pitchFamily="34" charset="0"/>
                <a:ea typeface="Calibri" panose="020F0502020204030204" pitchFamily="34" charset="0"/>
                <a:cs typeface="Arial" panose="020B0604020202020204" pitchFamily="34" charset="0"/>
              </a:rPr>
              <a:t> the relevant NCC Volume One fire safety Deemed-to-Satisfy (DTS) Provisions </a:t>
            </a:r>
          </a:p>
          <a:p>
            <a:pPr>
              <a:spcBef>
                <a:spcPts val="300"/>
              </a:spcBef>
              <a:spcAft>
                <a:spcPts val="300"/>
              </a:spcAft>
            </a:pPr>
            <a:endParaRPr lang="en-AU" sz="2200" dirty="0">
              <a:latin typeface="Calibri" panose="020F0502020204030204" pitchFamily="34" charset="0"/>
              <a:ea typeface="Calibri" panose="020F0502020204030204" pitchFamily="34" charset="0"/>
              <a:cs typeface="Arial" panose="020B0604020202020204" pitchFamily="34" charset="0"/>
            </a:endParaRPr>
          </a:p>
        </p:txBody>
      </p:sp>
      <p:pic>
        <p:nvPicPr>
          <p:cNvPr id="6"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636803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F78BF6CC-69B3-481B-9E2B-5D07E725365F}"/>
              </a:ext>
            </a:extLst>
          </p:cNvPr>
          <p:cNvSpPr>
            <a:spLocks noGrp="1"/>
          </p:cNvSpPr>
          <p:nvPr>
            <p:ph type="body" sz="quarter" idx="11"/>
          </p:nvPr>
        </p:nvSpPr>
        <p:spPr/>
        <p:txBody>
          <a:bodyPr/>
          <a:lstStyle/>
          <a:p>
            <a:r>
              <a:rPr lang="en-AU" dirty="0"/>
              <a:t>True or False?</a:t>
            </a:r>
          </a:p>
        </p:txBody>
      </p:sp>
      <p:sp>
        <p:nvSpPr>
          <p:cNvPr id="3" name="Statement">
            <a:extLst>
              <a:ext uri="{FF2B5EF4-FFF2-40B4-BE49-F238E27FC236}">
                <a16:creationId xmlns:a16="http://schemas.microsoft.com/office/drawing/2014/main" xmlns="" id="{3EE33743-DCA2-4CEB-A9FC-7A370E68E64A}"/>
              </a:ext>
            </a:extLst>
          </p:cNvPr>
          <p:cNvSpPr txBox="1"/>
          <p:nvPr/>
        </p:nvSpPr>
        <p:spPr>
          <a:xfrm>
            <a:off x="417923" y="2002340"/>
            <a:ext cx="4124324" cy="3046988"/>
          </a:xfrm>
          <a:prstGeom prst="rect">
            <a:avLst/>
          </a:prstGeom>
          <a:noFill/>
        </p:spPr>
        <p:txBody>
          <a:bodyPr wrap="square" rtlCol="0">
            <a:spAutoFit/>
          </a:bodyPr>
          <a:lstStyle/>
          <a:p>
            <a:pPr>
              <a:spcAft>
                <a:spcPts val="600"/>
              </a:spcAft>
            </a:pPr>
            <a:r>
              <a:rPr lang="en-AU" sz="3200" dirty="0"/>
              <a:t>A building’s intended purpose and use are the key determinants of the fire safety measures required in the building.</a:t>
            </a:r>
          </a:p>
        </p:txBody>
      </p:sp>
      <p:grpSp>
        <p:nvGrpSpPr>
          <p:cNvPr id="4" name="False button">
            <a:extLst>
              <a:ext uri="{FF2B5EF4-FFF2-40B4-BE49-F238E27FC236}">
                <a16:creationId xmlns:a16="http://schemas.microsoft.com/office/drawing/2014/main" xmlns="" id="{DD3C4A91-DFB7-4B67-BBAD-2D6F8C05BA13}"/>
              </a:ext>
            </a:extLst>
          </p:cNvPr>
          <p:cNvGrpSpPr/>
          <p:nvPr/>
        </p:nvGrpSpPr>
        <p:grpSpPr>
          <a:xfrm>
            <a:off x="9890275" y="4531748"/>
            <a:ext cx="2042829" cy="523220"/>
            <a:chOff x="8552285" y="4732652"/>
            <a:chExt cx="2042829" cy="523220"/>
          </a:xfrm>
        </p:grpSpPr>
        <p:sp>
          <p:nvSpPr>
            <p:cNvPr id="5" name="TextBox 4">
              <a:extLst>
                <a:ext uri="{FF2B5EF4-FFF2-40B4-BE49-F238E27FC236}">
                  <a16:creationId xmlns:a16="http://schemas.microsoft.com/office/drawing/2014/main" xmlns="" id="{0BE993A8-59EA-441D-9DE4-00F154712E29}"/>
                </a:ext>
              </a:extLst>
            </p:cNvPr>
            <p:cNvSpPr txBox="1"/>
            <p:nvPr/>
          </p:nvSpPr>
          <p:spPr>
            <a:xfrm>
              <a:off x="9191768" y="4732652"/>
              <a:ext cx="1403346" cy="523220"/>
            </a:xfrm>
            <a:prstGeom prst="rect">
              <a:avLst/>
            </a:prstGeom>
            <a:noFill/>
          </p:spPr>
          <p:txBody>
            <a:bodyPr wrap="square" rtlCol="0">
              <a:spAutoFit/>
            </a:bodyPr>
            <a:lstStyle/>
            <a:p>
              <a:r>
                <a:rPr lang="en-AU" sz="2800" dirty="0"/>
                <a:t>False</a:t>
              </a:r>
            </a:p>
          </p:txBody>
        </p:sp>
        <p:sp>
          <p:nvSpPr>
            <p:cNvPr id="6" name="Diamond 5">
              <a:extLst>
                <a:ext uri="{FF2B5EF4-FFF2-40B4-BE49-F238E27FC236}">
                  <a16:creationId xmlns:a16="http://schemas.microsoft.com/office/drawing/2014/main" xmlns="" id="{8A3051C6-C517-4F2D-8B7F-8FB437748CD4}"/>
                </a:ext>
              </a:extLst>
            </p:cNvPr>
            <p:cNvSpPr/>
            <p:nvPr/>
          </p:nvSpPr>
          <p:spPr>
            <a:xfrm>
              <a:off x="8552285" y="4743459"/>
              <a:ext cx="549364" cy="501606"/>
            </a:xfrm>
            <a:prstGeom prst="diamond">
              <a:avLst/>
            </a:prstGeom>
            <a:solidFill>
              <a:schemeClr val="accent2"/>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True button">
            <a:extLst>
              <a:ext uri="{FF2B5EF4-FFF2-40B4-BE49-F238E27FC236}">
                <a16:creationId xmlns:a16="http://schemas.microsoft.com/office/drawing/2014/main" xmlns="" id="{9CA497A8-D91F-41D0-9C94-4CBDB1647B96}"/>
              </a:ext>
            </a:extLst>
          </p:cNvPr>
          <p:cNvGrpSpPr/>
          <p:nvPr/>
        </p:nvGrpSpPr>
        <p:grpSpPr>
          <a:xfrm>
            <a:off x="9890275" y="3413643"/>
            <a:ext cx="1883802" cy="523220"/>
            <a:chOff x="8552285" y="3853083"/>
            <a:chExt cx="1883802" cy="523220"/>
          </a:xfrm>
        </p:grpSpPr>
        <p:sp>
          <p:nvSpPr>
            <p:cNvPr id="8" name="Diamond 7">
              <a:extLst>
                <a:ext uri="{FF2B5EF4-FFF2-40B4-BE49-F238E27FC236}">
                  <a16:creationId xmlns:a16="http://schemas.microsoft.com/office/drawing/2014/main" xmlns="" id="{B5DC944E-E305-4611-B0E6-505DB7EB2FCE}"/>
                </a:ext>
              </a:extLst>
            </p:cNvPr>
            <p:cNvSpPr/>
            <p:nvPr/>
          </p:nvSpPr>
          <p:spPr>
            <a:xfrm>
              <a:off x="8552285" y="3863890"/>
              <a:ext cx="549364" cy="501606"/>
            </a:xfrm>
            <a:prstGeom prst="diamond">
              <a:avLst/>
            </a:prstGeom>
            <a:solidFill>
              <a:schemeClr val="accent2"/>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xmlns="" id="{78BB2666-1909-4307-BE4D-46C8D5373959}"/>
                </a:ext>
              </a:extLst>
            </p:cNvPr>
            <p:cNvSpPr txBox="1"/>
            <p:nvPr/>
          </p:nvSpPr>
          <p:spPr>
            <a:xfrm>
              <a:off x="9191768" y="3853083"/>
              <a:ext cx="1244319" cy="523220"/>
            </a:xfrm>
            <a:prstGeom prst="rect">
              <a:avLst/>
            </a:prstGeom>
            <a:noFill/>
          </p:spPr>
          <p:txBody>
            <a:bodyPr wrap="square" rtlCol="0">
              <a:spAutoFit/>
            </a:bodyPr>
            <a:lstStyle/>
            <a:p>
              <a:r>
                <a:rPr lang="en-AU" sz="2800" dirty="0"/>
                <a:t>True</a:t>
              </a:r>
            </a:p>
          </p:txBody>
        </p:sp>
      </p:grpSp>
      <p:sp>
        <p:nvSpPr>
          <p:cNvPr id="10" name="True Speech Bubble">
            <a:extLst>
              <a:ext uri="{FF2B5EF4-FFF2-40B4-BE49-F238E27FC236}">
                <a16:creationId xmlns:a16="http://schemas.microsoft.com/office/drawing/2014/main" xmlns="" id="{99D6481B-532F-4A2B-9193-5732694A6B50}"/>
              </a:ext>
            </a:extLst>
          </p:cNvPr>
          <p:cNvSpPr/>
          <p:nvPr/>
        </p:nvSpPr>
        <p:spPr>
          <a:xfrm>
            <a:off x="5036746" y="1986059"/>
            <a:ext cx="4124324" cy="3928044"/>
          </a:xfrm>
          <a:prstGeom prst="wedgeRoundRectCallout">
            <a:avLst>
              <a:gd name="adj1" fmla="val 66004"/>
              <a:gd name="adj2" fmla="val -7001"/>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Sorry, that’s not right. </a:t>
            </a:r>
          </a:p>
          <a:p>
            <a:pPr algn="ctr">
              <a:spcBef>
                <a:spcPts val="200"/>
              </a:spcBef>
              <a:spcAft>
                <a:spcPts val="200"/>
              </a:spcAft>
            </a:pPr>
            <a:r>
              <a:rPr lang="en-AU" b="1" dirty="0">
                <a:solidFill>
                  <a:schemeClr val="tx1"/>
                </a:solidFill>
              </a:rPr>
              <a:t>The building’s intended purpose and use is just one critical factor that must be considered when designing a fire safety system for a Class 2-9 building. </a:t>
            </a:r>
          </a:p>
          <a:p>
            <a:pPr algn="ctr">
              <a:spcBef>
                <a:spcPts val="200"/>
              </a:spcBef>
              <a:spcAft>
                <a:spcPts val="200"/>
              </a:spcAft>
            </a:pPr>
            <a:r>
              <a:rPr lang="en-AU" b="1" dirty="0">
                <a:solidFill>
                  <a:schemeClr val="tx1"/>
                </a:solidFill>
              </a:rPr>
              <a:t>Other critical factors include things like the number and mobility of occupants of the building, the likely fire load, hazard and intensity, the travel distance to exits and the likely evacuation times.</a:t>
            </a:r>
          </a:p>
        </p:txBody>
      </p:sp>
      <p:sp>
        <p:nvSpPr>
          <p:cNvPr id="11" name="False Speech Bubble">
            <a:extLst>
              <a:ext uri="{FF2B5EF4-FFF2-40B4-BE49-F238E27FC236}">
                <a16:creationId xmlns:a16="http://schemas.microsoft.com/office/drawing/2014/main" xmlns="" id="{9200A625-C2E4-4BD7-AAAC-8DAC9707263F}"/>
              </a:ext>
            </a:extLst>
          </p:cNvPr>
          <p:cNvSpPr/>
          <p:nvPr/>
        </p:nvSpPr>
        <p:spPr>
          <a:xfrm>
            <a:off x="5038395" y="2536723"/>
            <a:ext cx="4125600" cy="3912312"/>
          </a:xfrm>
          <a:prstGeom prst="wedgeRoundRectCallout">
            <a:avLst>
              <a:gd name="adj1" fmla="val 65913"/>
              <a:gd name="adj2" fmla="val 7871"/>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Yes, that’s right. </a:t>
            </a:r>
          </a:p>
          <a:p>
            <a:pPr algn="ctr">
              <a:spcBef>
                <a:spcPts val="200"/>
              </a:spcBef>
              <a:spcAft>
                <a:spcPts val="200"/>
              </a:spcAft>
            </a:pPr>
            <a:r>
              <a:rPr lang="en-AU" b="1" dirty="0">
                <a:solidFill>
                  <a:schemeClr val="tx1"/>
                </a:solidFill>
              </a:rPr>
              <a:t>The building’s intended purpose and use is just one critical factor that must be considered when designing a fire safety system for a Class 2-9 building. </a:t>
            </a:r>
          </a:p>
          <a:p>
            <a:pPr algn="ctr">
              <a:spcBef>
                <a:spcPts val="200"/>
              </a:spcBef>
              <a:spcAft>
                <a:spcPts val="200"/>
              </a:spcAft>
            </a:pPr>
            <a:r>
              <a:rPr lang="en-AU" b="1" dirty="0">
                <a:solidFill>
                  <a:schemeClr val="tx1"/>
                </a:solidFill>
              </a:rPr>
              <a:t>Other critical factors include things like the number and mobility of occupants of the building, the likely fire load, hazard and intensity, the travel distance to exits and the likely evacuation times.</a:t>
            </a:r>
          </a:p>
        </p:txBody>
      </p:sp>
      <p:pic>
        <p:nvPicPr>
          <p:cNvPr id="13"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19650739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 grpId="0" animBg="1"/>
      <p:bldP spid="10" grpId="1" animBg="1"/>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1BFA9144-4DD4-42F3-8F94-41F1F06A615F}"/>
              </a:ext>
            </a:extLst>
          </p:cNvPr>
          <p:cNvSpPr>
            <a:spLocks noGrp="1"/>
          </p:cNvSpPr>
          <p:nvPr>
            <p:ph type="body" sz="quarter" idx="11"/>
          </p:nvPr>
        </p:nvSpPr>
        <p:spPr/>
        <p:txBody>
          <a:bodyPr/>
          <a:lstStyle/>
          <a:p>
            <a:r>
              <a:rPr lang="en-AU" dirty="0"/>
              <a:t>Other useful resources</a:t>
            </a:r>
          </a:p>
        </p:txBody>
      </p:sp>
      <p:sp>
        <p:nvSpPr>
          <p:cNvPr id="3" name="Right hand block">
            <a:extLst>
              <a:ext uri="{FF2B5EF4-FFF2-40B4-BE49-F238E27FC236}">
                <a16:creationId xmlns:a16="http://schemas.microsoft.com/office/drawing/2014/main" xmlns="" id="{38605BE9-18B4-4845-80D7-C60784F5DCD4}"/>
              </a:ext>
            </a:extLst>
          </p:cNvPr>
          <p:cNvSpPr>
            <a:spLocks noGrp="1"/>
          </p:cNvSpPr>
          <p:nvPr>
            <p:ph type="body" sz="quarter" idx="10"/>
          </p:nvPr>
        </p:nvSpPr>
        <p:spPr/>
        <p:txBody>
          <a:bodyPr>
            <a:normAutofit/>
          </a:bodyPr>
          <a:lstStyle/>
          <a:p>
            <a:r>
              <a:rPr lang="en-AU" sz="2400" dirty="0" smtClean="0"/>
              <a:t>Australian Fire Engineering Guidelines (AFEG)</a:t>
            </a:r>
            <a:endParaRPr lang="en-AU" sz="2400" dirty="0"/>
          </a:p>
          <a:p>
            <a:pPr lvl="1"/>
            <a:r>
              <a:rPr lang="en-AU" dirty="0" smtClean="0"/>
              <a:t>Developed in conjunction team of specialist fire engineers</a:t>
            </a:r>
          </a:p>
          <a:p>
            <a:pPr lvl="1"/>
            <a:r>
              <a:rPr lang="en-AU" dirty="0" smtClean="0"/>
              <a:t>International Fire Engineering Guideline content contextualised to current Australian practice</a:t>
            </a:r>
            <a:endParaRPr lang="en-AU" dirty="0"/>
          </a:p>
          <a:p>
            <a:pPr lvl="1"/>
            <a:r>
              <a:rPr lang="en-AU" dirty="0" smtClean="0"/>
              <a:t>Published </a:t>
            </a:r>
            <a:r>
              <a:rPr lang="en-AU" dirty="0"/>
              <a:t>by the ABCB</a:t>
            </a:r>
          </a:p>
          <a:p>
            <a:r>
              <a:rPr lang="en-AU" sz="2400" dirty="0"/>
              <a:t>Also advisory notes, videos and case studies available from </a:t>
            </a:r>
            <a:r>
              <a:rPr lang="en-AU" sz="2400" dirty="0">
                <a:hlinkClick r:id="rId4"/>
              </a:rPr>
              <a:t>abcb.gov.au</a:t>
            </a:r>
            <a:endParaRPr lang="en-AU" sz="2400" dirty="0"/>
          </a:p>
          <a:p>
            <a:endParaRPr lang="en-AU" sz="2400" dirty="0"/>
          </a:p>
        </p:txBody>
      </p:sp>
      <p:sp>
        <p:nvSpPr>
          <p:cNvPr id="4" name="Left hand block">
            <a:extLst>
              <a:ext uri="{FF2B5EF4-FFF2-40B4-BE49-F238E27FC236}">
                <a16:creationId xmlns:a16="http://schemas.microsoft.com/office/drawing/2014/main" xmlns="" id="{DF84F1E2-DBA7-4860-AB57-CB45B015E9FF}"/>
              </a:ext>
            </a:extLst>
          </p:cNvPr>
          <p:cNvSpPr>
            <a:spLocks noGrp="1"/>
          </p:cNvSpPr>
          <p:nvPr>
            <p:ph type="body" sz="quarter" idx="12"/>
          </p:nvPr>
        </p:nvSpPr>
        <p:spPr/>
        <p:txBody>
          <a:bodyPr>
            <a:normAutofit/>
          </a:bodyPr>
          <a:lstStyle/>
          <a:p>
            <a:r>
              <a:rPr lang="en-US" sz="2400" dirty="0"/>
              <a:t>The Guide to NCC Volume One</a:t>
            </a:r>
            <a:endParaRPr lang="en-AU" sz="2400" dirty="0"/>
          </a:p>
          <a:p>
            <a:r>
              <a:rPr lang="en-US" sz="2400" dirty="0"/>
              <a:t>ABCB handbooks at</a:t>
            </a:r>
            <a:r>
              <a:rPr lang="en-AU" sz="2400" dirty="0"/>
              <a:t> </a:t>
            </a:r>
            <a:r>
              <a:rPr lang="en-AU" sz="2400" dirty="0">
                <a:hlinkClick r:id="rId4"/>
              </a:rPr>
              <a:t>abcb.gov.au</a:t>
            </a:r>
            <a:r>
              <a:rPr lang="en-US" sz="2400" dirty="0"/>
              <a:t>:</a:t>
            </a:r>
            <a:endParaRPr lang="en-AU" sz="2400" dirty="0"/>
          </a:p>
          <a:p>
            <a:pPr lvl="1"/>
            <a:r>
              <a:rPr lang="en-US" dirty="0" smtClean="0"/>
              <a:t>Fire </a:t>
            </a:r>
            <a:r>
              <a:rPr lang="en-US" dirty="0"/>
              <a:t>Safety Verification Method Handbook</a:t>
            </a:r>
            <a:endParaRPr lang="en-AU" dirty="0"/>
          </a:p>
          <a:p>
            <a:pPr lvl="1"/>
            <a:r>
              <a:rPr lang="en-US" dirty="0"/>
              <a:t>Fire Safety Verification Methods Data Sheets</a:t>
            </a:r>
            <a:endParaRPr lang="en-AU" dirty="0"/>
          </a:p>
          <a:p>
            <a:pPr lvl="1"/>
            <a:r>
              <a:rPr lang="en-US" dirty="0"/>
              <a:t>Bushfire Verification Method Handbook</a:t>
            </a:r>
          </a:p>
          <a:p>
            <a:pPr lvl="1"/>
            <a:r>
              <a:rPr lang="en-AU" dirty="0"/>
              <a:t>Lifts Used During Evacuation</a:t>
            </a:r>
          </a:p>
          <a:p>
            <a:r>
              <a:rPr lang="en-US" sz="2400" dirty="0">
                <a:latin typeface="Arial" panose="020B0604020202020204" pitchFamily="34" charset="0"/>
                <a:cs typeface="Arial" panose="020B0604020202020204" pitchFamily="34" charset="0"/>
              </a:rPr>
              <a:t>Non-mandatory, </a:t>
            </a:r>
            <a:r>
              <a:rPr lang="en-US" sz="2400" dirty="0"/>
              <a:t>explanatory information and background</a:t>
            </a:r>
            <a:endParaRPr lang="en-US" sz="2400" dirty="0">
              <a:latin typeface="Arial" panose="020B0604020202020204" pitchFamily="34" charset="0"/>
              <a:cs typeface="Arial" panose="020B0604020202020204" pitchFamily="34" charset="0"/>
            </a:endParaRPr>
          </a:p>
        </p:txBody>
      </p:sp>
      <p:pic>
        <p:nvPicPr>
          <p:cNvPr id="7"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286170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DAA4F5D-BB4A-44E5-B53C-2A9A63FF0EAB}"/>
              </a:ext>
            </a:extLst>
          </p:cNvPr>
          <p:cNvSpPr>
            <a:spLocks noGrp="1"/>
          </p:cNvSpPr>
          <p:nvPr>
            <p:ph type="body" sz="quarter" idx="11"/>
          </p:nvPr>
        </p:nvSpPr>
        <p:spPr/>
        <p:txBody>
          <a:bodyPr/>
          <a:lstStyle/>
          <a:p>
            <a:r>
              <a:rPr lang="en-AU" dirty="0"/>
              <a:t>Summary</a:t>
            </a:r>
          </a:p>
        </p:txBody>
      </p:sp>
      <p:sp>
        <p:nvSpPr>
          <p:cNvPr id="3" name="Lefthand block">
            <a:extLst>
              <a:ext uri="{FF2B5EF4-FFF2-40B4-BE49-F238E27FC236}">
                <a16:creationId xmlns:a16="http://schemas.microsoft.com/office/drawing/2014/main" xmlns="" id="{C64EB41C-4454-4386-8B96-E2F72F19B061}"/>
              </a:ext>
            </a:extLst>
          </p:cNvPr>
          <p:cNvSpPr>
            <a:spLocks noGrp="1"/>
          </p:cNvSpPr>
          <p:nvPr>
            <p:ph type="body" sz="quarter" idx="12"/>
          </p:nvPr>
        </p:nvSpPr>
        <p:spPr/>
        <p:txBody>
          <a:bodyPr>
            <a:noAutofit/>
          </a:bodyPr>
          <a:lstStyle/>
          <a:p>
            <a:pPr marL="0" indent="0" algn="ctr">
              <a:buNone/>
            </a:pPr>
            <a:r>
              <a:rPr lang="en-AU" sz="2000" b="1" dirty="0"/>
              <a:t>Section C </a:t>
            </a:r>
            <a:br>
              <a:rPr lang="en-AU" sz="2000" b="1" dirty="0"/>
            </a:br>
            <a:r>
              <a:rPr lang="en-AU" sz="2000" b="1" dirty="0"/>
              <a:t>Fire resistance </a:t>
            </a:r>
          </a:p>
          <a:p>
            <a:r>
              <a:rPr lang="en-AU" sz="2000" dirty="0"/>
              <a:t>Reducing spread of fire</a:t>
            </a:r>
          </a:p>
          <a:p>
            <a:r>
              <a:rPr lang="en-AU" sz="2000" dirty="0"/>
              <a:t>Ensuring building elements remain stable and environment remains safe for long enough to allow evacuation</a:t>
            </a:r>
          </a:p>
          <a:p>
            <a:r>
              <a:rPr lang="en-AU" sz="2000" dirty="0"/>
              <a:t>Structural stability</a:t>
            </a:r>
          </a:p>
          <a:p>
            <a:r>
              <a:rPr lang="en-AU" sz="2000" dirty="0"/>
              <a:t>Fire compartmentation and separation</a:t>
            </a:r>
          </a:p>
          <a:p>
            <a:r>
              <a:rPr lang="en-AU" sz="2000" dirty="0"/>
              <a:t>Protection of openings</a:t>
            </a:r>
          </a:p>
          <a:p>
            <a:endParaRPr lang="en-AU" sz="2000" dirty="0"/>
          </a:p>
          <a:p>
            <a:endParaRPr lang="en-AU" sz="2000" dirty="0"/>
          </a:p>
          <a:p>
            <a:endParaRPr lang="en-AU" sz="2000" dirty="0"/>
          </a:p>
        </p:txBody>
      </p:sp>
      <p:sp>
        <p:nvSpPr>
          <p:cNvPr id="4" name="Centre block">
            <a:extLst>
              <a:ext uri="{FF2B5EF4-FFF2-40B4-BE49-F238E27FC236}">
                <a16:creationId xmlns:a16="http://schemas.microsoft.com/office/drawing/2014/main" xmlns="" id="{33F11AF6-FD91-4BE3-9820-F2C66C4C5FCF}"/>
              </a:ext>
            </a:extLst>
          </p:cNvPr>
          <p:cNvSpPr>
            <a:spLocks noGrp="1"/>
          </p:cNvSpPr>
          <p:nvPr>
            <p:ph type="body" sz="quarter" idx="13"/>
          </p:nvPr>
        </p:nvSpPr>
        <p:spPr/>
        <p:txBody>
          <a:bodyPr>
            <a:normAutofit/>
          </a:bodyPr>
          <a:lstStyle/>
          <a:p>
            <a:pPr marL="0" indent="0" algn="ctr">
              <a:buNone/>
            </a:pPr>
            <a:r>
              <a:rPr lang="en-AU" sz="2000" b="1" dirty="0"/>
              <a:t>Section D </a:t>
            </a:r>
            <a:br>
              <a:rPr lang="en-AU" sz="2000" b="1" dirty="0"/>
            </a:br>
            <a:r>
              <a:rPr lang="en-AU" sz="2000" b="1" dirty="0"/>
              <a:t>Access and egress </a:t>
            </a:r>
          </a:p>
          <a:p>
            <a:r>
              <a:rPr lang="en-AU" sz="2000" dirty="0"/>
              <a:t>Warnings, evacuation distances and paths, time to evacuate, </a:t>
            </a:r>
            <a:r>
              <a:rPr lang="en-AU" sz="2000" dirty="0" smtClean="0"/>
              <a:t>exit signs</a:t>
            </a:r>
          </a:p>
          <a:p>
            <a:endParaRPr lang="en-AU" sz="2000" dirty="0"/>
          </a:p>
          <a:p>
            <a:pPr marL="0" indent="0" algn="ctr">
              <a:spcBef>
                <a:spcPts val="600"/>
              </a:spcBef>
              <a:buNone/>
            </a:pPr>
            <a:r>
              <a:rPr lang="en-AU" sz="2000" b="1" dirty="0"/>
              <a:t>Section E </a:t>
            </a:r>
            <a:br>
              <a:rPr lang="en-AU" sz="2000" b="1" dirty="0"/>
            </a:br>
            <a:r>
              <a:rPr lang="en-AU" sz="2000" b="1" dirty="0"/>
              <a:t>Services and equipment </a:t>
            </a:r>
          </a:p>
          <a:p>
            <a:r>
              <a:rPr lang="en-AU" sz="2000" dirty="0"/>
              <a:t>Fire fighting equipment, alarms, smoke detectors, lifts used for evacuation</a:t>
            </a:r>
          </a:p>
          <a:p>
            <a:endParaRPr lang="en-AU" sz="2000" dirty="0"/>
          </a:p>
          <a:p>
            <a:endParaRPr lang="en-AU" sz="2000" dirty="0"/>
          </a:p>
        </p:txBody>
      </p:sp>
      <p:sp>
        <p:nvSpPr>
          <p:cNvPr id="5" name="Righthand block">
            <a:extLst>
              <a:ext uri="{FF2B5EF4-FFF2-40B4-BE49-F238E27FC236}">
                <a16:creationId xmlns:a16="http://schemas.microsoft.com/office/drawing/2014/main" xmlns="" id="{87BA33CB-D38B-477E-933C-3BF6EF2CC039}"/>
              </a:ext>
            </a:extLst>
          </p:cNvPr>
          <p:cNvSpPr>
            <a:spLocks noGrp="1"/>
          </p:cNvSpPr>
          <p:nvPr>
            <p:ph type="body" sz="quarter" idx="14"/>
          </p:nvPr>
        </p:nvSpPr>
        <p:spPr/>
        <p:txBody>
          <a:bodyPr>
            <a:normAutofit/>
          </a:bodyPr>
          <a:lstStyle/>
          <a:p>
            <a:pPr marL="0" indent="0" algn="ctr">
              <a:buNone/>
            </a:pPr>
            <a:r>
              <a:rPr lang="en-AU" sz="2000" b="1" dirty="0"/>
              <a:t>Section G </a:t>
            </a:r>
            <a:br>
              <a:rPr lang="en-AU" sz="2000" b="1" dirty="0"/>
            </a:br>
            <a:r>
              <a:rPr lang="en-AU" sz="2000" b="1" dirty="0"/>
              <a:t>Ancillary provisions </a:t>
            </a:r>
          </a:p>
          <a:p>
            <a:pPr>
              <a:spcAft>
                <a:spcPts val="1200"/>
              </a:spcAft>
            </a:pPr>
            <a:r>
              <a:rPr lang="en-AU" sz="2000" dirty="0"/>
              <a:t>Some additional provisions relevant in particular </a:t>
            </a:r>
            <a:r>
              <a:rPr lang="en-AU" sz="2000" dirty="0" smtClean="0"/>
              <a:t>circumstances</a:t>
            </a:r>
            <a:endParaRPr lang="en-AU" sz="2000" dirty="0"/>
          </a:p>
          <a:p>
            <a:pPr marL="0" indent="0" algn="ctr">
              <a:lnSpc>
                <a:spcPct val="110000"/>
              </a:lnSpc>
              <a:spcBef>
                <a:spcPts val="600"/>
              </a:spcBef>
              <a:buNone/>
            </a:pPr>
            <a:r>
              <a:rPr lang="en-AU" sz="2000" b="1" dirty="0"/>
              <a:t>Section </a:t>
            </a:r>
            <a:r>
              <a:rPr lang="en-AU" sz="2000" b="1" dirty="0" smtClean="0"/>
              <a:t>I </a:t>
            </a:r>
            <a:r>
              <a:rPr lang="en-AU" sz="2000" b="1" dirty="0"/>
              <a:t/>
            </a:r>
            <a:br>
              <a:rPr lang="en-AU" sz="2000" b="1" dirty="0"/>
            </a:br>
            <a:r>
              <a:rPr lang="en-AU" sz="2000" b="1" dirty="0"/>
              <a:t>Special use buildings </a:t>
            </a:r>
          </a:p>
          <a:p>
            <a:pPr>
              <a:spcAft>
                <a:spcPts val="1200"/>
              </a:spcAft>
            </a:pPr>
            <a:r>
              <a:rPr lang="en-AU" sz="2000" dirty="0"/>
              <a:t>Some additional DTS </a:t>
            </a:r>
            <a:r>
              <a:rPr lang="en-AU" sz="2000" dirty="0" smtClean="0"/>
              <a:t>Provisions </a:t>
            </a:r>
            <a:r>
              <a:rPr lang="en-AU" sz="2000" dirty="0"/>
              <a:t>for particular </a:t>
            </a:r>
            <a:r>
              <a:rPr lang="en-AU" sz="2000" dirty="0" smtClean="0"/>
              <a:t>buildings</a:t>
            </a:r>
            <a:endParaRPr lang="en-AU" sz="2000" dirty="0"/>
          </a:p>
        </p:txBody>
      </p:sp>
      <p:pic>
        <p:nvPicPr>
          <p:cNvPr id="7"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2806741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C0E02438-DE5F-403B-B1A8-C5ABEA26F565}"/>
              </a:ext>
            </a:extLst>
          </p:cNvPr>
          <p:cNvSpPr>
            <a:spLocks noGrp="1"/>
          </p:cNvSpPr>
          <p:nvPr>
            <p:ph type="body" sz="quarter" idx="11"/>
          </p:nvPr>
        </p:nvSpPr>
        <p:spPr/>
        <p:txBody>
          <a:bodyPr/>
          <a:lstStyle/>
          <a:p>
            <a:r>
              <a:rPr lang="en-AU" dirty="0"/>
              <a:t>Key</a:t>
            </a:r>
            <a:r>
              <a:rPr lang="en-AU" dirty="0">
                <a:solidFill>
                  <a:srgbClr val="FF0000"/>
                </a:solidFill>
              </a:rPr>
              <a:t> </a:t>
            </a:r>
            <a:r>
              <a:rPr lang="en-AU" dirty="0"/>
              <a:t>points</a:t>
            </a:r>
          </a:p>
        </p:txBody>
      </p:sp>
      <p:sp>
        <p:nvSpPr>
          <p:cNvPr id="3" name="Top Left block">
            <a:extLst>
              <a:ext uri="{FF2B5EF4-FFF2-40B4-BE49-F238E27FC236}">
                <a16:creationId xmlns:a16="http://schemas.microsoft.com/office/drawing/2014/main" xmlns="" id="{AC819FCD-26F0-4AA8-A40F-B0C34AD3F9F2}"/>
              </a:ext>
            </a:extLst>
          </p:cNvPr>
          <p:cNvSpPr>
            <a:spLocks noGrp="1"/>
          </p:cNvSpPr>
          <p:nvPr>
            <p:ph type="body" sz="quarter" idx="12"/>
          </p:nvPr>
        </p:nvSpPr>
        <p:spPr/>
        <p:txBody>
          <a:bodyPr>
            <a:noAutofit/>
          </a:bodyPr>
          <a:lstStyle/>
          <a:p>
            <a:r>
              <a:rPr lang="en-AU" sz="2400" dirty="0"/>
              <a:t>Overall aim is to:</a:t>
            </a:r>
          </a:p>
          <a:p>
            <a:pPr marL="457200" indent="-457200">
              <a:buFont typeface="Arial" panose="020B0604020202020204" pitchFamily="34" charset="0"/>
              <a:buChar char="•"/>
            </a:pPr>
            <a:r>
              <a:rPr lang="en-AU" sz="2400" dirty="0"/>
              <a:t>Provide time and safe conditions for evacuation</a:t>
            </a:r>
          </a:p>
          <a:p>
            <a:pPr marL="457200" indent="-457200">
              <a:buFont typeface="Arial" panose="020B0604020202020204" pitchFamily="34" charset="0"/>
              <a:buChar char="•"/>
            </a:pPr>
            <a:r>
              <a:rPr lang="en-AU" sz="2400" dirty="0"/>
              <a:t>Prevent the spread of fire to other buildings</a:t>
            </a:r>
          </a:p>
          <a:p>
            <a:endParaRPr lang="en-AU" sz="2400" dirty="0"/>
          </a:p>
        </p:txBody>
      </p:sp>
      <p:sp>
        <p:nvSpPr>
          <p:cNvPr id="4" name="Top right block">
            <a:extLst>
              <a:ext uri="{FF2B5EF4-FFF2-40B4-BE49-F238E27FC236}">
                <a16:creationId xmlns:a16="http://schemas.microsoft.com/office/drawing/2014/main" xmlns="" id="{479A2865-9B6B-43B5-9E0C-5EBD85AEE1C6}"/>
              </a:ext>
            </a:extLst>
          </p:cNvPr>
          <p:cNvSpPr>
            <a:spLocks noGrp="1"/>
          </p:cNvSpPr>
          <p:nvPr>
            <p:ph type="body" sz="quarter" idx="13"/>
          </p:nvPr>
        </p:nvSpPr>
        <p:spPr/>
        <p:txBody>
          <a:bodyPr>
            <a:normAutofit/>
          </a:bodyPr>
          <a:lstStyle/>
          <a:p>
            <a:r>
              <a:rPr lang="en-AU" sz="2400" dirty="0"/>
              <a:t>Critical factors must be considered to determine the extent of fire risk and requirements for effective and compliant fire safety design for each building</a:t>
            </a:r>
          </a:p>
        </p:txBody>
      </p:sp>
      <p:sp>
        <p:nvSpPr>
          <p:cNvPr id="5" name="Bottom left block">
            <a:extLst>
              <a:ext uri="{FF2B5EF4-FFF2-40B4-BE49-F238E27FC236}">
                <a16:creationId xmlns:a16="http://schemas.microsoft.com/office/drawing/2014/main" xmlns="" id="{591D55AA-2547-41A0-8CF8-F32480860F87}"/>
              </a:ext>
            </a:extLst>
          </p:cNvPr>
          <p:cNvSpPr>
            <a:spLocks noGrp="1"/>
          </p:cNvSpPr>
          <p:nvPr>
            <p:ph type="body" sz="quarter" idx="14"/>
          </p:nvPr>
        </p:nvSpPr>
        <p:spPr/>
        <p:txBody>
          <a:bodyPr>
            <a:normAutofit/>
          </a:bodyPr>
          <a:lstStyle/>
          <a:p>
            <a:r>
              <a:rPr lang="en-AU" sz="2400" dirty="0"/>
              <a:t>Protection of primary property is not an aim (but may be a fortunate result of good fire safety design)</a:t>
            </a:r>
          </a:p>
        </p:txBody>
      </p:sp>
      <p:sp>
        <p:nvSpPr>
          <p:cNvPr id="6" name="Bottom right block">
            <a:extLst>
              <a:ext uri="{FF2B5EF4-FFF2-40B4-BE49-F238E27FC236}">
                <a16:creationId xmlns:a16="http://schemas.microsoft.com/office/drawing/2014/main" xmlns="" id="{78DF62D9-1298-48DE-A182-5AE2A9DCEB4F}"/>
              </a:ext>
            </a:extLst>
          </p:cNvPr>
          <p:cNvSpPr>
            <a:spLocks noGrp="1"/>
          </p:cNvSpPr>
          <p:nvPr>
            <p:ph type="body" sz="quarter" idx="15"/>
          </p:nvPr>
        </p:nvSpPr>
        <p:spPr/>
        <p:txBody>
          <a:bodyPr>
            <a:normAutofit/>
          </a:bodyPr>
          <a:lstStyle/>
          <a:p>
            <a:pPr marL="342900" indent="-342900">
              <a:buFont typeface="Arial" panose="020B0604020202020204" pitchFamily="34" charset="0"/>
              <a:buChar char="•"/>
            </a:pPr>
            <a:r>
              <a:rPr lang="en-AU" sz="2400" dirty="0"/>
              <a:t>Fire safety requirements can be met using DTS Provisions or a compliant Performance Solution</a:t>
            </a:r>
          </a:p>
          <a:p>
            <a:pPr marL="342900" indent="-342900">
              <a:buFont typeface="Arial" panose="020B0604020202020204" pitchFamily="34" charset="0"/>
              <a:buChar char="•"/>
            </a:pPr>
            <a:r>
              <a:rPr lang="en-AU" sz="2400" dirty="0"/>
              <a:t>Many Verification Methods including </a:t>
            </a:r>
            <a:r>
              <a:rPr lang="en-AU" sz="2400" dirty="0" smtClean="0"/>
              <a:t>the FSVM</a:t>
            </a:r>
            <a:endParaRPr lang="en-AU" sz="2400" dirty="0"/>
          </a:p>
        </p:txBody>
      </p:sp>
      <p:pic>
        <p:nvPicPr>
          <p:cNvPr id="8"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160580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4E323C9C-6A71-4701-A0C1-8C0B973B3627}"/>
              </a:ext>
            </a:extLst>
          </p:cNvPr>
          <p:cNvSpPr>
            <a:spLocks noGrp="1"/>
          </p:cNvSpPr>
          <p:nvPr>
            <p:ph type="body" sz="quarter" idx="11"/>
          </p:nvPr>
        </p:nvSpPr>
        <p:spPr/>
        <p:txBody>
          <a:bodyPr/>
          <a:lstStyle/>
          <a:p>
            <a:r>
              <a:rPr lang="en-AU" dirty="0"/>
              <a:t>Questions?</a:t>
            </a:r>
          </a:p>
        </p:txBody>
      </p:sp>
    </p:spTree>
    <p:custDataLst>
      <p:tags r:id="rId1"/>
    </p:custDataLst>
    <p:extLst>
      <p:ext uri="{BB962C8B-B14F-4D97-AF65-F5344CB8AC3E}">
        <p14:creationId xmlns:p14="http://schemas.microsoft.com/office/powerpoint/2010/main" val="1489129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 text">
            <a:extLst>
              <a:ext uri="{FF2B5EF4-FFF2-40B4-BE49-F238E27FC236}">
                <a16:creationId xmlns:a16="http://schemas.microsoft.com/office/drawing/2014/main" xmlns="" id="{4DA3CAF2-C45C-46A9-9FEB-0E48521A07E7}"/>
              </a:ext>
            </a:extLst>
          </p:cNvPr>
          <p:cNvSpPr>
            <a:spLocks noGrp="1"/>
          </p:cNvSpPr>
          <p:nvPr>
            <p:ph type="body" sz="quarter" idx="10"/>
          </p:nvPr>
        </p:nvSpPr>
        <p:spPr>
          <a:xfrm>
            <a:off x="334963" y="2006600"/>
            <a:ext cx="5761037" cy="4764314"/>
          </a:xfrm>
        </p:spPr>
        <p:txBody>
          <a:bodyPr>
            <a:normAutofit/>
          </a:bodyPr>
          <a:lstStyle/>
          <a:p>
            <a:pPr marL="457200" indent="-457200">
              <a:spcAft>
                <a:spcPts val="600"/>
              </a:spcAft>
              <a:buFont typeface="Arial" panose="020B0604020202020204" pitchFamily="34" charset="0"/>
              <a:buChar char="•"/>
            </a:pPr>
            <a:r>
              <a:rPr lang="en-AU" sz="2200" dirty="0"/>
              <a:t>Where fire safety is covered in NCC Volume One </a:t>
            </a:r>
          </a:p>
          <a:p>
            <a:pPr marL="457200" indent="-457200">
              <a:buFont typeface="Arial" panose="020B0604020202020204" pitchFamily="34" charset="0"/>
              <a:buChar char="•"/>
            </a:pPr>
            <a:r>
              <a:rPr lang="en-AU" sz="2200" dirty="0"/>
              <a:t>Fire safety provisions in</a:t>
            </a:r>
            <a:r>
              <a:rPr lang="en-AU" sz="2200" dirty="0" smtClean="0"/>
              <a:t>:</a:t>
            </a:r>
          </a:p>
          <a:p>
            <a:pPr marL="914400" lvl="1" indent="-457200"/>
            <a:r>
              <a:rPr lang="en-AU" sz="2200" dirty="0" smtClean="0"/>
              <a:t>Section A</a:t>
            </a:r>
            <a:endParaRPr lang="en-AU" sz="2200" dirty="0"/>
          </a:p>
          <a:p>
            <a:pPr marL="914400" lvl="1" indent="-457200"/>
            <a:r>
              <a:rPr lang="en-AU" sz="2200" dirty="0"/>
              <a:t>Section C Fire resistance</a:t>
            </a:r>
          </a:p>
          <a:p>
            <a:pPr marL="914400" lvl="1" indent="-457200"/>
            <a:r>
              <a:rPr lang="en-AU" sz="2200" dirty="0"/>
              <a:t>Section D Access and egress</a:t>
            </a:r>
          </a:p>
          <a:p>
            <a:pPr marL="914400" lvl="1" indent="-457200"/>
            <a:r>
              <a:rPr lang="en-AU" sz="2200" dirty="0"/>
              <a:t>Section E Services and equipment</a:t>
            </a:r>
          </a:p>
          <a:p>
            <a:pPr marL="914400" lvl="1" indent="-457200"/>
            <a:r>
              <a:rPr lang="en-AU" sz="2200" dirty="0"/>
              <a:t>Section G Ancillary provisions</a:t>
            </a:r>
          </a:p>
          <a:p>
            <a:pPr marL="914400" lvl="1" indent="-457200">
              <a:spcAft>
                <a:spcPts val="600"/>
              </a:spcAft>
            </a:pPr>
            <a:r>
              <a:rPr lang="en-AU" sz="2200" dirty="0"/>
              <a:t>Section </a:t>
            </a:r>
            <a:r>
              <a:rPr lang="en-AU" sz="2200" dirty="0" smtClean="0"/>
              <a:t>I </a:t>
            </a:r>
            <a:r>
              <a:rPr lang="en-AU" sz="2200" dirty="0"/>
              <a:t>Special use buildings</a:t>
            </a:r>
          </a:p>
          <a:p>
            <a:pPr marL="457200" indent="-457200">
              <a:spcAft>
                <a:spcPts val="600"/>
              </a:spcAft>
              <a:buFont typeface="Arial" panose="020B0604020202020204" pitchFamily="34" charset="0"/>
              <a:buChar char="•"/>
            </a:pPr>
            <a:r>
              <a:rPr lang="en-AU" sz="2200" dirty="0" smtClean="0"/>
              <a:t>Fire </a:t>
            </a:r>
            <a:r>
              <a:rPr lang="en-AU" sz="2200" dirty="0"/>
              <a:t>Safety Verification </a:t>
            </a:r>
            <a:r>
              <a:rPr lang="en-AU" sz="2200" dirty="0" smtClean="0"/>
              <a:t>Method</a:t>
            </a:r>
            <a:endParaRPr lang="en-AU" sz="2200" dirty="0"/>
          </a:p>
          <a:p>
            <a:pPr marL="457200" indent="-457200">
              <a:buFont typeface="Arial" panose="020B0604020202020204" pitchFamily="34" charset="0"/>
              <a:buChar char="•"/>
            </a:pPr>
            <a:r>
              <a:rPr lang="en-AU" sz="2200" dirty="0"/>
              <a:t>Other useful resources</a:t>
            </a:r>
          </a:p>
        </p:txBody>
      </p:sp>
      <p:sp>
        <p:nvSpPr>
          <p:cNvPr id="3" name="Slide Title">
            <a:extLst>
              <a:ext uri="{FF2B5EF4-FFF2-40B4-BE49-F238E27FC236}">
                <a16:creationId xmlns:a16="http://schemas.microsoft.com/office/drawing/2014/main" xmlns="" id="{2E1BD2E6-ACFE-4F69-B334-149198C26832}"/>
              </a:ext>
            </a:extLst>
          </p:cNvPr>
          <p:cNvSpPr>
            <a:spLocks noGrp="1"/>
          </p:cNvSpPr>
          <p:nvPr>
            <p:ph type="body" sz="quarter" idx="11"/>
          </p:nvPr>
        </p:nvSpPr>
        <p:spPr/>
        <p:txBody>
          <a:bodyPr/>
          <a:lstStyle/>
          <a:p>
            <a:r>
              <a:rPr lang="en-AU" dirty="0"/>
              <a:t>What you will learn</a:t>
            </a:r>
          </a:p>
        </p:txBody>
      </p:sp>
      <p:pic>
        <p:nvPicPr>
          <p:cNvPr id="7" name="Vol One Logo">
            <a:extLst>
              <a:ext uri="{FF2B5EF4-FFF2-40B4-BE49-F238E27FC236}">
                <a16:creationId xmlns:a16="http://schemas.microsoft.com/office/drawing/2014/main" xmlns="" id="{D889E7B7-AB70-4D95-BC01-F79A20949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pic>
        <p:nvPicPr>
          <p:cNvPr id="6" name="Flames illustration" title="Fire within a building">
            <a:extLst>
              <a:ext uri="{FF2B5EF4-FFF2-40B4-BE49-F238E27FC236}">
                <a16:creationId xmlns:a16="http://schemas.microsoft.com/office/drawing/2014/main" xmlns="" id="{B5A7494E-A30C-41A4-865E-85B434CAC8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4120" y="2128009"/>
            <a:ext cx="5303970" cy="3530455"/>
          </a:xfrm>
          <a:prstGeom prst="rect">
            <a:avLst/>
          </a:prstGeom>
        </p:spPr>
      </p:pic>
    </p:spTree>
    <p:custDataLst>
      <p:tags r:id="rId1"/>
    </p:custDataLst>
    <p:extLst>
      <p:ext uri="{BB962C8B-B14F-4D97-AF65-F5344CB8AC3E}">
        <p14:creationId xmlns:p14="http://schemas.microsoft.com/office/powerpoint/2010/main" val="1642648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502B3A9B-096D-4B45-91AB-DED9C8709818}"/>
              </a:ext>
            </a:extLst>
          </p:cNvPr>
          <p:cNvSpPr>
            <a:spLocks noGrp="1"/>
          </p:cNvSpPr>
          <p:nvPr>
            <p:ph type="body" sz="quarter" idx="11"/>
          </p:nvPr>
        </p:nvSpPr>
        <p:spPr>
          <a:xfrm>
            <a:off x="334961" y="314325"/>
            <a:ext cx="9841971" cy="981075"/>
          </a:xfrm>
        </p:spPr>
        <p:txBody>
          <a:bodyPr>
            <a:normAutofit/>
          </a:bodyPr>
          <a:lstStyle/>
          <a:p>
            <a:r>
              <a:rPr lang="en-AU" dirty="0"/>
              <a:t>Where is fire safety covered in NCC Volume One?</a:t>
            </a:r>
          </a:p>
        </p:txBody>
      </p:sp>
      <p:sp>
        <p:nvSpPr>
          <p:cNvPr id="43" name="Section A title">
            <a:extLst>
              <a:ext uri="{FF2B5EF4-FFF2-40B4-BE49-F238E27FC236}">
                <a16:creationId xmlns:a16="http://schemas.microsoft.com/office/drawing/2014/main" xmlns="" id="{20F3A963-BBE3-4C8C-BADC-2B1C17D49ACD}"/>
              </a:ext>
            </a:extLst>
          </p:cNvPr>
          <p:cNvSpPr txBox="1"/>
          <p:nvPr/>
        </p:nvSpPr>
        <p:spPr>
          <a:xfrm>
            <a:off x="331078" y="1984317"/>
            <a:ext cx="4375693" cy="369332"/>
          </a:xfrm>
          <a:prstGeom prst="rect">
            <a:avLst/>
          </a:prstGeom>
          <a:solidFill>
            <a:schemeClr val="bg1"/>
          </a:solidFill>
          <a:ln w="19050">
            <a:noFill/>
          </a:ln>
        </p:spPr>
        <p:txBody>
          <a:bodyPr wrap="square" rtlCol="0">
            <a:spAutoFit/>
          </a:bodyPr>
          <a:lstStyle/>
          <a:p>
            <a:r>
              <a:rPr lang="en-AU" b="1" dirty="0">
                <a:solidFill>
                  <a:schemeClr val="accent3"/>
                </a:solidFill>
                <a:sym typeface="Wingdings" panose="05000000000000000000" pitchFamily="2" charset="2"/>
              </a:rPr>
              <a:t></a:t>
            </a:r>
            <a:r>
              <a:rPr lang="en-AU" b="1" dirty="0">
                <a:sym typeface="Wingdings" panose="05000000000000000000" pitchFamily="2" charset="2"/>
              </a:rPr>
              <a:t> </a:t>
            </a:r>
            <a:r>
              <a:rPr lang="en-AU" b="1" dirty="0"/>
              <a:t>Section A Governing Requirements</a:t>
            </a:r>
          </a:p>
        </p:txBody>
      </p:sp>
      <p:sp>
        <p:nvSpPr>
          <p:cNvPr id="8" name="Section C title">
            <a:extLst>
              <a:ext uri="{FF2B5EF4-FFF2-40B4-BE49-F238E27FC236}">
                <a16:creationId xmlns:a16="http://schemas.microsoft.com/office/drawing/2014/main" xmlns="" id="{0335832F-2C0A-4875-BF1B-DB789B5E247A}"/>
              </a:ext>
            </a:extLst>
          </p:cNvPr>
          <p:cNvSpPr txBox="1"/>
          <p:nvPr/>
        </p:nvSpPr>
        <p:spPr>
          <a:xfrm>
            <a:off x="331079" y="2623059"/>
            <a:ext cx="4363235" cy="369332"/>
          </a:xfrm>
          <a:prstGeom prst="rect">
            <a:avLst/>
          </a:prstGeom>
          <a:solidFill>
            <a:schemeClr val="bg1"/>
          </a:solidFill>
          <a:ln w="19050">
            <a:noFill/>
          </a:ln>
        </p:spPr>
        <p:txBody>
          <a:bodyPr wrap="square" rtlCol="0">
            <a:spAutoFit/>
          </a:bodyPr>
          <a:lstStyle/>
          <a:p>
            <a:r>
              <a:rPr lang="en-AU" b="1" dirty="0">
                <a:solidFill>
                  <a:schemeClr val="accent3"/>
                </a:solidFill>
                <a:sym typeface="Wingdings" panose="05000000000000000000" pitchFamily="2" charset="2"/>
              </a:rPr>
              <a:t> </a:t>
            </a:r>
            <a:r>
              <a:rPr lang="en-AU" b="1" dirty="0"/>
              <a:t>Section C Fire resistance</a:t>
            </a:r>
          </a:p>
        </p:txBody>
      </p:sp>
      <p:sp>
        <p:nvSpPr>
          <p:cNvPr id="33" name="Section D title">
            <a:extLst>
              <a:ext uri="{FF2B5EF4-FFF2-40B4-BE49-F238E27FC236}">
                <a16:creationId xmlns:a16="http://schemas.microsoft.com/office/drawing/2014/main" xmlns="" id="{32D650C2-BB31-40DD-8513-BE07BC495CF3}"/>
              </a:ext>
            </a:extLst>
          </p:cNvPr>
          <p:cNvSpPr txBox="1"/>
          <p:nvPr/>
        </p:nvSpPr>
        <p:spPr>
          <a:xfrm>
            <a:off x="360140" y="3261801"/>
            <a:ext cx="4346623" cy="369332"/>
          </a:xfrm>
          <a:prstGeom prst="rect">
            <a:avLst/>
          </a:prstGeom>
          <a:solidFill>
            <a:schemeClr val="bg1"/>
          </a:solidFill>
          <a:ln w="19050">
            <a:noFill/>
          </a:ln>
        </p:spPr>
        <p:txBody>
          <a:bodyPr wrap="square" rtlCol="0">
            <a:spAutoFit/>
          </a:bodyPr>
          <a:lstStyle/>
          <a:p>
            <a:r>
              <a:rPr lang="en-AU" b="1" dirty="0">
                <a:solidFill>
                  <a:schemeClr val="accent3"/>
                </a:solidFill>
                <a:sym typeface="Wingdings" panose="05000000000000000000" pitchFamily="2" charset="2"/>
              </a:rPr>
              <a:t> </a:t>
            </a:r>
            <a:r>
              <a:rPr lang="en-AU" b="1" dirty="0"/>
              <a:t>Section D Access and egress</a:t>
            </a:r>
          </a:p>
        </p:txBody>
      </p:sp>
      <p:sp>
        <p:nvSpPr>
          <p:cNvPr id="35" name="Section E title">
            <a:extLst>
              <a:ext uri="{FF2B5EF4-FFF2-40B4-BE49-F238E27FC236}">
                <a16:creationId xmlns:a16="http://schemas.microsoft.com/office/drawing/2014/main" xmlns="" id="{4C672AFE-8126-4D36-BB03-DF164AB3A629}"/>
              </a:ext>
            </a:extLst>
          </p:cNvPr>
          <p:cNvSpPr txBox="1"/>
          <p:nvPr/>
        </p:nvSpPr>
        <p:spPr>
          <a:xfrm>
            <a:off x="334961" y="3900543"/>
            <a:ext cx="4382732" cy="369332"/>
          </a:xfrm>
          <a:prstGeom prst="rect">
            <a:avLst/>
          </a:prstGeom>
          <a:solidFill>
            <a:schemeClr val="bg1"/>
          </a:solidFill>
          <a:ln w="19050">
            <a:noFill/>
          </a:ln>
        </p:spPr>
        <p:txBody>
          <a:bodyPr wrap="square" rtlCol="0">
            <a:spAutoFit/>
          </a:bodyPr>
          <a:lstStyle/>
          <a:p>
            <a:r>
              <a:rPr lang="en-AU" b="1" dirty="0">
                <a:solidFill>
                  <a:schemeClr val="accent3"/>
                </a:solidFill>
                <a:sym typeface="Wingdings" panose="05000000000000000000" pitchFamily="2" charset="2"/>
              </a:rPr>
              <a:t> </a:t>
            </a:r>
            <a:r>
              <a:rPr lang="en-AU" b="1" dirty="0"/>
              <a:t>Section E Services and equipment</a:t>
            </a:r>
          </a:p>
        </p:txBody>
      </p:sp>
      <p:sp>
        <p:nvSpPr>
          <p:cNvPr id="36" name="Section G title">
            <a:extLst>
              <a:ext uri="{FF2B5EF4-FFF2-40B4-BE49-F238E27FC236}">
                <a16:creationId xmlns:a16="http://schemas.microsoft.com/office/drawing/2014/main" xmlns="" id="{DA745C4D-4F3F-41A8-9B86-5F6A44C76F39}"/>
              </a:ext>
            </a:extLst>
          </p:cNvPr>
          <p:cNvSpPr txBox="1"/>
          <p:nvPr/>
        </p:nvSpPr>
        <p:spPr>
          <a:xfrm>
            <a:off x="345983" y="4539285"/>
            <a:ext cx="4382732" cy="369332"/>
          </a:xfrm>
          <a:prstGeom prst="rect">
            <a:avLst/>
          </a:prstGeom>
          <a:solidFill>
            <a:schemeClr val="bg1"/>
          </a:solidFill>
          <a:ln w="19050">
            <a:noFill/>
          </a:ln>
        </p:spPr>
        <p:txBody>
          <a:bodyPr wrap="square" rtlCol="0">
            <a:spAutoFit/>
          </a:bodyPr>
          <a:lstStyle/>
          <a:p>
            <a:r>
              <a:rPr lang="en-AU" b="1" dirty="0">
                <a:solidFill>
                  <a:schemeClr val="accent3"/>
                </a:solidFill>
                <a:sym typeface="Wingdings" panose="05000000000000000000" pitchFamily="2" charset="2"/>
              </a:rPr>
              <a:t> </a:t>
            </a:r>
            <a:r>
              <a:rPr lang="en-AU" b="1" dirty="0"/>
              <a:t>Section G Ancillary provisions</a:t>
            </a:r>
          </a:p>
        </p:txBody>
      </p:sp>
      <p:sp>
        <p:nvSpPr>
          <p:cNvPr id="37" name="Section I title">
            <a:extLst>
              <a:ext uri="{FF2B5EF4-FFF2-40B4-BE49-F238E27FC236}">
                <a16:creationId xmlns:a16="http://schemas.microsoft.com/office/drawing/2014/main" xmlns="" id="{DAF84EFB-2475-4607-B278-08CFB9F988B4}"/>
              </a:ext>
            </a:extLst>
          </p:cNvPr>
          <p:cNvSpPr txBox="1"/>
          <p:nvPr/>
        </p:nvSpPr>
        <p:spPr>
          <a:xfrm>
            <a:off x="345983" y="5178027"/>
            <a:ext cx="4382732" cy="369332"/>
          </a:xfrm>
          <a:prstGeom prst="rect">
            <a:avLst/>
          </a:prstGeom>
          <a:solidFill>
            <a:schemeClr val="bg1"/>
          </a:solidFill>
          <a:ln w="19050">
            <a:noFill/>
          </a:ln>
        </p:spPr>
        <p:txBody>
          <a:bodyPr wrap="square" rtlCol="0">
            <a:spAutoFit/>
          </a:bodyPr>
          <a:lstStyle/>
          <a:p>
            <a:r>
              <a:rPr lang="en-AU" b="1" dirty="0">
                <a:solidFill>
                  <a:schemeClr val="accent3"/>
                </a:solidFill>
                <a:sym typeface="Wingdings" panose="05000000000000000000" pitchFamily="2" charset="2"/>
              </a:rPr>
              <a:t> </a:t>
            </a:r>
            <a:r>
              <a:rPr lang="en-AU" b="1" dirty="0"/>
              <a:t>Section </a:t>
            </a:r>
            <a:r>
              <a:rPr lang="en-AU" b="1" dirty="0" smtClean="0"/>
              <a:t>I </a:t>
            </a:r>
            <a:r>
              <a:rPr lang="en-AU" b="1" dirty="0"/>
              <a:t>Special use buildings</a:t>
            </a:r>
          </a:p>
        </p:txBody>
      </p:sp>
      <p:sp>
        <p:nvSpPr>
          <p:cNvPr id="38" name="FSVM title">
            <a:extLst>
              <a:ext uri="{FF2B5EF4-FFF2-40B4-BE49-F238E27FC236}">
                <a16:creationId xmlns:a16="http://schemas.microsoft.com/office/drawing/2014/main" xmlns="" id="{27968EAF-0174-455D-AD39-B1E8296F7EDF}"/>
              </a:ext>
            </a:extLst>
          </p:cNvPr>
          <p:cNvSpPr txBox="1"/>
          <p:nvPr/>
        </p:nvSpPr>
        <p:spPr>
          <a:xfrm>
            <a:off x="334960" y="5816768"/>
            <a:ext cx="4382732" cy="646331"/>
          </a:xfrm>
          <a:prstGeom prst="rect">
            <a:avLst/>
          </a:prstGeom>
          <a:solidFill>
            <a:schemeClr val="bg1"/>
          </a:solidFill>
          <a:ln w="19050">
            <a:noFill/>
          </a:ln>
        </p:spPr>
        <p:txBody>
          <a:bodyPr wrap="square" rtlCol="0">
            <a:spAutoFit/>
          </a:bodyPr>
          <a:lstStyle/>
          <a:p>
            <a:r>
              <a:rPr lang="en-AU" b="1" dirty="0">
                <a:solidFill>
                  <a:schemeClr val="accent3"/>
                </a:solidFill>
                <a:sym typeface="Wingdings" panose="05000000000000000000" pitchFamily="2" charset="2"/>
              </a:rPr>
              <a:t> </a:t>
            </a:r>
            <a:r>
              <a:rPr lang="en-AU" b="1" dirty="0" smtClean="0"/>
              <a:t>Fire </a:t>
            </a:r>
            <a:r>
              <a:rPr lang="en-AU" b="1" dirty="0"/>
              <a:t>Safety Verification</a:t>
            </a:r>
            <a:br>
              <a:rPr lang="en-AU" b="1" dirty="0"/>
            </a:br>
            <a:r>
              <a:rPr lang="en-AU" b="1" dirty="0"/>
              <a:t>    </a:t>
            </a:r>
            <a:r>
              <a:rPr lang="en-AU" b="1" dirty="0" smtClean="0"/>
              <a:t>Method: ABCB Standard</a:t>
            </a:r>
            <a:endParaRPr lang="en-AU" b="1" dirty="0"/>
          </a:p>
        </p:txBody>
      </p:sp>
      <p:cxnSp>
        <p:nvCxnSpPr>
          <p:cNvPr id="44" name="Dividing Line">
            <a:extLst>
              <a:ext uri="{FF2B5EF4-FFF2-40B4-BE49-F238E27FC236}">
                <a16:creationId xmlns:a16="http://schemas.microsoft.com/office/drawing/2014/main" xmlns="" id="{573B4FEC-B7B9-4094-BDB4-7A9012F22EE6}"/>
              </a:ext>
            </a:extLst>
          </p:cNvPr>
          <p:cNvCxnSpPr>
            <a:cxnSpLocks/>
          </p:cNvCxnSpPr>
          <p:nvPr/>
        </p:nvCxnSpPr>
        <p:spPr>
          <a:xfrm>
            <a:off x="4964526" y="2007326"/>
            <a:ext cx="0" cy="4529402"/>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grpSp>
        <p:nvGrpSpPr>
          <p:cNvPr id="23" name="Section A expansion">
            <a:extLst>
              <a:ext uri="{FF2B5EF4-FFF2-40B4-BE49-F238E27FC236}">
                <a16:creationId xmlns:a16="http://schemas.microsoft.com/office/drawing/2014/main" xmlns="" id="{4ED0329A-82A7-4F13-9442-ACD4A4AE53A6}"/>
              </a:ext>
            </a:extLst>
          </p:cNvPr>
          <p:cNvGrpSpPr/>
          <p:nvPr/>
        </p:nvGrpSpPr>
        <p:grpSpPr>
          <a:xfrm>
            <a:off x="5029200" y="1697961"/>
            <a:ext cx="7000777" cy="5048269"/>
            <a:chOff x="5029200" y="1697961"/>
            <a:chExt cx="7000777" cy="5205559"/>
          </a:xfrm>
        </p:grpSpPr>
        <p:sp>
          <p:nvSpPr>
            <p:cNvPr id="21" name="White background box">
              <a:extLst>
                <a:ext uri="{FF2B5EF4-FFF2-40B4-BE49-F238E27FC236}">
                  <a16:creationId xmlns:a16="http://schemas.microsoft.com/office/drawing/2014/main" xmlns="" id="{025BF0B1-4AD6-43F7-9C3B-BE4B93260BE9}"/>
                </a:ext>
              </a:extLst>
            </p:cNvPr>
            <p:cNvSpPr/>
            <p:nvPr/>
          </p:nvSpPr>
          <p:spPr>
            <a:xfrm>
              <a:off x="5029200" y="1697961"/>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endParaRPr lang="en-AU" dirty="0"/>
            </a:p>
          </p:txBody>
        </p:sp>
        <p:sp>
          <p:nvSpPr>
            <p:cNvPr id="46" name="Section A description">
              <a:extLst>
                <a:ext uri="{FF2B5EF4-FFF2-40B4-BE49-F238E27FC236}">
                  <a16:creationId xmlns:a16="http://schemas.microsoft.com/office/drawing/2014/main" xmlns="" id="{943AE6D3-9134-4BB4-B72F-6556B94C9456}"/>
                </a:ext>
              </a:extLst>
            </p:cNvPr>
            <p:cNvSpPr txBox="1">
              <a:spLocks/>
            </p:cNvSpPr>
            <p:nvPr/>
          </p:nvSpPr>
          <p:spPr>
            <a:xfrm>
              <a:off x="5342712" y="1941361"/>
              <a:ext cx="6495891" cy="4962159"/>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AU" sz="2200" b="1" dirty="0">
                  <a:solidFill>
                    <a:srgbClr val="002E5D"/>
                  </a:solidFill>
                </a:rPr>
                <a:t>Section A Governing Requirements</a:t>
              </a:r>
            </a:p>
            <a:p>
              <a:pPr>
                <a:spcBef>
                  <a:spcPts val="300"/>
                </a:spcBef>
                <a:spcAft>
                  <a:spcPts val="300"/>
                </a:spcAft>
              </a:pPr>
              <a:r>
                <a:rPr lang="en-US" sz="2000" dirty="0" smtClean="0"/>
                <a:t>Section A is mandatory - may </a:t>
              </a:r>
              <a:r>
                <a:rPr lang="en-US" sz="2000" dirty="0"/>
                <a:t>impact on </a:t>
              </a:r>
              <a:r>
                <a:rPr lang="en-US" sz="2000" dirty="0" smtClean="0"/>
                <a:t>interpretation </a:t>
              </a:r>
              <a:r>
                <a:rPr lang="en-US" sz="2000" dirty="0"/>
                <a:t>and implementation of fire </a:t>
              </a:r>
              <a:r>
                <a:rPr lang="en-US" sz="2000" dirty="0" smtClean="0"/>
                <a:t>safety </a:t>
              </a:r>
              <a:r>
                <a:rPr lang="en-US" sz="2000" dirty="0"/>
                <a:t>provisions. </a:t>
              </a:r>
            </a:p>
            <a:p>
              <a:pPr>
                <a:spcBef>
                  <a:spcPts val="300"/>
                </a:spcBef>
                <a:spcAft>
                  <a:spcPts val="600"/>
                </a:spcAft>
              </a:pPr>
              <a:r>
                <a:rPr lang="en-US" sz="2000" dirty="0"/>
                <a:t>For example:</a:t>
              </a:r>
            </a:p>
            <a:p>
              <a:pPr marL="628650" lvl="1" indent="-171450">
                <a:spcBef>
                  <a:spcPts val="0"/>
                </a:spcBef>
                <a:spcAft>
                  <a:spcPts val="300"/>
                </a:spcAft>
                <a:defRPr/>
              </a:pPr>
              <a:r>
                <a:rPr lang="en-US" sz="2000" dirty="0"/>
                <a:t>Part A5 Documentation of design and </a:t>
              </a:r>
              <a:r>
                <a:rPr lang="en-US" sz="2000" dirty="0" smtClean="0"/>
                <a:t>construction</a:t>
              </a:r>
            </a:p>
            <a:p>
              <a:pPr marL="628650" lvl="1" indent="-171450">
                <a:spcBef>
                  <a:spcPts val="0"/>
                </a:spcBef>
                <a:spcAft>
                  <a:spcPts val="300"/>
                </a:spcAft>
                <a:defRPr/>
              </a:pPr>
              <a:r>
                <a:rPr lang="en-US" sz="2000" dirty="0" smtClean="0"/>
                <a:t> Part </a:t>
              </a:r>
              <a:r>
                <a:rPr lang="en-US" sz="2000" dirty="0"/>
                <a:t>A6 Building </a:t>
              </a:r>
              <a:r>
                <a:rPr lang="en-US" sz="2000" dirty="0" smtClean="0"/>
                <a:t>classifications</a:t>
              </a:r>
            </a:p>
            <a:p>
              <a:pPr marL="628650" lvl="1" indent="-171450">
                <a:spcBef>
                  <a:spcPts val="0"/>
                </a:spcBef>
                <a:spcAft>
                  <a:spcPts val="300"/>
                </a:spcAft>
                <a:defRPr/>
              </a:pPr>
              <a:r>
                <a:rPr lang="en-US" sz="2000" dirty="0" smtClean="0"/>
                <a:t>Part A7 United buildings – has implications for fire safety requirements </a:t>
              </a:r>
            </a:p>
            <a:p>
              <a:pPr marL="628650" lvl="1" indent="-171450">
                <a:spcBef>
                  <a:spcPts val="0"/>
                </a:spcBef>
                <a:spcAft>
                  <a:spcPts val="300"/>
                </a:spcAft>
                <a:defRPr/>
              </a:pPr>
              <a:r>
                <a:rPr lang="en-US" sz="2000" dirty="0" smtClean="0"/>
                <a:t>Specification 1 Fire-resistance of building elements</a:t>
              </a:r>
            </a:p>
            <a:p>
              <a:pPr marL="628650" lvl="1" indent="-171450">
                <a:spcBef>
                  <a:spcPts val="0"/>
                </a:spcBef>
                <a:spcAft>
                  <a:spcPts val="300"/>
                </a:spcAft>
                <a:defRPr/>
              </a:pPr>
              <a:r>
                <a:rPr lang="en-US" sz="2000" dirty="0" smtClean="0"/>
                <a:t>Specification 2 – Description of elements referred to in Specification 1</a:t>
              </a:r>
            </a:p>
            <a:p>
              <a:pPr marL="628650" lvl="1" indent="-171450">
                <a:spcBef>
                  <a:spcPts val="0"/>
                </a:spcBef>
                <a:spcAft>
                  <a:spcPts val="300"/>
                </a:spcAft>
                <a:defRPr/>
              </a:pPr>
              <a:r>
                <a:rPr lang="en-US" sz="2000" dirty="0" smtClean="0"/>
                <a:t>Specification 3 – Fire hazard properties</a:t>
              </a:r>
            </a:p>
          </p:txBody>
        </p:sp>
      </p:grpSp>
      <p:grpSp>
        <p:nvGrpSpPr>
          <p:cNvPr id="52" name="Section C expansion">
            <a:extLst>
              <a:ext uri="{FF2B5EF4-FFF2-40B4-BE49-F238E27FC236}">
                <a16:creationId xmlns:a16="http://schemas.microsoft.com/office/drawing/2014/main" xmlns="" id="{985028E7-B63D-436A-A4E1-9CD04922E03B}"/>
              </a:ext>
            </a:extLst>
          </p:cNvPr>
          <p:cNvGrpSpPr/>
          <p:nvPr/>
        </p:nvGrpSpPr>
        <p:grpSpPr>
          <a:xfrm>
            <a:off x="5029200" y="1699200"/>
            <a:ext cx="7000777" cy="4824000"/>
            <a:chOff x="5029200" y="1697961"/>
            <a:chExt cx="7000777" cy="4974302"/>
          </a:xfrm>
        </p:grpSpPr>
        <p:sp>
          <p:nvSpPr>
            <p:cNvPr id="53" name="White background box">
              <a:extLst>
                <a:ext uri="{FF2B5EF4-FFF2-40B4-BE49-F238E27FC236}">
                  <a16:creationId xmlns:a16="http://schemas.microsoft.com/office/drawing/2014/main" xmlns="" id="{96748A00-14B5-4F34-BF42-1A8B8A0B612F}"/>
                </a:ext>
              </a:extLst>
            </p:cNvPr>
            <p:cNvSpPr/>
            <p:nvPr/>
          </p:nvSpPr>
          <p:spPr>
            <a:xfrm>
              <a:off x="5029200" y="1697961"/>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200" dirty="0"/>
            </a:p>
          </p:txBody>
        </p:sp>
        <p:sp>
          <p:nvSpPr>
            <p:cNvPr id="54" name="Section C description">
              <a:extLst>
                <a:ext uri="{FF2B5EF4-FFF2-40B4-BE49-F238E27FC236}">
                  <a16:creationId xmlns:a16="http://schemas.microsoft.com/office/drawing/2014/main" xmlns="" id="{6D8B253D-F33A-4E48-B1FD-F5D13B9D1D63}"/>
                </a:ext>
              </a:extLst>
            </p:cNvPr>
            <p:cNvSpPr txBox="1">
              <a:spLocks/>
            </p:cNvSpPr>
            <p:nvPr/>
          </p:nvSpPr>
          <p:spPr>
            <a:xfrm>
              <a:off x="5364000" y="1913267"/>
              <a:ext cx="6495891" cy="453707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a:solidFill>
                    <a:srgbClr val="002E5D"/>
                  </a:solidFill>
                </a:rPr>
                <a:t>Section C Fire resistance</a:t>
              </a:r>
            </a:p>
            <a:p>
              <a:pPr marL="228600" lvl="1">
                <a:spcBef>
                  <a:spcPts val="300"/>
                </a:spcBef>
                <a:spcAft>
                  <a:spcPts val="300"/>
                </a:spcAft>
              </a:pPr>
              <a:r>
                <a:rPr lang="en-AU" sz="2200" dirty="0"/>
                <a:t>Entire Section relates to fire safety</a:t>
              </a:r>
            </a:p>
            <a:p>
              <a:pPr marL="228600" lvl="1">
                <a:spcBef>
                  <a:spcPts val="300"/>
                </a:spcBef>
                <a:spcAft>
                  <a:spcPts val="300"/>
                </a:spcAft>
              </a:pPr>
              <a:r>
                <a:rPr lang="en-AU" sz="2200" dirty="0"/>
                <a:t>9</a:t>
              </a:r>
              <a:r>
                <a:rPr lang="en-AU" sz="2200" dirty="0" smtClean="0"/>
                <a:t> </a:t>
              </a:r>
              <a:r>
                <a:rPr lang="en-AU" sz="2200" dirty="0"/>
                <a:t>Performance Requirements</a:t>
              </a:r>
            </a:p>
            <a:p>
              <a:pPr marL="228600" lvl="1">
                <a:spcBef>
                  <a:spcPts val="300"/>
                </a:spcBef>
                <a:spcAft>
                  <a:spcPts val="300"/>
                </a:spcAft>
              </a:pPr>
              <a:r>
                <a:rPr lang="en-AU" sz="2200" dirty="0" smtClean="0"/>
                <a:t>4 </a:t>
              </a:r>
              <a:r>
                <a:rPr lang="en-AU" sz="2200" dirty="0"/>
                <a:t>Verification Methods</a:t>
              </a:r>
            </a:p>
            <a:p>
              <a:pPr marL="228600" lvl="1">
                <a:spcBef>
                  <a:spcPts val="300"/>
                </a:spcBef>
                <a:spcAft>
                  <a:spcPts val="300"/>
                </a:spcAft>
              </a:pPr>
              <a:r>
                <a:rPr lang="en-AU" sz="2200" dirty="0" smtClean="0"/>
                <a:t>3 </a:t>
              </a:r>
              <a:r>
                <a:rPr lang="en-AU" sz="2200" dirty="0"/>
                <a:t>Parts containing key fire safety DTS Provisions:</a:t>
              </a:r>
            </a:p>
            <a:p>
              <a:pPr marL="685800" lvl="2">
                <a:spcBef>
                  <a:spcPts val="600"/>
                </a:spcBef>
                <a:spcAft>
                  <a:spcPts val="300"/>
                </a:spcAft>
              </a:pPr>
              <a:r>
                <a:rPr lang="en-AU" sz="2200" dirty="0" smtClean="0"/>
                <a:t>C2 </a:t>
              </a:r>
              <a:r>
                <a:rPr lang="en-AU" sz="2200" dirty="0"/>
                <a:t>Fire resistance and stability</a:t>
              </a:r>
            </a:p>
            <a:p>
              <a:pPr marL="685800" lvl="2">
                <a:spcBef>
                  <a:spcPts val="600"/>
                </a:spcBef>
                <a:spcAft>
                  <a:spcPts val="300"/>
                </a:spcAft>
              </a:pPr>
              <a:r>
                <a:rPr lang="en-AU" sz="2200" dirty="0" smtClean="0"/>
                <a:t>C3 </a:t>
              </a:r>
              <a:r>
                <a:rPr lang="en-AU" sz="2200" dirty="0"/>
                <a:t>Compartmentation and separation</a:t>
              </a:r>
            </a:p>
            <a:p>
              <a:pPr marL="685800" lvl="2">
                <a:spcBef>
                  <a:spcPts val="600"/>
                </a:spcBef>
                <a:spcAft>
                  <a:spcPts val="600"/>
                </a:spcAft>
              </a:pPr>
              <a:r>
                <a:rPr lang="en-AU" sz="2200" dirty="0" smtClean="0"/>
                <a:t>C4 </a:t>
              </a:r>
              <a:r>
                <a:rPr lang="en-AU" sz="2200" dirty="0"/>
                <a:t>Protection of openings</a:t>
              </a:r>
            </a:p>
            <a:p>
              <a:pPr marL="228600" lvl="1">
                <a:spcBef>
                  <a:spcPts val="300"/>
                </a:spcBef>
                <a:spcAft>
                  <a:spcPts val="300"/>
                </a:spcAft>
              </a:pPr>
              <a:r>
                <a:rPr lang="en-AU" sz="2200" dirty="0"/>
                <a:t>9</a:t>
              </a:r>
              <a:r>
                <a:rPr lang="en-AU" sz="2200" dirty="0" smtClean="0"/>
                <a:t> </a:t>
              </a:r>
              <a:r>
                <a:rPr lang="en-AU" sz="2200" dirty="0"/>
                <a:t>Specifications</a:t>
              </a:r>
            </a:p>
          </p:txBody>
        </p:sp>
      </p:grpSp>
      <p:grpSp>
        <p:nvGrpSpPr>
          <p:cNvPr id="55" name="Section D expansion">
            <a:extLst>
              <a:ext uri="{FF2B5EF4-FFF2-40B4-BE49-F238E27FC236}">
                <a16:creationId xmlns:a16="http://schemas.microsoft.com/office/drawing/2014/main" xmlns="" id="{E0F84603-CD66-4989-9690-5BF3B0491B27}"/>
              </a:ext>
            </a:extLst>
          </p:cNvPr>
          <p:cNvGrpSpPr/>
          <p:nvPr/>
        </p:nvGrpSpPr>
        <p:grpSpPr>
          <a:xfrm>
            <a:off x="5029200" y="1699200"/>
            <a:ext cx="7000777" cy="4824000"/>
            <a:chOff x="5029200" y="1697961"/>
            <a:chExt cx="7000777" cy="4974302"/>
          </a:xfrm>
        </p:grpSpPr>
        <p:sp>
          <p:nvSpPr>
            <p:cNvPr id="56" name="White background box">
              <a:extLst>
                <a:ext uri="{FF2B5EF4-FFF2-40B4-BE49-F238E27FC236}">
                  <a16:creationId xmlns:a16="http://schemas.microsoft.com/office/drawing/2014/main" xmlns="" id="{A610C544-248A-4372-AFE3-F86674B5F218}"/>
                </a:ext>
              </a:extLst>
            </p:cNvPr>
            <p:cNvSpPr/>
            <p:nvPr/>
          </p:nvSpPr>
          <p:spPr>
            <a:xfrm>
              <a:off x="5029200" y="1697961"/>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Section D description">
              <a:extLst>
                <a:ext uri="{FF2B5EF4-FFF2-40B4-BE49-F238E27FC236}">
                  <a16:creationId xmlns:a16="http://schemas.microsoft.com/office/drawing/2014/main" xmlns="" id="{4D8B87DC-6C70-47F1-A834-33145ACEB921}"/>
                </a:ext>
              </a:extLst>
            </p:cNvPr>
            <p:cNvSpPr txBox="1">
              <a:spLocks/>
            </p:cNvSpPr>
            <p:nvPr/>
          </p:nvSpPr>
          <p:spPr>
            <a:xfrm>
              <a:off x="5364000" y="1913267"/>
              <a:ext cx="6495891" cy="453707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600"/>
                </a:spcAft>
                <a:buNone/>
              </a:pPr>
              <a:r>
                <a:rPr lang="en-AU" sz="2200" b="1" dirty="0">
                  <a:solidFill>
                    <a:srgbClr val="002E5D"/>
                  </a:solidFill>
                </a:rPr>
                <a:t>Section D Access and egress</a:t>
              </a:r>
            </a:p>
            <a:p>
              <a:pPr marL="228600" lvl="1">
                <a:spcBef>
                  <a:spcPts val="300"/>
                </a:spcBef>
                <a:spcAft>
                  <a:spcPts val="600"/>
                </a:spcAft>
              </a:pPr>
              <a:r>
                <a:rPr lang="en-AU" sz="2200" dirty="0"/>
                <a:t>Provisions designed to ensure safe evacuation</a:t>
              </a:r>
            </a:p>
            <a:p>
              <a:pPr marL="228600" lvl="1">
                <a:spcBef>
                  <a:spcPts val="300"/>
                </a:spcBef>
                <a:spcAft>
                  <a:spcPts val="600"/>
                </a:spcAft>
              </a:pPr>
              <a:r>
                <a:rPr lang="en-AU" sz="2200" dirty="0" smtClean="0"/>
                <a:t>4 </a:t>
              </a:r>
              <a:r>
                <a:rPr lang="en-AU" sz="2200" dirty="0"/>
                <a:t>Performance Requirements related to fire safety (out of 9</a:t>
              </a:r>
              <a:r>
                <a:rPr lang="en-AU" sz="2200" dirty="0" smtClean="0"/>
                <a:t> </a:t>
              </a:r>
              <a:r>
                <a:rPr lang="en-AU" sz="2200" dirty="0"/>
                <a:t>in total)</a:t>
              </a:r>
            </a:p>
            <a:p>
              <a:pPr marL="228600" lvl="1">
                <a:spcBef>
                  <a:spcPts val="300"/>
                </a:spcBef>
                <a:spcAft>
                  <a:spcPts val="300"/>
                </a:spcAft>
              </a:pPr>
              <a:r>
                <a:rPr lang="en-AU" sz="2200" dirty="0" smtClean="0"/>
                <a:t>3 </a:t>
              </a:r>
              <a:r>
                <a:rPr lang="en-AU" sz="2200" dirty="0"/>
                <a:t>Parts with DTS Provisions, each of which has some relevance for fire safety:</a:t>
              </a:r>
            </a:p>
            <a:p>
              <a:pPr marL="685800" lvl="2"/>
              <a:r>
                <a:rPr lang="en-AU" sz="2200" dirty="0" smtClean="0"/>
                <a:t>D2 </a:t>
              </a:r>
              <a:r>
                <a:rPr lang="en-AU" sz="2200" dirty="0"/>
                <a:t>Provision for escape</a:t>
              </a:r>
            </a:p>
            <a:p>
              <a:pPr marL="685800" lvl="2"/>
              <a:r>
                <a:rPr lang="en-AU" sz="2200" dirty="0" smtClean="0"/>
                <a:t>D3 </a:t>
              </a:r>
              <a:r>
                <a:rPr lang="en-AU" sz="2200" dirty="0"/>
                <a:t>Construction of exits</a:t>
              </a:r>
            </a:p>
            <a:p>
              <a:pPr marL="685800" lvl="2">
                <a:spcAft>
                  <a:spcPts val="600"/>
                </a:spcAft>
              </a:pPr>
              <a:r>
                <a:rPr lang="en-AU" sz="2200" dirty="0" smtClean="0"/>
                <a:t>D4 </a:t>
              </a:r>
              <a:r>
                <a:rPr lang="en-AU" sz="2200" dirty="0"/>
                <a:t>Access for people with a disability</a:t>
              </a:r>
            </a:p>
            <a:p>
              <a:pPr marL="228600" lvl="1">
                <a:spcBef>
                  <a:spcPts val="300"/>
                </a:spcBef>
                <a:spcAft>
                  <a:spcPts val="300"/>
                </a:spcAft>
              </a:pPr>
              <a:r>
                <a:rPr lang="en-AU" sz="2200" dirty="0"/>
                <a:t>1</a:t>
              </a:r>
              <a:r>
                <a:rPr lang="en-AU" sz="2200" dirty="0" smtClean="0"/>
                <a:t> relevant Specifications</a:t>
              </a:r>
              <a:endParaRPr lang="en-AU" sz="2200" dirty="0"/>
            </a:p>
          </p:txBody>
        </p:sp>
      </p:grpSp>
      <p:grpSp>
        <p:nvGrpSpPr>
          <p:cNvPr id="58" name="Section E expansion">
            <a:extLst>
              <a:ext uri="{FF2B5EF4-FFF2-40B4-BE49-F238E27FC236}">
                <a16:creationId xmlns:a16="http://schemas.microsoft.com/office/drawing/2014/main" xmlns="" id="{8F31A6B2-CA3D-4FDE-9C03-DF53667B34E6}"/>
              </a:ext>
            </a:extLst>
          </p:cNvPr>
          <p:cNvGrpSpPr/>
          <p:nvPr/>
        </p:nvGrpSpPr>
        <p:grpSpPr>
          <a:xfrm>
            <a:off x="5029200" y="1699200"/>
            <a:ext cx="7000777" cy="4824000"/>
            <a:chOff x="5029200" y="1697961"/>
            <a:chExt cx="7000777" cy="4974302"/>
          </a:xfrm>
        </p:grpSpPr>
        <p:sp>
          <p:nvSpPr>
            <p:cNvPr id="59" name="White background box">
              <a:extLst>
                <a:ext uri="{FF2B5EF4-FFF2-40B4-BE49-F238E27FC236}">
                  <a16:creationId xmlns:a16="http://schemas.microsoft.com/office/drawing/2014/main" xmlns="" id="{97FD9A5E-4606-4BE5-B177-D9EF76D11DD2}"/>
                </a:ext>
              </a:extLst>
            </p:cNvPr>
            <p:cNvSpPr/>
            <p:nvPr/>
          </p:nvSpPr>
          <p:spPr>
            <a:xfrm>
              <a:off x="5029200" y="1697961"/>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Section E description">
              <a:extLst>
                <a:ext uri="{FF2B5EF4-FFF2-40B4-BE49-F238E27FC236}">
                  <a16:creationId xmlns:a16="http://schemas.microsoft.com/office/drawing/2014/main" xmlns="" id="{4E02B0E2-4EAD-4471-9B03-D71E3B19F79D}"/>
                </a:ext>
              </a:extLst>
            </p:cNvPr>
            <p:cNvSpPr txBox="1">
              <a:spLocks/>
            </p:cNvSpPr>
            <p:nvPr/>
          </p:nvSpPr>
          <p:spPr>
            <a:xfrm>
              <a:off x="5364000" y="1913267"/>
              <a:ext cx="6495891" cy="4537075"/>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a:solidFill>
                    <a:srgbClr val="002E5D"/>
                  </a:solidFill>
                </a:rPr>
                <a:t>Section E Services and </a:t>
              </a:r>
              <a:r>
                <a:rPr lang="en-AU" sz="2200" b="1" dirty="0" smtClean="0">
                  <a:solidFill>
                    <a:srgbClr val="002E5D"/>
                  </a:solidFill>
                </a:rPr>
                <a:t>equipment</a:t>
              </a:r>
            </a:p>
            <a:p>
              <a:pPr marL="230400" lvl="1">
                <a:spcBef>
                  <a:spcPts val="300"/>
                </a:spcBef>
                <a:spcAft>
                  <a:spcPts val="300"/>
                </a:spcAft>
              </a:pPr>
              <a:r>
                <a:rPr lang="en-AU" sz="2200" dirty="0" smtClean="0"/>
                <a:t>4 Parts, each has implications for fire safety:</a:t>
              </a:r>
            </a:p>
            <a:p>
              <a:pPr marL="687600" lvl="3"/>
              <a:r>
                <a:rPr lang="en-AU" sz="2200" dirty="0" smtClean="0"/>
                <a:t>E1 </a:t>
              </a:r>
              <a:r>
                <a:rPr lang="en-AU" sz="2200" dirty="0"/>
                <a:t>Fire fighting equipment</a:t>
              </a:r>
            </a:p>
            <a:p>
              <a:pPr marL="687600" lvl="3"/>
              <a:r>
                <a:rPr lang="en-AU" sz="2200" dirty="0"/>
                <a:t>E2 Smoke hazard management</a:t>
              </a:r>
            </a:p>
            <a:p>
              <a:pPr marL="687600" lvl="3"/>
              <a:r>
                <a:rPr lang="en-AU" sz="2200" dirty="0"/>
                <a:t>E3 Lift installations</a:t>
              </a:r>
            </a:p>
            <a:p>
              <a:pPr marL="687600" lvl="3">
                <a:spcAft>
                  <a:spcPts val="600"/>
                </a:spcAft>
              </a:pPr>
              <a:r>
                <a:rPr lang="en-AU" sz="2200" dirty="0"/>
                <a:t>E4 Visibility in an emergency, exit signs and warning systems</a:t>
              </a:r>
            </a:p>
            <a:p>
              <a:pPr marL="230400" lvl="1">
                <a:spcBef>
                  <a:spcPts val="300"/>
                </a:spcBef>
                <a:spcAft>
                  <a:spcPts val="300"/>
                </a:spcAft>
              </a:pPr>
              <a:r>
                <a:rPr lang="en-AU" sz="2200" dirty="0"/>
                <a:t>Multiple fire safety Performance Requirements and DTS Provisions in each Part</a:t>
              </a:r>
            </a:p>
            <a:p>
              <a:pPr marL="230400" lvl="1">
                <a:spcBef>
                  <a:spcPts val="300"/>
                </a:spcBef>
                <a:spcAft>
                  <a:spcPts val="300"/>
                </a:spcAft>
              </a:pPr>
              <a:r>
                <a:rPr lang="en-AU" sz="2200" dirty="0" smtClean="0"/>
                <a:t>9 </a:t>
              </a:r>
              <a:r>
                <a:rPr lang="en-AU" sz="2200" dirty="0"/>
                <a:t>Specifications</a:t>
              </a:r>
            </a:p>
          </p:txBody>
        </p:sp>
      </p:grpSp>
      <p:grpSp>
        <p:nvGrpSpPr>
          <p:cNvPr id="61" name="Section G expansion">
            <a:extLst>
              <a:ext uri="{FF2B5EF4-FFF2-40B4-BE49-F238E27FC236}">
                <a16:creationId xmlns:a16="http://schemas.microsoft.com/office/drawing/2014/main" xmlns="" id="{92E9745B-6E8A-4F80-81CD-F33D1642BF0E}"/>
              </a:ext>
            </a:extLst>
          </p:cNvPr>
          <p:cNvGrpSpPr/>
          <p:nvPr/>
        </p:nvGrpSpPr>
        <p:grpSpPr>
          <a:xfrm>
            <a:off x="5050488" y="1780970"/>
            <a:ext cx="7000777" cy="4824000"/>
            <a:chOff x="5211600" y="1759830"/>
            <a:chExt cx="7000777" cy="4974302"/>
          </a:xfrm>
        </p:grpSpPr>
        <p:sp>
          <p:nvSpPr>
            <p:cNvPr id="62" name="White background box">
              <a:extLst>
                <a:ext uri="{FF2B5EF4-FFF2-40B4-BE49-F238E27FC236}">
                  <a16:creationId xmlns:a16="http://schemas.microsoft.com/office/drawing/2014/main" xmlns="" id="{2E1F2224-FF5E-49E7-A455-854E1B9C823D}"/>
                </a:ext>
              </a:extLst>
            </p:cNvPr>
            <p:cNvSpPr/>
            <p:nvPr/>
          </p:nvSpPr>
          <p:spPr>
            <a:xfrm>
              <a:off x="5211600" y="1759830"/>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Section G description">
              <a:extLst>
                <a:ext uri="{FF2B5EF4-FFF2-40B4-BE49-F238E27FC236}">
                  <a16:creationId xmlns:a16="http://schemas.microsoft.com/office/drawing/2014/main" xmlns="" id="{9EE76844-AAF9-457E-8BC0-1F34F87CF2BF}"/>
                </a:ext>
              </a:extLst>
            </p:cNvPr>
            <p:cNvSpPr txBox="1">
              <a:spLocks/>
            </p:cNvSpPr>
            <p:nvPr/>
          </p:nvSpPr>
          <p:spPr>
            <a:xfrm>
              <a:off x="5525112" y="1890818"/>
              <a:ext cx="6495891" cy="453707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a:solidFill>
                    <a:srgbClr val="002E5D"/>
                  </a:solidFill>
                </a:rPr>
                <a:t>Section G Ancillary provisions</a:t>
              </a:r>
            </a:p>
            <a:p>
              <a:pPr>
                <a:spcBef>
                  <a:spcPts val="300"/>
                </a:spcBef>
                <a:spcAft>
                  <a:spcPts val="300"/>
                </a:spcAft>
              </a:pPr>
              <a:r>
                <a:rPr lang="en-US" sz="2200" dirty="0"/>
                <a:t>Specific fire safety related provisions that apply in limited circumstances:</a:t>
              </a:r>
            </a:p>
            <a:p>
              <a:pPr lvl="1">
                <a:spcBef>
                  <a:spcPts val="300"/>
                </a:spcBef>
                <a:spcAft>
                  <a:spcPts val="300"/>
                </a:spcAft>
              </a:pPr>
              <a:r>
                <a:rPr lang="en-US" sz="2200" dirty="0"/>
                <a:t>Buildings located in designated areas, such as alpine and bushfire prone areas</a:t>
              </a:r>
            </a:p>
            <a:p>
              <a:pPr lvl="1">
                <a:spcBef>
                  <a:spcPts val="300"/>
                </a:spcBef>
                <a:spcAft>
                  <a:spcPts val="600"/>
                </a:spcAft>
              </a:pPr>
              <a:r>
                <a:rPr lang="en-US" sz="2200" dirty="0"/>
                <a:t>Buildings with particular features, such as atriums and occupiable outdoor areas</a:t>
              </a:r>
            </a:p>
            <a:p>
              <a:pPr>
                <a:spcBef>
                  <a:spcPts val="300"/>
                </a:spcBef>
                <a:spcAft>
                  <a:spcPts val="300"/>
                </a:spcAft>
              </a:pPr>
              <a:r>
                <a:rPr lang="en-US" sz="2200" dirty="0"/>
                <a:t>Installation of building elements and systems that increase the risk of fire, such as boilers, pressure vessels, heating appliances, fireplaces, chimneys and flues</a:t>
              </a:r>
            </a:p>
            <a:p>
              <a:pPr>
                <a:spcBef>
                  <a:spcPts val="600"/>
                </a:spcBef>
                <a:spcAft>
                  <a:spcPts val="300"/>
                </a:spcAft>
              </a:pPr>
              <a:endParaRPr lang="en-AU" sz="2200" dirty="0">
                <a:effectLst/>
                <a:ea typeface="Calibri" panose="020F0502020204030204" pitchFamily="34" charset="0"/>
                <a:cs typeface="Arial" panose="020B0604020202020204" pitchFamily="34" charset="0"/>
              </a:endParaRPr>
            </a:p>
          </p:txBody>
        </p:sp>
      </p:grpSp>
      <p:grpSp>
        <p:nvGrpSpPr>
          <p:cNvPr id="64" name="Section I expansion">
            <a:extLst>
              <a:ext uri="{FF2B5EF4-FFF2-40B4-BE49-F238E27FC236}">
                <a16:creationId xmlns:a16="http://schemas.microsoft.com/office/drawing/2014/main" xmlns="" id="{D6967354-EC04-415A-9144-DA334345908D}"/>
              </a:ext>
            </a:extLst>
          </p:cNvPr>
          <p:cNvGrpSpPr/>
          <p:nvPr/>
        </p:nvGrpSpPr>
        <p:grpSpPr>
          <a:xfrm>
            <a:off x="5181600" y="1851600"/>
            <a:ext cx="7000777" cy="4824000"/>
            <a:chOff x="5029200" y="1697961"/>
            <a:chExt cx="7000777" cy="4974302"/>
          </a:xfrm>
        </p:grpSpPr>
        <p:sp>
          <p:nvSpPr>
            <p:cNvPr id="65" name="White background box">
              <a:extLst>
                <a:ext uri="{FF2B5EF4-FFF2-40B4-BE49-F238E27FC236}">
                  <a16:creationId xmlns:a16="http://schemas.microsoft.com/office/drawing/2014/main" xmlns="" id="{C439B839-32D6-48A4-BAB8-BB674717F363}"/>
                </a:ext>
              </a:extLst>
            </p:cNvPr>
            <p:cNvSpPr/>
            <p:nvPr/>
          </p:nvSpPr>
          <p:spPr>
            <a:xfrm>
              <a:off x="5029200" y="1697961"/>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Section I description">
              <a:extLst>
                <a:ext uri="{FF2B5EF4-FFF2-40B4-BE49-F238E27FC236}">
                  <a16:creationId xmlns:a16="http://schemas.microsoft.com/office/drawing/2014/main" xmlns="" id="{03BD40D6-8721-44C0-844D-81DB75719C48}"/>
                </a:ext>
              </a:extLst>
            </p:cNvPr>
            <p:cNvSpPr txBox="1">
              <a:spLocks/>
            </p:cNvSpPr>
            <p:nvPr/>
          </p:nvSpPr>
          <p:spPr>
            <a:xfrm>
              <a:off x="5211600" y="1756118"/>
              <a:ext cx="6495891" cy="453707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a:solidFill>
                    <a:srgbClr val="002E5D"/>
                  </a:solidFill>
                </a:rPr>
                <a:t>Section </a:t>
              </a:r>
              <a:r>
                <a:rPr lang="en-AU" sz="2200" b="1" dirty="0" smtClean="0">
                  <a:solidFill>
                    <a:srgbClr val="002E5D"/>
                  </a:solidFill>
                </a:rPr>
                <a:t>I </a:t>
              </a:r>
              <a:r>
                <a:rPr lang="en-AU" sz="2200" b="1" dirty="0">
                  <a:solidFill>
                    <a:srgbClr val="002E5D"/>
                  </a:solidFill>
                </a:rPr>
                <a:t>Special use buildings</a:t>
              </a:r>
            </a:p>
            <a:p>
              <a:pPr>
                <a:spcBef>
                  <a:spcPts val="300"/>
                </a:spcBef>
                <a:spcAft>
                  <a:spcPts val="300"/>
                </a:spcAft>
              </a:pPr>
              <a:r>
                <a:rPr lang="en-US" sz="2200" dirty="0"/>
                <a:t>Additional fire safety provisions for special use buildings, such as:</a:t>
              </a:r>
            </a:p>
            <a:p>
              <a:pPr lvl="1">
                <a:spcBef>
                  <a:spcPts val="300"/>
                </a:spcBef>
                <a:spcAft>
                  <a:spcPts val="300"/>
                </a:spcAft>
              </a:pPr>
              <a:r>
                <a:rPr lang="en-US" sz="2200" dirty="0"/>
                <a:t>Class 9b public buildings</a:t>
              </a:r>
            </a:p>
            <a:p>
              <a:pPr lvl="1">
                <a:spcBef>
                  <a:spcPts val="300"/>
                </a:spcBef>
                <a:spcAft>
                  <a:spcPts val="300"/>
                </a:spcAft>
              </a:pPr>
              <a:r>
                <a:rPr lang="en-US" sz="2200" dirty="0"/>
                <a:t>Public transport buildings</a:t>
              </a:r>
            </a:p>
            <a:p>
              <a:pPr lvl="1">
                <a:spcBef>
                  <a:spcPts val="300"/>
                </a:spcBef>
                <a:spcAft>
                  <a:spcPts val="600"/>
                </a:spcAft>
              </a:pPr>
              <a:r>
                <a:rPr lang="en-US" sz="2200" dirty="0"/>
                <a:t>Farm buildings and farm sheds</a:t>
              </a:r>
            </a:p>
            <a:p>
              <a:pPr>
                <a:spcBef>
                  <a:spcPts val="300"/>
                </a:spcBef>
                <a:spcAft>
                  <a:spcPts val="600"/>
                </a:spcAft>
              </a:pPr>
              <a:r>
                <a:rPr lang="en-US" sz="2200" dirty="0"/>
                <a:t>No Performance Requirements</a:t>
              </a:r>
            </a:p>
            <a:p>
              <a:pPr>
                <a:spcBef>
                  <a:spcPts val="300"/>
                </a:spcBef>
                <a:spcAft>
                  <a:spcPts val="300"/>
                </a:spcAft>
              </a:pPr>
              <a:r>
                <a:rPr lang="en-US" sz="2200" dirty="0">
                  <a:effectLst/>
                  <a:ea typeface="Calibri" panose="020F0502020204030204" pitchFamily="34" charset="0"/>
                  <a:cs typeface="Arial" panose="020B0604020202020204" pitchFamily="34" charset="0"/>
                </a:rPr>
                <a:t>DTS Provision</a:t>
              </a:r>
              <a:r>
                <a:rPr lang="en-US" sz="2200" dirty="0">
                  <a:ea typeface="Calibri" panose="020F0502020204030204" pitchFamily="34" charset="0"/>
                  <a:cs typeface="Arial" panose="020B0604020202020204" pitchFamily="34" charset="0"/>
                </a:rPr>
                <a:t>s or concessions, additional to those that apply to these buildings from </a:t>
              </a:r>
              <a:r>
                <a:rPr lang="en-US" sz="2200" dirty="0" smtClean="0">
                  <a:ea typeface="Calibri" panose="020F0502020204030204" pitchFamily="34" charset="0"/>
                  <a:cs typeface="Arial" panose="020B0604020202020204" pitchFamily="34" charset="0"/>
                </a:rPr>
                <a:t/>
              </a:r>
              <a:br>
                <a:rPr lang="en-US" sz="2200" dirty="0" smtClean="0">
                  <a:ea typeface="Calibri" panose="020F0502020204030204" pitchFamily="34" charset="0"/>
                  <a:cs typeface="Arial" panose="020B0604020202020204" pitchFamily="34" charset="0"/>
                </a:rPr>
              </a:br>
              <a:r>
                <a:rPr lang="en-US" sz="2200" dirty="0" smtClean="0">
                  <a:ea typeface="Calibri" panose="020F0502020204030204" pitchFamily="34" charset="0"/>
                  <a:cs typeface="Arial" panose="020B0604020202020204" pitchFamily="34" charset="0"/>
                </a:rPr>
                <a:t>Sections </a:t>
              </a:r>
              <a:r>
                <a:rPr lang="en-US" sz="2200" dirty="0">
                  <a:ea typeface="Calibri" panose="020F0502020204030204" pitchFamily="34" charset="0"/>
                  <a:cs typeface="Arial" panose="020B0604020202020204" pitchFamily="34" charset="0"/>
                </a:rPr>
                <a:t>C, D and E</a:t>
              </a:r>
              <a:endParaRPr lang="en-AU" sz="2200" dirty="0">
                <a:effectLst/>
                <a:ea typeface="Calibri" panose="020F0502020204030204" pitchFamily="34" charset="0"/>
                <a:cs typeface="Arial" panose="020B0604020202020204" pitchFamily="34" charset="0"/>
              </a:endParaRPr>
            </a:p>
          </p:txBody>
        </p:sp>
      </p:grpSp>
      <p:grpSp>
        <p:nvGrpSpPr>
          <p:cNvPr id="67" name="FSVM expansion">
            <a:extLst>
              <a:ext uri="{FF2B5EF4-FFF2-40B4-BE49-F238E27FC236}">
                <a16:creationId xmlns:a16="http://schemas.microsoft.com/office/drawing/2014/main" xmlns="" id="{2A3FFBC4-6EC5-4681-9AFC-26896D0AC9F8}"/>
              </a:ext>
            </a:extLst>
          </p:cNvPr>
          <p:cNvGrpSpPr/>
          <p:nvPr/>
        </p:nvGrpSpPr>
        <p:grpSpPr>
          <a:xfrm>
            <a:off x="5181600" y="1851600"/>
            <a:ext cx="7000777" cy="4824000"/>
            <a:chOff x="5029200" y="1697961"/>
            <a:chExt cx="7000777" cy="4974302"/>
          </a:xfrm>
        </p:grpSpPr>
        <p:sp>
          <p:nvSpPr>
            <p:cNvPr id="68" name="White background box">
              <a:extLst>
                <a:ext uri="{FF2B5EF4-FFF2-40B4-BE49-F238E27FC236}">
                  <a16:creationId xmlns:a16="http://schemas.microsoft.com/office/drawing/2014/main" xmlns="" id="{0C0ABBDC-4157-4CF8-99C5-1AF0E04BA0F6}"/>
                </a:ext>
              </a:extLst>
            </p:cNvPr>
            <p:cNvSpPr/>
            <p:nvPr/>
          </p:nvSpPr>
          <p:spPr>
            <a:xfrm>
              <a:off x="5029200" y="1697961"/>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FSVM description">
              <a:extLst>
                <a:ext uri="{FF2B5EF4-FFF2-40B4-BE49-F238E27FC236}">
                  <a16:creationId xmlns:a16="http://schemas.microsoft.com/office/drawing/2014/main" xmlns="" id="{DBB03784-7950-4C12-8699-BAD1BB6C9B52}"/>
                </a:ext>
              </a:extLst>
            </p:cNvPr>
            <p:cNvSpPr txBox="1">
              <a:spLocks/>
            </p:cNvSpPr>
            <p:nvPr/>
          </p:nvSpPr>
          <p:spPr>
            <a:xfrm>
              <a:off x="5211600" y="1756118"/>
              <a:ext cx="6495891" cy="4537075"/>
            </a:xfrm>
            <a:prstGeom prst="rect">
              <a:avLst/>
            </a:prstGeom>
          </p:spPr>
          <p:txBody>
            <a:bodyPr>
              <a:normAutofit lnSpcReduction="1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smtClean="0">
                  <a:solidFill>
                    <a:srgbClr val="002E5D"/>
                  </a:solidFill>
                </a:rPr>
                <a:t>Fire </a:t>
              </a:r>
              <a:r>
                <a:rPr lang="en-AU" sz="2200" b="1" dirty="0">
                  <a:solidFill>
                    <a:srgbClr val="002E5D"/>
                  </a:solidFill>
                </a:rPr>
                <a:t>Safety Verification </a:t>
              </a:r>
              <a:r>
                <a:rPr lang="en-AU" sz="2200" b="1" dirty="0" smtClean="0">
                  <a:solidFill>
                    <a:srgbClr val="002E5D"/>
                  </a:solidFill>
                </a:rPr>
                <a:t>Method: </a:t>
              </a:r>
              <a:br>
                <a:rPr lang="en-AU" sz="2200" b="1" dirty="0" smtClean="0">
                  <a:solidFill>
                    <a:srgbClr val="002E5D"/>
                  </a:solidFill>
                </a:rPr>
              </a:br>
              <a:r>
                <a:rPr lang="en-AU" sz="2200" b="1" dirty="0" smtClean="0">
                  <a:solidFill>
                    <a:srgbClr val="002E5D"/>
                  </a:solidFill>
                </a:rPr>
                <a:t>ABCB Standard</a:t>
              </a:r>
              <a:endParaRPr lang="en-AU" sz="2200" b="1" dirty="0">
                <a:solidFill>
                  <a:srgbClr val="002E5D"/>
                </a:solidFill>
              </a:endParaRPr>
            </a:p>
            <a:p>
              <a:pPr>
                <a:spcBef>
                  <a:spcPts val="300"/>
                </a:spcBef>
                <a:spcAft>
                  <a:spcPts val="300"/>
                </a:spcAft>
              </a:pPr>
              <a:r>
                <a:rPr lang="en-US" sz="2200" dirty="0" smtClean="0"/>
                <a:t>Referenced in Volume One in Sections C, D </a:t>
              </a:r>
              <a:br>
                <a:rPr lang="en-US" sz="2200" dirty="0" smtClean="0"/>
              </a:br>
              <a:r>
                <a:rPr lang="en-US" sz="2200" dirty="0" smtClean="0"/>
                <a:t>and E.</a:t>
              </a:r>
            </a:p>
            <a:p>
              <a:pPr>
                <a:spcBef>
                  <a:spcPts val="300"/>
                </a:spcBef>
                <a:spcAft>
                  <a:spcPts val="300"/>
                </a:spcAft>
              </a:pPr>
              <a:r>
                <a:rPr lang="en-US" sz="2200" dirty="0" smtClean="0"/>
                <a:t>It’s a separate ABCB Standard. </a:t>
              </a:r>
            </a:p>
            <a:p>
              <a:pPr>
                <a:spcBef>
                  <a:spcPts val="300"/>
                </a:spcBef>
                <a:spcAft>
                  <a:spcPts val="300"/>
                </a:spcAft>
              </a:pPr>
              <a:r>
                <a:rPr lang="en-US" sz="2200" dirty="0" smtClean="0"/>
                <a:t>Can </a:t>
              </a:r>
              <a:r>
                <a:rPr lang="en-US" sz="2200" dirty="0"/>
                <a:t>be used to verify </a:t>
              </a:r>
              <a:r>
                <a:rPr lang="en-US" sz="2200" dirty="0" smtClean="0"/>
                <a:t>a </a:t>
              </a:r>
              <a:r>
                <a:rPr lang="en-US" sz="2200" dirty="0"/>
                <a:t>Performance Solution achieves the requirements of the relevant fire safety Performance Requirements</a:t>
              </a:r>
            </a:p>
            <a:p>
              <a:pPr>
                <a:spcBef>
                  <a:spcPts val="300"/>
                </a:spcBef>
                <a:spcAft>
                  <a:spcPts val="300"/>
                </a:spcAft>
              </a:pPr>
              <a:r>
                <a:rPr lang="en-US" sz="2200" dirty="0"/>
                <a:t>Covers multiple Performance Requirements for fire safety </a:t>
              </a:r>
            </a:p>
            <a:p>
              <a:pPr>
                <a:spcBef>
                  <a:spcPts val="300"/>
                </a:spcBef>
                <a:spcAft>
                  <a:spcPts val="300"/>
                </a:spcAft>
              </a:pPr>
              <a:r>
                <a:rPr lang="en-US" sz="2200" dirty="0">
                  <a:effectLst/>
                  <a:ea typeface="Calibri" panose="020F0502020204030204" pitchFamily="34" charset="0"/>
                  <a:cs typeface="Arial" panose="020B0604020202020204" pitchFamily="34" charset="0"/>
                </a:rPr>
                <a:t>Not mandatory and may not be suitable in some situations</a:t>
              </a:r>
              <a:endParaRPr lang="en-AU" sz="2200" dirty="0">
                <a:effectLst/>
                <a:ea typeface="Calibri" panose="020F0502020204030204" pitchFamily="34" charset="0"/>
                <a:cs typeface="Arial" panose="020B0604020202020204" pitchFamily="34" charset="0"/>
              </a:endParaRPr>
            </a:p>
          </p:txBody>
        </p:sp>
      </p:grpSp>
      <p:pic>
        <p:nvPicPr>
          <p:cNvPr id="34" name="Vol One Logo">
            <a:extLst>
              <a:ext uri="{FF2B5EF4-FFF2-40B4-BE49-F238E27FC236}">
                <a16:creationId xmlns:a16="http://schemas.microsoft.com/office/drawing/2014/main" xmlns="" id="{D889E7B7-AB70-4D95-BC01-F79A20949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43888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dissolve">
                                      <p:cBhvr>
                                        <p:cTn id="13" dur="500"/>
                                        <p:tgtEl>
                                          <p:spTgt spid="3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dissolve">
                                      <p:cBhvr>
                                        <p:cTn id="25" dur="500"/>
                                        <p:tgtEl>
                                          <p:spTgt spid="38"/>
                                        </p:tgtEl>
                                      </p:cBhvr>
                                    </p:animEffect>
                                  </p:childTnLst>
                                </p:cTn>
                              </p:par>
                              <p:par>
                                <p:cTn id="26" presetID="9"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dissolve">
                                      <p:cBhvr>
                                        <p:cTn id="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3"/>
                    </p:tgtEl>
                  </p:cond>
                </p:stCondLst>
                <p:endSync evt="end" delay="0">
                  <p:rtn val="all"/>
                </p:endSync>
                <p:childTnLst>
                  <p:par>
                    <p:cTn id="30" fill="hold">
                      <p:stCondLst>
                        <p:cond delay="0"/>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nodeType="clickEffect">
                                  <p:stCondLst>
                                    <p:cond delay="0"/>
                                  </p:stCondLst>
                                  <p:childTnLst>
                                    <p:animEffect transition="out" filter="dissolv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dissolve">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nodeType="clickEffect">
                                  <p:stCondLst>
                                    <p:cond delay="0"/>
                                  </p:stCondLst>
                                  <p:childTnLst>
                                    <p:animEffect transition="out" filter="dissolve">
                                      <p:cBhvr>
                                        <p:cTn id="49" dur="500"/>
                                        <p:tgtEl>
                                          <p:spTgt spid="52"/>
                                        </p:tgtEl>
                                      </p:cBhvr>
                                    </p:animEffect>
                                    <p:set>
                                      <p:cBhvr>
                                        <p:cTn id="50"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33"/>
                    </p:tgtEl>
                  </p:cond>
                </p:stCondLst>
                <p:endSync evt="end" delay="0">
                  <p:rtn val="all"/>
                </p:endSync>
                <p:childTnLst>
                  <p:par>
                    <p:cTn id="52" fill="hold">
                      <p:stCondLst>
                        <p:cond delay="0"/>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dissolve">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nodeType="clickEffect">
                                  <p:stCondLst>
                                    <p:cond delay="0"/>
                                  </p:stCondLst>
                                  <p:childTnLst>
                                    <p:animEffect transition="out" filter="dissolve">
                                      <p:cBhvr>
                                        <p:cTn id="60" dur="500"/>
                                        <p:tgtEl>
                                          <p:spTgt spid="55"/>
                                        </p:tgtEl>
                                      </p:cBhvr>
                                    </p:animEffect>
                                    <p:set>
                                      <p:cBhvr>
                                        <p:cTn id="6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2" restart="whenNotActive" fill="hold" evtFilter="cancelBubble" nodeType="interactiveSeq">
                <p:stCondLst>
                  <p:cond evt="onClick" delay="0">
                    <p:tgtEl>
                      <p:spTgt spid="35"/>
                    </p:tgtEl>
                  </p:cond>
                </p:stCondLst>
                <p:endSync evt="end" delay="0">
                  <p:rtn val="all"/>
                </p:endSync>
                <p:childTnLst>
                  <p:par>
                    <p:cTn id="63" fill="hold">
                      <p:stCondLst>
                        <p:cond delay="0"/>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dissolve">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nodeType="clickEffect">
                                  <p:stCondLst>
                                    <p:cond delay="0"/>
                                  </p:stCondLst>
                                  <p:childTnLst>
                                    <p:animEffect transition="out" filter="dissolve">
                                      <p:cBhvr>
                                        <p:cTn id="71" dur="500"/>
                                        <p:tgtEl>
                                          <p:spTgt spid="58"/>
                                        </p:tgtEl>
                                      </p:cBhvr>
                                    </p:animEffect>
                                    <p:set>
                                      <p:cBhvr>
                                        <p:cTn id="72"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73" restart="whenNotActive" fill="hold" evtFilter="cancelBubble" nodeType="interactiveSeq">
                <p:stCondLst>
                  <p:cond evt="onClick" delay="0">
                    <p:tgtEl>
                      <p:spTgt spid="36"/>
                    </p:tgtEl>
                  </p:cond>
                </p:stCondLst>
                <p:endSync evt="end" delay="0">
                  <p:rtn val="all"/>
                </p:endSync>
                <p:childTnLst>
                  <p:par>
                    <p:cTn id="74" fill="hold">
                      <p:stCondLst>
                        <p:cond delay="0"/>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dissolve">
                                      <p:cBhvr>
                                        <p:cTn id="78" dur="500"/>
                                        <p:tgtEl>
                                          <p:spTgt spid="61"/>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xit" presetSubtype="0" fill="hold" nodeType="clickEffect">
                                  <p:stCondLst>
                                    <p:cond delay="0"/>
                                  </p:stCondLst>
                                  <p:childTnLst>
                                    <p:animEffect transition="out" filter="dissolve">
                                      <p:cBhvr>
                                        <p:cTn id="82" dur="500"/>
                                        <p:tgtEl>
                                          <p:spTgt spid="61"/>
                                        </p:tgtEl>
                                      </p:cBhvr>
                                    </p:animEffect>
                                    <p:set>
                                      <p:cBhvr>
                                        <p:cTn id="83"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4" restart="whenNotActive" fill="hold" evtFilter="cancelBubble" nodeType="interactiveSeq">
                <p:stCondLst>
                  <p:cond evt="onClick" delay="0">
                    <p:tgtEl>
                      <p:spTgt spid="37"/>
                    </p:tgtEl>
                  </p:cond>
                </p:stCondLst>
                <p:endSync evt="end" delay="0">
                  <p:rtn val="all"/>
                </p:endSync>
                <p:childTnLst>
                  <p:par>
                    <p:cTn id="85" fill="hold">
                      <p:stCondLst>
                        <p:cond delay="0"/>
                      </p:stCondLst>
                      <p:childTnLst>
                        <p:par>
                          <p:cTn id="86" fill="hold">
                            <p:stCondLst>
                              <p:cond delay="0"/>
                            </p:stCondLst>
                            <p:childTnLst>
                              <p:par>
                                <p:cTn id="87" presetID="9" presetClass="entr" presetSubtype="0" fill="hold" nodeType="click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dissolve">
                                      <p:cBhvr>
                                        <p:cTn id="89" dur="500"/>
                                        <p:tgtEl>
                                          <p:spTgt spid="64"/>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xit" presetSubtype="0" fill="hold" nodeType="clickEffect">
                                  <p:stCondLst>
                                    <p:cond delay="0"/>
                                  </p:stCondLst>
                                  <p:childTnLst>
                                    <p:animEffect transition="out" filter="dissolve">
                                      <p:cBhvr>
                                        <p:cTn id="93" dur="500"/>
                                        <p:tgtEl>
                                          <p:spTgt spid="64"/>
                                        </p:tgtEl>
                                      </p:cBhvr>
                                    </p:animEffect>
                                    <p:set>
                                      <p:cBhvr>
                                        <p:cTn id="94"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95" restart="whenNotActive" fill="hold" evtFilter="cancelBubble" nodeType="interactiveSeq">
                <p:stCondLst>
                  <p:cond evt="onClick" delay="0">
                    <p:tgtEl>
                      <p:spTgt spid="38"/>
                    </p:tgtEl>
                  </p:cond>
                </p:stCondLst>
                <p:endSync evt="end" delay="0">
                  <p:rtn val="all"/>
                </p:endSync>
                <p:childTnLst>
                  <p:par>
                    <p:cTn id="96" fill="hold">
                      <p:stCondLst>
                        <p:cond delay="0"/>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67"/>
                                        </p:tgtEl>
                                        <p:attrNameLst>
                                          <p:attrName>style.visibility</p:attrName>
                                        </p:attrNameLst>
                                      </p:cBhvr>
                                      <p:to>
                                        <p:strVal val="visible"/>
                                      </p:to>
                                    </p:set>
                                    <p:animEffect transition="in" filter="dissolve">
                                      <p:cBhvr>
                                        <p:cTn id="100" dur="500"/>
                                        <p:tgtEl>
                                          <p:spTgt spid="67"/>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xit" presetSubtype="0" fill="hold" nodeType="clickEffect">
                                  <p:stCondLst>
                                    <p:cond delay="0"/>
                                  </p:stCondLst>
                                  <p:childTnLst>
                                    <p:animEffect transition="out" filter="dissolve">
                                      <p:cBhvr>
                                        <p:cTn id="104" dur="500"/>
                                        <p:tgtEl>
                                          <p:spTgt spid="67"/>
                                        </p:tgtEl>
                                      </p:cBhvr>
                                    </p:animEffect>
                                    <p:set>
                                      <p:cBhvr>
                                        <p:cTn id="10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43" grpId="0" animBg="1"/>
      <p:bldP spid="8" grpId="0" animBg="1"/>
      <p:bldP spid="33" grpId="0" animBg="1"/>
      <p:bldP spid="35" grpId="0" animBg="1"/>
      <p:bldP spid="36"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802266" cy="981075"/>
          </a:xfrm>
        </p:spPr>
        <p:txBody>
          <a:bodyPr>
            <a:normAutofit/>
          </a:bodyPr>
          <a:lstStyle/>
          <a:p>
            <a:r>
              <a:rPr lang="en-AU" dirty="0"/>
              <a:t>Using Section C Fire resistance</a:t>
            </a:r>
            <a:endParaRPr lang="en-AU" dirty="0">
              <a:solidFill>
                <a:srgbClr val="FF0000"/>
              </a:solidFill>
            </a:endParaRPr>
          </a:p>
        </p:txBody>
      </p:sp>
      <p:pic>
        <p:nvPicPr>
          <p:cNvPr id="20"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cxnSp>
        <p:nvCxnSpPr>
          <p:cNvPr id="22" name="Dividing Line">
            <a:extLst>
              <a:ext uri="{FF2B5EF4-FFF2-40B4-BE49-F238E27FC236}">
                <a16:creationId xmlns:a16="http://schemas.microsoft.com/office/drawing/2014/main" xmlns="" id="{3D5F78F4-2402-47A0-840B-C41AAF0A538F}"/>
              </a:ext>
            </a:extLst>
          </p:cNvPr>
          <p:cNvCxnSpPr>
            <a:cxnSpLocks/>
          </p:cNvCxnSpPr>
          <p:nvPr/>
        </p:nvCxnSpPr>
        <p:spPr>
          <a:xfrm>
            <a:off x="3131117" y="2035383"/>
            <a:ext cx="0" cy="4604032"/>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3" name="Button Perf Requirements" descr="Question 1 button&#10;">
            <a:extLst>
              <a:ext uri="{FF2B5EF4-FFF2-40B4-BE49-F238E27FC236}">
                <a16:creationId xmlns:a16="http://schemas.microsoft.com/office/drawing/2014/main" xmlns="" id="{89759366-EB36-486A-97E0-DC067D207F54}"/>
              </a:ext>
            </a:extLst>
          </p:cNvPr>
          <p:cNvSpPr/>
          <p:nvPr/>
        </p:nvSpPr>
        <p:spPr>
          <a:xfrm>
            <a:off x="376524" y="1993639"/>
            <a:ext cx="2366676"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Performance Requirements</a:t>
            </a:r>
          </a:p>
        </p:txBody>
      </p:sp>
      <p:sp>
        <p:nvSpPr>
          <p:cNvPr id="18" name="Button Verification Methods" descr="Question 2 button">
            <a:extLst>
              <a:ext uri="{FF2B5EF4-FFF2-40B4-BE49-F238E27FC236}">
                <a16:creationId xmlns:a16="http://schemas.microsoft.com/office/drawing/2014/main" xmlns="" id="{8F31F86D-F0BB-4B5F-9B82-439DEAA2F63A}"/>
              </a:ext>
            </a:extLst>
          </p:cNvPr>
          <p:cNvSpPr/>
          <p:nvPr/>
        </p:nvSpPr>
        <p:spPr>
          <a:xfrm>
            <a:off x="376524" y="3206894"/>
            <a:ext cx="2366676"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Verification Methods</a:t>
            </a:r>
          </a:p>
        </p:txBody>
      </p:sp>
      <p:sp>
        <p:nvSpPr>
          <p:cNvPr id="17" name="Button DTS Provisions" descr="Question 3 button">
            <a:extLst>
              <a:ext uri="{FF2B5EF4-FFF2-40B4-BE49-F238E27FC236}">
                <a16:creationId xmlns:a16="http://schemas.microsoft.com/office/drawing/2014/main" xmlns="" id="{C07DCAFD-6709-4693-A880-D9A088331945}"/>
              </a:ext>
            </a:extLst>
          </p:cNvPr>
          <p:cNvSpPr/>
          <p:nvPr/>
        </p:nvSpPr>
        <p:spPr>
          <a:xfrm>
            <a:off x="376524" y="4420149"/>
            <a:ext cx="2366676"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DTS Provisions</a:t>
            </a:r>
          </a:p>
        </p:txBody>
      </p:sp>
      <p:sp>
        <p:nvSpPr>
          <p:cNvPr id="19" name="Button Specifications" descr="Question 4 button">
            <a:extLst>
              <a:ext uri="{FF2B5EF4-FFF2-40B4-BE49-F238E27FC236}">
                <a16:creationId xmlns:a16="http://schemas.microsoft.com/office/drawing/2014/main" xmlns="" id="{F7E31B9B-CEBD-4E37-83DC-A6DD98E1DD80}"/>
              </a:ext>
            </a:extLst>
          </p:cNvPr>
          <p:cNvSpPr/>
          <p:nvPr/>
        </p:nvSpPr>
        <p:spPr>
          <a:xfrm>
            <a:off x="376524" y="5633405"/>
            <a:ext cx="2366676"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Specifications</a:t>
            </a:r>
          </a:p>
        </p:txBody>
      </p:sp>
      <p:sp>
        <p:nvSpPr>
          <p:cNvPr id="13" name="Description Performance Requirements">
            <a:extLst>
              <a:ext uri="{FF2B5EF4-FFF2-40B4-BE49-F238E27FC236}">
                <a16:creationId xmlns:a16="http://schemas.microsoft.com/office/drawing/2014/main" xmlns="" id="{D8535521-2852-42E5-97A4-A3FA00E5A1C5}"/>
              </a:ext>
            </a:extLst>
          </p:cNvPr>
          <p:cNvSpPr txBox="1"/>
          <p:nvPr/>
        </p:nvSpPr>
        <p:spPr>
          <a:xfrm>
            <a:off x="3532994" y="1999436"/>
            <a:ext cx="8332525" cy="4437112"/>
          </a:xfrm>
          <a:prstGeom prst="rect">
            <a:avLst/>
          </a:prstGeom>
          <a:solidFill>
            <a:schemeClr val="bg1"/>
          </a:solidFill>
        </p:spPr>
        <p:txBody>
          <a:bodyPr wrap="square" rtlCol="0">
            <a:spAutoFit/>
          </a:bodyPr>
          <a:lstStyle/>
          <a:p>
            <a:pPr algn="ctr">
              <a:spcBef>
                <a:spcPts val="300"/>
              </a:spcBef>
              <a:spcAft>
                <a:spcPts val="1200"/>
              </a:spcAft>
            </a:pPr>
            <a:r>
              <a:rPr lang="en-AU" sz="2400" b="1" dirty="0">
                <a:solidFill>
                  <a:srgbClr val="002E5D"/>
                </a:solidFill>
              </a:rPr>
              <a:t>Performance Requirements</a:t>
            </a:r>
          </a:p>
          <a:p>
            <a:pPr marL="342900" indent="-342900">
              <a:spcBef>
                <a:spcPts val="200"/>
              </a:spcBef>
              <a:spcAft>
                <a:spcPts val="200"/>
              </a:spcAft>
              <a:buFont typeface="Arial" panose="020B0604020202020204" pitchFamily="34" charset="0"/>
              <a:buChar char="•"/>
              <a:tabLst>
                <a:tab pos="1162050" algn="l"/>
              </a:tabLst>
            </a:pPr>
            <a:r>
              <a:rPr lang="en-US" sz="2200" dirty="0" smtClean="0"/>
              <a:t>C1P1</a:t>
            </a:r>
            <a:r>
              <a:rPr lang="en-US" sz="2200" dirty="0"/>
              <a:t>	Structural stability during a fire</a:t>
            </a:r>
            <a:endParaRPr lang="en-AU" sz="2200" dirty="0"/>
          </a:p>
          <a:p>
            <a:pPr marL="342900" indent="-342900">
              <a:spcBef>
                <a:spcPts val="200"/>
              </a:spcBef>
              <a:spcAft>
                <a:spcPts val="200"/>
              </a:spcAft>
              <a:buFont typeface="Arial" panose="020B0604020202020204" pitchFamily="34" charset="0"/>
              <a:buChar char="•"/>
              <a:tabLst>
                <a:tab pos="1162050" algn="l"/>
              </a:tabLst>
            </a:pPr>
            <a:r>
              <a:rPr lang="en-US" sz="2200" dirty="0" smtClean="0"/>
              <a:t>C1P2</a:t>
            </a:r>
            <a:r>
              <a:rPr lang="en-US" sz="2200" dirty="0"/>
              <a:t> 	Spread of fire</a:t>
            </a:r>
            <a:endParaRPr lang="en-AU" sz="2200" dirty="0"/>
          </a:p>
          <a:p>
            <a:pPr marL="342900" indent="-342900">
              <a:spcBef>
                <a:spcPts val="200"/>
              </a:spcBef>
              <a:spcAft>
                <a:spcPts val="200"/>
              </a:spcAft>
              <a:buFont typeface="Arial" panose="020B0604020202020204" pitchFamily="34" charset="0"/>
              <a:buChar char="•"/>
              <a:tabLst>
                <a:tab pos="1162050" algn="l"/>
              </a:tabLst>
            </a:pPr>
            <a:r>
              <a:rPr lang="en-US" sz="2200" dirty="0" smtClean="0"/>
              <a:t>C1P3</a:t>
            </a:r>
            <a:r>
              <a:rPr lang="en-US" sz="2200" dirty="0"/>
              <a:t> 	Spread of fire and smoke in health and </a:t>
            </a:r>
            <a:br>
              <a:rPr lang="en-US" sz="2200" dirty="0"/>
            </a:br>
            <a:r>
              <a:rPr lang="en-US" sz="2200" dirty="0"/>
              <a:t>	residential care buildings</a:t>
            </a:r>
            <a:endParaRPr lang="en-AU" sz="2200" dirty="0"/>
          </a:p>
          <a:p>
            <a:pPr marL="342900" indent="-342900">
              <a:spcBef>
                <a:spcPts val="200"/>
              </a:spcBef>
              <a:spcAft>
                <a:spcPts val="200"/>
              </a:spcAft>
              <a:buFont typeface="Arial" panose="020B0604020202020204" pitchFamily="34" charset="0"/>
              <a:buChar char="•"/>
              <a:tabLst>
                <a:tab pos="1162050" algn="l"/>
              </a:tabLst>
            </a:pPr>
            <a:r>
              <a:rPr lang="en-US" sz="2200" dirty="0" smtClean="0"/>
              <a:t>C1P4</a:t>
            </a:r>
            <a:r>
              <a:rPr lang="en-US" sz="2200" dirty="0"/>
              <a:t> 	Safe conditions for evacuation</a:t>
            </a:r>
            <a:endParaRPr lang="en-AU" sz="2200" dirty="0"/>
          </a:p>
          <a:p>
            <a:pPr marL="342900" indent="-342900">
              <a:spcBef>
                <a:spcPts val="200"/>
              </a:spcBef>
              <a:spcAft>
                <a:spcPts val="200"/>
              </a:spcAft>
              <a:buFont typeface="Arial" panose="020B0604020202020204" pitchFamily="34" charset="0"/>
              <a:buChar char="•"/>
              <a:tabLst>
                <a:tab pos="1162050" algn="l"/>
              </a:tabLst>
            </a:pPr>
            <a:r>
              <a:rPr lang="en-US" sz="2200" dirty="0" smtClean="0"/>
              <a:t>C1P5</a:t>
            </a:r>
            <a:r>
              <a:rPr lang="en-US" sz="2200" dirty="0"/>
              <a:t>	</a:t>
            </a:r>
            <a:r>
              <a:rPr lang="en-US" sz="2200" dirty="0" err="1"/>
              <a:t>Behaviour</a:t>
            </a:r>
            <a:r>
              <a:rPr lang="en-US" sz="2200" dirty="0"/>
              <a:t> of concrete external walls in a fire</a:t>
            </a:r>
            <a:endParaRPr lang="en-AU" sz="2200" dirty="0"/>
          </a:p>
          <a:p>
            <a:pPr marL="342900" indent="-342900">
              <a:spcBef>
                <a:spcPts val="200"/>
              </a:spcBef>
              <a:spcAft>
                <a:spcPts val="200"/>
              </a:spcAft>
              <a:buFont typeface="Arial" panose="020B0604020202020204" pitchFamily="34" charset="0"/>
              <a:buChar char="•"/>
              <a:tabLst>
                <a:tab pos="1162050" algn="l"/>
              </a:tabLst>
            </a:pPr>
            <a:r>
              <a:rPr lang="en-US" sz="2200" dirty="0" smtClean="0"/>
              <a:t>C1P6</a:t>
            </a:r>
            <a:r>
              <a:rPr lang="en-US" sz="2200" dirty="0"/>
              <a:t> 	Fire protection of service equipment</a:t>
            </a:r>
            <a:endParaRPr lang="en-AU" sz="2200" dirty="0"/>
          </a:p>
          <a:p>
            <a:pPr marL="342900" indent="-342900">
              <a:spcBef>
                <a:spcPts val="200"/>
              </a:spcBef>
              <a:spcAft>
                <a:spcPts val="200"/>
              </a:spcAft>
              <a:buFont typeface="Arial" panose="020B0604020202020204" pitchFamily="34" charset="0"/>
              <a:buChar char="•"/>
              <a:tabLst>
                <a:tab pos="1162050" algn="l"/>
              </a:tabLst>
            </a:pPr>
            <a:r>
              <a:rPr lang="en-US" sz="2200" dirty="0" smtClean="0"/>
              <a:t>C1P7</a:t>
            </a:r>
            <a:r>
              <a:rPr lang="en-US" sz="2200" dirty="0"/>
              <a:t>	Fire protection of emergency equipment</a:t>
            </a:r>
            <a:endParaRPr lang="en-AU" sz="2200" dirty="0"/>
          </a:p>
          <a:p>
            <a:pPr marL="342900" indent="-342900">
              <a:spcBef>
                <a:spcPts val="200"/>
              </a:spcBef>
              <a:spcAft>
                <a:spcPts val="200"/>
              </a:spcAft>
              <a:buFont typeface="Arial" panose="020B0604020202020204" pitchFamily="34" charset="0"/>
              <a:buChar char="•"/>
              <a:tabLst>
                <a:tab pos="1162050" algn="l"/>
              </a:tabLst>
            </a:pPr>
            <a:r>
              <a:rPr lang="en-US" sz="2200" dirty="0" smtClean="0"/>
              <a:t>C1P8</a:t>
            </a:r>
            <a:r>
              <a:rPr lang="en-US" sz="2200" dirty="0"/>
              <a:t> 	Fire protection of openings and penetrations</a:t>
            </a:r>
            <a:endParaRPr lang="en-AU" sz="2200" dirty="0"/>
          </a:p>
          <a:p>
            <a:pPr marL="342900" indent="-342900">
              <a:spcBef>
                <a:spcPts val="200"/>
              </a:spcBef>
              <a:spcAft>
                <a:spcPts val="200"/>
              </a:spcAft>
              <a:buFont typeface="Arial" panose="020B0604020202020204" pitchFamily="34" charset="0"/>
              <a:buChar char="•"/>
              <a:tabLst>
                <a:tab pos="1162050" algn="l"/>
              </a:tabLst>
            </a:pPr>
            <a:r>
              <a:rPr lang="en-US" sz="2200" dirty="0" smtClean="0"/>
              <a:t>C1P9</a:t>
            </a:r>
            <a:r>
              <a:rPr lang="en-US" sz="2200" dirty="0"/>
              <a:t> 	Fire brigade access</a:t>
            </a:r>
            <a:endParaRPr lang="en-AU" sz="2200" b="1" dirty="0">
              <a:solidFill>
                <a:schemeClr val="accent3"/>
              </a:solidFill>
            </a:endParaRPr>
          </a:p>
        </p:txBody>
      </p:sp>
      <p:sp>
        <p:nvSpPr>
          <p:cNvPr id="16" name="Description Verification Methods">
            <a:extLst>
              <a:ext uri="{FF2B5EF4-FFF2-40B4-BE49-F238E27FC236}">
                <a16:creationId xmlns:a16="http://schemas.microsoft.com/office/drawing/2014/main" xmlns="" id="{681B8707-9536-4BF0-AE7D-99A4B3A17AB9}"/>
              </a:ext>
            </a:extLst>
          </p:cNvPr>
          <p:cNvSpPr txBox="1"/>
          <p:nvPr/>
        </p:nvSpPr>
        <p:spPr>
          <a:xfrm>
            <a:off x="3538330" y="1996936"/>
            <a:ext cx="8332525" cy="3472746"/>
          </a:xfrm>
          <a:prstGeom prst="rect">
            <a:avLst/>
          </a:prstGeom>
          <a:solidFill>
            <a:schemeClr val="bg1"/>
          </a:solidFill>
        </p:spPr>
        <p:txBody>
          <a:bodyPr wrap="square" rtlCol="0">
            <a:spAutoFit/>
          </a:bodyPr>
          <a:lstStyle/>
          <a:p>
            <a:pPr algn="ctr">
              <a:spcBef>
                <a:spcPts val="300"/>
              </a:spcBef>
              <a:spcAft>
                <a:spcPts val="1200"/>
              </a:spcAft>
            </a:pPr>
            <a:r>
              <a:rPr lang="en-AU" sz="2400" b="1" dirty="0">
                <a:solidFill>
                  <a:srgbClr val="002E5D"/>
                </a:solidFill>
              </a:rPr>
              <a:t>Verification Methods</a:t>
            </a:r>
          </a:p>
          <a:p>
            <a:pPr marL="285750" indent="-285750">
              <a:spcBef>
                <a:spcPts val="300"/>
              </a:spcBef>
              <a:spcAft>
                <a:spcPts val="300"/>
              </a:spcAft>
              <a:buFont typeface="Arial" panose="020B0604020202020204" pitchFamily="34" charset="0"/>
              <a:buChar char="•"/>
              <a:tabLst>
                <a:tab pos="1071563" algn="l"/>
              </a:tabLst>
            </a:pPr>
            <a:r>
              <a:rPr lang="en-US" sz="2400" dirty="0" smtClean="0"/>
              <a:t>C1V1</a:t>
            </a:r>
            <a:r>
              <a:rPr lang="en-US" sz="2400" dirty="0"/>
              <a:t>	 </a:t>
            </a:r>
            <a:r>
              <a:rPr lang="en-US" sz="2400" dirty="0" smtClean="0"/>
              <a:t>Fire </a:t>
            </a:r>
            <a:r>
              <a:rPr lang="en-US" sz="2400" dirty="0"/>
              <a:t>spread between buildings on </a:t>
            </a:r>
            <a:r>
              <a:rPr lang="en-US" sz="2400" dirty="0" smtClean="0"/>
              <a:t>adjoining</a:t>
            </a:r>
            <a:r>
              <a:rPr lang="en-US" sz="2400" dirty="0"/>
              <a:t/>
            </a:r>
            <a:br>
              <a:rPr lang="en-US" sz="2400" dirty="0"/>
            </a:br>
            <a:r>
              <a:rPr lang="en-US" sz="2400" dirty="0"/>
              <a:t>	</a:t>
            </a:r>
            <a:r>
              <a:rPr lang="en-US" sz="2400" dirty="0" smtClean="0"/>
              <a:t> allotments </a:t>
            </a:r>
            <a:r>
              <a:rPr lang="en-US" sz="2400" dirty="0"/>
              <a:t>[</a:t>
            </a:r>
            <a:r>
              <a:rPr lang="en-US" sz="2400" dirty="0" smtClean="0"/>
              <a:t>C1P2(1)(c)]</a:t>
            </a:r>
            <a:endParaRPr lang="en-US" sz="2400" dirty="0"/>
          </a:p>
          <a:p>
            <a:pPr marL="285750" indent="-285750">
              <a:spcBef>
                <a:spcPts val="300"/>
              </a:spcBef>
              <a:spcAft>
                <a:spcPts val="300"/>
              </a:spcAft>
              <a:buFont typeface="Arial" panose="020B0604020202020204" pitchFamily="34" charset="0"/>
              <a:buChar char="•"/>
              <a:tabLst>
                <a:tab pos="1071563" algn="l"/>
              </a:tabLst>
            </a:pPr>
            <a:r>
              <a:rPr lang="en-US" sz="2400" dirty="0" smtClean="0"/>
              <a:t>C1V2</a:t>
            </a:r>
            <a:r>
              <a:rPr lang="en-US" sz="2400" dirty="0"/>
              <a:t>	</a:t>
            </a:r>
            <a:r>
              <a:rPr lang="en-US" sz="2400" dirty="0" smtClean="0"/>
              <a:t> Fire </a:t>
            </a:r>
            <a:r>
              <a:rPr lang="en-US" sz="2400" dirty="0"/>
              <a:t>spread between buildings on the same</a:t>
            </a:r>
            <a:br>
              <a:rPr lang="en-US" sz="2400" dirty="0"/>
            </a:br>
            <a:r>
              <a:rPr lang="en-US" sz="2400" dirty="0"/>
              <a:t>	</a:t>
            </a:r>
            <a:r>
              <a:rPr lang="en-US" sz="2400" dirty="0" smtClean="0"/>
              <a:t> allotment </a:t>
            </a:r>
            <a:r>
              <a:rPr lang="en-US" sz="2400" dirty="0"/>
              <a:t>[</a:t>
            </a:r>
            <a:r>
              <a:rPr lang="en-US" sz="2400" dirty="0" smtClean="0"/>
              <a:t>C1P2(1)(c)]</a:t>
            </a:r>
            <a:endParaRPr lang="en-US" sz="2400" dirty="0"/>
          </a:p>
          <a:p>
            <a:pPr marL="285750" indent="-285750">
              <a:spcBef>
                <a:spcPts val="300"/>
              </a:spcBef>
              <a:spcAft>
                <a:spcPts val="300"/>
              </a:spcAft>
              <a:buFont typeface="Arial" panose="020B0604020202020204" pitchFamily="34" charset="0"/>
              <a:buChar char="•"/>
              <a:tabLst>
                <a:tab pos="1071563" algn="l"/>
              </a:tabLst>
            </a:pPr>
            <a:r>
              <a:rPr lang="en-US" sz="2400" dirty="0" smtClean="0"/>
              <a:t>C1V3</a:t>
            </a:r>
            <a:r>
              <a:rPr lang="en-US" sz="2400" dirty="0"/>
              <a:t> </a:t>
            </a:r>
            <a:r>
              <a:rPr lang="en-US" sz="2400" dirty="0" smtClean="0"/>
              <a:t>Fire </a:t>
            </a:r>
            <a:r>
              <a:rPr lang="en-US" sz="2400" dirty="0"/>
              <a:t>spread via external walls [</a:t>
            </a:r>
            <a:r>
              <a:rPr lang="en-US" sz="2400" dirty="0" smtClean="0"/>
              <a:t>C1P2</a:t>
            </a:r>
            <a:r>
              <a:rPr lang="en-US" sz="2400" dirty="0"/>
              <a:t>]</a:t>
            </a:r>
          </a:p>
          <a:p>
            <a:pPr marL="285750" indent="-285750">
              <a:spcBef>
                <a:spcPts val="300"/>
              </a:spcBef>
              <a:spcAft>
                <a:spcPts val="300"/>
              </a:spcAft>
              <a:buFont typeface="Arial" panose="020B0604020202020204" pitchFamily="34" charset="0"/>
              <a:buChar char="•"/>
              <a:tabLst>
                <a:tab pos="1071563" algn="l"/>
              </a:tabLst>
            </a:pPr>
            <a:r>
              <a:rPr lang="en-US" sz="2400" dirty="0" smtClean="0"/>
              <a:t>C1V4</a:t>
            </a:r>
            <a:r>
              <a:rPr lang="en-US" sz="2400" dirty="0"/>
              <a:t>	</a:t>
            </a:r>
            <a:r>
              <a:rPr lang="en-US" sz="2400" dirty="0" smtClean="0"/>
              <a:t> Fire </a:t>
            </a:r>
            <a:r>
              <a:rPr lang="en-US" sz="2400" dirty="0"/>
              <a:t>Safety Verification Method </a:t>
            </a:r>
            <a:r>
              <a:rPr lang="en-US" sz="2400" dirty="0" smtClean="0"/>
              <a:t>[C1P1 </a:t>
            </a:r>
            <a:r>
              <a:rPr lang="en-US" sz="2400" dirty="0"/>
              <a:t>to </a:t>
            </a:r>
            <a:r>
              <a:rPr lang="en-US" sz="2400" dirty="0" smtClean="0"/>
              <a:t>C1P9</a:t>
            </a:r>
            <a:r>
              <a:rPr lang="en-US" sz="2400" dirty="0"/>
              <a:t>]</a:t>
            </a:r>
            <a:endParaRPr lang="en-AU" sz="2400" dirty="0"/>
          </a:p>
          <a:p>
            <a:pPr marR="0" lvl="0" algn="ctr" defTabSz="914400" rtl="0" eaLnBrk="1" fontAlgn="auto" latinLnBrk="0" hangingPunct="1">
              <a:lnSpc>
                <a:spcPct val="100000"/>
              </a:lnSpc>
              <a:spcBef>
                <a:spcPts val="200"/>
              </a:spcBef>
              <a:spcAft>
                <a:spcPts val="1200"/>
              </a:spcAft>
              <a:buClrTx/>
              <a:buSzTx/>
              <a:tabLst>
                <a:tab pos="360363" algn="l"/>
              </a:tabLst>
              <a:defRPr/>
            </a:pPr>
            <a:r>
              <a:rPr lang="en-AU" sz="2000" b="1" dirty="0">
                <a:solidFill>
                  <a:schemeClr val="accent3"/>
                </a:solidFill>
              </a:rPr>
              <a:t> </a:t>
            </a:r>
          </a:p>
        </p:txBody>
      </p:sp>
      <p:sp>
        <p:nvSpPr>
          <p:cNvPr id="40" name="Description DTS Provisions">
            <a:extLst>
              <a:ext uri="{FF2B5EF4-FFF2-40B4-BE49-F238E27FC236}">
                <a16:creationId xmlns:a16="http://schemas.microsoft.com/office/drawing/2014/main" xmlns="" id="{6A73086C-B75B-458B-B7D6-0B05CC15B635}"/>
              </a:ext>
            </a:extLst>
          </p:cNvPr>
          <p:cNvSpPr txBox="1"/>
          <p:nvPr/>
        </p:nvSpPr>
        <p:spPr>
          <a:xfrm>
            <a:off x="3519035" y="1757292"/>
            <a:ext cx="8332525" cy="4539704"/>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1200"/>
              </a:spcAft>
              <a:buClrTx/>
              <a:buSzTx/>
              <a:tabLst/>
              <a:defRPr/>
            </a:pPr>
            <a:r>
              <a:rPr lang="en-AU" sz="2400" b="1" dirty="0">
                <a:solidFill>
                  <a:srgbClr val="002E5D"/>
                </a:solidFill>
              </a:rPr>
              <a:t>DTS Provisions</a:t>
            </a:r>
            <a:endParaRPr lang="en-AU" sz="2400" dirty="0">
              <a:solidFill>
                <a:srgbClr val="002E5D"/>
              </a:solidFill>
            </a:endParaRPr>
          </a:p>
          <a:p>
            <a:pPr marL="342900" indent="-342900">
              <a:spcBef>
                <a:spcPts val="200"/>
              </a:spcBef>
              <a:spcAft>
                <a:spcPts val="200"/>
              </a:spcAft>
              <a:buFont typeface="Arial" panose="020B0604020202020204" pitchFamily="34" charset="0"/>
              <a:buChar char="•"/>
              <a:defRPr/>
            </a:pPr>
            <a:r>
              <a:rPr lang="en-AU" sz="2400" dirty="0" smtClean="0"/>
              <a:t>Part </a:t>
            </a:r>
            <a:r>
              <a:rPr lang="en-AU" sz="2400" dirty="0"/>
              <a:t>C2 Fire </a:t>
            </a:r>
            <a:r>
              <a:rPr lang="en-AU" sz="2400" dirty="0" smtClean="0"/>
              <a:t>resistance and stability</a:t>
            </a:r>
            <a:endParaRPr lang="en-AU" sz="2400" dirty="0"/>
          </a:p>
          <a:p>
            <a:pPr marL="342900" lvl="0" indent="-342900">
              <a:spcBef>
                <a:spcPts val="200"/>
              </a:spcBef>
              <a:spcAft>
                <a:spcPts val="200"/>
              </a:spcAft>
              <a:buFont typeface="Arial" panose="020B0604020202020204" pitchFamily="34" charset="0"/>
              <a:buChar char="•"/>
              <a:defRPr/>
            </a:pPr>
            <a:r>
              <a:rPr lang="en-AU" sz="2400" dirty="0" smtClean="0"/>
              <a:t>Part C3 Compartmentation </a:t>
            </a:r>
            <a:r>
              <a:rPr lang="en-AU" sz="2400" dirty="0"/>
              <a:t>and separation</a:t>
            </a:r>
          </a:p>
          <a:p>
            <a:pPr marL="342900" lvl="0" indent="-342900">
              <a:spcBef>
                <a:spcPts val="200"/>
              </a:spcBef>
              <a:spcAft>
                <a:spcPts val="200"/>
              </a:spcAft>
              <a:buFont typeface="Arial" panose="020B0604020202020204" pitchFamily="34" charset="0"/>
              <a:buChar char="•"/>
              <a:defRPr/>
            </a:pPr>
            <a:r>
              <a:rPr lang="en-AU" sz="2400" dirty="0"/>
              <a:t>Part </a:t>
            </a:r>
            <a:r>
              <a:rPr lang="en-AU" sz="2400" dirty="0" smtClean="0"/>
              <a:t>C4 </a:t>
            </a:r>
            <a:r>
              <a:rPr lang="en-AU" sz="2400" dirty="0"/>
              <a:t>Protection of openings </a:t>
            </a:r>
          </a:p>
          <a:p>
            <a:pPr marL="342900" lvl="0" indent="-342900">
              <a:spcBef>
                <a:spcPts val="200"/>
              </a:spcBef>
              <a:spcAft>
                <a:spcPts val="200"/>
              </a:spcAft>
              <a:buFont typeface="Arial" panose="020B0604020202020204" pitchFamily="34" charset="0"/>
              <a:buChar char="•"/>
              <a:defRPr/>
            </a:pPr>
            <a:r>
              <a:rPr lang="en-AU" sz="2400" dirty="0"/>
              <a:t>If a DTS Solution meets relevant provisions in Parts </a:t>
            </a:r>
            <a:r>
              <a:rPr lang="en-AU" sz="2400" dirty="0" smtClean="0"/>
              <a:t>C2 to C4, </a:t>
            </a:r>
            <a:r>
              <a:rPr lang="en-AU" sz="2400" dirty="0"/>
              <a:t>then it is deemed to meet all fire resistance Performance Requirements, i.e. to comply with </a:t>
            </a:r>
            <a:r>
              <a:rPr lang="en-AU" sz="2400" dirty="0" smtClean="0"/>
              <a:t/>
            </a:r>
            <a:br>
              <a:rPr lang="en-AU" sz="2400" dirty="0" smtClean="0"/>
            </a:br>
            <a:r>
              <a:rPr lang="en-AU" sz="2400" dirty="0" smtClean="0"/>
              <a:t>C1P1 to C1P9</a:t>
            </a:r>
            <a:endParaRPr lang="en-AU" sz="2400" dirty="0"/>
          </a:p>
          <a:p>
            <a:pPr marL="342900" lvl="0" indent="-342900">
              <a:spcBef>
                <a:spcPts val="200"/>
              </a:spcBef>
              <a:spcAft>
                <a:spcPts val="200"/>
              </a:spcAft>
              <a:buFont typeface="Arial" panose="020B0604020202020204" pitchFamily="34" charset="0"/>
              <a:buChar char="•"/>
              <a:defRPr/>
            </a:pPr>
            <a:r>
              <a:rPr lang="en-AU" sz="2400" dirty="0"/>
              <a:t>Certain building types or features may have additional DTS Provisions in Sections G and </a:t>
            </a:r>
            <a:r>
              <a:rPr lang="en-AU" sz="2400" dirty="0" smtClean="0"/>
              <a:t>I </a:t>
            </a:r>
            <a:r>
              <a:rPr lang="en-AU" sz="2400" dirty="0"/>
              <a:t>(e.g. atriums, farm buildings)</a:t>
            </a:r>
          </a:p>
        </p:txBody>
      </p:sp>
      <p:sp>
        <p:nvSpPr>
          <p:cNvPr id="85" name="Description Specifications">
            <a:extLst>
              <a:ext uri="{FF2B5EF4-FFF2-40B4-BE49-F238E27FC236}">
                <a16:creationId xmlns:a16="http://schemas.microsoft.com/office/drawing/2014/main" xmlns="" id="{BA489ED2-4087-4315-A303-D2FB6A35971D}"/>
              </a:ext>
            </a:extLst>
          </p:cNvPr>
          <p:cNvSpPr txBox="1"/>
          <p:nvPr/>
        </p:nvSpPr>
        <p:spPr>
          <a:xfrm>
            <a:off x="3537177" y="1996936"/>
            <a:ext cx="8332525" cy="4437112"/>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1200"/>
              </a:spcAft>
              <a:buClrTx/>
              <a:buSzTx/>
              <a:tabLst/>
              <a:defRPr/>
            </a:pPr>
            <a:r>
              <a:rPr lang="en-AU" sz="2400" b="1" dirty="0">
                <a:solidFill>
                  <a:srgbClr val="002E5D"/>
                </a:solidFill>
              </a:rPr>
              <a:t>Specifications</a:t>
            </a:r>
          </a:p>
          <a:p>
            <a:pPr marL="342900" indent="-342900">
              <a:spcBef>
                <a:spcPts val="200"/>
              </a:spcBef>
              <a:spcAft>
                <a:spcPts val="200"/>
              </a:spcAft>
              <a:buFont typeface="Arial" panose="020B0604020202020204" pitchFamily="34" charset="0"/>
              <a:buChar char="•"/>
              <a:tabLst>
                <a:tab pos="1436688" algn="l"/>
              </a:tabLst>
            </a:pPr>
            <a:r>
              <a:rPr lang="en-US" sz="2200" dirty="0" smtClean="0"/>
              <a:t>S5 </a:t>
            </a:r>
            <a:r>
              <a:rPr lang="en-US" sz="2200" dirty="0"/>
              <a:t>	Fire-resisting construction</a:t>
            </a:r>
            <a:endParaRPr lang="en-AU" sz="2200" dirty="0"/>
          </a:p>
          <a:p>
            <a:pPr marL="342900" indent="-342900">
              <a:spcBef>
                <a:spcPts val="200"/>
              </a:spcBef>
              <a:spcAft>
                <a:spcPts val="200"/>
              </a:spcAft>
              <a:buFont typeface="Arial" panose="020B0604020202020204" pitchFamily="34" charset="0"/>
              <a:buChar char="•"/>
              <a:tabLst>
                <a:tab pos="1436688" algn="l"/>
              </a:tabLst>
            </a:pPr>
            <a:r>
              <a:rPr lang="en-US" sz="2200" dirty="0" smtClean="0"/>
              <a:t>S6 </a:t>
            </a:r>
            <a:r>
              <a:rPr lang="en-US" sz="2200" dirty="0"/>
              <a:t>	Structural tests for lightweight construction</a:t>
            </a:r>
            <a:endParaRPr lang="en-AU" sz="2200" dirty="0"/>
          </a:p>
          <a:p>
            <a:pPr marL="342900" indent="-342900">
              <a:spcBef>
                <a:spcPts val="200"/>
              </a:spcBef>
              <a:spcAft>
                <a:spcPts val="200"/>
              </a:spcAft>
              <a:buFont typeface="Arial" panose="020B0604020202020204" pitchFamily="34" charset="0"/>
              <a:buChar char="•"/>
              <a:tabLst>
                <a:tab pos="1436688" algn="l"/>
              </a:tabLst>
            </a:pPr>
            <a:r>
              <a:rPr lang="en-US" sz="2200" dirty="0" smtClean="0"/>
              <a:t>S7</a:t>
            </a:r>
            <a:r>
              <a:rPr lang="en-US" sz="2200" dirty="0"/>
              <a:t>	Fire hazard properties</a:t>
            </a:r>
            <a:endParaRPr lang="en-AU" sz="2200" dirty="0"/>
          </a:p>
          <a:p>
            <a:pPr marL="342900" indent="-342900">
              <a:spcBef>
                <a:spcPts val="200"/>
              </a:spcBef>
              <a:spcAft>
                <a:spcPts val="200"/>
              </a:spcAft>
              <a:buFont typeface="Arial" panose="020B0604020202020204" pitchFamily="34" charset="0"/>
              <a:buChar char="•"/>
              <a:tabLst>
                <a:tab pos="1436688" algn="l"/>
              </a:tabLst>
            </a:pPr>
            <a:r>
              <a:rPr lang="en-US" sz="2200" dirty="0" smtClean="0"/>
              <a:t>S8</a:t>
            </a:r>
            <a:r>
              <a:rPr lang="en-US" sz="2200" dirty="0"/>
              <a:t>	Performance of external walls in fire</a:t>
            </a:r>
            <a:endParaRPr lang="en-AU" sz="2200" dirty="0"/>
          </a:p>
          <a:p>
            <a:pPr marL="342900" indent="-342900">
              <a:spcBef>
                <a:spcPts val="200"/>
              </a:spcBef>
              <a:spcAft>
                <a:spcPts val="200"/>
              </a:spcAft>
              <a:buFont typeface="Arial" panose="020B0604020202020204" pitchFamily="34" charset="0"/>
              <a:buChar char="•"/>
              <a:tabLst>
                <a:tab pos="1436688" algn="l"/>
              </a:tabLst>
            </a:pPr>
            <a:r>
              <a:rPr lang="en-US" sz="2200" dirty="0" smtClean="0"/>
              <a:t>S9</a:t>
            </a:r>
            <a:r>
              <a:rPr lang="en-US" sz="2200" dirty="0"/>
              <a:t>	Cavity barriers for fire-protected timber</a:t>
            </a:r>
            <a:endParaRPr lang="en-AU" sz="2200" dirty="0"/>
          </a:p>
          <a:p>
            <a:pPr marL="342900" indent="-342900">
              <a:spcBef>
                <a:spcPts val="200"/>
              </a:spcBef>
              <a:spcAft>
                <a:spcPts val="200"/>
              </a:spcAft>
              <a:buFont typeface="Arial" panose="020B0604020202020204" pitchFamily="34" charset="0"/>
              <a:buChar char="•"/>
              <a:tabLst>
                <a:tab pos="1436688" algn="l"/>
              </a:tabLst>
            </a:pPr>
            <a:r>
              <a:rPr lang="en-US" sz="2200" dirty="0" smtClean="0"/>
              <a:t>S10</a:t>
            </a:r>
            <a:r>
              <a:rPr lang="en-US" sz="2200" dirty="0"/>
              <a:t>	Fire-protected timber</a:t>
            </a:r>
            <a:endParaRPr lang="en-AU" sz="2200" dirty="0"/>
          </a:p>
          <a:p>
            <a:pPr marL="342900" indent="-342900">
              <a:spcBef>
                <a:spcPts val="200"/>
              </a:spcBef>
              <a:spcAft>
                <a:spcPts val="200"/>
              </a:spcAft>
              <a:buFont typeface="Arial" panose="020B0604020202020204" pitchFamily="34" charset="0"/>
              <a:buChar char="•"/>
              <a:tabLst>
                <a:tab pos="1436688" algn="l"/>
              </a:tabLst>
            </a:pPr>
            <a:r>
              <a:rPr lang="en-US" sz="2200" dirty="0" smtClean="0"/>
              <a:t>S11</a:t>
            </a:r>
            <a:r>
              <a:rPr lang="en-US" sz="2200" dirty="0"/>
              <a:t>	Smoke-proof walls in health-care and residential </a:t>
            </a:r>
            <a:br>
              <a:rPr lang="en-US" sz="2200" dirty="0"/>
            </a:br>
            <a:r>
              <a:rPr lang="en-US" sz="2200" dirty="0"/>
              <a:t>	care buildings</a:t>
            </a:r>
            <a:endParaRPr lang="en-AU" sz="2200" dirty="0"/>
          </a:p>
          <a:p>
            <a:pPr marL="342900" indent="-342900">
              <a:spcBef>
                <a:spcPts val="200"/>
              </a:spcBef>
              <a:spcAft>
                <a:spcPts val="200"/>
              </a:spcAft>
              <a:buFont typeface="Arial" panose="020B0604020202020204" pitchFamily="34" charset="0"/>
              <a:buChar char="•"/>
              <a:tabLst>
                <a:tab pos="1436688" algn="l"/>
              </a:tabLst>
            </a:pPr>
            <a:r>
              <a:rPr lang="en-US" sz="2200" dirty="0" smtClean="0"/>
              <a:t>S12</a:t>
            </a:r>
            <a:r>
              <a:rPr lang="en-US" sz="2200" dirty="0"/>
              <a:t>	Fire doors, smoke doors, fire windows and shutters</a:t>
            </a:r>
            <a:endParaRPr lang="en-AU" sz="2200" dirty="0"/>
          </a:p>
          <a:p>
            <a:pPr marL="342900" indent="-342900">
              <a:spcBef>
                <a:spcPts val="200"/>
              </a:spcBef>
              <a:spcAft>
                <a:spcPts val="200"/>
              </a:spcAft>
              <a:buFont typeface="Arial" panose="020B0604020202020204" pitchFamily="34" charset="0"/>
              <a:buChar char="•"/>
              <a:tabLst>
                <a:tab pos="1436688" algn="l"/>
              </a:tabLst>
            </a:pPr>
            <a:r>
              <a:rPr lang="en-US" sz="2200" dirty="0" smtClean="0"/>
              <a:t>S13</a:t>
            </a:r>
            <a:r>
              <a:rPr lang="en-US" sz="2200" dirty="0"/>
              <a:t>	Penetration of walls, floors, and ceilings by services</a:t>
            </a:r>
            <a:endParaRPr lang="en-AU" sz="2200" dirty="0"/>
          </a:p>
        </p:txBody>
      </p:sp>
    </p:spTree>
    <p:custDataLst>
      <p:tags r:id="rId1"/>
    </p:custDataLst>
    <p:extLst>
      <p:ext uri="{BB962C8B-B14F-4D97-AF65-F5344CB8AC3E}">
        <p14:creationId xmlns:p14="http://schemas.microsoft.com/office/powerpoint/2010/main" val="3978517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dissolv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40"/>
                                        </p:tgtEl>
                                      </p:cBhvr>
                                    </p:animEffect>
                                    <p:set>
                                      <p:cBhvr>
                                        <p:cTn id="3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dissolve">
                                      <p:cBhvr>
                                        <p:cTn id="40" dur="500"/>
                                        <p:tgtEl>
                                          <p:spTgt spid="8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85"/>
                                        </p:tgtEl>
                                      </p:cBhvr>
                                    </p:animEffect>
                                    <p:set>
                                      <p:cBhvr>
                                        <p:cTn id="45"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635515" cy="981075"/>
          </a:xfrm>
        </p:spPr>
        <p:txBody>
          <a:bodyPr>
            <a:normAutofit/>
          </a:bodyPr>
          <a:lstStyle/>
          <a:p>
            <a:r>
              <a:rPr lang="en-AU" dirty="0"/>
              <a:t>Example: </a:t>
            </a:r>
            <a:r>
              <a:rPr lang="en-AU" dirty="0" smtClean="0"/>
              <a:t>C1P1 </a:t>
            </a:r>
            <a:r>
              <a:rPr lang="en-AU" dirty="0"/>
              <a:t>Structural stability during a fire</a:t>
            </a:r>
          </a:p>
        </p:txBody>
      </p:sp>
      <p:pic>
        <p:nvPicPr>
          <p:cNvPr id="9" name="C1P1 excerpt">
            <a:extLst>
              <a:ext uri="{FF2B5EF4-FFF2-40B4-BE49-F238E27FC236}">
                <a16:creationId xmlns:a16="http://schemas.microsoft.com/office/drawing/2014/main" xmlns="" id="{4225C83D-5C49-431E-86AC-41CF57A349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61" y="2235353"/>
            <a:ext cx="7762535" cy="3861714"/>
          </a:xfrm>
          <a:prstGeom prst="rect">
            <a:avLst/>
          </a:prstGeom>
          <a:ln>
            <a:solidFill>
              <a:schemeClr val="accent2"/>
            </a:solidFill>
          </a:ln>
        </p:spPr>
      </p:pic>
      <p:cxnSp>
        <p:nvCxnSpPr>
          <p:cNvPr id="10" name="To the degree necessary line">
            <a:extLst>
              <a:ext uri="{FF2B5EF4-FFF2-40B4-BE49-F238E27FC236}">
                <a16:creationId xmlns:a16="http://schemas.microsoft.com/office/drawing/2014/main" xmlns="" id="{089FA4F6-1901-4EBB-A694-7F8A4D86939D}"/>
              </a:ext>
            </a:extLst>
          </p:cNvPr>
          <p:cNvCxnSpPr>
            <a:cxnSpLocks/>
          </p:cNvCxnSpPr>
          <p:nvPr/>
        </p:nvCxnSpPr>
        <p:spPr>
          <a:xfrm>
            <a:off x="3114963" y="3135571"/>
            <a:ext cx="1519790" cy="0"/>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13" name="Appropriate to line">
            <a:extLst>
              <a:ext uri="{FF2B5EF4-FFF2-40B4-BE49-F238E27FC236}">
                <a16:creationId xmlns:a16="http://schemas.microsoft.com/office/drawing/2014/main" xmlns="" id="{15A9B286-3080-4CA1-BBB0-E393099D6779}"/>
              </a:ext>
            </a:extLst>
          </p:cNvPr>
          <p:cNvCxnSpPr>
            <a:cxnSpLocks/>
          </p:cNvCxnSpPr>
          <p:nvPr/>
        </p:nvCxnSpPr>
        <p:spPr>
          <a:xfrm>
            <a:off x="7214276" y="3137634"/>
            <a:ext cx="694602" cy="1747"/>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22" name="Critical factors highlight box">
            <a:extLst>
              <a:ext uri="{FF2B5EF4-FFF2-40B4-BE49-F238E27FC236}">
                <a16:creationId xmlns:a16="http://schemas.microsoft.com/office/drawing/2014/main" xmlns="" id="{1FE688F0-5505-4A6F-996D-4C81D5F25A00}"/>
              </a:ext>
            </a:extLst>
          </p:cNvPr>
          <p:cNvSpPr/>
          <p:nvPr/>
        </p:nvSpPr>
        <p:spPr>
          <a:xfrm>
            <a:off x="614150" y="3316406"/>
            <a:ext cx="7301552" cy="2674961"/>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Degree necessary Bubble">
            <a:extLst>
              <a:ext uri="{FF2B5EF4-FFF2-40B4-BE49-F238E27FC236}">
                <a16:creationId xmlns:a16="http://schemas.microsoft.com/office/drawing/2014/main" xmlns="" id="{23C00429-3A6B-4AED-AE45-A24B788DAAB0}"/>
              </a:ext>
            </a:extLst>
          </p:cNvPr>
          <p:cNvSpPr/>
          <p:nvPr/>
        </p:nvSpPr>
        <p:spPr>
          <a:xfrm>
            <a:off x="8343900" y="2241756"/>
            <a:ext cx="3513139" cy="2921916"/>
          </a:xfrm>
          <a:prstGeom prst="wedgeRoundRectCallout">
            <a:avLst>
              <a:gd name="adj1" fmla="val -152141"/>
              <a:gd name="adj2" fmla="val -19532"/>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Qualitative requirement, not an absolute measure of performance</a:t>
            </a:r>
          </a:p>
          <a:p>
            <a:pPr marL="285750" indent="-285750">
              <a:spcBef>
                <a:spcPts val="200"/>
              </a:spcBef>
              <a:spcAft>
                <a:spcPts val="200"/>
              </a:spcAft>
              <a:buFont typeface="Arial" panose="020B0604020202020204" pitchFamily="34" charset="0"/>
              <a:buChar char="•"/>
            </a:pPr>
            <a:r>
              <a:rPr lang="en-AU" b="1" dirty="0">
                <a:solidFill>
                  <a:schemeClr val="tx1"/>
                </a:solidFill>
              </a:rPr>
              <a:t>Recognises that different buildings and building elements may require different degrees of structural stability </a:t>
            </a:r>
            <a:br>
              <a:rPr lang="en-AU" b="1" dirty="0">
                <a:solidFill>
                  <a:schemeClr val="tx1"/>
                </a:solidFill>
              </a:rPr>
            </a:br>
            <a:r>
              <a:rPr lang="en-AU" b="1" dirty="0">
                <a:solidFill>
                  <a:schemeClr val="tx1"/>
                </a:solidFill>
              </a:rPr>
              <a:t>during a fire</a:t>
            </a:r>
          </a:p>
        </p:txBody>
      </p:sp>
      <p:sp>
        <p:nvSpPr>
          <p:cNvPr id="16" name="Appropriate to Bubble">
            <a:extLst>
              <a:ext uri="{FF2B5EF4-FFF2-40B4-BE49-F238E27FC236}">
                <a16:creationId xmlns:a16="http://schemas.microsoft.com/office/drawing/2014/main" xmlns="" id="{48006AF9-9DFA-4D3A-94CC-5EE8CFE5FFB8}"/>
              </a:ext>
            </a:extLst>
          </p:cNvPr>
          <p:cNvSpPr/>
          <p:nvPr/>
        </p:nvSpPr>
        <p:spPr>
          <a:xfrm>
            <a:off x="8319206" y="2235353"/>
            <a:ext cx="3684952" cy="2466787"/>
          </a:xfrm>
          <a:prstGeom prst="wedgeRoundRectCallout">
            <a:avLst>
              <a:gd name="adj1" fmla="val -59791"/>
              <a:gd name="adj2" fmla="val -14462"/>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200"/>
              </a:spcAft>
            </a:pPr>
            <a:r>
              <a:rPr lang="en-AU" b="1" dirty="0">
                <a:solidFill>
                  <a:schemeClr val="tx1"/>
                </a:solidFill>
              </a:rPr>
              <a:t>The fire safety system </a:t>
            </a:r>
            <a:r>
              <a:rPr lang="en-AU" b="1" dirty="0" smtClean="0">
                <a:solidFill>
                  <a:schemeClr val="tx1"/>
                </a:solidFill>
              </a:rPr>
              <a:t>in </a:t>
            </a:r>
            <a:br>
              <a:rPr lang="en-AU" b="1" dirty="0" smtClean="0">
                <a:solidFill>
                  <a:schemeClr val="tx1"/>
                </a:solidFill>
              </a:rPr>
            </a:br>
            <a:r>
              <a:rPr lang="en-AU" b="1" dirty="0" smtClean="0">
                <a:solidFill>
                  <a:schemeClr val="tx1"/>
                </a:solidFill>
              </a:rPr>
              <a:t>the </a:t>
            </a:r>
            <a:r>
              <a:rPr lang="en-AU" b="1" dirty="0">
                <a:solidFill>
                  <a:schemeClr val="tx1"/>
                </a:solidFill>
              </a:rPr>
              <a:t>building must </a:t>
            </a:r>
            <a:r>
              <a:rPr lang="en-AU" b="1" dirty="0" smtClean="0">
                <a:solidFill>
                  <a:schemeClr val="tx1"/>
                </a:solidFill>
              </a:rPr>
              <a:t>be appropriate for the </a:t>
            </a:r>
            <a:r>
              <a:rPr lang="en-AU" b="1" dirty="0">
                <a:solidFill>
                  <a:schemeClr val="tx1"/>
                </a:solidFill>
              </a:rPr>
              <a:t>risk posed by fire in </a:t>
            </a:r>
            <a:r>
              <a:rPr lang="en-AU" b="1" dirty="0" smtClean="0">
                <a:solidFill>
                  <a:schemeClr val="tx1"/>
                </a:solidFill>
              </a:rPr>
              <a:t>the </a:t>
            </a:r>
            <a:r>
              <a:rPr lang="en-AU" b="1" dirty="0">
                <a:solidFill>
                  <a:schemeClr val="tx1"/>
                </a:solidFill>
              </a:rPr>
              <a:t>building, based on </a:t>
            </a:r>
            <a:r>
              <a:rPr lang="en-AU" b="1" dirty="0" smtClean="0">
                <a:solidFill>
                  <a:schemeClr val="tx1"/>
                </a:solidFill>
              </a:rPr>
              <a:t>consideration </a:t>
            </a:r>
            <a:r>
              <a:rPr lang="en-AU" b="1" dirty="0">
                <a:solidFill>
                  <a:schemeClr val="tx1"/>
                </a:solidFill>
              </a:rPr>
              <a:t>of the critical factors listed below</a:t>
            </a:r>
          </a:p>
        </p:txBody>
      </p:sp>
      <p:sp>
        <p:nvSpPr>
          <p:cNvPr id="25" name="Critical factors Bubble">
            <a:extLst>
              <a:ext uri="{FF2B5EF4-FFF2-40B4-BE49-F238E27FC236}">
                <a16:creationId xmlns:a16="http://schemas.microsoft.com/office/drawing/2014/main" xmlns="" id="{E7C5636C-92A4-404E-ACFC-C53FBEF18A8E}"/>
              </a:ext>
            </a:extLst>
          </p:cNvPr>
          <p:cNvSpPr/>
          <p:nvPr/>
        </p:nvSpPr>
        <p:spPr>
          <a:xfrm>
            <a:off x="8364512" y="1788744"/>
            <a:ext cx="3614947" cy="4754930"/>
          </a:xfrm>
          <a:prstGeom prst="wedgeRoundRectCallout">
            <a:avLst>
              <a:gd name="adj1" fmla="val -63102"/>
              <a:gd name="adj2" fmla="val 12710"/>
              <a:gd name="adj3" fmla="val 16667"/>
            </a:avLst>
          </a:prstGeom>
          <a:solidFill>
            <a:srgbClr val="DADEF4">
              <a:alpha val="49804"/>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300"/>
              </a:spcBef>
              <a:spcAft>
                <a:spcPts val="300"/>
              </a:spcAft>
              <a:buFont typeface="Arial" panose="020B0604020202020204" pitchFamily="34" charset="0"/>
              <a:buChar char="•"/>
            </a:pPr>
            <a:r>
              <a:rPr lang="en-AU" b="1" dirty="0">
                <a:solidFill>
                  <a:schemeClr val="tx1"/>
                </a:solidFill>
              </a:rPr>
              <a:t>Critical factors are key considerations that can affect the risk a fire represents to a building and its occupants</a:t>
            </a:r>
          </a:p>
          <a:p>
            <a:pPr marL="285750" indent="-285750">
              <a:spcBef>
                <a:spcPts val="300"/>
              </a:spcBef>
              <a:spcAft>
                <a:spcPts val="300"/>
              </a:spcAft>
              <a:buFont typeface="Arial" panose="020B0604020202020204" pitchFamily="34" charset="0"/>
              <a:buChar char="•"/>
            </a:pPr>
            <a:r>
              <a:rPr lang="en-AU" b="1" dirty="0">
                <a:solidFill>
                  <a:schemeClr val="tx1"/>
                </a:solidFill>
              </a:rPr>
              <a:t>For example, the fire load is greater in a building made from combustible materials than in a building made mostly from non-combustible materials</a:t>
            </a:r>
          </a:p>
          <a:p>
            <a:pPr marL="285750" indent="-285750">
              <a:spcBef>
                <a:spcPts val="300"/>
              </a:spcBef>
              <a:spcAft>
                <a:spcPts val="300"/>
              </a:spcAft>
              <a:buFont typeface="Arial" panose="020B0604020202020204" pitchFamily="34" charset="0"/>
              <a:buChar char="•"/>
            </a:pPr>
            <a:r>
              <a:rPr lang="en-AU" b="1" dirty="0">
                <a:solidFill>
                  <a:schemeClr val="tx1"/>
                </a:solidFill>
              </a:rPr>
              <a:t>Compliance solutions must be appropriate to the risk represented by any applicable factors</a:t>
            </a:r>
          </a:p>
        </p:txBody>
      </p:sp>
      <p:pic>
        <p:nvPicPr>
          <p:cNvPr id="12"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cxnSp>
        <p:nvCxnSpPr>
          <p:cNvPr id="14" name="Appropriate to line">
            <a:extLst>
              <a:ext uri="{FF2B5EF4-FFF2-40B4-BE49-F238E27FC236}">
                <a16:creationId xmlns:a16="http://schemas.microsoft.com/office/drawing/2014/main" xmlns="" id="{15A9B286-3080-4CA1-BBB0-E393099D6779}"/>
              </a:ext>
            </a:extLst>
          </p:cNvPr>
          <p:cNvCxnSpPr>
            <a:cxnSpLocks/>
          </p:cNvCxnSpPr>
          <p:nvPr/>
        </p:nvCxnSpPr>
        <p:spPr>
          <a:xfrm flipV="1">
            <a:off x="474558" y="3316802"/>
            <a:ext cx="153239" cy="528"/>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2014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17"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strVal val="#ppt_h"/>
                                          </p:val>
                                        </p:tav>
                                        <p:tav tm="100000">
                                          <p:val>
                                            <p:strVal val="#ppt_h"/>
                                          </p:val>
                                        </p:tav>
                                      </p:tavLst>
                                    </p:anim>
                                  </p:childTnLst>
                                </p:cTn>
                              </p:par>
                              <p:par>
                                <p:cTn id="15" presetID="9"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17" presetClass="entr" presetSubtype="10" fill="hold" grpId="1"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xit" presetSubtype="10" fill="hold" grpId="0" nodeType="clickEffect">
                                  <p:stCondLst>
                                    <p:cond delay="0"/>
                                  </p:stCondLst>
                                  <p:childTnLst>
                                    <p:anim calcmode="lin" valueType="num">
                                      <p:cBhvr>
                                        <p:cTn id="28" dur="500"/>
                                        <p:tgtEl>
                                          <p:spTgt spid="11"/>
                                        </p:tgtEl>
                                        <p:attrNameLst>
                                          <p:attrName>ppt_w</p:attrName>
                                        </p:attrNameLst>
                                      </p:cBhvr>
                                      <p:tavLst>
                                        <p:tav tm="0">
                                          <p:val>
                                            <p:strVal val="ppt_w"/>
                                          </p:val>
                                        </p:tav>
                                        <p:tav tm="100000">
                                          <p:val>
                                            <p:fltVal val="0"/>
                                          </p:val>
                                        </p:tav>
                                      </p:tavLst>
                                    </p:anim>
                                    <p:anim calcmode="lin" valueType="num">
                                      <p:cBhvr>
                                        <p:cTn id="29" dur="500"/>
                                        <p:tgtEl>
                                          <p:spTgt spid="11"/>
                                        </p:tgtEl>
                                        <p:attrNameLst>
                                          <p:attrName>ppt_h</p:attrName>
                                        </p:attrNameLst>
                                      </p:cBhvr>
                                      <p:tavLst>
                                        <p:tav tm="0">
                                          <p:val>
                                            <p:strVal val="ppt_h"/>
                                          </p:val>
                                        </p:tav>
                                        <p:tav tm="100000">
                                          <p:val>
                                            <p:strVal val="ppt_h"/>
                                          </p:val>
                                        </p:tav>
                                      </p:tavLst>
                                    </p:anim>
                                    <p:set>
                                      <p:cBhvr>
                                        <p:cTn id="3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17" presetClass="entr" presetSubtype="10" fill="hold" grpId="1"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xit" presetSubtype="10" fill="hold" grpId="0" nodeType="clickEffect">
                                  <p:stCondLst>
                                    <p:cond delay="0"/>
                                  </p:stCondLst>
                                  <p:childTnLst>
                                    <p:anim calcmode="lin" valueType="num">
                                      <p:cBhvr>
                                        <p:cTn id="41" dur="500"/>
                                        <p:tgtEl>
                                          <p:spTgt spid="16"/>
                                        </p:tgtEl>
                                        <p:attrNameLst>
                                          <p:attrName>ppt_w</p:attrName>
                                        </p:attrNameLst>
                                      </p:cBhvr>
                                      <p:tavLst>
                                        <p:tav tm="0">
                                          <p:val>
                                            <p:strVal val="ppt_w"/>
                                          </p:val>
                                        </p:tav>
                                        <p:tav tm="100000">
                                          <p:val>
                                            <p:fltVal val="0"/>
                                          </p:val>
                                        </p:tav>
                                      </p:tavLst>
                                    </p:anim>
                                    <p:anim calcmode="lin" valueType="num">
                                      <p:cBhvr>
                                        <p:cTn id="42" dur="500"/>
                                        <p:tgtEl>
                                          <p:spTgt spid="16"/>
                                        </p:tgtEl>
                                        <p:attrNameLst>
                                          <p:attrName>ppt_h</p:attrName>
                                        </p:attrNameLst>
                                      </p:cBhvr>
                                      <p:tavLst>
                                        <p:tav tm="0">
                                          <p:val>
                                            <p:strVal val="ppt_h"/>
                                          </p:val>
                                        </p:tav>
                                        <p:tav tm="100000">
                                          <p:val>
                                            <p:strVal val="ppt_h"/>
                                          </p:val>
                                        </p:tav>
                                      </p:tavLst>
                                    </p:anim>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7" presetClass="entr" presetSubtype="10" fill="hold" grpId="4"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xit" presetSubtype="10" fill="hold" grpId="5" nodeType="clickEffect">
                                  <p:stCondLst>
                                    <p:cond delay="0"/>
                                  </p:stCondLst>
                                  <p:childTnLst>
                                    <p:anim calcmode="lin" valueType="num">
                                      <p:cBhvr>
                                        <p:cTn id="54" dur="500"/>
                                        <p:tgtEl>
                                          <p:spTgt spid="25"/>
                                        </p:tgtEl>
                                        <p:attrNameLst>
                                          <p:attrName>ppt_w</p:attrName>
                                        </p:attrNameLst>
                                      </p:cBhvr>
                                      <p:tavLst>
                                        <p:tav tm="0">
                                          <p:val>
                                            <p:strVal val="ppt_w"/>
                                          </p:val>
                                        </p:tav>
                                        <p:tav tm="100000">
                                          <p:val>
                                            <p:fltVal val="0"/>
                                          </p:val>
                                        </p:tav>
                                      </p:tavLst>
                                    </p:anim>
                                    <p:anim calcmode="lin" valueType="num">
                                      <p:cBhvr>
                                        <p:cTn id="55" dur="500"/>
                                        <p:tgtEl>
                                          <p:spTgt spid="25"/>
                                        </p:tgtEl>
                                        <p:attrNameLst>
                                          <p:attrName>ppt_h</p:attrName>
                                        </p:attrNameLst>
                                      </p:cBhvr>
                                      <p:tavLst>
                                        <p:tav tm="0">
                                          <p:val>
                                            <p:strVal val="ppt_h"/>
                                          </p:val>
                                        </p:tav>
                                        <p:tav tm="100000">
                                          <p:val>
                                            <p:strVal val="ppt_h"/>
                                          </p:val>
                                        </p:tav>
                                      </p:tavLst>
                                    </p:anim>
                                    <p:set>
                                      <p:cBhvr>
                                        <p:cTn id="5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P spid="11" grpId="0" animBg="1"/>
      <p:bldP spid="11" grpId="1" animBg="1"/>
      <p:bldP spid="16" grpId="0" animBg="1"/>
      <p:bldP spid="16" grpId="1" animBg="1"/>
      <p:bldP spid="25" grpId="4" animBg="1"/>
      <p:bldP spid="25" grpId="5"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635515" cy="981075"/>
          </a:xfrm>
        </p:spPr>
        <p:txBody>
          <a:bodyPr>
            <a:normAutofit/>
          </a:bodyPr>
          <a:lstStyle/>
          <a:p>
            <a:r>
              <a:rPr lang="en-AU" dirty="0"/>
              <a:t>Example: </a:t>
            </a:r>
            <a:r>
              <a:rPr lang="en-AU" dirty="0" smtClean="0"/>
              <a:t>C1P4 </a:t>
            </a:r>
            <a:r>
              <a:rPr lang="en-AU" dirty="0"/>
              <a:t>Safe conditions for evacuation</a:t>
            </a:r>
          </a:p>
        </p:txBody>
      </p:sp>
      <p:pic>
        <p:nvPicPr>
          <p:cNvPr id="4" name="CP4 Excerpt">
            <a:extLst>
              <a:ext uri="{FF2B5EF4-FFF2-40B4-BE49-F238E27FC236}">
                <a16:creationId xmlns:a16="http://schemas.microsoft.com/office/drawing/2014/main" xmlns="" id="{DA3FA8A9-6862-4F2F-A375-1457CF639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065" y="1891871"/>
            <a:ext cx="7676294" cy="3099854"/>
          </a:xfrm>
          <a:prstGeom prst="rect">
            <a:avLst/>
          </a:prstGeom>
          <a:ln>
            <a:solidFill>
              <a:schemeClr val="accent2"/>
            </a:solidFill>
          </a:ln>
        </p:spPr>
      </p:pic>
      <p:cxnSp>
        <p:nvCxnSpPr>
          <p:cNvPr id="18" name="tenable conditions line">
            <a:extLst>
              <a:ext uri="{FF2B5EF4-FFF2-40B4-BE49-F238E27FC236}">
                <a16:creationId xmlns:a16="http://schemas.microsoft.com/office/drawing/2014/main" xmlns="" id="{494D1B9D-0B94-4BB1-9413-3143CCE7EE04}"/>
              </a:ext>
            </a:extLst>
          </p:cNvPr>
          <p:cNvCxnSpPr>
            <a:cxnSpLocks/>
          </p:cNvCxnSpPr>
          <p:nvPr/>
        </p:nvCxnSpPr>
        <p:spPr>
          <a:xfrm flipV="1">
            <a:off x="3125536" y="2758273"/>
            <a:ext cx="1150038" cy="3977"/>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14" name="To the degree necessary line">
            <a:extLst>
              <a:ext uri="{FF2B5EF4-FFF2-40B4-BE49-F238E27FC236}">
                <a16:creationId xmlns:a16="http://schemas.microsoft.com/office/drawing/2014/main" xmlns="" id="{D97638EC-4B5E-4DDE-8F05-40F2971C4DF0}"/>
              </a:ext>
            </a:extLst>
          </p:cNvPr>
          <p:cNvCxnSpPr>
            <a:cxnSpLocks/>
          </p:cNvCxnSpPr>
          <p:nvPr/>
        </p:nvCxnSpPr>
        <p:spPr>
          <a:xfrm flipV="1">
            <a:off x="8258401" y="2765323"/>
            <a:ext cx="1512405" cy="3801"/>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13" name="Appropriate to line">
            <a:extLst>
              <a:ext uri="{FF2B5EF4-FFF2-40B4-BE49-F238E27FC236}">
                <a16:creationId xmlns:a16="http://schemas.microsoft.com/office/drawing/2014/main" xmlns="" id="{FCB78DDD-A3C0-465A-81F7-DDD54FEBC6CF}"/>
              </a:ext>
            </a:extLst>
          </p:cNvPr>
          <p:cNvCxnSpPr>
            <a:cxnSpLocks/>
          </p:cNvCxnSpPr>
          <p:nvPr/>
        </p:nvCxnSpPr>
        <p:spPr>
          <a:xfrm flipV="1">
            <a:off x="9084235" y="2958353"/>
            <a:ext cx="717177" cy="5978"/>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15" name="Critical factors highlight box">
            <a:extLst>
              <a:ext uri="{FF2B5EF4-FFF2-40B4-BE49-F238E27FC236}">
                <a16:creationId xmlns:a16="http://schemas.microsoft.com/office/drawing/2014/main" xmlns="" id="{A2AAFEBC-1DA9-4E93-AB5E-3D545E2FC6AA}"/>
              </a:ext>
            </a:extLst>
          </p:cNvPr>
          <p:cNvSpPr/>
          <p:nvPr/>
        </p:nvSpPr>
        <p:spPr>
          <a:xfrm>
            <a:off x="2506287" y="3116730"/>
            <a:ext cx="7152063" cy="1054311"/>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Application arrow">
            <a:extLst>
              <a:ext uri="{FF2B5EF4-FFF2-40B4-BE49-F238E27FC236}">
                <a16:creationId xmlns:a16="http://schemas.microsoft.com/office/drawing/2014/main" xmlns="" id="{1DC61662-3FD8-460F-832F-D0346BF91101}"/>
              </a:ext>
            </a:extLst>
          </p:cNvPr>
          <p:cNvSpPr/>
          <p:nvPr/>
        </p:nvSpPr>
        <p:spPr>
          <a:xfrm>
            <a:off x="1970265" y="4382378"/>
            <a:ext cx="360000" cy="324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Application Bubble">
            <a:extLst>
              <a:ext uri="{FF2B5EF4-FFF2-40B4-BE49-F238E27FC236}">
                <a16:creationId xmlns:a16="http://schemas.microsoft.com/office/drawing/2014/main" xmlns="" id="{48006AF9-9DFA-4D3A-94CC-5EE8CFE5FFB8}"/>
              </a:ext>
            </a:extLst>
          </p:cNvPr>
          <p:cNvSpPr/>
          <p:nvPr/>
        </p:nvSpPr>
        <p:spPr>
          <a:xfrm>
            <a:off x="1019329" y="5262214"/>
            <a:ext cx="10152000" cy="1168566"/>
          </a:xfrm>
          <a:prstGeom prst="wedgeRoundRectCallout">
            <a:avLst>
              <a:gd name="adj1" fmla="val -22967"/>
              <a:gd name="adj2" fmla="val -82534"/>
              <a:gd name="adj3" fmla="val 16667"/>
            </a:avLst>
          </a:prstGeom>
          <a:solidFill>
            <a:schemeClr val="accent2">
              <a:alpha val="1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600"/>
              </a:spcAft>
            </a:pPr>
            <a:r>
              <a:rPr lang="en-AU" b="1" dirty="0">
                <a:solidFill>
                  <a:schemeClr val="tx1"/>
                </a:solidFill>
              </a:rPr>
              <a:t>As per Part A1, specifies where and when a requirement or provision applies</a:t>
            </a:r>
          </a:p>
        </p:txBody>
      </p:sp>
      <p:sp>
        <p:nvSpPr>
          <p:cNvPr id="19" name="Appropriate to Bubble">
            <a:extLst>
              <a:ext uri="{FF2B5EF4-FFF2-40B4-BE49-F238E27FC236}">
                <a16:creationId xmlns:a16="http://schemas.microsoft.com/office/drawing/2014/main" xmlns="" id="{1AEF2949-FB1F-4EC2-A015-8E85F0695CCD}"/>
              </a:ext>
            </a:extLst>
          </p:cNvPr>
          <p:cNvSpPr/>
          <p:nvPr/>
        </p:nvSpPr>
        <p:spPr>
          <a:xfrm>
            <a:off x="1174780" y="5298945"/>
            <a:ext cx="10152000" cy="981075"/>
          </a:xfrm>
          <a:prstGeom prst="wedgeRoundRectCallout">
            <a:avLst>
              <a:gd name="adj1" fmla="val 31115"/>
              <a:gd name="adj2" fmla="val -278649"/>
              <a:gd name="adj3" fmla="val 16667"/>
            </a:avLst>
          </a:prstGeom>
          <a:solidFill>
            <a:schemeClr val="accent2">
              <a:alpha val="1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200"/>
              </a:spcAft>
            </a:pPr>
            <a:r>
              <a:rPr lang="en-AU" b="1" dirty="0">
                <a:solidFill>
                  <a:schemeClr val="tx1"/>
                </a:solidFill>
              </a:rPr>
              <a:t>The fire safety elements provided in the building must be appropriate to the risk posed by fire in the building, based on consideration of the critical factors listed below</a:t>
            </a:r>
          </a:p>
        </p:txBody>
      </p:sp>
      <p:sp>
        <p:nvSpPr>
          <p:cNvPr id="11" name="Degree necessary Bubble">
            <a:extLst>
              <a:ext uri="{FF2B5EF4-FFF2-40B4-BE49-F238E27FC236}">
                <a16:creationId xmlns:a16="http://schemas.microsoft.com/office/drawing/2014/main" xmlns="" id="{23C00429-3A6B-4AED-AE45-A24B788DAAB0}"/>
              </a:ext>
            </a:extLst>
          </p:cNvPr>
          <p:cNvSpPr/>
          <p:nvPr/>
        </p:nvSpPr>
        <p:spPr>
          <a:xfrm>
            <a:off x="1049310" y="5185635"/>
            <a:ext cx="10152000" cy="1170000"/>
          </a:xfrm>
          <a:prstGeom prst="wedgeRoundRectCallout">
            <a:avLst>
              <a:gd name="adj1" fmla="val 28265"/>
              <a:gd name="adj2" fmla="val -252394"/>
              <a:gd name="adj3" fmla="val 16667"/>
            </a:avLst>
          </a:prstGeom>
          <a:solidFill>
            <a:schemeClr val="accent2">
              <a:alpha val="1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200"/>
              </a:spcAft>
            </a:pPr>
            <a:r>
              <a:rPr lang="en-AU" b="1" dirty="0">
                <a:solidFill>
                  <a:schemeClr val="tx1"/>
                </a:solidFill>
              </a:rPr>
              <a:t>Qualitative requirement that recognises that it may be possible to treat different materials and assemblies in different ways, depending on the situation, building </a:t>
            </a:r>
            <a:r>
              <a:rPr lang="en-AU" b="1" dirty="0" err="1" smtClean="0">
                <a:solidFill>
                  <a:schemeClr val="tx1"/>
                </a:solidFill>
              </a:rPr>
              <a:t>etc</a:t>
            </a:r>
            <a:endParaRPr lang="en-AU" b="1" dirty="0">
              <a:solidFill>
                <a:schemeClr val="tx1"/>
              </a:solidFill>
            </a:endParaRPr>
          </a:p>
        </p:txBody>
      </p:sp>
      <p:sp>
        <p:nvSpPr>
          <p:cNvPr id="25" name="Tenable conditions Bubble">
            <a:extLst>
              <a:ext uri="{FF2B5EF4-FFF2-40B4-BE49-F238E27FC236}">
                <a16:creationId xmlns:a16="http://schemas.microsoft.com/office/drawing/2014/main" xmlns="" id="{E7C5636C-92A4-404E-ACFC-C53FBEF18A8E}"/>
              </a:ext>
            </a:extLst>
          </p:cNvPr>
          <p:cNvSpPr/>
          <p:nvPr/>
        </p:nvSpPr>
        <p:spPr>
          <a:xfrm>
            <a:off x="1016212" y="5177472"/>
            <a:ext cx="10152000" cy="1361309"/>
          </a:xfrm>
          <a:prstGeom prst="wedgeRoundRectCallout">
            <a:avLst>
              <a:gd name="adj1" fmla="val -23471"/>
              <a:gd name="adj2" fmla="val -223392"/>
              <a:gd name="adj3" fmla="val 16667"/>
            </a:avLst>
          </a:prstGeom>
          <a:solidFill>
            <a:schemeClr val="accent2">
              <a:alpha val="1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300"/>
              </a:spcBef>
              <a:spcAft>
                <a:spcPts val="300"/>
              </a:spcAft>
              <a:buFont typeface="Arial" panose="020B0604020202020204" pitchFamily="34" charset="0"/>
              <a:buChar char="•"/>
            </a:pPr>
            <a:r>
              <a:rPr lang="en-AU" b="1" dirty="0">
                <a:solidFill>
                  <a:schemeClr val="tx1"/>
                </a:solidFill>
                <a:latin typeface="Arial" panose="020B0604020202020204" pitchFamily="34" charset="0"/>
                <a:cs typeface="Arial" panose="020B0604020202020204" pitchFamily="34" charset="0"/>
              </a:rPr>
              <a:t>Materials and assemblies must resist the spread of flame and limit smoke, heat and toxic gases for long enough that people can evacuate without becoming ill or being injured </a:t>
            </a:r>
          </a:p>
          <a:p>
            <a:pPr marL="285750" indent="-285750">
              <a:spcBef>
                <a:spcPts val="300"/>
              </a:spcBef>
              <a:spcAft>
                <a:spcPts val="300"/>
              </a:spcAft>
              <a:buFont typeface="Arial" panose="020B0604020202020204" pitchFamily="34" charset="0"/>
              <a:buChar char="•"/>
            </a:pPr>
            <a:r>
              <a:rPr lang="en-AU" b="1" dirty="0">
                <a:solidFill>
                  <a:schemeClr val="tx1"/>
                </a:solidFill>
                <a:latin typeface="Arial" panose="020B0604020202020204" pitchFamily="34" charset="0"/>
                <a:cs typeface="Arial" panose="020B0604020202020204" pitchFamily="34" charset="0"/>
              </a:rPr>
              <a:t>Exactly how long is appropriate depends on assessment of the critical factors</a:t>
            </a:r>
            <a:endParaRPr lang="en-AU" b="1" dirty="0">
              <a:solidFill>
                <a:schemeClr val="tx1"/>
              </a:solidFill>
            </a:endParaRPr>
          </a:p>
        </p:txBody>
      </p:sp>
      <p:sp>
        <p:nvSpPr>
          <p:cNvPr id="20" name="Critical factors Bubble">
            <a:extLst>
              <a:ext uri="{FF2B5EF4-FFF2-40B4-BE49-F238E27FC236}">
                <a16:creationId xmlns:a16="http://schemas.microsoft.com/office/drawing/2014/main" xmlns="" id="{B98E7596-E2B1-4382-8B70-0CBCC9EA7581}"/>
              </a:ext>
            </a:extLst>
          </p:cNvPr>
          <p:cNvSpPr/>
          <p:nvPr/>
        </p:nvSpPr>
        <p:spPr>
          <a:xfrm>
            <a:off x="1063651" y="5057760"/>
            <a:ext cx="10119011" cy="1510439"/>
          </a:xfrm>
          <a:prstGeom prst="wedgeRoundRectCallout">
            <a:avLst>
              <a:gd name="adj1" fmla="val -22995"/>
              <a:gd name="adj2" fmla="val -108260"/>
              <a:gd name="adj3" fmla="val 16667"/>
            </a:avLst>
          </a:prstGeom>
          <a:solidFill>
            <a:schemeClr val="accent2">
              <a:alpha val="1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300"/>
              </a:spcBef>
              <a:spcAft>
                <a:spcPts val="300"/>
              </a:spcAft>
              <a:buFont typeface="Arial" panose="020B0604020202020204" pitchFamily="34" charset="0"/>
              <a:buChar char="•"/>
            </a:pPr>
            <a:r>
              <a:rPr lang="en-AU" b="1" dirty="0" smtClean="0">
                <a:solidFill>
                  <a:schemeClr val="tx1"/>
                </a:solidFill>
              </a:rPr>
              <a:t>4 </a:t>
            </a:r>
            <a:r>
              <a:rPr lang="en-AU" b="1" dirty="0">
                <a:solidFill>
                  <a:schemeClr val="tx1"/>
                </a:solidFill>
              </a:rPr>
              <a:t>critical factors, including one related to significant characteristics of the occupants of the building</a:t>
            </a:r>
          </a:p>
          <a:p>
            <a:pPr marL="285750" indent="-285750">
              <a:spcBef>
                <a:spcPts val="300"/>
              </a:spcBef>
              <a:spcAft>
                <a:spcPts val="300"/>
              </a:spcAft>
              <a:buFont typeface="Arial" panose="020B0604020202020204" pitchFamily="34" charset="0"/>
              <a:buChar char="•"/>
            </a:pPr>
            <a:r>
              <a:rPr lang="en-AU" b="1" dirty="0">
                <a:solidFill>
                  <a:schemeClr val="tx1"/>
                </a:solidFill>
              </a:rPr>
              <a:t>For example, if occupants have limited mobility, then more time would be needed for evacuation, so materials/assemblies must be chosen to allow this additional time</a:t>
            </a:r>
          </a:p>
        </p:txBody>
      </p:sp>
      <p:pic>
        <p:nvPicPr>
          <p:cNvPr id="21"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cxnSp>
        <p:nvCxnSpPr>
          <p:cNvPr id="22" name="Appropriate to line">
            <a:extLst>
              <a:ext uri="{FF2B5EF4-FFF2-40B4-BE49-F238E27FC236}">
                <a16:creationId xmlns:a16="http://schemas.microsoft.com/office/drawing/2014/main" xmlns="" id="{FCB78DDD-A3C0-465A-81F7-DDD54FEBC6CF}"/>
              </a:ext>
            </a:extLst>
          </p:cNvPr>
          <p:cNvCxnSpPr>
            <a:cxnSpLocks/>
          </p:cNvCxnSpPr>
          <p:nvPr/>
        </p:nvCxnSpPr>
        <p:spPr>
          <a:xfrm>
            <a:off x="2359585" y="3116731"/>
            <a:ext cx="146702" cy="542"/>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395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strVal val="#ppt_h"/>
                                          </p:val>
                                        </p:tav>
                                        <p:tav tm="100000">
                                          <p:val>
                                            <p:strVal val="#ppt_h"/>
                                          </p:val>
                                        </p:tav>
                                      </p:tavLst>
                                    </p:anim>
                                  </p:childTnLst>
                                </p:cTn>
                              </p:par>
                              <p:par>
                                <p:cTn id="18" presetID="9" presetClass="entr" presetSubtype="0" fill="hold" grpId="1"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par>
                                <p:cTn id="21" presetID="9"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7" presetClass="entr" presetSubtype="10" fill="hold" grpId="2"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xit" presetSubtype="10" fill="hold" grpId="3" nodeType="clickEffect">
                                  <p:stCondLst>
                                    <p:cond delay="0"/>
                                  </p:stCondLst>
                                  <p:childTnLst>
                                    <p:anim calcmode="lin" valueType="num">
                                      <p:cBhvr>
                                        <p:cTn id="34" dur="500"/>
                                        <p:tgtEl>
                                          <p:spTgt spid="16"/>
                                        </p:tgtEl>
                                        <p:attrNameLst>
                                          <p:attrName>ppt_w</p:attrName>
                                        </p:attrNameLst>
                                      </p:cBhvr>
                                      <p:tavLst>
                                        <p:tav tm="0">
                                          <p:val>
                                            <p:strVal val="ppt_w"/>
                                          </p:val>
                                        </p:tav>
                                        <p:tav tm="100000">
                                          <p:val>
                                            <p:fltVal val="0"/>
                                          </p:val>
                                        </p:tav>
                                      </p:tavLst>
                                    </p:anim>
                                    <p:anim calcmode="lin" valueType="num">
                                      <p:cBhvr>
                                        <p:cTn id="35" dur="500"/>
                                        <p:tgtEl>
                                          <p:spTgt spid="16"/>
                                        </p:tgtEl>
                                        <p:attrNameLst>
                                          <p:attrName>ppt_h</p:attrName>
                                        </p:attrNameLst>
                                      </p:cBhvr>
                                      <p:tavLst>
                                        <p:tav tm="0">
                                          <p:val>
                                            <p:strVal val="ppt_h"/>
                                          </p:val>
                                        </p:tav>
                                        <p:tav tm="100000">
                                          <p:val>
                                            <p:strVal val="ppt_h"/>
                                          </p:val>
                                        </p:tav>
                                      </p:tavLst>
                                    </p:anim>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xit" presetSubtype="10" fill="hold" grpId="1" nodeType="clickEffect">
                                  <p:stCondLst>
                                    <p:cond delay="0"/>
                                  </p:stCondLst>
                                  <p:childTnLst>
                                    <p:anim calcmode="lin" valueType="num">
                                      <p:cBhvr>
                                        <p:cTn id="47" dur="500"/>
                                        <p:tgtEl>
                                          <p:spTgt spid="25"/>
                                        </p:tgtEl>
                                        <p:attrNameLst>
                                          <p:attrName>ppt_w</p:attrName>
                                        </p:attrNameLst>
                                      </p:cBhvr>
                                      <p:tavLst>
                                        <p:tav tm="0">
                                          <p:val>
                                            <p:strVal val="ppt_w"/>
                                          </p:val>
                                        </p:tav>
                                        <p:tav tm="100000">
                                          <p:val>
                                            <p:fltVal val="0"/>
                                          </p:val>
                                        </p:tav>
                                      </p:tavLst>
                                    </p:anim>
                                    <p:anim calcmode="lin" valueType="num">
                                      <p:cBhvr>
                                        <p:cTn id="48" dur="500"/>
                                        <p:tgtEl>
                                          <p:spTgt spid="25"/>
                                        </p:tgtEl>
                                        <p:attrNameLst>
                                          <p:attrName>ppt_h</p:attrName>
                                        </p:attrNameLst>
                                      </p:cBhvr>
                                      <p:tavLst>
                                        <p:tav tm="0">
                                          <p:val>
                                            <p:strVal val="ppt_h"/>
                                          </p:val>
                                        </p:tav>
                                        <p:tav tm="100000">
                                          <p:val>
                                            <p:strVal val="ppt_h"/>
                                          </p:val>
                                        </p:tav>
                                      </p:tavLst>
                                    </p:anim>
                                    <p:set>
                                      <p:cBhvr>
                                        <p:cTn id="4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xit" presetSubtype="10" fill="hold" grpId="1" nodeType="clickEffect">
                                  <p:stCondLst>
                                    <p:cond delay="0"/>
                                  </p:stCondLst>
                                  <p:childTnLst>
                                    <p:anim calcmode="lin" valueType="num">
                                      <p:cBhvr>
                                        <p:cTn id="60" dur="500"/>
                                        <p:tgtEl>
                                          <p:spTgt spid="20"/>
                                        </p:tgtEl>
                                        <p:attrNameLst>
                                          <p:attrName>ppt_w</p:attrName>
                                        </p:attrNameLst>
                                      </p:cBhvr>
                                      <p:tavLst>
                                        <p:tav tm="0">
                                          <p:val>
                                            <p:strVal val="ppt_w"/>
                                          </p:val>
                                        </p:tav>
                                        <p:tav tm="100000">
                                          <p:val>
                                            <p:fltVal val="0"/>
                                          </p:val>
                                        </p:tav>
                                      </p:tavLst>
                                    </p:anim>
                                    <p:anim calcmode="lin" valueType="num">
                                      <p:cBhvr>
                                        <p:cTn id="61" dur="500"/>
                                        <p:tgtEl>
                                          <p:spTgt spid="20"/>
                                        </p:tgtEl>
                                        <p:attrNameLst>
                                          <p:attrName>ppt_h</p:attrName>
                                        </p:attrNameLst>
                                      </p:cBhvr>
                                      <p:tavLst>
                                        <p:tav tm="0">
                                          <p:val>
                                            <p:strVal val="ppt_h"/>
                                          </p:val>
                                        </p:tav>
                                        <p:tav tm="100000">
                                          <p:val>
                                            <p:strVal val="ppt_h"/>
                                          </p:val>
                                        </p:tav>
                                      </p:tavLst>
                                    </p:anim>
                                    <p:set>
                                      <p:cBhvr>
                                        <p:cTn id="6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3" restart="whenNotActive" fill="hold" evtFilter="cancelBubble" nodeType="interactiveSeq">
                <p:stCondLst>
                  <p:cond evt="onClick" delay="0">
                    <p:tgtEl>
                      <p:spTgt spid="14"/>
                    </p:tgtEl>
                  </p:cond>
                </p:stCondLst>
                <p:endSync evt="end" delay="0">
                  <p:rtn val="all"/>
                </p:endSync>
                <p:childTnLst>
                  <p:par>
                    <p:cTn id="64" fill="hold">
                      <p:stCondLst>
                        <p:cond delay="0"/>
                      </p:stCondLst>
                      <p:childTnLst>
                        <p:par>
                          <p:cTn id="65" fill="hold">
                            <p:stCondLst>
                              <p:cond delay="0"/>
                            </p:stCondLst>
                            <p:childTnLst>
                              <p:par>
                                <p:cTn id="66" presetID="17" presetClass="entr" presetSubtype="10" fill="hold" grpId="1"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xit" presetSubtype="10" fill="hold" grpId="0" nodeType="clickEffect">
                                  <p:stCondLst>
                                    <p:cond delay="0"/>
                                  </p:stCondLst>
                                  <p:childTnLst>
                                    <p:anim calcmode="lin" valueType="num">
                                      <p:cBhvr>
                                        <p:cTn id="73" dur="500"/>
                                        <p:tgtEl>
                                          <p:spTgt spid="11"/>
                                        </p:tgtEl>
                                        <p:attrNameLst>
                                          <p:attrName>ppt_w</p:attrName>
                                        </p:attrNameLst>
                                      </p:cBhvr>
                                      <p:tavLst>
                                        <p:tav tm="0">
                                          <p:val>
                                            <p:strVal val="ppt_w"/>
                                          </p:val>
                                        </p:tav>
                                        <p:tav tm="100000">
                                          <p:val>
                                            <p:fltVal val="0"/>
                                          </p:val>
                                        </p:tav>
                                      </p:tavLst>
                                    </p:anim>
                                    <p:anim calcmode="lin" valueType="num">
                                      <p:cBhvr>
                                        <p:cTn id="74" dur="500"/>
                                        <p:tgtEl>
                                          <p:spTgt spid="11"/>
                                        </p:tgtEl>
                                        <p:attrNameLst>
                                          <p:attrName>ppt_h</p:attrName>
                                        </p:attrNameLst>
                                      </p:cBhvr>
                                      <p:tavLst>
                                        <p:tav tm="0">
                                          <p:val>
                                            <p:strVal val="ppt_h"/>
                                          </p:val>
                                        </p:tav>
                                        <p:tav tm="100000">
                                          <p:val>
                                            <p:strVal val="ppt_h"/>
                                          </p:val>
                                        </p:tav>
                                      </p:tavLst>
                                    </p:anim>
                                    <p:set>
                                      <p:cBhvr>
                                        <p:cTn id="7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6" restart="whenNotActive" fill="hold" evtFilter="cancelBubble" nodeType="interactiveSeq">
                <p:stCondLst>
                  <p:cond evt="onClick" delay="0">
                    <p:tgtEl>
                      <p:spTgt spid="13"/>
                    </p:tgtEl>
                  </p:cond>
                </p:stCondLst>
                <p:endSync evt="end" delay="0">
                  <p:rtn val="all"/>
                </p:endSync>
                <p:childTnLst>
                  <p:par>
                    <p:cTn id="77" fill="hold">
                      <p:stCondLst>
                        <p:cond delay="0"/>
                      </p:stCondLst>
                      <p:childTnLst>
                        <p:par>
                          <p:cTn id="78" fill="hold">
                            <p:stCondLst>
                              <p:cond delay="0"/>
                            </p:stCondLst>
                            <p:childTnLst>
                              <p:par>
                                <p:cTn id="79" presetID="17" presetClass="entr" presetSubtype="10" fill="hold" grpId="1"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fltVal val="0"/>
                                          </p:val>
                                        </p:tav>
                                        <p:tav tm="100000">
                                          <p:val>
                                            <p:strVal val="#ppt_w"/>
                                          </p:val>
                                        </p:tav>
                                      </p:tavLst>
                                    </p:anim>
                                    <p:anim calcmode="lin" valueType="num">
                                      <p:cBhvr>
                                        <p:cTn id="82"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xit" presetSubtype="10" fill="hold" grpId="0" nodeType="clickEffect">
                                  <p:stCondLst>
                                    <p:cond delay="0"/>
                                  </p:stCondLst>
                                  <p:childTnLst>
                                    <p:anim calcmode="lin" valueType="num">
                                      <p:cBhvr>
                                        <p:cTn id="86" dur="500"/>
                                        <p:tgtEl>
                                          <p:spTgt spid="19"/>
                                        </p:tgtEl>
                                        <p:attrNameLst>
                                          <p:attrName>ppt_w</p:attrName>
                                        </p:attrNameLst>
                                      </p:cBhvr>
                                      <p:tavLst>
                                        <p:tav tm="0">
                                          <p:val>
                                            <p:strVal val="ppt_w"/>
                                          </p:val>
                                        </p:tav>
                                        <p:tav tm="100000">
                                          <p:val>
                                            <p:fltVal val="0"/>
                                          </p:val>
                                        </p:tav>
                                      </p:tavLst>
                                    </p:anim>
                                    <p:anim calcmode="lin" valueType="num">
                                      <p:cBhvr>
                                        <p:cTn id="87" dur="500"/>
                                        <p:tgtEl>
                                          <p:spTgt spid="19"/>
                                        </p:tgtEl>
                                        <p:attrNameLst>
                                          <p:attrName>ppt_h</p:attrName>
                                        </p:attrNameLst>
                                      </p:cBhvr>
                                      <p:tavLst>
                                        <p:tav tm="0">
                                          <p:val>
                                            <p:strVal val="ppt_h"/>
                                          </p:val>
                                        </p:tav>
                                        <p:tav tm="100000">
                                          <p:val>
                                            <p:strVal val="ppt_h"/>
                                          </p:val>
                                        </p:tav>
                                      </p:tavLst>
                                    </p:anim>
                                    <p:set>
                                      <p:cBhvr>
                                        <p:cTn id="8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7" grpId="1" animBg="1"/>
      <p:bldP spid="16" grpId="2" animBg="1"/>
      <p:bldP spid="16" grpId="3" animBg="1"/>
      <p:bldP spid="19" grpId="0" animBg="1"/>
      <p:bldP spid="19" grpId="1" animBg="1"/>
      <p:bldP spid="11" grpId="0" animBg="1"/>
      <p:bldP spid="11" grpId="1" animBg="1"/>
      <p:bldP spid="25" grpId="0" animBg="1"/>
      <p:bldP spid="25" grpId="1" animBg="1"/>
      <p:bldP spid="20" grpId="0" animBg="1"/>
      <p:bldP spid="2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Title">
            <a:extLst>
              <a:ext uri="{FF2B5EF4-FFF2-40B4-BE49-F238E27FC236}">
                <a16:creationId xmlns:a16="http://schemas.microsoft.com/office/drawing/2014/main" xmlns="" id="{47DEAAD3-E48A-42BD-815E-B44781133552}"/>
              </a:ext>
            </a:extLst>
          </p:cNvPr>
          <p:cNvSpPr>
            <a:spLocks noGrp="1"/>
          </p:cNvSpPr>
          <p:nvPr>
            <p:ph type="body" sz="quarter" idx="11"/>
          </p:nvPr>
        </p:nvSpPr>
        <p:spPr/>
        <p:txBody>
          <a:bodyPr>
            <a:normAutofit/>
          </a:bodyPr>
          <a:lstStyle/>
          <a:p>
            <a:r>
              <a:rPr lang="en-AU" dirty="0"/>
              <a:t>Section C Verification Methods</a:t>
            </a:r>
          </a:p>
        </p:txBody>
      </p:sp>
      <p:grpSp>
        <p:nvGrpSpPr>
          <p:cNvPr id="3" name="Reference information">
            <a:extLst>
              <a:ext uri="{FF2B5EF4-FFF2-40B4-BE49-F238E27FC236}">
                <a16:creationId xmlns:a16="http://schemas.microsoft.com/office/drawing/2014/main" xmlns="" id="{4463EC0F-6BF5-41D3-BC0B-E073B1911A04}"/>
              </a:ext>
            </a:extLst>
          </p:cNvPr>
          <p:cNvGrpSpPr/>
          <p:nvPr/>
        </p:nvGrpSpPr>
        <p:grpSpPr>
          <a:xfrm>
            <a:off x="334617" y="1895731"/>
            <a:ext cx="5082209" cy="4743605"/>
            <a:chOff x="334617" y="1895731"/>
            <a:chExt cx="5082209" cy="4743605"/>
          </a:xfrm>
        </p:grpSpPr>
        <p:sp>
          <p:nvSpPr>
            <p:cNvPr id="4" name="Reference text">
              <a:extLst>
                <a:ext uri="{FF2B5EF4-FFF2-40B4-BE49-F238E27FC236}">
                  <a16:creationId xmlns:a16="http://schemas.microsoft.com/office/drawing/2014/main" xmlns="" id="{9781E54B-53F2-426E-A03A-AB6E00BD2837}"/>
                </a:ext>
              </a:extLst>
            </p:cNvPr>
            <p:cNvSpPr/>
            <p:nvPr userDrawn="1"/>
          </p:nvSpPr>
          <p:spPr>
            <a:xfrm flipH="1">
              <a:off x="334617" y="1895731"/>
              <a:ext cx="5082209" cy="474360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spcAft>
                  <a:spcPts val="200"/>
                </a:spcAft>
              </a:pPr>
              <a:r>
                <a:rPr lang="en-AU" sz="3200" dirty="0">
                  <a:solidFill>
                    <a:schemeClr val="tx1"/>
                  </a:solidFill>
                </a:rPr>
                <a:t>Which of the </a:t>
              </a:r>
              <a:r>
                <a:rPr lang="en-AU" sz="3200" dirty="0" smtClean="0">
                  <a:solidFill>
                    <a:schemeClr val="tx1"/>
                  </a:solidFill>
                </a:rPr>
                <a:t>4 </a:t>
              </a:r>
              <a:r>
                <a:rPr lang="en-AU" sz="3200" dirty="0">
                  <a:solidFill>
                    <a:schemeClr val="tx1"/>
                  </a:solidFill>
                </a:rPr>
                <a:t>Verification Methods in Section C could you use in each of the following circumstances?</a:t>
              </a:r>
              <a:endParaRPr kumimoji="0" lang="en-AU" sz="3200" b="0" i="0" u="none" strike="noStrike" cap="none" spc="0" normalizeH="0" baseline="0" dirty="0">
                <a:ln>
                  <a:noFill/>
                </a:ln>
                <a:solidFill>
                  <a:schemeClr val="tx1"/>
                </a:solidFill>
                <a:effectLst/>
                <a:uFillTx/>
                <a:cs typeface="Arial" panose="020B0604020202020204" pitchFamily="34" charset="0"/>
                <a:sym typeface="Helvetica Light"/>
              </a:endParaRPr>
            </a:p>
            <a:p>
              <a:pPr marR="0" defTabSz="584200" rtl="0" fontAlgn="auto" latinLnBrk="1" hangingPunct="0">
                <a:lnSpc>
                  <a:spcPct val="100000"/>
                </a:lnSpc>
                <a:spcBef>
                  <a:spcPts val="0"/>
                </a:spcBef>
                <a:spcAft>
                  <a:spcPts val="0"/>
                </a:spcAft>
                <a:buClrTx/>
                <a:buSzTx/>
                <a:tabLst/>
              </a:pPr>
              <a:endParaRPr kumimoji="0" lang="en-AU" sz="3200" b="0" i="0" u="none" strike="noStrike" cap="none" spc="0" normalizeH="0" baseline="0" dirty="0">
                <a:ln>
                  <a:noFill/>
                </a:ln>
                <a:solidFill>
                  <a:schemeClr val="tx1"/>
                </a:solidFill>
                <a:effectLst/>
                <a:uFillTx/>
                <a:cs typeface="Arial" panose="020B0604020202020204" pitchFamily="34" charset="0"/>
                <a:sym typeface="Helvetica Light"/>
              </a:endParaRPr>
            </a:p>
            <a:p>
              <a:pPr algn="ctr"/>
              <a:endParaRPr lang="en-AU" sz="3200" dirty="0">
                <a:cs typeface="Arial" panose="020B0604020202020204" pitchFamily="34" charset="0"/>
              </a:endParaRPr>
            </a:p>
          </p:txBody>
        </p:sp>
        <p:cxnSp>
          <p:nvCxnSpPr>
            <p:cNvPr id="5" name="Dividing Line">
              <a:extLst>
                <a:ext uri="{FF2B5EF4-FFF2-40B4-BE49-F238E27FC236}">
                  <a16:creationId xmlns:a16="http://schemas.microsoft.com/office/drawing/2014/main" xmlns="" id="{EBF29A65-0AD9-4252-8CEA-88A2F6FAEFE4}"/>
                </a:ext>
              </a:extLst>
            </p:cNvPr>
            <p:cNvCxnSpPr>
              <a:cxnSpLocks/>
            </p:cNvCxnSpPr>
            <p:nvPr userDrawn="1"/>
          </p:nvCxnSpPr>
          <p:spPr>
            <a:xfrm>
              <a:off x="5364748" y="2009932"/>
              <a:ext cx="0" cy="430913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grpSp>
      <p:sp>
        <p:nvSpPr>
          <p:cNvPr id="6" name="Question 1 text">
            <a:extLst>
              <a:ext uri="{FF2B5EF4-FFF2-40B4-BE49-F238E27FC236}">
                <a16:creationId xmlns:a16="http://schemas.microsoft.com/office/drawing/2014/main" xmlns="" id="{88856C79-5303-4D75-BB53-9F26E4B414B8}"/>
              </a:ext>
            </a:extLst>
          </p:cNvPr>
          <p:cNvSpPr/>
          <p:nvPr/>
        </p:nvSpPr>
        <p:spPr>
          <a:xfrm flipH="1">
            <a:off x="6096000" y="1934161"/>
            <a:ext cx="5759544" cy="22303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9263" indent="-449263">
              <a:spcBef>
                <a:spcPts val="200"/>
              </a:spcBef>
              <a:spcAft>
                <a:spcPts val="200"/>
              </a:spcAft>
              <a:tabLst>
                <a:tab pos="449263" algn="l"/>
              </a:tabLst>
            </a:pPr>
            <a:r>
              <a:rPr lang="en-AU" sz="2800" dirty="0">
                <a:solidFill>
                  <a:schemeClr val="tx1"/>
                </a:solidFill>
              </a:rPr>
              <a:t>1. 	To verify compliance with all </a:t>
            </a:r>
            <a:r>
              <a:rPr lang="en-AU" sz="2800" dirty="0" smtClean="0">
                <a:solidFill>
                  <a:schemeClr val="tx1"/>
                </a:solidFill>
              </a:rPr>
              <a:t/>
            </a:r>
            <a:br>
              <a:rPr lang="en-AU" sz="2800" dirty="0" smtClean="0">
                <a:solidFill>
                  <a:schemeClr val="tx1"/>
                </a:solidFill>
              </a:rPr>
            </a:br>
            <a:r>
              <a:rPr lang="en-AU" sz="2800" dirty="0" smtClean="0">
                <a:solidFill>
                  <a:schemeClr val="tx1"/>
                </a:solidFill>
              </a:rPr>
              <a:t>9 </a:t>
            </a:r>
            <a:r>
              <a:rPr lang="en-AU" sz="2800" dirty="0">
                <a:solidFill>
                  <a:schemeClr val="tx1"/>
                </a:solidFill>
              </a:rPr>
              <a:t>fire safety Performance Requirements in Section C, </a:t>
            </a:r>
            <a:r>
              <a:rPr lang="en-AU" sz="2800" dirty="0" smtClean="0">
                <a:solidFill>
                  <a:schemeClr val="tx1"/>
                </a:solidFill>
              </a:rPr>
              <a:t/>
            </a:r>
            <a:br>
              <a:rPr lang="en-AU" sz="2800" dirty="0" smtClean="0">
                <a:solidFill>
                  <a:schemeClr val="tx1"/>
                </a:solidFill>
              </a:rPr>
            </a:br>
            <a:r>
              <a:rPr lang="en-AU" sz="2800" dirty="0" smtClean="0">
                <a:solidFill>
                  <a:schemeClr val="tx1"/>
                </a:solidFill>
              </a:rPr>
              <a:t>that </a:t>
            </a:r>
            <a:r>
              <a:rPr lang="en-AU" sz="2800" dirty="0">
                <a:solidFill>
                  <a:schemeClr val="tx1"/>
                </a:solidFill>
              </a:rPr>
              <a:t>is </a:t>
            </a:r>
            <a:r>
              <a:rPr lang="en-AU" sz="2800" dirty="0" smtClean="0">
                <a:solidFill>
                  <a:schemeClr val="tx1"/>
                </a:solidFill>
              </a:rPr>
              <a:t>C1P1 </a:t>
            </a:r>
            <a:r>
              <a:rPr lang="en-AU" sz="2800" dirty="0">
                <a:solidFill>
                  <a:schemeClr val="tx1"/>
                </a:solidFill>
              </a:rPr>
              <a:t>to </a:t>
            </a:r>
            <a:r>
              <a:rPr lang="en-AU" sz="2800" dirty="0" smtClean="0">
                <a:solidFill>
                  <a:schemeClr val="tx1"/>
                </a:solidFill>
              </a:rPr>
              <a:t>C1P9</a:t>
            </a:r>
            <a:r>
              <a:rPr lang="en-AU" sz="2800" dirty="0">
                <a:solidFill>
                  <a:schemeClr val="tx1"/>
                </a:solidFill>
              </a:rPr>
              <a:t>?</a:t>
            </a:r>
            <a:endParaRPr kumimoji="0" lang="en-AU" sz="2800" b="0" i="0" u="none" strike="noStrike" cap="none" spc="0" normalizeH="0" baseline="0" dirty="0">
              <a:ln>
                <a:noFill/>
              </a:ln>
              <a:solidFill>
                <a:schemeClr val="tx1"/>
              </a:solidFill>
              <a:effectLst/>
              <a:uFillTx/>
              <a:cs typeface="Arial" panose="020B0604020202020204" pitchFamily="34" charset="0"/>
              <a:sym typeface="Helvetica Light"/>
            </a:endParaRPr>
          </a:p>
          <a:p>
            <a:pPr marR="0" defTabSz="584200" rtl="0" fontAlgn="auto" latinLnBrk="1" hangingPunct="0">
              <a:lnSpc>
                <a:spcPct val="100000"/>
              </a:lnSpc>
              <a:spcBef>
                <a:spcPts val="0"/>
              </a:spcBef>
              <a:spcAft>
                <a:spcPts val="0"/>
              </a:spcAft>
              <a:buClrTx/>
              <a:buSzTx/>
              <a:tabLst/>
            </a:pPr>
            <a:endParaRPr kumimoji="0" lang="en-AU" sz="2800" b="0" i="0" u="none" strike="noStrike" cap="none" spc="0" normalizeH="0" baseline="0" dirty="0">
              <a:ln>
                <a:noFill/>
              </a:ln>
              <a:solidFill>
                <a:schemeClr val="tx1"/>
              </a:solidFill>
              <a:effectLst/>
              <a:uFillTx/>
              <a:cs typeface="Arial" panose="020B0604020202020204" pitchFamily="34" charset="0"/>
              <a:sym typeface="Helvetica Light"/>
            </a:endParaRPr>
          </a:p>
          <a:p>
            <a:pPr algn="ctr"/>
            <a:endParaRPr lang="en-AU" sz="2800" dirty="0">
              <a:cs typeface="Arial" panose="020B0604020202020204" pitchFamily="34" charset="0"/>
            </a:endParaRPr>
          </a:p>
        </p:txBody>
      </p:sp>
      <p:sp>
        <p:nvSpPr>
          <p:cNvPr id="7" name="Answer 1 box">
            <a:extLst>
              <a:ext uri="{FF2B5EF4-FFF2-40B4-BE49-F238E27FC236}">
                <a16:creationId xmlns:a16="http://schemas.microsoft.com/office/drawing/2014/main" xmlns="" id="{C4A16176-9B70-4657-B466-8AB73082CE14}"/>
              </a:ext>
            </a:extLst>
          </p:cNvPr>
          <p:cNvSpPr/>
          <p:nvPr/>
        </p:nvSpPr>
        <p:spPr>
          <a:xfrm flipH="1">
            <a:off x="6094800" y="4409001"/>
            <a:ext cx="5759544" cy="2230336"/>
          </a:xfrm>
          <a:prstGeom prst="rect">
            <a:avLst/>
          </a:prstGeom>
          <a:solidFill>
            <a:schemeClr val="accent2">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2900" indent="-342900" algn="l">
              <a:spcBef>
                <a:spcPts val="200"/>
              </a:spcBef>
              <a:spcAft>
                <a:spcPts val="200"/>
              </a:spcAft>
              <a:buFont typeface="Arial" panose="020B0604020202020204" pitchFamily="34" charset="0"/>
              <a:buChar char="•"/>
            </a:pPr>
            <a:r>
              <a:rPr lang="en-AU" sz="2400" b="1" dirty="0" smtClean="0">
                <a:solidFill>
                  <a:schemeClr val="tx1"/>
                </a:solidFill>
              </a:rPr>
              <a:t>C1V4 </a:t>
            </a:r>
            <a:r>
              <a:rPr lang="en-AU" sz="2400" b="1" dirty="0">
                <a:solidFill>
                  <a:schemeClr val="tx1"/>
                </a:solidFill>
              </a:rPr>
              <a:t>Fire Safety Verification Method </a:t>
            </a:r>
          </a:p>
          <a:p>
            <a:pPr marL="522900" indent="-342900" algn="l">
              <a:spcBef>
                <a:spcPts val="200"/>
              </a:spcBef>
              <a:spcAft>
                <a:spcPts val="200"/>
              </a:spcAft>
              <a:buFont typeface="Arial" panose="020B0604020202020204" pitchFamily="34" charset="0"/>
              <a:buChar char="•"/>
            </a:pPr>
            <a:r>
              <a:rPr lang="en-AU" sz="2400" b="1" dirty="0" smtClean="0">
                <a:solidFill>
                  <a:schemeClr val="tx1"/>
                </a:solidFill>
              </a:rPr>
              <a:t>This </a:t>
            </a:r>
            <a:r>
              <a:rPr lang="en-AU" sz="2400" b="1" dirty="0">
                <a:solidFill>
                  <a:schemeClr val="tx1"/>
                </a:solidFill>
              </a:rPr>
              <a:t>is the only one of the </a:t>
            </a:r>
            <a:r>
              <a:rPr lang="en-AU" sz="2400" b="1" dirty="0" smtClean="0">
                <a:solidFill>
                  <a:schemeClr val="tx1"/>
                </a:solidFill>
              </a:rPr>
              <a:t>4 </a:t>
            </a:r>
            <a:r>
              <a:rPr lang="en-AU" sz="2400" b="1" dirty="0">
                <a:solidFill>
                  <a:schemeClr val="tx1"/>
                </a:solidFill>
              </a:rPr>
              <a:t>that covers all </a:t>
            </a:r>
            <a:r>
              <a:rPr lang="en-AU" sz="2400" b="1" dirty="0" smtClean="0">
                <a:solidFill>
                  <a:schemeClr val="tx1"/>
                </a:solidFill>
              </a:rPr>
              <a:t>9 </a:t>
            </a:r>
            <a:r>
              <a:rPr lang="en-AU" sz="2400" b="1" dirty="0">
                <a:solidFill>
                  <a:schemeClr val="tx1"/>
                </a:solidFill>
              </a:rPr>
              <a:t>Performance Requirements</a:t>
            </a:r>
          </a:p>
        </p:txBody>
      </p:sp>
      <p:sp>
        <p:nvSpPr>
          <p:cNvPr id="8" name="Question 2 text">
            <a:extLst>
              <a:ext uri="{FF2B5EF4-FFF2-40B4-BE49-F238E27FC236}">
                <a16:creationId xmlns:a16="http://schemas.microsoft.com/office/drawing/2014/main" xmlns="" id="{1093920C-9D52-477D-9ADA-F9F0C0B0485A}"/>
              </a:ext>
            </a:extLst>
          </p:cNvPr>
          <p:cNvSpPr/>
          <p:nvPr/>
        </p:nvSpPr>
        <p:spPr>
          <a:xfrm flipH="1">
            <a:off x="6094800" y="1933200"/>
            <a:ext cx="5759544" cy="22303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9263" indent="-449263">
              <a:spcBef>
                <a:spcPts val="200"/>
              </a:spcBef>
              <a:spcAft>
                <a:spcPts val="200"/>
              </a:spcAft>
              <a:tabLst>
                <a:tab pos="449263" algn="l"/>
              </a:tabLst>
            </a:pPr>
            <a:r>
              <a:rPr lang="en-AU" sz="2800" dirty="0">
                <a:solidFill>
                  <a:schemeClr val="tx1"/>
                </a:solidFill>
              </a:rPr>
              <a:t>2. 	To verify compliance with Performance Requirement </a:t>
            </a:r>
            <a:r>
              <a:rPr lang="en-AU" sz="2800" dirty="0" smtClean="0">
                <a:solidFill>
                  <a:schemeClr val="tx1"/>
                </a:solidFill>
              </a:rPr>
              <a:t>C1P2(1)(c) </a:t>
            </a:r>
            <a:r>
              <a:rPr lang="en-AU" sz="2800" dirty="0">
                <a:solidFill>
                  <a:schemeClr val="tx1"/>
                </a:solidFill>
              </a:rPr>
              <a:t>(avoiding the spread of fire) in a variety of circumstances?</a:t>
            </a:r>
            <a:endParaRPr lang="en-AU" sz="2800" dirty="0">
              <a:solidFill>
                <a:schemeClr val="tx1"/>
              </a:solidFill>
              <a:cs typeface="Arial" panose="020B0604020202020204" pitchFamily="34" charset="0"/>
              <a:sym typeface="Helvetica Light"/>
            </a:endParaRPr>
          </a:p>
          <a:p>
            <a:pPr marR="0" defTabSz="584200" rtl="0" fontAlgn="auto" latinLnBrk="1" hangingPunct="0">
              <a:lnSpc>
                <a:spcPct val="100000"/>
              </a:lnSpc>
              <a:spcBef>
                <a:spcPts val="0"/>
              </a:spcBef>
              <a:spcAft>
                <a:spcPts val="0"/>
              </a:spcAft>
              <a:buClrTx/>
              <a:buSzTx/>
              <a:tabLst/>
            </a:pPr>
            <a:endParaRPr kumimoji="0" lang="en-AU" sz="2800" b="0" i="0" u="none" strike="noStrike" cap="none" spc="0" normalizeH="0" baseline="0" dirty="0">
              <a:ln>
                <a:noFill/>
              </a:ln>
              <a:solidFill>
                <a:schemeClr val="tx1"/>
              </a:solidFill>
              <a:effectLst/>
              <a:uFillTx/>
              <a:cs typeface="Arial" panose="020B0604020202020204" pitchFamily="34" charset="0"/>
              <a:sym typeface="Helvetica Light"/>
            </a:endParaRPr>
          </a:p>
          <a:p>
            <a:pPr algn="ctr"/>
            <a:endParaRPr lang="en-AU" sz="2800" dirty="0">
              <a:cs typeface="Arial" panose="020B0604020202020204" pitchFamily="34" charset="0"/>
            </a:endParaRPr>
          </a:p>
        </p:txBody>
      </p:sp>
      <p:sp>
        <p:nvSpPr>
          <p:cNvPr id="9" name="Answer 2 box">
            <a:extLst>
              <a:ext uri="{FF2B5EF4-FFF2-40B4-BE49-F238E27FC236}">
                <a16:creationId xmlns:a16="http://schemas.microsoft.com/office/drawing/2014/main" xmlns="" id="{221514B6-4358-4F53-82D5-386DE4F0D553}"/>
              </a:ext>
            </a:extLst>
          </p:cNvPr>
          <p:cNvSpPr/>
          <p:nvPr/>
        </p:nvSpPr>
        <p:spPr>
          <a:xfrm flipH="1">
            <a:off x="6094800" y="4410000"/>
            <a:ext cx="5759544" cy="2230336"/>
          </a:xfrm>
          <a:prstGeom prst="rect">
            <a:avLst/>
          </a:prstGeom>
          <a:solidFill>
            <a:schemeClr val="accent2">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2900" indent="-342900">
              <a:spcBef>
                <a:spcPts val="200"/>
              </a:spcBef>
              <a:spcAft>
                <a:spcPts val="200"/>
              </a:spcAft>
              <a:buFont typeface="Arial" panose="020B0604020202020204" pitchFamily="34" charset="0"/>
              <a:buChar char="•"/>
            </a:pPr>
            <a:r>
              <a:rPr lang="en-AU" sz="2400" b="1" dirty="0" smtClean="0">
                <a:solidFill>
                  <a:schemeClr val="tx1"/>
                </a:solidFill>
              </a:rPr>
              <a:t>C1V1 </a:t>
            </a:r>
            <a:r>
              <a:rPr lang="en-AU" sz="2400" b="1" dirty="0">
                <a:solidFill>
                  <a:schemeClr val="tx1"/>
                </a:solidFill>
              </a:rPr>
              <a:t>or </a:t>
            </a:r>
            <a:r>
              <a:rPr lang="en-AU" sz="2400" b="1" dirty="0" smtClean="0">
                <a:solidFill>
                  <a:schemeClr val="tx1"/>
                </a:solidFill>
              </a:rPr>
              <a:t>C1V2 </a:t>
            </a:r>
            <a:r>
              <a:rPr lang="en-AU" sz="2400" b="1" dirty="0">
                <a:solidFill>
                  <a:schemeClr val="tx1"/>
                </a:solidFill>
              </a:rPr>
              <a:t>where appropriate, or</a:t>
            </a:r>
          </a:p>
          <a:p>
            <a:pPr marL="522900" indent="-342900">
              <a:spcBef>
                <a:spcPts val="200"/>
              </a:spcBef>
              <a:spcAft>
                <a:spcPts val="200"/>
              </a:spcAft>
              <a:buFont typeface="Arial" panose="020B0604020202020204" pitchFamily="34" charset="0"/>
              <a:buChar char="•"/>
            </a:pPr>
            <a:r>
              <a:rPr lang="en-AU" sz="2400" b="1" dirty="0" smtClean="0">
                <a:solidFill>
                  <a:schemeClr val="tx1"/>
                </a:solidFill>
              </a:rPr>
              <a:t>C1V4 </a:t>
            </a:r>
            <a:endParaRPr lang="en-AU" sz="2400" b="1" dirty="0">
              <a:solidFill>
                <a:schemeClr val="tx1"/>
              </a:solidFill>
            </a:endParaRPr>
          </a:p>
        </p:txBody>
      </p:sp>
      <p:sp>
        <p:nvSpPr>
          <p:cNvPr id="10" name="Question 3 text">
            <a:extLst>
              <a:ext uri="{FF2B5EF4-FFF2-40B4-BE49-F238E27FC236}">
                <a16:creationId xmlns:a16="http://schemas.microsoft.com/office/drawing/2014/main" xmlns="" id="{AB2D439A-A7C0-4797-B2C6-7B4088763B0C}"/>
              </a:ext>
            </a:extLst>
          </p:cNvPr>
          <p:cNvSpPr/>
          <p:nvPr/>
        </p:nvSpPr>
        <p:spPr>
          <a:xfrm flipH="1">
            <a:off x="6094800" y="1933200"/>
            <a:ext cx="5759544" cy="22303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9263" indent="-449263">
              <a:spcBef>
                <a:spcPts val="200"/>
              </a:spcBef>
              <a:spcAft>
                <a:spcPts val="200"/>
              </a:spcAft>
              <a:tabLst>
                <a:tab pos="449263" algn="l"/>
              </a:tabLst>
            </a:pPr>
            <a:r>
              <a:rPr lang="en-AU" sz="2800" dirty="0">
                <a:solidFill>
                  <a:schemeClr val="tx1"/>
                </a:solidFill>
              </a:rPr>
              <a:t>3. 	To verify compliance with Performance Requirement </a:t>
            </a:r>
            <a:r>
              <a:rPr lang="en-AU" sz="2800" dirty="0" smtClean="0">
                <a:solidFill>
                  <a:schemeClr val="tx1"/>
                </a:solidFill>
              </a:rPr>
              <a:t>C1P2 </a:t>
            </a:r>
            <a:r>
              <a:rPr lang="en-AU" sz="2800" dirty="0">
                <a:solidFill>
                  <a:schemeClr val="tx1"/>
                </a:solidFill>
              </a:rPr>
              <a:t>(avoiding the spread of fire) via external walls?</a:t>
            </a:r>
            <a:endParaRPr lang="en-AU" sz="2800" dirty="0">
              <a:solidFill>
                <a:schemeClr val="tx1"/>
              </a:solidFill>
              <a:cs typeface="Arial" panose="020B0604020202020204" pitchFamily="34" charset="0"/>
              <a:sym typeface="Helvetica Light"/>
            </a:endParaRPr>
          </a:p>
          <a:p>
            <a:pPr marR="0" defTabSz="584200" rtl="0" fontAlgn="auto" latinLnBrk="1" hangingPunct="0">
              <a:lnSpc>
                <a:spcPct val="100000"/>
              </a:lnSpc>
              <a:spcBef>
                <a:spcPts val="0"/>
              </a:spcBef>
              <a:spcAft>
                <a:spcPts val="0"/>
              </a:spcAft>
              <a:buClrTx/>
              <a:buSzTx/>
              <a:tabLst/>
            </a:pPr>
            <a:endParaRPr kumimoji="0" lang="en-AU" sz="2800" b="0" i="0" u="none" strike="noStrike" cap="none" spc="0" normalizeH="0" baseline="0" dirty="0">
              <a:ln>
                <a:noFill/>
              </a:ln>
              <a:solidFill>
                <a:schemeClr val="tx1"/>
              </a:solidFill>
              <a:effectLst/>
              <a:uFillTx/>
              <a:cs typeface="Arial" panose="020B0604020202020204" pitchFamily="34" charset="0"/>
              <a:sym typeface="Helvetica Light"/>
            </a:endParaRPr>
          </a:p>
          <a:p>
            <a:pPr algn="ctr"/>
            <a:endParaRPr lang="en-AU" sz="2800" dirty="0">
              <a:cs typeface="Arial" panose="020B0604020202020204" pitchFamily="34" charset="0"/>
            </a:endParaRPr>
          </a:p>
        </p:txBody>
      </p:sp>
      <p:sp>
        <p:nvSpPr>
          <p:cNvPr id="11" name="Answer 3 box">
            <a:extLst>
              <a:ext uri="{FF2B5EF4-FFF2-40B4-BE49-F238E27FC236}">
                <a16:creationId xmlns:a16="http://schemas.microsoft.com/office/drawing/2014/main" xmlns="" id="{45F8E1FC-BC0C-483F-B88F-D9C189861676}"/>
              </a:ext>
            </a:extLst>
          </p:cNvPr>
          <p:cNvSpPr/>
          <p:nvPr/>
        </p:nvSpPr>
        <p:spPr>
          <a:xfrm flipH="1">
            <a:off x="6094800" y="4410000"/>
            <a:ext cx="5759544" cy="2230336"/>
          </a:xfrm>
          <a:prstGeom prst="rect">
            <a:avLst/>
          </a:prstGeom>
          <a:solidFill>
            <a:schemeClr val="accent2">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defRPr/>
            </a:pPr>
            <a:r>
              <a:rPr lang="en-AU" sz="2400" b="1" dirty="0" smtClean="0">
                <a:solidFill>
                  <a:schemeClr val="tx1"/>
                </a:solidFill>
              </a:rPr>
              <a:t>C1V3 </a:t>
            </a:r>
            <a:r>
              <a:rPr lang="en-AU" sz="2400" b="1" dirty="0">
                <a:solidFill>
                  <a:schemeClr val="tx1"/>
                </a:solidFill>
              </a:rPr>
              <a:t>or </a:t>
            </a:r>
            <a:r>
              <a:rPr lang="en-AU" sz="2400" b="1" dirty="0" smtClean="0">
                <a:solidFill>
                  <a:schemeClr val="tx1"/>
                </a:solidFill>
              </a:rPr>
              <a:t>C1V4</a:t>
            </a:r>
            <a:endParaRPr lang="en-AU" sz="2400" b="1" dirty="0">
              <a:solidFill>
                <a:schemeClr val="tx1"/>
              </a:solidFill>
            </a:endParaRPr>
          </a:p>
          <a:p>
            <a:pPr marL="171450" lvl="0" indent="-171450">
              <a:buFont typeface="Arial" panose="020B0604020202020204" pitchFamily="34" charset="0"/>
              <a:buChar char="•"/>
              <a:defRPr/>
            </a:pPr>
            <a:r>
              <a:rPr lang="en-AU" sz="2400" b="1" dirty="0">
                <a:solidFill>
                  <a:schemeClr val="tx1"/>
                </a:solidFill>
              </a:rPr>
              <a:t>When </a:t>
            </a:r>
            <a:r>
              <a:rPr lang="en-AU" sz="2400" b="1" dirty="0" smtClean="0">
                <a:solidFill>
                  <a:schemeClr val="tx1"/>
                </a:solidFill>
              </a:rPr>
              <a:t>C1V3 </a:t>
            </a:r>
            <a:r>
              <a:rPr lang="en-AU" sz="2400" b="1" dirty="0">
                <a:solidFill>
                  <a:schemeClr val="tx1"/>
                </a:solidFill>
              </a:rPr>
              <a:t>is used, compliance with </a:t>
            </a:r>
            <a:r>
              <a:rPr lang="en-AU" sz="2400" b="1" dirty="0" smtClean="0">
                <a:solidFill>
                  <a:schemeClr val="tx1"/>
                </a:solidFill>
              </a:rPr>
              <a:t>CP2(1)(c) </a:t>
            </a:r>
            <a:r>
              <a:rPr lang="en-AU" sz="2400" b="1" dirty="0">
                <a:solidFill>
                  <a:schemeClr val="tx1"/>
                </a:solidFill>
              </a:rPr>
              <a:t>must be verified in accordance with </a:t>
            </a:r>
            <a:r>
              <a:rPr lang="en-AU" sz="2400" b="1" dirty="0" smtClean="0">
                <a:solidFill>
                  <a:schemeClr val="tx1"/>
                </a:solidFill>
              </a:rPr>
              <a:t>C1V1 </a:t>
            </a:r>
            <a:r>
              <a:rPr lang="en-AU" sz="2400" b="1" dirty="0">
                <a:solidFill>
                  <a:schemeClr val="tx1"/>
                </a:solidFill>
              </a:rPr>
              <a:t>or </a:t>
            </a:r>
            <a:r>
              <a:rPr lang="en-AU" sz="2400" b="1" dirty="0" smtClean="0">
                <a:solidFill>
                  <a:schemeClr val="tx1"/>
                </a:solidFill>
              </a:rPr>
              <a:t>C1V2 </a:t>
            </a:r>
            <a:r>
              <a:rPr lang="en-AU" sz="2400" b="1" dirty="0">
                <a:solidFill>
                  <a:schemeClr val="tx1"/>
                </a:solidFill>
              </a:rPr>
              <a:t>as appropriate </a:t>
            </a:r>
          </a:p>
        </p:txBody>
      </p:sp>
      <p:pic>
        <p:nvPicPr>
          <p:cNvPr id="14"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4936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8" grpId="0"/>
      <p:bldP spid="8" grpId="1"/>
      <p:bldP spid="9" grpId="0" animBg="1"/>
      <p:bldP spid="9" grpId="1"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635515" cy="981075"/>
          </a:xfrm>
        </p:spPr>
        <p:txBody>
          <a:bodyPr>
            <a:normAutofit/>
          </a:bodyPr>
          <a:lstStyle/>
          <a:p>
            <a:r>
              <a:rPr lang="en-AU" dirty="0"/>
              <a:t>DTS Provisions: </a:t>
            </a:r>
            <a:r>
              <a:rPr lang="en-AU" dirty="0" smtClean="0"/>
              <a:t>C2 </a:t>
            </a:r>
            <a:r>
              <a:rPr lang="en-AU" dirty="0"/>
              <a:t>Fire resistance and stability</a:t>
            </a:r>
          </a:p>
        </p:txBody>
      </p:sp>
      <p:pic>
        <p:nvPicPr>
          <p:cNvPr id="6" name="C2D1 Excerpt">
            <a:extLst>
              <a:ext uri="{FF2B5EF4-FFF2-40B4-BE49-F238E27FC236}">
                <a16:creationId xmlns:a16="http://schemas.microsoft.com/office/drawing/2014/main" xmlns="" id="{D45AB19C-81C2-47DC-82A0-4A3BF654E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141" y="2010727"/>
            <a:ext cx="7669254" cy="2732723"/>
          </a:xfrm>
          <a:prstGeom prst="rect">
            <a:avLst/>
          </a:prstGeom>
          <a:ln>
            <a:solidFill>
              <a:schemeClr val="accent2"/>
            </a:solidFill>
          </a:ln>
        </p:spPr>
      </p:pic>
      <p:cxnSp>
        <p:nvCxnSpPr>
          <p:cNvPr id="10" name="DTS Provisions line">
            <a:extLst>
              <a:ext uri="{FF2B5EF4-FFF2-40B4-BE49-F238E27FC236}">
                <a16:creationId xmlns:a16="http://schemas.microsoft.com/office/drawing/2014/main" xmlns="" id="{089FA4F6-1901-4EBB-A694-7F8A4D86939D}"/>
              </a:ext>
            </a:extLst>
          </p:cNvPr>
          <p:cNvCxnSpPr>
            <a:cxnSpLocks/>
          </p:cNvCxnSpPr>
          <p:nvPr/>
        </p:nvCxnSpPr>
        <p:spPr>
          <a:xfrm flipV="1">
            <a:off x="1774373" y="2911642"/>
            <a:ext cx="1799006" cy="2802"/>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13" name="All provisions line">
            <a:extLst>
              <a:ext uri="{FF2B5EF4-FFF2-40B4-BE49-F238E27FC236}">
                <a16:creationId xmlns:a16="http://schemas.microsoft.com/office/drawing/2014/main" xmlns="" id="{15A9B286-3080-4CA1-BBB0-E393099D6779}"/>
              </a:ext>
            </a:extLst>
          </p:cNvPr>
          <p:cNvCxnSpPr>
            <a:cxnSpLocks/>
          </p:cNvCxnSpPr>
          <p:nvPr/>
        </p:nvCxnSpPr>
        <p:spPr>
          <a:xfrm flipV="1">
            <a:off x="1471261" y="3332747"/>
            <a:ext cx="3401528" cy="6062"/>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22" name="SEctions G and H highlight box">
            <a:extLst>
              <a:ext uri="{FF2B5EF4-FFF2-40B4-BE49-F238E27FC236}">
                <a16:creationId xmlns:a16="http://schemas.microsoft.com/office/drawing/2014/main" xmlns="" id="{1FE688F0-5505-4A6F-996D-4C81D5F25A00}"/>
              </a:ext>
            </a:extLst>
          </p:cNvPr>
          <p:cNvSpPr/>
          <p:nvPr/>
        </p:nvSpPr>
        <p:spPr>
          <a:xfrm>
            <a:off x="1058779" y="3377088"/>
            <a:ext cx="7255042" cy="761775"/>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Perf Solution line">
            <a:extLst>
              <a:ext uri="{FF2B5EF4-FFF2-40B4-BE49-F238E27FC236}">
                <a16:creationId xmlns:a16="http://schemas.microsoft.com/office/drawing/2014/main" xmlns="" id="{6C58CBAE-5206-4E46-B9CC-065949A3D1B8}"/>
              </a:ext>
            </a:extLst>
          </p:cNvPr>
          <p:cNvCxnSpPr>
            <a:cxnSpLocks/>
          </p:cNvCxnSpPr>
          <p:nvPr/>
        </p:nvCxnSpPr>
        <p:spPr>
          <a:xfrm flipV="1">
            <a:off x="1786405" y="4307304"/>
            <a:ext cx="1438059" cy="2204"/>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11" name="DTS Provisions Bubble">
            <a:extLst>
              <a:ext uri="{FF2B5EF4-FFF2-40B4-BE49-F238E27FC236}">
                <a16:creationId xmlns:a16="http://schemas.microsoft.com/office/drawing/2014/main" xmlns="" id="{23C00429-3A6B-4AED-AE45-A24B788DAAB0}"/>
              </a:ext>
            </a:extLst>
          </p:cNvPr>
          <p:cNvSpPr/>
          <p:nvPr/>
        </p:nvSpPr>
        <p:spPr>
          <a:xfrm>
            <a:off x="8827929" y="2010727"/>
            <a:ext cx="2820219" cy="3174410"/>
          </a:xfrm>
          <a:prstGeom prst="wedgeRoundRectCallout">
            <a:avLst>
              <a:gd name="adj1" fmla="val -234170"/>
              <a:gd name="adj2" fmla="val -21864"/>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600"/>
              </a:spcAft>
              <a:buFont typeface="Arial" panose="020B0604020202020204" pitchFamily="34" charset="0"/>
              <a:buChar char="•"/>
            </a:pPr>
            <a:r>
              <a:rPr lang="en-AU" b="1" dirty="0">
                <a:solidFill>
                  <a:schemeClr val="tx1"/>
                </a:solidFill>
              </a:rPr>
              <a:t>General statement of what is required for a compliant DTS Solution</a:t>
            </a:r>
          </a:p>
          <a:p>
            <a:pPr marL="285750" indent="-285750">
              <a:spcBef>
                <a:spcPts val="200"/>
              </a:spcBef>
              <a:spcAft>
                <a:spcPts val="600"/>
              </a:spcAft>
              <a:buFont typeface="Arial" panose="020B0604020202020204" pitchFamily="34" charset="0"/>
              <a:buChar char="•"/>
            </a:pPr>
            <a:r>
              <a:rPr lang="en-AU" b="1" dirty="0">
                <a:solidFill>
                  <a:schemeClr val="tx1"/>
                </a:solidFill>
              </a:rPr>
              <a:t>Identical statement of DTS Provision requirements at the beginning of </a:t>
            </a:r>
            <a:r>
              <a:rPr lang="en-AU" b="1" dirty="0" smtClean="0">
                <a:solidFill>
                  <a:schemeClr val="tx1"/>
                </a:solidFill>
              </a:rPr>
              <a:t>Parts C2, C3 </a:t>
            </a:r>
            <a:r>
              <a:rPr lang="en-AU" b="1" dirty="0">
                <a:solidFill>
                  <a:schemeClr val="tx1"/>
                </a:solidFill>
              </a:rPr>
              <a:t>and </a:t>
            </a:r>
            <a:r>
              <a:rPr lang="en-AU" b="1" dirty="0" smtClean="0">
                <a:solidFill>
                  <a:schemeClr val="tx1"/>
                </a:solidFill>
              </a:rPr>
              <a:t>C4</a:t>
            </a:r>
            <a:endParaRPr lang="en-AU" b="1" dirty="0">
              <a:solidFill>
                <a:schemeClr val="tx1"/>
              </a:solidFill>
            </a:endParaRPr>
          </a:p>
        </p:txBody>
      </p:sp>
      <p:sp>
        <p:nvSpPr>
          <p:cNvPr id="16" name="All provisions Bubble">
            <a:extLst>
              <a:ext uri="{FF2B5EF4-FFF2-40B4-BE49-F238E27FC236}">
                <a16:creationId xmlns:a16="http://schemas.microsoft.com/office/drawing/2014/main" xmlns="" id="{48006AF9-9DFA-4D3A-94CC-5EE8CFE5FFB8}"/>
              </a:ext>
            </a:extLst>
          </p:cNvPr>
          <p:cNvSpPr/>
          <p:nvPr/>
        </p:nvSpPr>
        <p:spPr>
          <a:xfrm>
            <a:off x="449944" y="5034391"/>
            <a:ext cx="10798628" cy="1509283"/>
          </a:xfrm>
          <a:prstGeom prst="wedgeRoundRectCallout">
            <a:avLst>
              <a:gd name="adj1" fmla="val -24208"/>
              <a:gd name="adj2" fmla="val -157702"/>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If a DTS Solution meets all of the DTS Provisions in </a:t>
            </a:r>
            <a:r>
              <a:rPr lang="en-AU" b="1" dirty="0" smtClean="0">
                <a:solidFill>
                  <a:schemeClr val="tx1"/>
                </a:solidFill>
              </a:rPr>
              <a:t>Parts C2, C3 and C4 as </a:t>
            </a:r>
            <a:r>
              <a:rPr lang="en-AU" b="1" dirty="0">
                <a:solidFill>
                  <a:schemeClr val="tx1"/>
                </a:solidFill>
              </a:rPr>
              <a:t>appropriate, then it is deemed to be compliant with ALL the fire safety Performance Requirements in Section C, </a:t>
            </a:r>
            <a:br>
              <a:rPr lang="en-AU" b="1" dirty="0">
                <a:solidFill>
                  <a:schemeClr val="tx1"/>
                </a:solidFill>
              </a:rPr>
            </a:br>
            <a:r>
              <a:rPr lang="en-AU" b="1" dirty="0">
                <a:solidFill>
                  <a:schemeClr val="tx1"/>
                </a:solidFill>
              </a:rPr>
              <a:t>i.e. </a:t>
            </a:r>
            <a:r>
              <a:rPr lang="en-AU" b="1" dirty="0" smtClean="0">
                <a:solidFill>
                  <a:schemeClr val="tx1"/>
                </a:solidFill>
              </a:rPr>
              <a:t>C1P1 </a:t>
            </a:r>
            <a:r>
              <a:rPr lang="en-AU" b="1" dirty="0">
                <a:solidFill>
                  <a:schemeClr val="tx1"/>
                </a:solidFill>
              </a:rPr>
              <a:t>to </a:t>
            </a:r>
            <a:r>
              <a:rPr lang="en-AU" b="1" dirty="0" smtClean="0">
                <a:solidFill>
                  <a:schemeClr val="tx1"/>
                </a:solidFill>
              </a:rPr>
              <a:t>C1P9</a:t>
            </a:r>
            <a:endParaRPr lang="en-AU" b="1" dirty="0">
              <a:solidFill>
                <a:schemeClr val="tx1"/>
              </a:solidFill>
            </a:endParaRPr>
          </a:p>
          <a:p>
            <a:pPr marL="285750" indent="-285750">
              <a:spcBef>
                <a:spcPts val="600"/>
              </a:spcBef>
              <a:spcAft>
                <a:spcPts val="200"/>
              </a:spcAft>
              <a:buFont typeface="Arial" panose="020B0604020202020204" pitchFamily="34" charset="0"/>
              <a:buChar char="•"/>
            </a:pPr>
            <a:r>
              <a:rPr lang="en-AU" b="1" dirty="0">
                <a:solidFill>
                  <a:schemeClr val="tx1"/>
                </a:solidFill>
              </a:rPr>
              <a:t>However, additional DTS Provisions apply to some buildings / features</a:t>
            </a:r>
          </a:p>
        </p:txBody>
      </p:sp>
      <p:sp>
        <p:nvSpPr>
          <p:cNvPr id="25" name="Section G and I Bubble">
            <a:extLst>
              <a:ext uri="{FF2B5EF4-FFF2-40B4-BE49-F238E27FC236}">
                <a16:creationId xmlns:a16="http://schemas.microsoft.com/office/drawing/2014/main" xmlns="" id="{E7C5636C-92A4-404E-ACFC-C53FBEF18A8E}"/>
              </a:ext>
            </a:extLst>
          </p:cNvPr>
          <p:cNvSpPr/>
          <p:nvPr/>
        </p:nvSpPr>
        <p:spPr>
          <a:xfrm>
            <a:off x="8833699" y="1994483"/>
            <a:ext cx="2830828" cy="4549191"/>
          </a:xfrm>
          <a:prstGeom prst="wedgeRoundRectCallout">
            <a:avLst>
              <a:gd name="adj1" fmla="val -68875"/>
              <a:gd name="adj2" fmla="val -10190"/>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Aft>
                <a:spcPts val="600"/>
              </a:spcAft>
              <a:buFont typeface="Arial" panose="020B0604020202020204" pitchFamily="34" charset="0"/>
              <a:buChar char="•"/>
            </a:pPr>
            <a:r>
              <a:rPr lang="en-AU" b="1" dirty="0">
                <a:solidFill>
                  <a:schemeClr val="tx1"/>
                </a:solidFill>
              </a:rPr>
              <a:t>Section G Ancillary provisions</a:t>
            </a:r>
          </a:p>
          <a:p>
            <a:pPr marL="285750" indent="-285750">
              <a:spcAft>
                <a:spcPts val="600"/>
              </a:spcAft>
              <a:buFont typeface="Arial" panose="020B0604020202020204" pitchFamily="34" charset="0"/>
              <a:buChar char="•"/>
            </a:pPr>
            <a:r>
              <a:rPr lang="en-AU" b="1" dirty="0">
                <a:solidFill>
                  <a:schemeClr val="tx1"/>
                </a:solidFill>
              </a:rPr>
              <a:t>Section </a:t>
            </a:r>
            <a:r>
              <a:rPr lang="en-AU" b="1" dirty="0" smtClean="0">
                <a:solidFill>
                  <a:schemeClr val="tx1"/>
                </a:solidFill>
              </a:rPr>
              <a:t>I </a:t>
            </a:r>
            <a:r>
              <a:rPr lang="en-AU" b="1" dirty="0">
                <a:solidFill>
                  <a:schemeClr val="tx1"/>
                </a:solidFill>
              </a:rPr>
              <a:t>Special use buildings</a:t>
            </a:r>
          </a:p>
          <a:p>
            <a:pPr marL="285750" indent="-285750">
              <a:spcAft>
                <a:spcPts val="600"/>
              </a:spcAft>
              <a:buFont typeface="Arial" panose="020B0604020202020204" pitchFamily="34" charset="0"/>
              <a:buChar char="•"/>
            </a:pPr>
            <a:r>
              <a:rPr lang="en-AU" b="1" dirty="0">
                <a:solidFill>
                  <a:schemeClr val="tx1"/>
                </a:solidFill>
              </a:rPr>
              <a:t>Additional provisions that apply in the circumstances described</a:t>
            </a:r>
          </a:p>
          <a:p>
            <a:pPr marL="285750" indent="-285750">
              <a:spcAft>
                <a:spcPts val="600"/>
              </a:spcAft>
              <a:buFont typeface="Arial" panose="020B0604020202020204" pitchFamily="34" charset="0"/>
              <a:buChar char="•"/>
            </a:pPr>
            <a:r>
              <a:rPr lang="en-AU" b="1" dirty="0">
                <a:solidFill>
                  <a:schemeClr val="tx1"/>
                </a:solidFill>
              </a:rPr>
              <a:t>All other relevant provisions in Parts </a:t>
            </a:r>
            <a:r>
              <a:rPr lang="en-AU" b="1" dirty="0" smtClean="0">
                <a:solidFill>
                  <a:schemeClr val="tx1"/>
                </a:solidFill>
              </a:rPr>
              <a:t>C2, C3 </a:t>
            </a:r>
            <a:r>
              <a:rPr lang="en-AU" b="1" dirty="0">
                <a:solidFill>
                  <a:schemeClr val="tx1"/>
                </a:solidFill>
              </a:rPr>
              <a:t>and </a:t>
            </a:r>
            <a:r>
              <a:rPr lang="en-AU" b="1" dirty="0" smtClean="0">
                <a:solidFill>
                  <a:schemeClr val="tx1"/>
                </a:solidFill>
              </a:rPr>
              <a:t>C4 </a:t>
            </a:r>
            <a:r>
              <a:rPr lang="en-AU" b="1" dirty="0">
                <a:solidFill>
                  <a:schemeClr val="tx1"/>
                </a:solidFill>
              </a:rPr>
              <a:t>must also be complied with</a:t>
            </a:r>
          </a:p>
        </p:txBody>
      </p:sp>
      <p:sp>
        <p:nvSpPr>
          <p:cNvPr id="20" name="Perf Solution Bubble">
            <a:extLst>
              <a:ext uri="{FF2B5EF4-FFF2-40B4-BE49-F238E27FC236}">
                <a16:creationId xmlns:a16="http://schemas.microsoft.com/office/drawing/2014/main" xmlns="" id="{EEB197FB-3E05-4F49-8EBB-85BD2F413B4F}"/>
              </a:ext>
            </a:extLst>
          </p:cNvPr>
          <p:cNvSpPr/>
          <p:nvPr/>
        </p:nvSpPr>
        <p:spPr>
          <a:xfrm>
            <a:off x="1086250" y="4857751"/>
            <a:ext cx="10732370" cy="1685924"/>
          </a:xfrm>
          <a:prstGeom prst="wedgeRoundRectCallout">
            <a:avLst>
              <a:gd name="adj1" fmla="val -34022"/>
              <a:gd name="adj2" fmla="val -77795"/>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600"/>
              </a:spcAft>
              <a:buFont typeface="Arial" panose="020B0604020202020204" pitchFamily="34" charset="0"/>
              <a:buChar char="•"/>
            </a:pPr>
            <a:r>
              <a:rPr lang="en-AU" b="1" dirty="0">
                <a:solidFill>
                  <a:schemeClr val="tx1"/>
                </a:solidFill>
              </a:rPr>
              <a:t>You do not have to use the DTS Provisions. You can develop a Performance Solution to satisfy one or more, or all, the applicable Performance Requirements</a:t>
            </a:r>
          </a:p>
          <a:p>
            <a:pPr marL="285750" indent="-285750">
              <a:spcBef>
                <a:spcPts val="200"/>
              </a:spcBef>
              <a:spcAft>
                <a:spcPts val="600"/>
              </a:spcAft>
              <a:buFont typeface="Arial" panose="020B0604020202020204" pitchFamily="34" charset="0"/>
              <a:buChar char="•"/>
            </a:pPr>
            <a:r>
              <a:rPr lang="en-AU" b="1" dirty="0">
                <a:solidFill>
                  <a:schemeClr val="tx1"/>
                </a:solidFill>
              </a:rPr>
              <a:t>Remember that the NCC Provisions must be applied holistically, so implementing a Performance Solution to meet one requirement may impact on other Performance Requirements, DTS Solutions or Performance Solutions</a:t>
            </a:r>
          </a:p>
        </p:txBody>
      </p:sp>
      <p:pic>
        <p:nvPicPr>
          <p:cNvPr id="14" name="Vol One Logo">
            <a:extLst>
              <a:ext uri="{FF2B5EF4-FFF2-40B4-BE49-F238E27FC236}">
                <a16:creationId xmlns:a16="http://schemas.microsoft.com/office/drawing/2014/main" xmlns="" id="{63BD7DB8-49CB-4DD0-96EE-3CC81E54D8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933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17"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strVal val="#ppt_h"/>
                                          </p:val>
                                        </p:tav>
                                        <p:tav tm="100000">
                                          <p:val>
                                            <p:strVal val="#ppt_h"/>
                                          </p:val>
                                        </p:tav>
                                      </p:tavLst>
                                    </p:anim>
                                  </p:childTnLst>
                                </p:cTn>
                              </p:par>
                              <p:par>
                                <p:cTn id="15" presetID="9"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17" presetClass="entr" presetSubtype="10" fill="hold" grpId="1"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xit" presetSubtype="10" fill="hold" grpId="0" nodeType="clickEffect">
                                  <p:stCondLst>
                                    <p:cond delay="0"/>
                                  </p:stCondLst>
                                  <p:childTnLst>
                                    <p:anim calcmode="lin" valueType="num">
                                      <p:cBhvr>
                                        <p:cTn id="28" dur="500"/>
                                        <p:tgtEl>
                                          <p:spTgt spid="11"/>
                                        </p:tgtEl>
                                        <p:attrNameLst>
                                          <p:attrName>ppt_w</p:attrName>
                                        </p:attrNameLst>
                                      </p:cBhvr>
                                      <p:tavLst>
                                        <p:tav tm="0">
                                          <p:val>
                                            <p:strVal val="ppt_w"/>
                                          </p:val>
                                        </p:tav>
                                        <p:tav tm="100000">
                                          <p:val>
                                            <p:fltVal val="0"/>
                                          </p:val>
                                        </p:tav>
                                      </p:tavLst>
                                    </p:anim>
                                    <p:anim calcmode="lin" valueType="num">
                                      <p:cBhvr>
                                        <p:cTn id="29" dur="500"/>
                                        <p:tgtEl>
                                          <p:spTgt spid="11"/>
                                        </p:tgtEl>
                                        <p:attrNameLst>
                                          <p:attrName>ppt_h</p:attrName>
                                        </p:attrNameLst>
                                      </p:cBhvr>
                                      <p:tavLst>
                                        <p:tav tm="0">
                                          <p:val>
                                            <p:strVal val="ppt_h"/>
                                          </p:val>
                                        </p:tav>
                                        <p:tav tm="100000">
                                          <p:val>
                                            <p:strVal val="ppt_h"/>
                                          </p:val>
                                        </p:tav>
                                      </p:tavLst>
                                    </p:anim>
                                    <p:set>
                                      <p:cBhvr>
                                        <p:cTn id="3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17" presetClass="entr" presetSubtype="10" fill="hold" grpId="1"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xit" presetSubtype="10" fill="hold" grpId="0" nodeType="clickEffect">
                                  <p:stCondLst>
                                    <p:cond delay="0"/>
                                  </p:stCondLst>
                                  <p:childTnLst>
                                    <p:anim calcmode="lin" valueType="num">
                                      <p:cBhvr>
                                        <p:cTn id="41" dur="500"/>
                                        <p:tgtEl>
                                          <p:spTgt spid="16"/>
                                        </p:tgtEl>
                                        <p:attrNameLst>
                                          <p:attrName>ppt_w</p:attrName>
                                        </p:attrNameLst>
                                      </p:cBhvr>
                                      <p:tavLst>
                                        <p:tav tm="0">
                                          <p:val>
                                            <p:strVal val="ppt_w"/>
                                          </p:val>
                                        </p:tav>
                                        <p:tav tm="100000">
                                          <p:val>
                                            <p:fltVal val="0"/>
                                          </p:val>
                                        </p:tav>
                                      </p:tavLst>
                                    </p:anim>
                                    <p:anim calcmode="lin" valueType="num">
                                      <p:cBhvr>
                                        <p:cTn id="42" dur="500"/>
                                        <p:tgtEl>
                                          <p:spTgt spid="16"/>
                                        </p:tgtEl>
                                        <p:attrNameLst>
                                          <p:attrName>ppt_h</p:attrName>
                                        </p:attrNameLst>
                                      </p:cBhvr>
                                      <p:tavLst>
                                        <p:tav tm="0">
                                          <p:val>
                                            <p:strVal val="ppt_h"/>
                                          </p:val>
                                        </p:tav>
                                        <p:tav tm="100000">
                                          <p:val>
                                            <p:strVal val="ppt_h"/>
                                          </p:val>
                                        </p:tav>
                                      </p:tavLst>
                                    </p:anim>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xit" presetSubtype="10" fill="hold" grpId="1" nodeType="clickEffect">
                                  <p:stCondLst>
                                    <p:cond delay="0"/>
                                  </p:stCondLst>
                                  <p:childTnLst>
                                    <p:anim calcmode="lin" valueType="num">
                                      <p:cBhvr>
                                        <p:cTn id="54" dur="500"/>
                                        <p:tgtEl>
                                          <p:spTgt spid="25"/>
                                        </p:tgtEl>
                                        <p:attrNameLst>
                                          <p:attrName>ppt_w</p:attrName>
                                        </p:attrNameLst>
                                      </p:cBhvr>
                                      <p:tavLst>
                                        <p:tav tm="0">
                                          <p:val>
                                            <p:strVal val="ppt_w"/>
                                          </p:val>
                                        </p:tav>
                                        <p:tav tm="100000">
                                          <p:val>
                                            <p:fltVal val="0"/>
                                          </p:val>
                                        </p:tav>
                                      </p:tavLst>
                                    </p:anim>
                                    <p:anim calcmode="lin" valueType="num">
                                      <p:cBhvr>
                                        <p:cTn id="55" dur="500"/>
                                        <p:tgtEl>
                                          <p:spTgt spid="25"/>
                                        </p:tgtEl>
                                        <p:attrNameLst>
                                          <p:attrName>ppt_h</p:attrName>
                                        </p:attrNameLst>
                                      </p:cBhvr>
                                      <p:tavLst>
                                        <p:tav tm="0">
                                          <p:val>
                                            <p:strVal val="ppt_h"/>
                                          </p:val>
                                        </p:tav>
                                        <p:tav tm="100000">
                                          <p:val>
                                            <p:strVal val="ppt_h"/>
                                          </p:val>
                                        </p:tav>
                                      </p:tavLst>
                                    </p:anim>
                                    <p:set>
                                      <p:cBhvr>
                                        <p:cTn id="5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7" presetClass="entr" presetSubtype="10" fill="hold" grpId="1"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xit" presetSubtype="10" fill="hold" grpId="0" nodeType="clickEffect">
                                  <p:stCondLst>
                                    <p:cond delay="0"/>
                                  </p:stCondLst>
                                  <p:childTnLst>
                                    <p:anim calcmode="lin" valueType="num">
                                      <p:cBhvr>
                                        <p:cTn id="67" dur="500"/>
                                        <p:tgtEl>
                                          <p:spTgt spid="20"/>
                                        </p:tgtEl>
                                        <p:attrNameLst>
                                          <p:attrName>ppt_w</p:attrName>
                                        </p:attrNameLst>
                                      </p:cBhvr>
                                      <p:tavLst>
                                        <p:tav tm="0">
                                          <p:val>
                                            <p:strVal val="ppt_w"/>
                                          </p:val>
                                        </p:tav>
                                        <p:tav tm="100000">
                                          <p:val>
                                            <p:fltVal val="0"/>
                                          </p:val>
                                        </p:tav>
                                      </p:tavLst>
                                    </p:anim>
                                    <p:anim calcmode="lin" valueType="num">
                                      <p:cBhvr>
                                        <p:cTn id="68" dur="500"/>
                                        <p:tgtEl>
                                          <p:spTgt spid="20"/>
                                        </p:tgtEl>
                                        <p:attrNameLst>
                                          <p:attrName>ppt_h</p:attrName>
                                        </p:attrNameLst>
                                      </p:cBhvr>
                                      <p:tavLst>
                                        <p:tav tm="0">
                                          <p:val>
                                            <p:strVal val="ppt_h"/>
                                          </p:val>
                                        </p:tav>
                                        <p:tav tm="100000">
                                          <p:val>
                                            <p:strVal val="ppt_h"/>
                                          </p:val>
                                        </p:tav>
                                      </p:tavLst>
                                    </p:anim>
                                    <p:set>
                                      <p:cBhvr>
                                        <p:cTn id="6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2" grpId="0" animBg="1"/>
      <p:bldP spid="11" grpId="0" animBg="1"/>
      <p:bldP spid="11" grpId="1" animBg="1"/>
      <p:bldP spid="16" grpId="0" animBg="1"/>
      <p:bldP spid="16" grpId="1" animBg="1"/>
      <p:bldP spid="25" grpId="0" animBg="1"/>
      <p:bldP spid="25" grpId="1" animBg="1"/>
      <p:bldP spid="20" grpId="0" animBg="1"/>
      <p:bldP spid="2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VOLUME ONE LAYOUT SLIDES" val="aTe0tJ2N"/>
  <p:tag name="ARTICULATE_DESIGN_ID_CUSTOM DESIGN" val="LmJeWGCI"/>
  <p:tag name="ARTICULATE_DESIGN_ID_CORE MASTER SLIDE SET" val="CVoi9Jbu"/>
  <p:tag name="ARTICULATE_DESIGN_ID_VOLUME TWO LAYOUT SLIDES" val="mCvCkv9a"/>
  <p:tag name="ARTICULATE_DESIGN_ID_VOLUME THREE LAYOUTS" val="skKT0QKX"/>
  <p:tag name="ARTICULATE_DESIGN_ID_MASTER SLIDE SET" val="NFqpDy3E"/>
  <p:tag name="ARTICULATE_SLIDE_THUMBNAIL_REFRESH" val="1"/>
  <p:tag name="ARTICULATE_PROJECT_OPEN" val="0"/>
  <p:tag name="ARTICULATE_SLIDE_COUNT" val="2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set">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B Master template V6.0.potx" id="{233C921A-93AA-42A8-A771-D6B372EC865E}" vid="{7A33481F-10D2-4EDF-993A-C6E316379EDD}"/>
    </a:ext>
  </a:extLst>
</a:theme>
</file>

<file path=ppt/theme/theme2.xml><?xml version="1.0" encoding="utf-8"?>
<a:theme xmlns:a="http://schemas.openxmlformats.org/drawingml/2006/main" name="Theme1">
  <a:themeElements>
    <a:clrScheme name="New NCC Branding">
      <a:dk1>
        <a:sysClr val="windowText" lastClr="000000"/>
      </a:dk1>
      <a:lt1>
        <a:srgbClr val="FFFFFF"/>
      </a:lt1>
      <a:dk2>
        <a:srgbClr val="44546A"/>
      </a:dk2>
      <a:lt2>
        <a:srgbClr val="FFFFFF"/>
      </a:lt2>
      <a:accent1>
        <a:srgbClr val="002E5D"/>
      </a:accent1>
      <a:accent2>
        <a:srgbClr val="485CC7"/>
      </a:accent2>
      <a:accent3>
        <a:srgbClr val="004680"/>
      </a:accent3>
      <a:accent4>
        <a:srgbClr val="62B5E5"/>
      </a:accent4>
      <a:accent5>
        <a:srgbClr val="E1523D"/>
      </a:accent5>
      <a:accent6>
        <a:srgbClr val="009B7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930DFD5-09B9-410D-949A-1872B70E607D}" vid="{2E24D060-C436-48D5-B4CE-AF02D68F3D7C}"/>
    </a:ext>
  </a:extLst>
</a:theme>
</file>

<file path=ppt/theme/theme3.xml><?xml version="1.0" encoding="utf-8"?>
<a:theme xmlns:a="http://schemas.openxmlformats.org/drawingml/2006/main" name="Office Theme">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d064c82f-d8ab-4a3d-94af-5f326bc58d2d">WUYEHK7WH6H4-1653706823-1397</_dlc_DocId>
    <_dlc_DocIdUrl xmlns="d064c82f-d8ab-4a3d-94af-5f326bc58d2d">
      <Url>https://dochub/div/australianbuildingcodesboard/businessfunctions/resourcelibrary/guidanceandtraining/_layouts/15/DocIdRedir.aspx?ID=WUYEHK7WH6H4-1653706823-1397</Url>
      <Description>WUYEHK7WH6H4-1653706823-1397</Description>
    </_dlc_DocIdUrl>
    <n99e4c9942c6404eb103464a00e6097b xmlns="d064c82f-d8ab-4a3d-94af-5f326bc58d2d">
      <Terms xmlns="http://schemas.microsoft.com/office/infopath/2007/PartnerControls">
        <TermInfo xmlns="http://schemas.microsoft.com/office/infopath/2007/PartnerControls">
          <TermName>2021</TermName>
          <TermId>712d5b50-1b62-44de-9d3e-74234783b265</TermId>
        </TermInfo>
      </Terms>
    </n99e4c9942c6404eb103464a00e6097b>
    <adb9bed2e36e4a93af574aeb444da63e xmlns="d064c82f-d8ab-4a3d-94af-5f326bc58d2d">
      <Terms xmlns="http://schemas.microsoft.com/office/infopath/2007/PartnerControls">
        <TermInfo xmlns="http://schemas.microsoft.com/office/infopath/2007/PartnerControls">
          <TermName>Tutor</TermName>
          <TermId>1ce3eea8-ddb8-4eff-86b1-4b6040eed2c8</TermId>
        </TermInfo>
        <TermInfo xmlns="http://schemas.microsoft.com/office/infopath/2007/PartnerControls">
          <TermName>Education</TermName>
          <TermId>4d80e486-8489-4dcd-903d-ee8f24163c3c</TermId>
        </TermInfo>
        <TermInfo xmlns="http://schemas.microsoft.com/office/infopath/2007/PartnerControls">
          <TermName>Training</TermName>
          <TermId>e3ba519d-b770-438c-bf20-e45ec26c794e</TermId>
        </TermInfo>
      </Terms>
    </adb9bed2e36e4a93af574aeb444da63e>
    <aa25a1a23adf4c92a153145de6afe324 xmlns="d064c82f-d8ab-4a3d-94af-5f326bc58d2d">
      <Terms xmlns="http://schemas.microsoft.com/office/infopath/2007/PartnerControls">
        <TermInfo xmlns="http://schemas.microsoft.com/office/infopath/2007/PartnerControls">
          <TermName>OFFICIAL</TermName>
          <TermId>6106d03b-a1a0-4e30-9d91-d5e9fb4314f9</TermId>
        </TermInfo>
      </Terms>
    </aa25a1a23adf4c92a153145de6afe324>
    <pe2555c81638466f9eb614edb9ecde52 xmlns="d064c82f-d8ab-4a3d-94af-5f326bc58d2d">
      <Terms xmlns="http://schemas.microsoft.com/office/infopath/2007/PartnerControls">
        <TermInfo xmlns="http://schemas.microsoft.com/office/infopath/2007/PartnerControls">
          <TermName>Presentation</TermName>
          <TermId>ab805e68-7a57-486a-be81-1c5c2b6ed4f5</TermId>
        </TermInfo>
      </Terms>
    </pe2555c81638466f9eb614edb9ecde52>
    <g7bcb40ba23249a78edca7d43a67c1c9 xmlns="d064c82f-d8ab-4a3d-94af-5f326bc58d2d">
      <Terms xmlns="http://schemas.microsoft.com/office/infopath/2007/PartnerControls">
        <TermInfo xmlns="http://schemas.microsoft.com/office/infopath/2007/PartnerControls">
          <TermName>Training</TermName>
          <TermId>82b7179b-f672-4694-9a36-74ec64695c9b</TermId>
        </TermInfo>
      </Terms>
    </g7bcb40ba23249a78edca7d43a67c1c9>
    <TaxCatchAll xmlns="d064c82f-d8ab-4a3d-94af-5f326bc58d2d">
      <Value>83</Value>
      <Value>1511</Value>
      <Value>125</Value>
      <Value>225</Value>
      <Value>224</Value>
      <Value>3</Value>
      <Value>85</Value>
    </TaxCatchAll>
    <Comments xmlns="http://schemas.microsoft.com/sharepoint/v3">New version to be published.  Editorials made to Slides 4, 5 and 17 based on feedback from ACAA.</Comments>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BD8C9492125574A91909CD263A904DF" ma:contentTypeVersion="15" ma:contentTypeDescription="Create a new document." ma:contentTypeScope="" ma:versionID="da51352f66ec3f78b0ca210b279cbbee">
  <xsd:schema xmlns:xsd="http://www.w3.org/2001/XMLSchema" xmlns:xs="http://www.w3.org/2001/XMLSchema" xmlns:p="http://schemas.microsoft.com/office/2006/metadata/properties" xmlns:ns1="http://schemas.microsoft.com/sharepoint/v3" xmlns:ns2="d064c82f-d8ab-4a3d-94af-5f326bc58d2d" xmlns:ns3="http://schemas.microsoft.com/sharepoint/v4" targetNamespace="http://schemas.microsoft.com/office/2006/metadata/properties" ma:root="true" ma:fieldsID="87c41af653eb1cfdf031f9a0717fdd63" ns1:_="" ns2:_="" ns3:_="">
    <xsd:import namespace="http://schemas.microsoft.com/sharepoint/v3"/>
    <xsd:import namespace="d064c82f-d8ab-4a3d-94af-5f326bc58d2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4c82f-d8ab-4a3d-94af-5f326bc58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a7ee364-b2a1-4f0a-a954-3c284f763d4f}" ma:internalName="TaxCatchAll" ma:showField="CatchAllData" ma:web="d064c82f-d8ab-4a3d-94af-5f326bc58d2d">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49b4ab08-24a7-4c85-9f80-4fe3e469e22f"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0B930A-C82B-4EDF-B9D7-BAEA8E1C53D3}">
  <ds:schemaRefs>
    <ds:schemaRef ds:uri="http://schemas.microsoft.com/sharepoint/events"/>
  </ds:schemaRefs>
</ds:datastoreItem>
</file>

<file path=customXml/itemProps2.xml><?xml version="1.0" encoding="utf-8"?>
<ds:datastoreItem xmlns:ds="http://schemas.openxmlformats.org/officeDocument/2006/customXml" ds:itemID="{0E2761CC-5F4B-4AF8-BCF9-A4C011F50DFE}">
  <ds:schemaRefs>
    <ds:schemaRef ds:uri="http://purl.org/dc/terms/"/>
    <ds:schemaRef ds:uri="http://purl.org/dc/dcmitype/"/>
    <ds:schemaRef ds:uri="http://schemas.microsoft.com/office/2006/documentManagement/types"/>
    <ds:schemaRef ds:uri="http://schemas.microsoft.com/office/2006/metadata/properties"/>
    <ds:schemaRef ds:uri="d064c82f-d8ab-4a3d-94af-5f326bc58d2d"/>
    <ds:schemaRef ds:uri="http://schemas.microsoft.com/office/infopath/2007/PartnerControls"/>
    <ds:schemaRef ds:uri="http://schemas.microsoft.com/sharepoint/v3"/>
    <ds:schemaRef ds:uri="http://schemas.openxmlformats.org/package/2006/metadata/core-properties"/>
    <ds:schemaRef ds:uri="http://schemas.microsoft.com/sharepoint/v4"/>
    <ds:schemaRef ds:uri="http://www.w3.org/XML/1998/namespace"/>
    <ds:schemaRef ds:uri="http://purl.org/dc/elements/1.1/"/>
  </ds:schemaRefs>
</ds:datastoreItem>
</file>

<file path=customXml/itemProps3.xml><?xml version="1.0" encoding="utf-8"?>
<ds:datastoreItem xmlns:ds="http://schemas.openxmlformats.org/officeDocument/2006/customXml" ds:itemID="{B3006A65-C736-48F5-8F6A-E2117F26513F}">
  <ds:schemaRefs>
    <ds:schemaRef ds:uri="http://schemas.microsoft.com/sharepoint/v3/contenttype/forms"/>
  </ds:schemaRefs>
</ds:datastoreItem>
</file>

<file path=customXml/itemProps4.xml><?xml version="1.0" encoding="utf-8"?>
<ds:datastoreItem xmlns:ds="http://schemas.openxmlformats.org/officeDocument/2006/customXml" ds:itemID="{765E9176-B6EA-4E0F-BA7E-741958828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64c82f-d8ab-4a3d-94af-5f326bc58d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ABCB Master template V6.0</Template>
  <TotalTime>13996</TotalTime>
  <Words>16668</Words>
  <Application>Microsoft Office PowerPoint</Application>
  <PresentationFormat>Widescreen</PresentationFormat>
  <Paragraphs>1369</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Helvetica Light</vt:lpstr>
      <vt:lpstr>Segoe UI</vt:lpstr>
      <vt:lpstr>Wingdings</vt:lpstr>
      <vt:lpstr>Master slide set</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ABCB</dc:creator>
  <cp:lastModifiedBy>Sewter, Mitchell</cp:lastModifiedBy>
  <cp:revision>446</cp:revision>
  <cp:lastPrinted>2021-02-12T06:22:43Z</cp:lastPrinted>
  <dcterms:created xsi:type="dcterms:W3CDTF">2021-01-30T09:33:39Z</dcterms:created>
  <dcterms:modified xsi:type="dcterms:W3CDTF">2022-11-23T03:49:55Z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AAE0677D-000A-48B6-B6FE-4970B9FACAC9</vt:lpwstr>
  </property>
  <property fmtid="{D5CDD505-2E9C-101B-9397-08002B2CF9AE}" pid="3" name="ArticulatePath">
    <vt:lpwstr>Presentation1</vt:lpwstr>
  </property>
  <property fmtid="{D5CDD505-2E9C-101B-9397-08002B2CF9AE}" pid="4" name="ContentTypeId">
    <vt:lpwstr>0x0101004BD8C9492125574A91909CD263A904DF</vt:lpwstr>
  </property>
  <property fmtid="{D5CDD505-2E9C-101B-9397-08002B2CF9AE}" pid="5" name="_dlc_DocIdItemGuid">
    <vt:lpwstr>54e33d1e-5e2b-43b3-af6f-ef977025517b</vt:lpwstr>
  </property>
  <property fmtid="{D5CDD505-2E9C-101B-9397-08002B2CF9AE}" pid="6" name="DocHub_Year">
    <vt:lpwstr>1511;#2021|712d5b50-1b62-44de-9d3e-74234783b265</vt:lpwstr>
  </property>
  <property fmtid="{D5CDD505-2E9C-101B-9397-08002B2CF9AE}" pid="7" name="DocHub_DocumentType">
    <vt:lpwstr>125;#Presentation|ab805e68-7a57-486a-be81-1c5c2b6ed4f5</vt:lpwstr>
  </property>
  <property fmtid="{D5CDD505-2E9C-101B-9397-08002B2CF9AE}" pid="8" name="DocHub_SecurityClassification">
    <vt:lpwstr>3;#OFFICIAL|6106d03b-a1a0-4e30-9d91-d5e9fb4314f9</vt:lpwstr>
  </property>
  <property fmtid="{D5CDD505-2E9C-101B-9397-08002B2CF9AE}" pid="9" name="DocHub_Keywords">
    <vt:lpwstr>224;#Tutor|1ce3eea8-ddb8-4eff-86b1-4b6040eed2c8;#85;#Education|4d80e486-8489-4dcd-903d-ee8f24163c3c;#225;#Training|e3ba519d-b770-438c-bf20-e45ec26c794e</vt:lpwstr>
  </property>
  <property fmtid="{D5CDD505-2E9C-101B-9397-08002B2CF9AE}" pid="10" name="DocHub_WorkActivity">
    <vt:lpwstr>83;#Training|82b7179b-f672-4694-9a36-74ec64695c9b</vt:lpwstr>
  </property>
</Properties>
</file>