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3.xml" ContentType="application/vnd.openxmlformats-officedocument.theme+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notesSlides/notesSlide11.xml" ContentType="application/vnd.openxmlformats-officedocument.presentationml.notesSlide+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notesSlides/notesSlide14.xml" ContentType="application/vnd.openxmlformats-officedocument.presentationml.notesSlide+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notesSlides/notesSlide18.xml" ContentType="application/vnd.openxmlformats-officedocument.presentationml.notesSlide+xml"/>
  <Override PartName="/ppt/tags/tag67.xml" ContentType="application/vnd.openxmlformats-officedocument.presentationml.tags+xml"/>
  <Override PartName="/ppt/notesSlides/notesSlide19.xml" ContentType="application/vnd.openxmlformats-officedocument.presentationml.notesSlide+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notesSlides/notesSlide21.xml" ContentType="application/vnd.openxmlformats-officedocument.presentationml.notesSlide+xml"/>
  <Override PartName="/ppt/tags/tag70.xml" ContentType="application/vnd.openxmlformats-officedocument.presentationml.tags+xml"/>
  <Override PartName="/ppt/notesSlides/notesSlide22.xml" ContentType="application/vnd.openxmlformats-officedocument.presentationml.notesSlide+xml"/>
  <Override PartName="/ppt/tags/tag71.xml" ContentType="application/vnd.openxmlformats-officedocument.presentationml.tags+xml"/>
  <Override PartName="/ppt/notesSlides/notesSlide23.xml" ContentType="application/vnd.openxmlformats-officedocument.presentationml.notesSlide+xml"/>
  <Override PartName="/ppt/tags/tag72.xml" ContentType="application/vnd.openxmlformats-officedocument.presentationml.tags+xml"/>
  <Override PartName="/ppt/notesSlides/notesSlide24.xml" ContentType="application/vnd.openxmlformats-officedocument.presentationml.notesSlide+xml"/>
  <Override PartName="/ppt/tags/tag73.xml" ContentType="application/vnd.openxmlformats-officedocument.presentationml.tags+xml"/>
  <Override PartName="/ppt/notesSlides/notesSlide25.xml" ContentType="application/vnd.openxmlformats-officedocument.presentationml.notesSlide+xml"/>
  <Override PartName="/ppt/tags/tag74.xml" ContentType="application/vnd.openxmlformats-officedocument.presentationml.tags+xml"/>
  <Override PartName="/ppt/notesSlides/notesSlide26.xml" ContentType="application/vnd.openxmlformats-officedocument.presentationml.notesSlide+xml"/>
  <Override PartName="/ppt/tags/tag75.xml" ContentType="application/vnd.openxmlformats-officedocument.presentationml.tags+xml"/>
  <Override PartName="/ppt/notesSlides/notesSlide27.xml" ContentType="application/vnd.openxmlformats-officedocument.presentationml.notesSlide+xml"/>
  <Override PartName="/ppt/tags/tag76.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 id="2147483840" r:id="rId6"/>
  </p:sldMasterIdLst>
  <p:notesMasterIdLst>
    <p:notesMasterId r:id="rId35"/>
  </p:notesMasterIdLst>
  <p:sldIdLst>
    <p:sldId id="259" r:id="rId7"/>
    <p:sldId id="281" r:id="rId8"/>
    <p:sldId id="348" r:id="rId9"/>
    <p:sldId id="349" r:id="rId10"/>
    <p:sldId id="810" r:id="rId11"/>
    <p:sldId id="283" r:id="rId12"/>
    <p:sldId id="796" r:id="rId13"/>
    <p:sldId id="805" r:id="rId14"/>
    <p:sldId id="811" r:id="rId15"/>
    <p:sldId id="804" r:id="rId16"/>
    <p:sldId id="806" r:id="rId17"/>
    <p:sldId id="807" r:id="rId18"/>
    <p:sldId id="802" r:id="rId19"/>
    <p:sldId id="808" r:id="rId20"/>
    <p:sldId id="832" r:id="rId21"/>
    <p:sldId id="814" r:id="rId22"/>
    <p:sldId id="815" r:id="rId23"/>
    <p:sldId id="817" r:id="rId24"/>
    <p:sldId id="307" r:id="rId25"/>
    <p:sldId id="297" r:id="rId26"/>
    <p:sldId id="299" r:id="rId27"/>
    <p:sldId id="812" r:id="rId28"/>
    <p:sldId id="813" r:id="rId29"/>
    <p:sldId id="818" r:id="rId30"/>
    <p:sldId id="279" r:id="rId31"/>
    <p:sldId id="302" r:id="rId32"/>
    <p:sldId id="303" r:id="rId33"/>
    <p:sldId id="352"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ville, Philip" initials="MP" lastIdx="34" clrIdx="0">
    <p:extLst>
      <p:ext uri="{19B8F6BF-5375-455C-9EA6-DF929625EA0E}">
        <p15:presenceInfo xmlns:p15="http://schemas.microsoft.com/office/powerpoint/2012/main" userId="S-1-5-21-2957929095-3120739573-999721741-118616" providerId="AD"/>
      </p:ext>
    </p:extLst>
  </p:cmAuthor>
  <p:cmAuthor id="2" name="Wright, Clare" initials="WC" lastIdx="55" clrIdx="1">
    <p:extLst>
      <p:ext uri="{19B8F6BF-5375-455C-9EA6-DF929625EA0E}">
        <p15:presenceInfo xmlns:p15="http://schemas.microsoft.com/office/powerpoint/2012/main" userId="S-1-5-21-2957929095-3120739573-999721741-85180" providerId="AD"/>
      </p:ext>
    </p:extLst>
  </p:cmAuthor>
  <p:cmAuthor id="3" name="Jacinta Nelligan" initials="JN" lastIdx="5" clrIdx="2">
    <p:extLst>
      <p:ext uri="{19B8F6BF-5375-455C-9EA6-DF929625EA0E}">
        <p15:presenceInfo xmlns:p15="http://schemas.microsoft.com/office/powerpoint/2012/main" userId="ad990f9a64414bef" providerId="Windows Live"/>
      </p:ext>
    </p:extLst>
  </p:cmAuthor>
  <p:cmAuthor id="4" name="Armstrong, Alexander" initials="AA" lastIdx="10" clrIdx="3">
    <p:extLst>
      <p:ext uri="{19B8F6BF-5375-455C-9EA6-DF929625EA0E}">
        <p15:presenceInfo xmlns:p15="http://schemas.microsoft.com/office/powerpoint/2012/main" userId="S-1-5-21-2957929095-3120739573-999721741-1006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CC7"/>
    <a:srgbClr val="5762A7"/>
    <a:srgbClr val="002E5D"/>
    <a:srgbClr val="F2F5FF"/>
    <a:srgbClr val="DA2B10"/>
    <a:srgbClr val="D4DEFF"/>
    <a:srgbClr val="DCDEFF"/>
    <a:srgbClr val="DCD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9" autoAdjust="0"/>
    <p:restoredTop sz="57695" autoAdjust="0"/>
  </p:normalViewPr>
  <p:slideViewPr>
    <p:cSldViewPr snapToGrid="0">
      <p:cViewPr varScale="1">
        <p:scale>
          <a:sx n="65" d="100"/>
          <a:sy n="65" d="100"/>
        </p:scale>
        <p:origin x="1902" y="72"/>
      </p:cViewPr>
      <p:guideLst/>
    </p:cSldViewPr>
  </p:slideViewPr>
  <p:outlineViewPr>
    <p:cViewPr>
      <p:scale>
        <a:sx n="33" d="100"/>
        <a:sy n="33" d="100"/>
      </p:scale>
      <p:origin x="0" y="-48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566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n-AU" dirty="0"/>
              <a:t>e</a:t>
            </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dirty="0"/>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kern="1200" dirty="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r>
              <a:rPr lang="en-AU" dirty="0"/>
              <a:t>When you are ready to begin, click once to progress to the animated introduction to the module. </a:t>
            </a:r>
          </a:p>
          <a:p>
            <a:endParaRPr lang="en-AU" dirty="0"/>
          </a:p>
          <a:p>
            <a:r>
              <a:rPr lang="en-AU" b="1" dirty="0"/>
              <a:t>Facilitator Notes</a:t>
            </a:r>
          </a:p>
          <a:p>
            <a:r>
              <a:rPr lang="en-AU" dirty="0"/>
              <a:t>Add your organisation’s logo to this screen.</a:t>
            </a:r>
          </a:p>
          <a:p>
            <a:endParaRPr lang="en-AU" dirty="0"/>
          </a:p>
          <a:p>
            <a:pPr marL="0" indent="0">
              <a:lnSpc>
                <a:spcPct val="100000"/>
              </a:lnSpc>
              <a:buNone/>
            </a:pPr>
            <a:r>
              <a:rPr lang="en-AU" sz="1200" b="1" dirty="0">
                <a:solidFill>
                  <a:schemeClr val="tx1"/>
                </a:solidFill>
                <a:latin typeface="Arial" panose="020B0604020202020204" pitchFamily="34" charset="0"/>
                <a:cs typeface="Arial" panose="020B0604020202020204" pitchFamily="34" charset="0"/>
              </a:rPr>
              <a:t>Copyright </a:t>
            </a:r>
            <a:endParaRPr lang="en-AU" sz="1200" b="1" dirty="0" smtClean="0">
              <a:solidFill>
                <a:schemeClr val="tx1"/>
              </a:solidFill>
              <a:latin typeface="Arial" panose="020B0604020202020204" pitchFamily="34" charset="0"/>
              <a:cs typeface="Arial" panose="020B0604020202020204" pitchFamily="34" charset="0"/>
            </a:endParaRPr>
          </a:p>
          <a:p>
            <a:r>
              <a:rPr lang="en-AU" sz="1200" b="0" kern="1200" dirty="0" smtClean="0">
                <a:solidFill>
                  <a:schemeClr val="tx1"/>
                </a:solidFill>
                <a:effectLst/>
                <a:latin typeface="+mn-lt"/>
                <a:ea typeface="+mn-ea"/>
                <a:cs typeface="+mn-cs"/>
              </a:rPr>
              <a:t>© Commonwealth of Australia and the States and Territories of Australia 2022, published by the Australian Building Codes Board.</a:t>
            </a:r>
          </a:p>
          <a:p>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All material in this publication is licensed under a Creative Commons Attribution-ShareAlike</a:t>
            </a:r>
            <a:r>
              <a:rPr lang="en-AU" sz="1200" b="1" kern="1200" dirty="0" smtClean="0">
                <a:solidFill>
                  <a:schemeClr val="tx1"/>
                </a:solidFill>
                <a:effectLst/>
                <a:latin typeface="+mn-lt"/>
                <a:ea typeface="+mn-ea"/>
                <a:cs typeface="+mn-cs"/>
              </a:rPr>
              <a:t> </a:t>
            </a:r>
            <a:r>
              <a:rPr lang="en-AU" sz="1200" b="0" kern="1200" dirty="0" smtClean="0">
                <a:solidFill>
                  <a:schemeClr val="tx1"/>
                </a:solidFill>
                <a:effectLst/>
                <a:latin typeface="+mn-lt"/>
                <a:ea typeface="+mn-ea"/>
                <a:cs typeface="+mn-cs"/>
              </a:rPr>
              <a:t>4.0 International Licence, with the exception of:</a:t>
            </a:r>
          </a:p>
          <a:p>
            <a:pPr marL="171450" lvl="0" indent="-171450">
              <a:buFont typeface="Arial" panose="020B0604020202020204" pitchFamily="34" charset="0"/>
              <a:buChar char="•"/>
            </a:pPr>
            <a:r>
              <a:rPr lang="en-AU" sz="1200" b="0" kern="1200" dirty="0" smtClean="0">
                <a:solidFill>
                  <a:schemeClr val="tx1"/>
                </a:solidFill>
                <a:effectLst/>
                <a:latin typeface="+mn-lt"/>
                <a:ea typeface="+mn-ea"/>
                <a:cs typeface="+mn-cs"/>
              </a:rPr>
              <a:t>the Commonwealth Coat of Arms;</a:t>
            </a:r>
          </a:p>
          <a:p>
            <a:pPr marL="171450" lvl="0" indent="-171450">
              <a:buFont typeface="Arial" panose="020B0604020202020204" pitchFamily="34" charset="0"/>
              <a:buChar char="•"/>
            </a:pPr>
            <a:r>
              <a:rPr lang="en-AU" sz="1200" b="0" kern="1200" dirty="0" smtClean="0">
                <a:solidFill>
                  <a:schemeClr val="tx1"/>
                </a:solidFill>
                <a:effectLst/>
                <a:latin typeface="+mn-lt"/>
                <a:ea typeface="+mn-ea"/>
                <a:cs typeface="+mn-cs"/>
              </a:rPr>
              <a:t>any logos;</a:t>
            </a:r>
          </a:p>
          <a:p>
            <a:pPr marL="171450" lvl="0" indent="-171450">
              <a:buFont typeface="Arial" panose="020B0604020202020204" pitchFamily="34" charset="0"/>
              <a:buChar char="•"/>
            </a:pPr>
            <a:r>
              <a:rPr lang="en-AU" sz="1200" b="0" kern="1200" dirty="0" smtClean="0">
                <a:solidFill>
                  <a:schemeClr val="tx1"/>
                </a:solidFill>
                <a:effectLst/>
                <a:latin typeface="+mn-lt"/>
                <a:ea typeface="+mn-ea"/>
                <a:cs typeface="+mn-cs"/>
              </a:rPr>
              <a:t>any third party material; </a:t>
            </a:r>
          </a:p>
          <a:p>
            <a:pPr marL="171450" lvl="0" indent="-171450">
              <a:buFont typeface="Arial" panose="020B0604020202020204" pitchFamily="34" charset="0"/>
              <a:buChar char="•"/>
            </a:pPr>
            <a:r>
              <a:rPr lang="en-AU" sz="1200" b="0" kern="1200" dirty="0" smtClean="0">
                <a:solidFill>
                  <a:schemeClr val="tx1"/>
                </a:solidFill>
                <a:effectLst/>
                <a:latin typeface="+mn-lt"/>
                <a:ea typeface="+mn-ea"/>
                <a:cs typeface="+mn-cs"/>
              </a:rPr>
              <a:t>any trademarks; and </a:t>
            </a:r>
          </a:p>
          <a:p>
            <a:pPr marL="171450" lvl="0" indent="-171450">
              <a:buFont typeface="Arial" panose="020B0604020202020204" pitchFamily="34" charset="0"/>
              <a:buChar char="•"/>
            </a:pPr>
            <a:r>
              <a:rPr lang="en-AU" sz="1200" b="0" kern="1200" dirty="0" smtClean="0">
                <a:solidFill>
                  <a:schemeClr val="tx1"/>
                </a:solidFill>
                <a:effectLst/>
                <a:latin typeface="+mn-lt"/>
                <a:ea typeface="+mn-ea"/>
                <a:cs typeface="+mn-cs"/>
              </a:rPr>
              <a:t>any images or photographs.</a:t>
            </a:r>
          </a:p>
          <a:p>
            <a:r>
              <a:rPr lang="en-AU" sz="1200" b="0" kern="1200" dirty="0" smtClean="0">
                <a:solidFill>
                  <a:schemeClr val="tx1"/>
                </a:solidFill>
                <a:effectLst/>
                <a:latin typeface="+mn-lt"/>
                <a:ea typeface="+mn-ea"/>
                <a:cs typeface="+mn-cs"/>
              </a:rPr>
              <a:t> </a:t>
            </a:r>
          </a:p>
          <a:p>
            <a:r>
              <a:rPr lang="en-AU" sz="1200" b="0" kern="1200" dirty="0" smtClean="0">
                <a:solidFill>
                  <a:schemeClr val="tx1"/>
                </a:solidFill>
                <a:effectLst/>
                <a:latin typeface="+mn-lt"/>
                <a:ea typeface="+mn-ea"/>
                <a:cs typeface="+mn-cs"/>
              </a:rPr>
              <a:t>Creative Commons Attribution-ShareAlike</a:t>
            </a:r>
            <a:r>
              <a:rPr lang="en-AU" sz="1200" b="1" kern="1200" dirty="0" smtClean="0">
                <a:solidFill>
                  <a:schemeClr val="tx1"/>
                </a:solidFill>
                <a:effectLst/>
                <a:latin typeface="+mn-lt"/>
                <a:ea typeface="+mn-ea"/>
                <a:cs typeface="+mn-cs"/>
              </a:rPr>
              <a:t> </a:t>
            </a:r>
            <a:r>
              <a:rPr lang="en-AU" sz="1200" b="0" kern="1200" dirty="0" smtClean="0">
                <a:solidFill>
                  <a:schemeClr val="tx1"/>
                </a:solidFill>
                <a:effectLst/>
                <a:latin typeface="+mn-lt"/>
                <a:ea typeface="+mn-ea"/>
                <a:cs typeface="+mn-cs"/>
              </a:rPr>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sz="1200" b="0" u="sng" kern="1200" dirty="0" smtClean="0">
                <a:solidFill>
                  <a:schemeClr val="tx1"/>
                </a:solidFill>
                <a:effectLst/>
                <a:latin typeface="+mn-lt"/>
                <a:ea typeface="+mn-ea"/>
                <a:cs typeface="+mn-cs"/>
                <a:hlinkClick r:id="rId3"/>
              </a:rPr>
              <a:t>https://creativecommons.org/licenses/by-sa/4.0/</a:t>
            </a:r>
            <a:r>
              <a:rPr lang="en-AU" sz="1200" b="0" kern="1200" dirty="0" smtClean="0">
                <a:solidFill>
                  <a:schemeClr val="tx1"/>
                </a:solidFill>
                <a:effectLst/>
                <a:latin typeface="+mn-lt"/>
                <a:ea typeface="+mn-ea"/>
                <a:cs typeface="+mn-cs"/>
              </a:rPr>
              <a:t>.</a:t>
            </a:r>
          </a:p>
          <a:p>
            <a:r>
              <a:rPr lang="en-AU" sz="1200" b="0" kern="1200" dirty="0" smtClean="0">
                <a:solidFill>
                  <a:schemeClr val="tx1"/>
                </a:solidFill>
                <a:effectLst/>
                <a:latin typeface="+mn-lt"/>
                <a:ea typeface="+mn-ea"/>
                <a:cs typeface="+mn-cs"/>
              </a:rPr>
              <a:t> </a:t>
            </a:r>
          </a:p>
          <a:p>
            <a:r>
              <a:rPr lang="en-AU" sz="1200" b="0" kern="1200" dirty="0" smtClean="0">
                <a:solidFill>
                  <a:schemeClr val="tx1"/>
                </a:solidFill>
                <a:effectLst/>
                <a:latin typeface="+mn-lt"/>
                <a:ea typeface="+mn-ea"/>
                <a:cs typeface="+mn-cs"/>
              </a:rPr>
              <a:t>Enquiries about this publication can be sent to: </a:t>
            </a:r>
          </a:p>
          <a:p>
            <a:r>
              <a:rPr lang="en-AU" sz="1200" b="0" kern="1200" dirty="0" smtClean="0">
                <a:solidFill>
                  <a:schemeClr val="tx1"/>
                </a:solidFill>
                <a:effectLst/>
                <a:latin typeface="+mn-lt"/>
                <a:ea typeface="+mn-ea"/>
                <a:cs typeface="+mn-cs"/>
              </a:rPr>
              <a:t> </a:t>
            </a:r>
          </a:p>
          <a:p>
            <a:r>
              <a:rPr lang="en-AU" sz="1200" b="0" kern="1200" dirty="0" smtClean="0">
                <a:solidFill>
                  <a:schemeClr val="tx1"/>
                </a:solidFill>
                <a:effectLst/>
                <a:latin typeface="+mn-lt"/>
                <a:ea typeface="+mn-ea"/>
                <a:cs typeface="+mn-cs"/>
              </a:rPr>
              <a:t>Australian Building Codes Board </a:t>
            </a:r>
            <a:br>
              <a:rPr lang="en-AU" sz="1200" b="0" kern="1200" dirty="0" smtClean="0">
                <a:solidFill>
                  <a:schemeClr val="tx1"/>
                </a:solidFill>
                <a:effectLst/>
                <a:latin typeface="+mn-lt"/>
                <a:ea typeface="+mn-ea"/>
                <a:cs typeface="+mn-cs"/>
              </a:rPr>
            </a:br>
            <a:r>
              <a:rPr lang="en-AU" sz="1200" b="0" kern="1200" dirty="0" smtClean="0">
                <a:solidFill>
                  <a:schemeClr val="tx1"/>
                </a:solidFill>
                <a:effectLst/>
                <a:latin typeface="+mn-lt"/>
                <a:ea typeface="+mn-ea"/>
                <a:cs typeface="+mn-cs"/>
              </a:rPr>
              <a:t>GPO Box 2013</a:t>
            </a:r>
            <a:br>
              <a:rPr lang="en-AU" sz="1200" b="0" kern="1200" dirty="0" smtClean="0">
                <a:solidFill>
                  <a:schemeClr val="tx1"/>
                </a:solidFill>
                <a:effectLst/>
                <a:latin typeface="+mn-lt"/>
                <a:ea typeface="+mn-ea"/>
                <a:cs typeface="+mn-cs"/>
              </a:rPr>
            </a:br>
            <a:r>
              <a:rPr lang="en-AU" sz="1200" b="0" kern="1200" dirty="0" smtClean="0">
                <a:solidFill>
                  <a:schemeClr val="tx1"/>
                </a:solidFill>
                <a:effectLst/>
                <a:latin typeface="+mn-lt"/>
                <a:ea typeface="+mn-ea"/>
                <a:cs typeface="+mn-cs"/>
              </a:rPr>
              <a:t>CANBERRA ACT 2601 </a:t>
            </a:r>
            <a:br>
              <a:rPr lang="en-AU" sz="1200" b="0" kern="1200" dirty="0" smtClean="0">
                <a:solidFill>
                  <a:schemeClr val="tx1"/>
                </a:solidFill>
                <a:effectLst/>
                <a:latin typeface="+mn-lt"/>
                <a:ea typeface="+mn-ea"/>
                <a:cs typeface="+mn-cs"/>
              </a:rPr>
            </a:br>
            <a:r>
              <a:rPr lang="en-AU" sz="1200" b="0" kern="1200" dirty="0" smtClean="0">
                <a:solidFill>
                  <a:schemeClr val="tx1"/>
                </a:solidFill>
                <a:effectLst/>
                <a:latin typeface="+mn-lt"/>
                <a:ea typeface="+mn-ea"/>
                <a:cs typeface="+mn-cs"/>
              </a:rPr>
              <a:t>Phone: 1300 134 631 </a:t>
            </a:r>
            <a:br>
              <a:rPr lang="en-AU" sz="1200" b="0" kern="1200" dirty="0" smtClean="0">
                <a:solidFill>
                  <a:schemeClr val="tx1"/>
                </a:solidFill>
                <a:effectLst/>
                <a:latin typeface="+mn-lt"/>
                <a:ea typeface="+mn-ea"/>
                <a:cs typeface="+mn-cs"/>
              </a:rPr>
            </a:br>
            <a:r>
              <a:rPr lang="en-AU" sz="1200" b="0" kern="1200" dirty="0" smtClean="0">
                <a:solidFill>
                  <a:schemeClr val="tx1"/>
                </a:solidFill>
                <a:effectLst/>
                <a:latin typeface="+mn-lt"/>
                <a:ea typeface="+mn-ea"/>
                <a:cs typeface="+mn-cs"/>
              </a:rPr>
              <a:t>Email: ncc@abcb.gov.au </a:t>
            </a:r>
            <a:br>
              <a:rPr lang="en-AU" sz="1200" b="0" kern="1200" dirty="0" smtClean="0">
                <a:solidFill>
                  <a:schemeClr val="tx1"/>
                </a:solidFill>
                <a:effectLst/>
                <a:latin typeface="+mn-lt"/>
                <a:ea typeface="+mn-ea"/>
                <a:cs typeface="+mn-cs"/>
              </a:rPr>
            </a:br>
            <a:r>
              <a:rPr lang="en-AU" sz="1200" b="0" kern="1200" dirty="0" smtClean="0">
                <a:solidFill>
                  <a:schemeClr val="tx1"/>
                </a:solidFill>
                <a:effectLst/>
                <a:latin typeface="+mn-lt"/>
                <a:ea typeface="+mn-ea"/>
                <a:cs typeface="+mn-cs"/>
              </a:rPr>
              <a:t>www.abcb.gov.au</a:t>
            </a:r>
          </a:p>
          <a:p>
            <a:r>
              <a:rPr lang="en-AU" sz="1200" b="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Attribution</a:t>
            </a:r>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Use of all or part of this publication must include the following attribution: </a:t>
            </a:r>
          </a:p>
          <a:p>
            <a:r>
              <a:rPr lang="en-AU" sz="1200" b="0" kern="1200" dirty="0" smtClean="0">
                <a:solidFill>
                  <a:schemeClr val="tx1"/>
                </a:solidFill>
                <a:effectLst/>
                <a:latin typeface="+mn-lt"/>
                <a:ea typeface="+mn-ea"/>
                <a:cs typeface="+mn-cs"/>
              </a:rPr>
              <a:t> </a:t>
            </a:r>
          </a:p>
          <a:p>
            <a:r>
              <a:rPr lang="en-AU" sz="1200" b="0" kern="1200" dirty="0" smtClean="0">
                <a:solidFill>
                  <a:schemeClr val="tx1"/>
                </a:solidFill>
                <a:effectLst/>
                <a:latin typeface="+mn-lt"/>
                <a:ea typeface="+mn-ea"/>
                <a:cs typeface="+mn-cs"/>
              </a:rPr>
              <a:t>© Commonwealth of Australia and the States and Territories 2022, published by the Australian Building Codes Board. </a:t>
            </a:r>
          </a:p>
          <a:p>
            <a:r>
              <a:rPr lang="en-AU" sz="1200" b="1" kern="1200" dirty="0" smtClean="0">
                <a:solidFill>
                  <a:schemeClr val="tx1"/>
                </a:solidFill>
                <a:effectLst/>
                <a:latin typeface="+mn-lt"/>
                <a:ea typeface="+mn-ea"/>
                <a:cs typeface="+mn-cs"/>
              </a:rPr>
              <a:t> </a:t>
            </a:r>
            <a:endParaRPr lang="en-AU" sz="1200" b="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Disclaimer</a:t>
            </a:r>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By accessing or using this publication, you agree to the following:</a:t>
            </a:r>
          </a:p>
          <a:p>
            <a:r>
              <a:rPr lang="en-AU" sz="1200" b="1" kern="1200" dirty="0" smtClean="0">
                <a:solidFill>
                  <a:schemeClr val="tx1"/>
                </a:solidFill>
                <a:effectLst/>
                <a:latin typeface="+mn-lt"/>
                <a:ea typeface="+mn-ea"/>
                <a:cs typeface="+mn-cs"/>
              </a:rPr>
              <a:t> </a:t>
            </a:r>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While care has been taken in the preparation of this publication, it may not be complete or up-to-date.  You can ensure that you are using a complete and up-to-date version by checking the Australian Building Codes Board website (</a:t>
            </a:r>
            <a:r>
              <a:rPr lang="en-AU" sz="1200" b="0" u="sng" kern="1200" dirty="0" smtClean="0">
                <a:solidFill>
                  <a:schemeClr val="tx1"/>
                </a:solidFill>
                <a:effectLst/>
                <a:latin typeface="+mn-lt"/>
                <a:ea typeface="+mn-ea"/>
                <a:cs typeface="+mn-cs"/>
                <a:hlinkClick r:id="rId4"/>
              </a:rPr>
              <a:t>www.abcb.gov.au</a:t>
            </a:r>
            <a:r>
              <a:rPr lang="en-AU" sz="1200" b="0" kern="1200" dirty="0" smtClean="0">
                <a:solidFill>
                  <a:schemeClr val="tx1"/>
                </a:solidFill>
                <a:effectLst/>
                <a:latin typeface="+mn-lt"/>
                <a:ea typeface="+mn-ea"/>
                <a:cs typeface="+mn-cs"/>
              </a:rPr>
              <a:t>).   </a:t>
            </a:r>
          </a:p>
          <a:p>
            <a:r>
              <a:rPr lang="en-AU" sz="1200" b="0" kern="1200" dirty="0" smtClean="0">
                <a:solidFill>
                  <a:schemeClr val="tx1"/>
                </a:solidFill>
                <a:effectLst/>
                <a:latin typeface="+mn-lt"/>
                <a:ea typeface="+mn-ea"/>
                <a:cs typeface="+mn-cs"/>
              </a:rPr>
              <a:t> </a:t>
            </a:r>
          </a:p>
          <a:p>
            <a:r>
              <a:rPr lang="en-AU" sz="1200" b="0" kern="1200" dirty="0" smtClean="0">
                <a:solidFill>
                  <a:schemeClr val="tx1"/>
                </a:solidFill>
                <a:effectLst/>
                <a:latin typeface="+mn-lt"/>
                <a:ea typeface="+mn-ea"/>
                <a:cs typeface="+mn-cs"/>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p>
          <a:p>
            <a:r>
              <a:rPr lang="en-AU" sz="1200" b="0" kern="1200" dirty="0" smtClean="0">
                <a:solidFill>
                  <a:schemeClr val="tx1"/>
                </a:solidFill>
                <a:effectLst/>
                <a:latin typeface="+mn-lt"/>
                <a:ea typeface="+mn-ea"/>
                <a:cs typeface="+mn-cs"/>
              </a:rPr>
              <a:t> </a:t>
            </a:r>
          </a:p>
          <a:p>
            <a:r>
              <a:rPr lang="en-AU" sz="1200" b="0" kern="1200" dirty="0" smtClean="0">
                <a:solidFill>
                  <a:schemeClr val="tx1"/>
                </a:solidFill>
                <a:effectLst/>
                <a:latin typeface="+mn-lt"/>
                <a:ea typeface="+mn-ea"/>
                <a:cs typeface="+mn-cs"/>
              </a:rPr>
              <a:t>This publication is not legal or professional advice. Persons rely upon this publication entirely at their own risk and must take responsibility for assessing the relevance and accuracy of the information in relation to their particular circumstances.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dirty="0"/>
          </a:p>
        </p:txBody>
      </p:sp>
    </p:spTree>
    <p:extLst>
      <p:ext uri="{BB962C8B-B14F-4D97-AF65-F5344CB8AC3E}">
        <p14:creationId xmlns:p14="http://schemas.microsoft.com/office/powerpoint/2010/main" val="1238255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the text on the left and the excerpt from Volume One at the bottom.</a:t>
            </a:r>
          </a:p>
          <a:p>
            <a:r>
              <a:rPr lang="en-AU" b="0" dirty="0"/>
              <a:t>Click once to see a highlight box that summarises the difference in fire resistance for construction Types A, B, and C.</a:t>
            </a:r>
          </a:p>
          <a:p>
            <a:r>
              <a:rPr lang="en-AU" b="0" dirty="0" smtClean="0"/>
              <a:t>Click/press</a:t>
            </a:r>
            <a:r>
              <a:rPr lang="en-AU" b="0" baseline="0" dirty="0" smtClean="0"/>
              <a:t> enter </a:t>
            </a:r>
            <a:r>
              <a:rPr lang="en-AU" b="0" dirty="0" smtClean="0"/>
              <a:t>to </a:t>
            </a:r>
            <a:r>
              <a:rPr lang="en-AU" b="0" dirty="0"/>
              <a:t>progress to the next slide when ready.</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introduce the second of </a:t>
            </a:r>
            <a:r>
              <a:rPr lang="en-AU" dirty="0" smtClean="0"/>
              <a:t>4 </a:t>
            </a:r>
            <a:r>
              <a:rPr lang="en-AU" dirty="0"/>
              <a:t>key concepts that trainees need to understand if they are to interpret NCC Volume One correctly.</a:t>
            </a:r>
          </a:p>
          <a:p>
            <a:r>
              <a:rPr lang="en-AU" dirty="0"/>
              <a:t>Discuss the concept of the type of construction and ensure that the trainees understand it. </a:t>
            </a:r>
          </a:p>
          <a:p>
            <a:r>
              <a:rPr lang="en-AU" dirty="0"/>
              <a:t>If you have the time in the session, refer trainees to the full text in the relevant part of NCC Volume One and the Guide to NCC Volume One.</a:t>
            </a:r>
          </a:p>
          <a:p>
            <a:pPr marL="0" indent="0">
              <a:buFont typeface="Arial" panose="020B0604020202020204" pitchFamily="34" charset="0"/>
              <a:buNone/>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Some things you could discuss on this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type of construction required for a building depends on a combination of the building classification and the rise in storeys, which they looked at on the last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These </a:t>
            </a:r>
            <a:r>
              <a:rPr lang="en-AU" dirty="0" smtClean="0"/>
              <a:t>2 </a:t>
            </a:r>
            <a:r>
              <a:rPr lang="en-AU" dirty="0"/>
              <a:t>factors determine the risk to the building, other buildings and occupants from fire. For example: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building classification points to a building’s likely use, fire load, population and the mobility of its occupants, e.g. whether they are likely to be sleeping or alert.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height of the building determines the likely evacuation times and difficulty.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Thus, these </a:t>
            </a:r>
            <a:r>
              <a:rPr lang="en-AU" dirty="0" smtClean="0"/>
              <a:t>2 </a:t>
            </a:r>
            <a:r>
              <a:rPr lang="en-AU" dirty="0"/>
              <a:t>factors are used to determine the minimum type of fire-resisting construction required for Class 2-9 buildings.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exact requirements for each type of construction are contained in Specification </a:t>
            </a:r>
            <a:r>
              <a:rPr lang="en-AU" dirty="0" smtClean="0"/>
              <a:t>5 </a:t>
            </a:r>
            <a:r>
              <a:rPr lang="en-AU" dirty="0"/>
              <a:t>in Volume 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Some other factors will also determine fire resistance construction requirements, such as the size of individual fire compartments or atriums in a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There are special rules for some configurations of some building classifications, e.g.: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Buildings with multiple </a:t>
            </a:r>
            <a:r>
              <a:rPr lang="en-AU" dirty="0" smtClean="0"/>
              <a:t>classifications</a:t>
            </a:r>
            <a:r>
              <a:rPr lang="en-AU" baseline="0" dirty="0" smtClean="0"/>
              <a:t> </a:t>
            </a:r>
            <a:r>
              <a:rPr lang="en-AU" dirty="0" smtClean="0"/>
              <a:t>(C2D4)</a:t>
            </a:r>
            <a:endParaRPr lang="en-AU"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2 </a:t>
            </a:r>
            <a:r>
              <a:rPr lang="en-AU" dirty="0"/>
              <a:t>storey Class 2, 3 or 9c </a:t>
            </a:r>
            <a:r>
              <a:rPr lang="en-AU" dirty="0" smtClean="0"/>
              <a:t>buildings (C2D6)</a:t>
            </a:r>
            <a:endParaRPr lang="en-AU"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Class 4 parts of </a:t>
            </a:r>
            <a:r>
              <a:rPr lang="en-AU" dirty="0" smtClean="0"/>
              <a:t>buildings (C2D7).</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Some buildings can have more than one type of construction.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requirements in Table </a:t>
            </a:r>
            <a:r>
              <a:rPr lang="en-AU" dirty="0" smtClean="0"/>
              <a:t>C2D2 </a:t>
            </a:r>
            <a:r>
              <a:rPr lang="en-AU" dirty="0"/>
              <a:t>are DTS Provisions, and a designer/builder always has the option of developing a Performance Solution to meet the Performance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indent="0">
              <a:buFont typeface="Arial" panose="020B0604020202020204" pitchFamily="34" charset="0"/>
              <a:buNone/>
            </a:pPr>
            <a:r>
              <a:rPr lang="en-AU" dirty="0"/>
              <a:t>Note that the next </a:t>
            </a:r>
            <a:r>
              <a:rPr lang="en-AU" dirty="0" smtClean="0"/>
              <a:t>2 </a:t>
            </a:r>
            <a:r>
              <a:rPr lang="en-AU" dirty="0"/>
              <a:t>slides have activities to practice this concept.</a:t>
            </a:r>
          </a:p>
          <a:p>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dirty="0"/>
          </a:p>
        </p:txBody>
      </p:sp>
    </p:spTree>
    <p:extLst>
      <p:ext uri="{BB962C8B-B14F-4D97-AF65-F5344CB8AC3E}">
        <p14:creationId xmlns:p14="http://schemas.microsoft.com/office/powerpoint/2010/main" val="29126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and descriptions of </a:t>
            </a:r>
            <a:r>
              <a:rPr lang="en-AU" b="0" dirty="0" smtClean="0"/>
              <a:t>4 </a:t>
            </a:r>
            <a:r>
              <a:rPr lang="en-AU" b="0" dirty="0"/>
              <a:t>buildings.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option or its radio button to see a popup that lists the applicable type of construction.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each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anywhere else on the slide or press Enter to progress to the next slide.</a:t>
            </a:r>
          </a:p>
          <a:p>
            <a:endParaRPr lang="en-AU" b="1" dirty="0"/>
          </a:p>
          <a:p>
            <a:r>
              <a:rPr lang="en-AU" b="1" dirty="0"/>
              <a:t>Facilitator notes</a:t>
            </a:r>
          </a:p>
          <a:p>
            <a:r>
              <a:rPr lang="en-AU" dirty="0"/>
              <a:t>The purpose of this slide is to practice determining the appropriate type of construction based on a building’s classification and rise in storeys.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what type of construction would be required for each building, and discuss their answers. Refer them to Table </a:t>
            </a:r>
            <a:r>
              <a:rPr lang="en-AU" dirty="0" smtClean="0"/>
              <a:t>C2D2 </a:t>
            </a:r>
            <a:r>
              <a:rPr lang="en-AU" dirty="0"/>
              <a:t>in NCC Volume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 option to see the applicable type of construction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Option 1: Class 3 building with </a:t>
            </a:r>
            <a:r>
              <a:rPr lang="en-AU" dirty="0" smtClean="0"/>
              <a:t>2 </a:t>
            </a:r>
            <a:r>
              <a:rPr lang="en-AU" dirty="0"/>
              <a:t>storeys is Type B construction.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Option 2: Class 7 building with </a:t>
            </a:r>
            <a:r>
              <a:rPr lang="en-AU" dirty="0" smtClean="0"/>
              <a:t>4 </a:t>
            </a:r>
            <a:r>
              <a:rPr lang="en-AU" dirty="0"/>
              <a:t>storeys is Type A construction.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Option 3: Class 9 building with </a:t>
            </a:r>
            <a:r>
              <a:rPr lang="en-AU" dirty="0" smtClean="0"/>
              <a:t>3 </a:t>
            </a:r>
            <a:r>
              <a:rPr lang="en-AU" dirty="0"/>
              <a:t>storeys is Type A construction.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Option 4: Class 5 building with one storey is Type C construction.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dirty="0"/>
          </a:p>
        </p:txBody>
      </p:sp>
    </p:spTree>
    <p:extLst>
      <p:ext uri="{BB962C8B-B14F-4D97-AF65-F5344CB8AC3E}">
        <p14:creationId xmlns:p14="http://schemas.microsoft.com/office/powerpoint/2010/main" val="178624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list of options including the </a:t>
            </a:r>
            <a:r>
              <a:rPr lang="en-AU" b="0" dirty="0" smtClean="0"/>
              <a:t>3 </a:t>
            </a:r>
            <a:r>
              <a:rPr lang="en-AU" b="0" dirty="0"/>
              <a:t>construction types and a ‘null’ 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option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each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anywhere else on the slide or press Enter to progress to the next slide.</a:t>
            </a:r>
          </a:p>
          <a:p>
            <a:endParaRPr lang="en-AU" b="1" dirty="0"/>
          </a:p>
          <a:p>
            <a:r>
              <a:rPr lang="en-AU" b="1" dirty="0"/>
              <a:t>Facilitator notes</a:t>
            </a:r>
          </a:p>
          <a:p>
            <a:r>
              <a:rPr lang="en-AU" dirty="0"/>
              <a:t>The purpose of this slide is to reinforce concepts associated with the type of construction.</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which type of construction is the most fire resistant. Refer them to Part </a:t>
            </a:r>
            <a:r>
              <a:rPr lang="en-AU" dirty="0" smtClean="0"/>
              <a:t>C2 </a:t>
            </a:r>
            <a:r>
              <a:rPr lang="en-AU" dirty="0"/>
              <a:t>in NCC Volume One and the Guide to Volume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 option to see the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 Type A construction.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Yes, that’s right. Buildings that comply with Type A construction requirements have the greatest fire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Incorrect answers: All other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 that’s not right. Try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dirty="0"/>
          </a:p>
        </p:txBody>
      </p:sp>
    </p:spTree>
    <p:extLst>
      <p:ext uri="{BB962C8B-B14F-4D97-AF65-F5344CB8AC3E}">
        <p14:creationId xmlns:p14="http://schemas.microsoft.com/office/powerpoint/2010/main" val="3138741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the text on the left and the excerpt showing Table </a:t>
            </a:r>
            <a:r>
              <a:rPr lang="en-AU" b="0" dirty="0" smtClean="0"/>
              <a:t>C3D3 </a:t>
            </a:r>
            <a:r>
              <a:rPr lang="en-AU" b="0" dirty="0"/>
              <a:t>below. </a:t>
            </a:r>
          </a:p>
          <a:p>
            <a:r>
              <a:rPr lang="en-AU" b="0" dirty="0"/>
              <a:t>Click on the text on the left to see the definition of fire compartment dissolve in on the right. </a:t>
            </a:r>
          </a:p>
          <a:p>
            <a:r>
              <a:rPr lang="en-AU" b="0" dirty="0"/>
              <a:t>Click again on the text on the left to dissolve out this definition.  </a:t>
            </a:r>
          </a:p>
          <a:p>
            <a:r>
              <a:rPr lang="en-AU" b="0" dirty="0"/>
              <a:t>Press Enter to progress to the next slide when ready.</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introduce the third key concept that trainees need to understand if they are to interpret NCC Volume One correctly.</a:t>
            </a:r>
          </a:p>
          <a:p>
            <a:r>
              <a:rPr lang="en-AU" dirty="0"/>
              <a:t>Discuss the concept of fire compartments and ensure that the trainees understand it. </a:t>
            </a:r>
          </a:p>
          <a:p>
            <a:r>
              <a:rPr lang="en-AU" dirty="0"/>
              <a:t>If you have the time in the session, refer trainees to the full text in the relevant part of NCC Volume One or the Guide to NCC Volume One.</a:t>
            </a:r>
          </a:p>
          <a:p>
            <a:pPr marL="0" indent="0">
              <a:buFont typeface="Arial" panose="020B0604020202020204" pitchFamily="34" charset="0"/>
              <a:buNone/>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Some things you could discuss on this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maximum floor area of fire compartments required for a building depends on a combination of the building classification and the type of construction, which they looked at on the last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requirements in Table </a:t>
            </a:r>
            <a:r>
              <a:rPr lang="en-AU" dirty="0" smtClean="0"/>
              <a:t>C3D3 </a:t>
            </a:r>
            <a:r>
              <a:rPr lang="en-AU" dirty="0"/>
              <a:t>are DTS Provisions, and a designer/builder always has the option of developing a Performance Solution to meet the Performance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Alternatively, a designer/builder can choose to use a different type of construction, which would change the requirements for fire compartmentation. For example, a building may only be required to be built using Type C construction. If this would result in a </a:t>
            </a:r>
            <a:r>
              <a:rPr lang="en-AU" dirty="0" smtClean="0"/>
              <a:t>space/s </a:t>
            </a:r>
            <a:r>
              <a:rPr lang="en-AU" dirty="0"/>
              <a:t>(fire compartments) that are too small to be practical for the purpose of the building, then the designer/builder could use a more fire resistant type of construction, i.e. Type B or Type A. This would then allow design and building of larger spaces, while still complying with Performance Requirements.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There are special rules for large, isolated buildings of Class </a:t>
            </a:r>
            <a:r>
              <a:rPr lang="en-AU" dirty="0" smtClean="0"/>
              <a:t>5-9</a:t>
            </a:r>
            <a:r>
              <a:rPr lang="en-AU" baseline="0" dirty="0" smtClean="0"/>
              <a:t> </a:t>
            </a:r>
            <a:r>
              <a:rPr lang="en-AU" dirty="0" smtClean="0"/>
              <a:t>(C3D4).</a:t>
            </a: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The next slide is an activity to practice this concept.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indent="0">
              <a:buFont typeface="Arial" panose="020B0604020202020204" pitchFamily="34" charset="0"/>
              <a:buNone/>
            </a:pPr>
            <a:r>
              <a:rPr lang="en-AU" dirty="0"/>
              <a:t>Later slides include activities to practice this definition and others</a:t>
            </a:r>
            <a:r>
              <a:rPr lang="en-AU" dirty="0" smtClean="0"/>
              <a:t>.</a:t>
            </a:r>
            <a:endParaRPr lang="en-AU" b="1"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dirty="0"/>
          </a:p>
        </p:txBody>
      </p:sp>
    </p:spTree>
    <p:extLst>
      <p:ext uri="{BB962C8B-B14F-4D97-AF65-F5344CB8AC3E}">
        <p14:creationId xmlns:p14="http://schemas.microsoft.com/office/powerpoint/2010/main" val="3543749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smtClean="0"/>
              <a:t>Be </a:t>
            </a:r>
            <a:r>
              <a:rPr lang="en-AU" dirty="0"/>
              <a:t>careful not to click outside the option for </a:t>
            </a:r>
            <a:r>
              <a:rPr lang="en-AU" b="0" dirty="0"/>
              <a:t>the question in the banner and a list of building </a:t>
            </a:r>
            <a:r>
              <a:rPr lang="en-AU" b="0" dirty="0" smtClean="0"/>
              <a:t>classification </a:t>
            </a:r>
            <a:r>
              <a:rPr lang="en-AU" b="0" dirty="0"/>
              <a:t>and construction </a:t>
            </a:r>
            <a:r>
              <a:rPr lang="en-AU" b="0" dirty="0" smtClean="0"/>
              <a:t>type.</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option or its radio button to see a popup that gives the maximum size of a fire compartment in each building.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each option/radio button a second,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anywhere else on the slide or press Enter to progress to the next slide.</a:t>
            </a:r>
          </a:p>
          <a:p>
            <a:endParaRPr lang="en-AU" b="1" dirty="0"/>
          </a:p>
          <a:p>
            <a:r>
              <a:rPr lang="en-AU" b="1" dirty="0"/>
              <a:t>Facilitator notes</a:t>
            </a:r>
          </a:p>
          <a:p>
            <a:r>
              <a:rPr lang="en-AU" dirty="0"/>
              <a:t>The purpose of this slide is to practice and reinforce the concept of fire compartmentation and separation using simple examples.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to work out the maximum size of a fire compartment in each of the buildings listed. Refer them to Part </a:t>
            </a:r>
            <a:r>
              <a:rPr lang="en-AU" dirty="0" smtClean="0"/>
              <a:t>C3 </a:t>
            </a:r>
            <a:r>
              <a:rPr lang="en-AU" dirty="0"/>
              <a:t>of the NCC Volume One or the </a:t>
            </a:r>
            <a:r>
              <a:rPr lang="en-AU" i="0" dirty="0"/>
              <a:t>Guide to NCC Volume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 option to see the maximum area of a fire compartment in each building in a popup. Emphasise that there </a:t>
            </a:r>
            <a:r>
              <a:rPr lang="en-AU" baseline="0" dirty="0"/>
              <a:t>is also a volume requirement that cannot be exceeded. The maximum volume areas are given in the answers below.</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the trainees’ understanding is good overall and they are interested, then consider discussing </a:t>
            </a:r>
            <a:r>
              <a:rPr lang="en-AU" dirty="0" smtClean="0"/>
              <a:t>C3D6 </a:t>
            </a:r>
            <a:r>
              <a:rPr lang="en-AU" dirty="0"/>
              <a:t>Class </a:t>
            </a:r>
            <a:r>
              <a:rPr lang="en-AU" dirty="0" smtClean="0"/>
              <a:t>9 buildings</a:t>
            </a:r>
            <a:r>
              <a:rPr lang="en-AU" dirty="0"/>
              <a:t>, which gives specific fire compartment requirements for different use areas within these types of buildings.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Answers</a:t>
            </a:r>
            <a:r>
              <a:rPr lang="en-AU"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Option 1: Class 8 building, Type B construction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Max floor area = 3 500 m</a:t>
            </a:r>
            <a:r>
              <a:rPr lang="en-AU" baseline="30000"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Max volume = 21 000 m</a:t>
            </a:r>
            <a:r>
              <a:rPr lang="en-AU" baseline="30000" dirty="0"/>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Option 2: Class 7 building, Type C construction</a:t>
            </a:r>
            <a:endParaRPr lang="en-AU"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Max floor area = 2 000 m</a:t>
            </a:r>
            <a:r>
              <a:rPr lang="en-AU" baseline="30000"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Max volume = 12 000 m</a:t>
            </a:r>
            <a:r>
              <a:rPr lang="en-AU" baseline="30000" dirty="0"/>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Option 3: Class 9b building, Type C construction</a:t>
            </a:r>
            <a:endParaRPr lang="en-AU"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Max floor area = 3 000 m</a:t>
            </a:r>
            <a:r>
              <a:rPr lang="en-AU" baseline="30000"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Max volume = 18 000 m</a:t>
            </a:r>
            <a:r>
              <a:rPr lang="en-AU" baseline="30000" dirty="0"/>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Option 4: Class 9a building, Type A construction</a:t>
            </a:r>
            <a:endParaRPr lang="en-AU"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Max floor area =5 000 m</a:t>
            </a:r>
            <a:r>
              <a:rPr lang="en-AU" baseline="30000"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Max volume = 30 000 m</a:t>
            </a:r>
            <a:r>
              <a:rPr lang="en-AU" baseline="30000" dirty="0"/>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dirty="0"/>
          </a:p>
        </p:txBody>
      </p:sp>
    </p:spTree>
    <p:extLst>
      <p:ext uri="{BB962C8B-B14F-4D97-AF65-F5344CB8AC3E}">
        <p14:creationId xmlns:p14="http://schemas.microsoft.com/office/powerpoint/2010/main" val="2512018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starts with just the question in the banner.</a:t>
            </a:r>
          </a:p>
          <a:p>
            <a:r>
              <a:rPr lang="en-AU" dirty="0"/>
              <a:t>Click to bring up the listing of Sections B-J on the left.</a:t>
            </a:r>
          </a:p>
          <a:p>
            <a:r>
              <a:rPr lang="en-AU" dirty="0"/>
              <a:t>Click a second time to bring up a list of key bullet points about these sections.</a:t>
            </a:r>
          </a:p>
          <a:p>
            <a:r>
              <a:rPr lang="en-AU" dirty="0"/>
              <a:t>Then click on any Section name on the left to bring up a description of the objectives and contents of that section.</a:t>
            </a:r>
          </a:p>
          <a:p>
            <a:r>
              <a:rPr lang="en-AU" dirty="0"/>
              <a:t>Click on the Section name on the left a second time to dissolve the description for that section.</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DESCRIPTION (by clicking over the relevant Section</a:t>
            </a:r>
            <a:r>
              <a:rPr lang="en-AU" b="1" baseline="0" dirty="0"/>
              <a:t> title text e.g. Section C Fire resistance</a:t>
            </a:r>
            <a:r>
              <a:rPr lang="en-AU" b="1" dirty="0"/>
              <a:t>) BEFORE BRINGING UP THE NEXT ONE, AS THE DESCRIPTIONS WRITE OVER THE TOP OF EACH OTHER. If you forget to dissolve one description before bringing up the next one, then just click the button for the earlier section again to make its description dissolve.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Ask the question in the banner and give the trainees a chance to show what they already know about Sections B-J </a:t>
            </a:r>
            <a:r>
              <a:rPr lang="en-AU" sz="1200" dirty="0" smtClean="0"/>
              <a:t>(Note: Section H is in NCC Volume Two)</a:t>
            </a:r>
            <a:r>
              <a:rPr lang="en-AU" dirty="0" smtClean="0"/>
              <a:t>. Ask them to look at a copy of Volume One (online or printed), to see the structure and contents of each section.</a:t>
            </a:r>
          </a:p>
          <a:p>
            <a:endParaRPr lang="en-AU" dirty="0"/>
          </a:p>
          <a:p>
            <a:r>
              <a:rPr lang="en-AU" dirty="0"/>
              <a:t>Then bring up the list of sections and discuss </a:t>
            </a:r>
            <a:r>
              <a:rPr lang="en-AU" dirty="0" smtClean="0"/>
              <a:t>what’s </a:t>
            </a:r>
            <a:r>
              <a:rPr lang="en-AU" dirty="0"/>
              <a:t>in each section.  The aim here is to get the trainees to look at Sections B-J of Volume One, either online or in print, and to make sense of what they contain. The</a:t>
            </a:r>
            <a:r>
              <a:rPr lang="en-AU" baseline="0" dirty="0"/>
              <a:t> NCC can be viewed on the ABCB website (</a:t>
            </a:r>
            <a:r>
              <a:rPr lang="en-AU" baseline="0" dirty="0" smtClean="0"/>
              <a:t>ncc.abcb.gov.au).</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look at the descriptions for as many or as few of the sections as you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the various sections or you are pressed for time, you could just skip the descriptions entirely. You could just talk briefly about the contents of each section and then move on to the examples and questions on the following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the contents of these sections, then you can take the time to discuss the descriptions for all of the sections.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just look at the descriptions for just those sections which have less obvious or more complex contents, or which are particularly of interest to the trainees. For example, you might only look at the descriptions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Section B Structure, since these relate to all building classifications and types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Section C Fire resistance, since it contains the details of determining the required type of construction and rise in storeys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Section D Access and egress, since it contains the provisions for people with</a:t>
            </a:r>
            <a:r>
              <a:rPr lang="en-AU" baseline="0" dirty="0"/>
              <a:t> a disability </a:t>
            </a:r>
            <a:r>
              <a:rPr lang="en-AU" dirty="0"/>
              <a:t>that apply more broadly.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section that you want to discuss in more detail and discuss the description. If appropriate, ask the trainees to open that section in Volume One and look at the contents.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next slides ask the trainees to find information within NCC Volume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Notes for general discussion</a:t>
            </a:r>
          </a:p>
          <a:p>
            <a:r>
              <a:rPr lang="en-AU" dirty="0"/>
              <a:t>During the discussion on this slide, you could make the following points:</a:t>
            </a:r>
          </a:p>
          <a:p>
            <a:pPr marL="171450" indent="-171450">
              <a:buFont typeface="Arial" panose="020B0604020202020204" pitchFamily="34" charset="0"/>
              <a:buChar char="•"/>
            </a:pPr>
            <a:r>
              <a:rPr lang="en-AU" b="0" dirty="0"/>
              <a:t>While the different sections provide Performance Requirements, Verification Methods and DTS Provisions for specific design and building areas, they must be applied </a:t>
            </a:r>
            <a:r>
              <a:rPr lang="en-AU" b="1" dirty="0"/>
              <a:t>holistically</a:t>
            </a:r>
            <a:r>
              <a:rPr lang="en-AU" b="0" dirty="0"/>
              <a:t>. That is, you need to consider the impact of a decision in one area on requirements in other areas.</a:t>
            </a:r>
          </a:p>
          <a:p>
            <a:pPr marL="171450" indent="-171450">
              <a:buFont typeface="Arial" panose="020B0604020202020204" pitchFamily="34" charset="0"/>
              <a:buChar char="•"/>
            </a:pPr>
            <a:r>
              <a:rPr lang="en-AU" b="1" dirty="0"/>
              <a:t>Example of holistic application</a:t>
            </a:r>
            <a:r>
              <a:rPr lang="en-AU" dirty="0"/>
              <a:t>. Formulating a Performance Solution to increase the prescribed distance of travel to an </a:t>
            </a:r>
            <a:r>
              <a:rPr lang="en-AU" dirty="0" smtClean="0"/>
              <a:t>exit </a:t>
            </a:r>
            <a:r>
              <a:rPr lang="en-AU" dirty="0"/>
              <a:t>(Section D Access and egress) may affect the coverage requirements for fire fighting equipment (Section E Services and equipment).</a:t>
            </a:r>
          </a:p>
          <a:p>
            <a:pPr marL="171450" lvl="0" indent="-171450">
              <a:buFont typeface="Arial" panose="020B0604020202020204" pitchFamily="34" charset="0"/>
              <a:buChar char="•"/>
            </a:pPr>
            <a:r>
              <a:rPr lang="en-AU" dirty="0"/>
              <a:t>Section B contains structural provisions that apply to all classes of buildings</a:t>
            </a:r>
          </a:p>
          <a:p>
            <a:pPr marL="171450" lvl="0" indent="-171450">
              <a:buFont typeface="Arial" panose="020B0604020202020204" pitchFamily="34" charset="0"/>
              <a:buChar char="•"/>
            </a:pPr>
            <a:r>
              <a:rPr lang="en-AU" dirty="0"/>
              <a:t>Sections C-J specify provisions that generally apply to particular classes and types of buildings. However, these provisions don’t necessarily apply to all buildings of a particular classification. They are sometimes </a:t>
            </a:r>
            <a:r>
              <a:rPr lang="en-AU" b="1" dirty="0"/>
              <a:t>limited</a:t>
            </a:r>
            <a:r>
              <a:rPr lang="en-AU" dirty="0"/>
              <a:t> to buildings that meet other criteria as well, such as:</a:t>
            </a:r>
          </a:p>
          <a:p>
            <a:pPr marL="628650" lvl="1" indent="-171450">
              <a:buFont typeface="Arial" panose="020B0604020202020204" pitchFamily="34" charset="0"/>
              <a:buChar char="•"/>
            </a:pPr>
            <a:r>
              <a:rPr lang="en-AU" dirty="0"/>
              <a:t>Building height</a:t>
            </a:r>
          </a:p>
          <a:p>
            <a:pPr marL="628650" lvl="1" indent="-171450">
              <a:buFont typeface="Arial" panose="020B0604020202020204" pitchFamily="34" charset="0"/>
              <a:buChar char="•"/>
            </a:pPr>
            <a:r>
              <a:rPr lang="en-AU" dirty="0"/>
              <a:t>Floor area</a:t>
            </a:r>
          </a:p>
          <a:p>
            <a:pPr marL="628650" lvl="1" indent="-171450">
              <a:buFont typeface="Arial" panose="020B0604020202020204" pitchFamily="34" charset="0"/>
              <a:buChar char="•"/>
            </a:pPr>
            <a:r>
              <a:rPr lang="en-AU" dirty="0"/>
              <a:t>Number of people the building will accommodate</a:t>
            </a:r>
          </a:p>
          <a:p>
            <a:pPr marL="628650" lvl="1" indent="-171450">
              <a:buFont typeface="Arial" panose="020B0604020202020204" pitchFamily="34" charset="0"/>
              <a:buChar char="•"/>
            </a:pPr>
            <a:r>
              <a:rPr lang="en-AU" dirty="0"/>
              <a:t>The layout of the building.</a:t>
            </a:r>
          </a:p>
          <a:p>
            <a:pPr marL="171450" indent="-171450">
              <a:buFont typeface="Arial" panose="020B0604020202020204" pitchFamily="34" charset="0"/>
              <a:buChar char="•"/>
            </a:pPr>
            <a:r>
              <a:rPr lang="en-AU" dirty="0"/>
              <a:t>Sections in Volume One </a:t>
            </a:r>
            <a:r>
              <a:rPr lang="en-AU" dirty="0" smtClean="0"/>
              <a:t>are </a:t>
            </a:r>
            <a:r>
              <a:rPr lang="en-AU" b="1" dirty="0" smtClean="0"/>
              <a:t>organised in different ways. </a:t>
            </a:r>
            <a:r>
              <a:rPr lang="en-AU" dirty="0" smtClean="0"/>
              <a:t>There are 2 main variants in the organisation:</a:t>
            </a:r>
          </a:p>
          <a:p>
            <a:pPr marL="628650" lvl="1" indent="-171450">
              <a:buFont typeface="Arial" panose="020B0604020202020204" pitchFamily="34" charset="0"/>
              <a:buChar char="•"/>
            </a:pPr>
            <a:r>
              <a:rPr lang="en-AU" dirty="0" smtClean="0"/>
              <a:t>Some sections list all the relevant Performance Requirements first, then list all the Verification Methods, then give all the DTS Provisions, including Specifications where relevant.</a:t>
            </a:r>
          </a:p>
          <a:p>
            <a:pPr marL="628650" lvl="1" indent="-171450">
              <a:buFont typeface="Arial" panose="020B0604020202020204" pitchFamily="34" charset="0"/>
              <a:buChar char="•"/>
            </a:pPr>
            <a:r>
              <a:rPr lang="en-AU" dirty="0" smtClean="0"/>
              <a:t>Other sections are divided into Parts, which cover a particular topic, and each Part then contains the applicable Performance Requirements, Verification Methods and DTS Provisions.</a:t>
            </a:r>
          </a:p>
          <a:p>
            <a:pPr marL="628650" lvl="1" indent="-171450">
              <a:buFont typeface="Arial" panose="020B0604020202020204" pitchFamily="34" charset="0"/>
              <a:buChar char="•"/>
            </a:pPr>
            <a:r>
              <a:rPr lang="en-AU" dirty="0" smtClean="0"/>
              <a:t>Check each section to make sure you understand how it is organised.</a:t>
            </a:r>
          </a:p>
          <a:p>
            <a:pPr marL="0" lvl="0" indent="0">
              <a:buFont typeface="Arial" panose="020B0604020202020204" pitchFamily="34" charset="0"/>
              <a:buNone/>
            </a:pPr>
            <a:endParaRPr lang="en-AU" dirty="0"/>
          </a:p>
          <a:p>
            <a:pPr marL="0" lvl="0" indent="0">
              <a:buFont typeface="Arial" panose="020B0604020202020204" pitchFamily="34" charset="0"/>
              <a:buNone/>
            </a:pPr>
            <a:r>
              <a:rPr lang="en-AU" b="1" dirty="0"/>
              <a:t>Section specific notes</a:t>
            </a:r>
          </a:p>
          <a:p>
            <a:pPr marL="0" lvl="0" indent="0">
              <a:buFont typeface="Arial" panose="020B0604020202020204" pitchFamily="34" charset="0"/>
              <a:buNone/>
            </a:pPr>
            <a:r>
              <a:rPr lang="en-AU" dirty="0"/>
              <a:t>The notes below may be useful when discussing specific sections of Volume One.</a:t>
            </a:r>
          </a:p>
          <a:p>
            <a:pPr marL="171450" lvl="0" indent="-171450">
              <a:buFont typeface="Arial" panose="020B0604020202020204" pitchFamily="34" charset="0"/>
              <a:buChar char="•"/>
            </a:pPr>
            <a:endParaRPr lang="en-AU" dirty="0"/>
          </a:p>
          <a:p>
            <a:pPr marL="0" lvl="0" indent="0">
              <a:buFont typeface="Arial" panose="020B0604020202020204" pitchFamily="34" charset="0"/>
              <a:buNone/>
            </a:pPr>
            <a:r>
              <a:rPr lang="en-AU" b="1" dirty="0"/>
              <a:t>Section B: </a:t>
            </a:r>
          </a:p>
          <a:p>
            <a:pPr marL="628650" lvl="1" indent="-171450">
              <a:buFont typeface="Arial" panose="020B0604020202020204" pitchFamily="34" charset="0"/>
              <a:buChar char="•"/>
            </a:pPr>
            <a:r>
              <a:rPr lang="en-AU" dirty="0"/>
              <a:t>Structural provisions that apply to all classes of buildings.</a:t>
            </a:r>
          </a:p>
          <a:p>
            <a:pPr marL="628650" lvl="1" indent="-171450">
              <a:buFont typeface="Arial" panose="020B0604020202020204" pitchFamily="34" charset="0"/>
              <a:buChar char="•"/>
            </a:pPr>
            <a:r>
              <a:rPr lang="en-AU" dirty="0"/>
              <a:t>A building or structure must be able to withstand any combination of loads and actions to which it may be reasonably subjected. These loads and actions are listed in </a:t>
            </a:r>
            <a:r>
              <a:rPr lang="en-AU" dirty="0" smtClean="0"/>
              <a:t>B1P1 </a:t>
            </a:r>
            <a:r>
              <a:rPr lang="en-AU" dirty="0"/>
              <a:t>and include both permanent and imposed actions, including wind action, snow action, and earthquake action.</a:t>
            </a:r>
          </a:p>
          <a:p>
            <a:pPr marL="628650" lvl="1" indent="-171450">
              <a:buFont typeface="Arial" panose="020B0604020202020204" pitchFamily="34" charset="0"/>
              <a:buChar char="•"/>
            </a:pPr>
            <a:r>
              <a:rPr lang="en-AU" dirty="0"/>
              <a:t>All Performance Requirements are specified together at the start of Section B, then all Verification Methods, then all DTS Provisions.</a:t>
            </a:r>
          </a:p>
          <a:p>
            <a:pPr marL="628650" lvl="1" indent="-171450">
              <a:buFont typeface="Arial" panose="020B0604020202020204" pitchFamily="34" charset="0"/>
              <a:buChar char="•"/>
            </a:pPr>
            <a:r>
              <a:rPr lang="en-AU" dirty="0"/>
              <a:t>This section relies heavily on referenced documents, in particular design standards such as the AS/NZS 1170 suite (Structural design actions) and construction standards such as AS 2050 Installation of roof tiles and AS 1684 Residential timber – framed construction.</a:t>
            </a:r>
            <a:br>
              <a:rPr lang="en-AU" dirty="0"/>
            </a:br>
            <a:endParaRPr lang="en-AU" dirty="0"/>
          </a:p>
          <a:p>
            <a:pPr marL="0" lvl="0" indent="0">
              <a:buFont typeface="Arial" panose="020B0604020202020204" pitchFamily="34" charset="0"/>
              <a:buNone/>
            </a:pPr>
            <a:r>
              <a:rPr lang="en-AU" b="1" dirty="0"/>
              <a:t>Section C: </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Fire resistance requirements for Class 2‐9 buildings.</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Also contains requirements for items such as: </a:t>
            </a:r>
          </a:p>
          <a:p>
            <a:pPr marL="1085850" lvl="2"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Protection of openings in floors and </a:t>
            </a:r>
            <a:r>
              <a:rPr lang="en-US" sz="1200" kern="1200" dirty="0" smtClean="0">
                <a:solidFill>
                  <a:schemeClr val="tx1"/>
                </a:solidFill>
                <a:effectLst/>
                <a:latin typeface="Arial" panose="020B0604020202020204" pitchFamily="34" charset="0"/>
                <a:ea typeface="+mn-ea"/>
                <a:cs typeface="Arial" panose="020B0604020202020204" pitchFamily="34" charset="0"/>
              </a:rPr>
              <a:t>ceilings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085850" lvl="2"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Fire resistance levels (FRLs) of building elements</a:t>
            </a:r>
          </a:p>
          <a:p>
            <a:pPr marL="1085850" lvl="2"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Fire‐hazard properties for linings, materials and assemblies in buildings.</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Explanations of type of construction, rise in storeys, and fire compartmentation can be found in Section C.</a:t>
            </a:r>
            <a:br>
              <a:rPr lang="en-US" sz="1200" kern="1200" dirty="0">
                <a:solidFill>
                  <a:schemeClr val="tx1"/>
                </a:solidFill>
                <a:effectLst/>
                <a:latin typeface="Arial" panose="020B0604020202020204" pitchFamily="34" charset="0"/>
                <a:ea typeface="+mn-ea"/>
                <a:cs typeface="Arial" panose="020B0604020202020204" pitchFamily="34" charset="0"/>
              </a:rPr>
            </a:b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AU" b="1" dirty="0"/>
              <a:t>Section D: </a:t>
            </a:r>
          </a:p>
          <a:p>
            <a:pPr marL="628650" lvl="1" indent="-171450">
              <a:buFont typeface="Arial" panose="020B0604020202020204" pitchFamily="34" charset="0"/>
              <a:buChar char="•"/>
            </a:pPr>
            <a:r>
              <a:rPr lang="en-AU" dirty="0"/>
              <a:t>Access and egress provisions for buildings and structures, including provisions for escape, construction of exits and access/egress for people with disabilities.</a:t>
            </a:r>
          </a:p>
          <a:p>
            <a:pPr marL="628650" lvl="1" indent="-171450">
              <a:buFont typeface="Arial" panose="020B0604020202020204" pitchFamily="34" charset="0"/>
              <a:buChar char="•"/>
            </a:pPr>
            <a:r>
              <a:rPr lang="en-AU" dirty="0"/>
              <a:t>The access provisions for people</a:t>
            </a:r>
            <a:r>
              <a:rPr lang="en-AU" baseline="0" dirty="0"/>
              <a:t> with a disability </a:t>
            </a:r>
            <a:r>
              <a:rPr lang="en-AU" dirty="0"/>
              <a:t>in the NCC reflect the requirements of the </a:t>
            </a:r>
            <a:r>
              <a:rPr lang="en-AU" i="1" dirty="0"/>
              <a:t>Disability (Access to Premises – Buildings) Standards (Premises Standards)</a:t>
            </a:r>
            <a:r>
              <a:rPr lang="en-AU" dirty="0"/>
              <a:t> made under the </a:t>
            </a:r>
            <a:r>
              <a:rPr lang="en-AU" i="1" dirty="0"/>
              <a:t>Commonwealth Disability Discrimination Act 1992 (DDA)</a:t>
            </a:r>
            <a:r>
              <a:rPr lang="en-AU" dirty="0"/>
              <a:t>.</a:t>
            </a:r>
          </a:p>
          <a:p>
            <a:pPr marL="628650" lvl="1" indent="-171450">
              <a:buFont typeface="Arial" panose="020B0604020202020204" pitchFamily="34" charset="0"/>
              <a:buChar char="•"/>
            </a:pPr>
            <a:r>
              <a:rPr lang="en-AU" dirty="0"/>
              <a:t>The Premises Standards were developed to address the gap between building law and the DDA and to provide certainty in relation to what levels of access to public buildings would satisfy the general non-discrimination requirements of the DDA. This results in a uniform set of requirements that apply both in relation to non-discriminatory access under the DDA and in relation to the requirements for access that must be complied with in order to obtain a building approval under building law. The Premises Standards were reviewed in 2015-2016, and amendments were made to the BCA in response to this review.</a:t>
            </a:r>
          </a:p>
          <a:p>
            <a:pPr marL="628650" lvl="1" indent="-171450">
              <a:buFont typeface="Arial" panose="020B0604020202020204" pitchFamily="34" charset="0"/>
              <a:buChar char="•"/>
            </a:pPr>
            <a:r>
              <a:rPr lang="en-AU" dirty="0"/>
              <a:t>Contains requirements for:</a:t>
            </a:r>
          </a:p>
          <a:p>
            <a:pPr marL="1085850" lvl="2" indent="-171450">
              <a:lnSpc>
                <a:spcPct val="100000"/>
              </a:lnSpc>
              <a:spcBef>
                <a:spcPts val="0"/>
              </a:spcBef>
              <a:buFont typeface="Arial" panose="020B0604020202020204" pitchFamily="34" charset="0"/>
              <a:buChar char="•"/>
            </a:pPr>
            <a:r>
              <a:rPr lang="en-AU" sz="1200" dirty="0"/>
              <a:t>number of </a:t>
            </a:r>
            <a:r>
              <a:rPr lang="en-AU" sz="1200" dirty="0" smtClean="0"/>
              <a:t>exits</a:t>
            </a:r>
            <a:endParaRPr lang="en-AU" sz="1200" dirty="0"/>
          </a:p>
          <a:p>
            <a:pPr marL="1085850" lvl="2" indent="-171450">
              <a:lnSpc>
                <a:spcPct val="100000"/>
              </a:lnSpc>
              <a:spcBef>
                <a:spcPts val="0"/>
              </a:spcBef>
              <a:buFont typeface="Arial" panose="020B0604020202020204" pitchFamily="34" charset="0"/>
              <a:buChar char="•"/>
            </a:pPr>
            <a:r>
              <a:rPr lang="en-AU" sz="1200" dirty="0"/>
              <a:t>exit travel </a:t>
            </a:r>
            <a:r>
              <a:rPr lang="en-AU" sz="1200" dirty="0" smtClean="0"/>
              <a:t>distances</a:t>
            </a:r>
            <a:endParaRPr lang="en-AU" sz="1200" dirty="0"/>
          </a:p>
          <a:p>
            <a:pPr marL="1085850" lvl="2" indent="-171450">
              <a:lnSpc>
                <a:spcPct val="100000"/>
              </a:lnSpc>
              <a:spcBef>
                <a:spcPts val="0"/>
              </a:spcBef>
              <a:buFont typeface="Arial" panose="020B0604020202020204" pitchFamily="34" charset="0"/>
              <a:buChar char="•"/>
            </a:pPr>
            <a:r>
              <a:rPr lang="en-AU" sz="1200" dirty="0"/>
              <a:t>distance between </a:t>
            </a:r>
            <a:r>
              <a:rPr lang="en-AU" sz="1200" dirty="0" smtClean="0"/>
              <a:t>exits</a:t>
            </a:r>
            <a:endParaRPr lang="en-AU" sz="1200" dirty="0"/>
          </a:p>
          <a:p>
            <a:pPr marL="1085850" lvl="2" indent="-171450">
              <a:lnSpc>
                <a:spcPct val="100000"/>
              </a:lnSpc>
              <a:spcBef>
                <a:spcPts val="0"/>
              </a:spcBef>
              <a:buFont typeface="Arial" panose="020B0604020202020204" pitchFamily="34" charset="0"/>
              <a:buChar char="•"/>
            </a:pPr>
            <a:r>
              <a:rPr lang="en-AU" sz="1200" dirty="0"/>
              <a:t>discharge from </a:t>
            </a:r>
            <a:r>
              <a:rPr lang="en-AU" sz="1200" dirty="0" smtClean="0"/>
              <a:t>exits</a:t>
            </a:r>
            <a:endParaRPr lang="en-AU" sz="1200" dirty="0"/>
          </a:p>
          <a:p>
            <a:pPr marL="1085850" lvl="2" indent="-171450">
              <a:lnSpc>
                <a:spcPct val="100000"/>
              </a:lnSpc>
              <a:spcBef>
                <a:spcPts val="0"/>
              </a:spcBef>
              <a:buFont typeface="Arial" panose="020B0604020202020204" pitchFamily="34" charset="0"/>
              <a:buChar char="•"/>
            </a:pPr>
            <a:r>
              <a:rPr lang="en-AU" sz="1200" dirty="0"/>
              <a:t>fire isolated and non-fire isolated exits and stairs and </a:t>
            </a:r>
            <a:r>
              <a:rPr lang="en-AU" sz="1200" dirty="0" smtClean="0"/>
              <a:t>ramps</a:t>
            </a:r>
            <a:endParaRPr lang="en-AU" sz="1200" dirty="0"/>
          </a:p>
          <a:p>
            <a:pPr marL="1085850" lvl="2" indent="-171450">
              <a:lnSpc>
                <a:spcPct val="100000"/>
              </a:lnSpc>
              <a:spcBef>
                <a:spcPts val="0"/>
              </a:spcBef>
              <a:buFont typeface="Arial" panose="020B0604020202020204" pitchFamily="34" charset="0"/>
              <a:buChar char="•"/>
            </a:pPr>
            <a:r>
              <a:rPr lang="en-AU" sz="1200" dirty="0"/>
              <a:t>construction of </a:t>
            </a:r>
            <a:r>
              <a:rPr lang="en-AU" sz="1200" dirty="0" smtClean="0"/>
              <a:t>exits</a:t>
            </a:r>
            <a:endParaRPr lang="en-AU" sz="1200" dirty="0"/>
          </a:p>
          <a:p>
            <a:pPr marL="1085850" lvl="2" indent="-171450">
              <a:lnSpc>
                <a:spcPct val="100000"/>
              </a:lnSpc>
              <a:spcBef>
                <a:spcPts val="0"/>
              </a:spcBef>
              <a:buFont typeface="Arial" panose="020B0604020202020204" pitchFamily="34" charset="0"/>
              <a:buChar char="•"/>
            </a:pPr>
            <a:r>
              <a:rPr lang="en-AU" sz="1200" dirty="0"/>
              <a:t>stairways, balustrades, </a:t>
            </a:r>
            <a:r>
              <a:rPr lang="en-AU" sz="1200" dirty="0" smtClean="0"/>
              <a:t>handrails</a:t>
            </a:r>
            <a:endParaRPr lang="en-AU" sz="1200" dirty="0"/>
          </a:p>
          <a:p>
            <a:pPr marL="1085850" lvl="2" indent="-171450">
              <a:lnSpc>
                <a:spcPct val="100000"/>
              </a:lnSpc>
              <a:spcBef>
                <a:spcPts val="0"/>
              </a:spcBef>
              <a:buFont typeface="Arial" panose="020B0604020202020204" pitchFamily="34" charset="0"/>
              <a:buChar char="•"/>
            </a:pPr>
            <a:r>
              <a:rPr lang="en-AU" sz="1200" dirty="0"/>
              <a:t>width of </a:t>
            </a:r>
            <a:r>
              <a:rPr lang="en-AU" sz="1200" dirty="0" smtClean="0"/>
              <a:t>doorways </a:t>
            </a:r>
            <a:endParaRPr lang="en-AU" sz="1200" dirty="0"/>
          </a:p>
          <a:p>
            <a:pPr marL="1085850" lvl="2" indent="-171450">
              <a:lnSpc>
                <a:spcPct val="100000"/>
              </a:lnSpc>
              <a:spcBef>
                <a:spcPts val="0"/>
              </a:spcBef>
              <a:buFont typeface="Arial" panose="020B0604020202020204" pitchFamily="34" charset="0"/>
              <a:buChar char="•"/>
            </a:pPr>
            <a:r>
              <a:rPr lang="en-AU" sz="1200" dirty="0"/>
              <a:t>swing of doors and door latches, and</a:t>
            </a:r>
          </a:p>
          <a:p>
            <a:pPr marL="1085850" lvl="2" indent="-171450">
              <a:lnSpc>
                <a:spcPct val="100000"/>
              </a:lnSpc>
              <a:spcBef>
                <a:spcPts val="0"/>
              </a:spcBef>
              <a:buFont typeface="Arial" panose="020B0604020202020204" pitchFamily="34" charset="0"/>
              <a:buChar char="•"/>
            </a:pPr>
            <a:r>
              <a:rPr lang="en-AU" sz="1200" dirty="0"/>
              <a:t>methods for determining the number of persons the building will accommodate.</a:t>
            </a:r>
            <a:endParaRPr lang="en-AU"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Performance Requirements, Verification Methods and DTS Provisions are spread across the different parts.</a:t>
            </a:r>
          </a:p>
          <a:p>
            <a:pPr marL="628650" lvl="1" indent="-171450">
              <a:buFont typeface="Arial" panose="020B0604020202020204" pitchFamily="34" charset="0"/>
              <a:buChar char="•"/>
            </a:pPr>
            <a:r>
              <a:rPr lang="en-AU" dirty="0"/>
              <a:t>Another NCC Tutor module discusses the access for people</a:t>
            </a:r>
            <a:r>
              <a:rPr lang="en-AU" baseline="0" dirty="0"/>
              <a:t> with a </a:t>
            </a:r>
            <a:r>
              <a:rPr lang="en-AU" dirty="0"/>
              <a:t>disability provisions in the NCC in more </a:t>
            </a:r>
            <a:r>
              <a:rPr lang="en-AU" dirty="0" smtClean="0"/>
              <a:t>detail </a:t>
            </a:r>
            <a:r>
              <a:rPr lang="en-AU" dirty="0"/>
              <a:t>(</a:t>
            </a:r>
            <a:r>
              <a:rPr lang="en-AU" i="1" dirty="0"/>
              <a:t>Using the </a:t>
            </a:r>
            <a:r>
              <a:rPr lang="en-AU" i="1" dirty="0" smtClean="0"/>
              <a:t>accessibility </a:t>
            </a:r>
            <a:r>
              <a:rPr lang="en-AU" i="1" dirty="0"/>
              <a:t>provisions in the NCC</a:t>
            </a:r>
            <a:r>
              <a:rPr lang="en-AU" dirty="0"/>
              <a:t>).</a:t>
            </a:r>
            <a:br>
              <a:rPr lang="en-AU" dirty="0"/>
            </a:br>
            <a:endParaRPr lang="en-AU" dirty="0"/>
          </a:p>
          <a:p>
            <a:pPr marL="0" lvl="0" indent="0">
              <a:buFont typeface="Arial" panose="020B0604020202020204" pitchFamily="34" charset="0"/>
              <a:buNone/>
            </a:pPr>
            <a:r>
              <a:rPr lang="en-AU" b="1" dirty="0"/>
              <a:t>Section E: </a:t>
            </a:r>
          </a:p>
          <a:p>
            <a:pPr marL="628650" lvl="1" indent="-171450">
              <a:buFont typeface="Arial" panose="020B0604020202020204" pitchFamily="34" charset="0"/>
              <a:buChar char="•"/>
            </a:pPr>
            <a:r>
              <a:rPr lang="en-AU" dirty="0"/>
              <a:t>Contains requirements for services and equipment installation in buildings.</a:t>
            </a:r>
          </a:p>
          <a:p>
            <a:pPr marL="628650" lvl="1" indent="-171450">
              <a:buFont typeface="Arial" panose="020B0604020202020204" pitchFamily="34" charset="0"/>
              <a:buChar char="•"/>
            </a:pPr>
            <a:r>
              <a:rPr lang="en-AU" dirty="0"/>
              <a:t>Includes fire fighting equipment, smoke hazard management, lifts, emergency and exit signs and warning systems.</a:t>
            </a:r>
          </a:p>
          <a:p>
            <a:pPr marL="628650" lvl="1" indent="-171450">
              <a:buFont typeface="Arial" panose="020B0604020202020204" pitchFamily="34" charset="0"/>
              <a:buChar char="•"/>
            </a:pPr>
            <a:r>
              <a:rPr lang="en-AU" dirty="0"/>
              <a:t>Application of requirements may depend on the building classification and other triggers such as the building height, floor area and use.</a:t>
            </a:r>
          </a:p>
          <a:p>
            <a:pPr marL="628650" lvl="1" indent="-171450">
              <a:buFont typeface="Arial" panose="020B0604020202020204" pitchFamily="34" charset="0"/>
              <a:buChar char="•"/>
            </a:pPr>
            <a:r>
              <a:rPr lang="en-AU" dirty="0"/>
              <a:t>Performance Requirements, Verification Methods and DTS Provisions are spread across the different parts.</a:t>
            </a:r>
            <a:br>
              <a:rPr lang="en-AU" dirty="0"/>
            </a:br>
            <a:endParaRPr lang="en-AU" dirty="0"/>
          </a:p>
          <a:p>
            <a:pPr marL="0" lvl="0" indent="0">
              <a:buFont typeface="Arial" panose="020B0604020202020204" pitchFamily="34" charset="0"/>
              <a:buNone/>
            </a:pPr>
            <a:r>
              <a:rPr lang="en-AU" b="1" dirty="0"/>
              <a:t>Section F: </a:t>
            </a:r>
          </a:p>
          <a:p>
            <a:pPr marL="628650" lvl="1" indent="-171450">
              <a:buFont typeface="Arial" panose="020B0604020202020204" pitchFamily="34" charset="0"/>
              <a:buChar char="•"/>
            </a:pPr>
            <a:r>
              <a:rPr lang="en-AU" dirty="0"/>
              <a:t>Contains requirements designed to ensure that buildings provide for the health and amenity of users/occupants.</a:t>
            </a:r>
          </a:p>
          <a:p>
            <a:pPr marL="628650" lvl="1" indent="-171450">
              <a:buFont typeface="Arial" panose="020B0604020202020204" pitchFamily="34" charset="0"/>
              <a:buChar char="•"/>
            </a:pPr>
            <a:r>
              <a:rPr lang="en-AU" dirty="0"/>
              <a:t>Covers a broad range of requirements from waterproofing of wet areas to issues such as determining how many toilets are required in a building or how much natural light or ventilation a building is required to have</a:t>
            </a:r>
            <a:r>
              <a:rPr lang="en-AU" baseline="0" dirty="0"/>
              <a:t> or condensation.</a:t>
            </a:r>
            <a:endParaRPr lang="en-AU" dirty="0"/>
          </a:p>
          <a:p>
            <a:pPr marL="628650" lvl="1" indent="-171450">
              <a:buFont typeface="Arial" panose="020B0604020202020204" pitchFamily="34" charset="0"/>
              <a:buChar char="•"/>
            </a:pPr>
            <a:r>
              <a:rPr lang="en-AU" dirty="0"/>
              <a:t>Performance Requirements, Verification Methods and DTS Provisions are spread across the different parts.</a:t>
            </a:r>
            <a:br>
              <a:rPr lang="en-AU" dirty="0"/>
            </a:br>
            <a:endParaRPr lang="en-AU" dirty="0"/>
          </a:p>
          <a:p>
            <a:pPr marL="0" lvl="0" indent="0">
              <a:buFont typeface="Arial" panose="020B0604020202020204" pitchFamily="34" charset="0"/>
              <a:buNone/>
            </a:pPr>
            <a:r>
              <a:rPr lang="en-AU" b="1" dirty="0"/>
              <a:t>Section G: </a:t>
            </a:r>
          </a:p>
          <a:p>
            <a:pPr marL="628650" lvl="1" indent="-171450">
              <a:buFont typeface="Arial" panose="020B0604020202020204" pitchFamily="34" charset="0"/>
              <a:buChar char="•"/>
            </a:pPr>
            <a:r>
              <a:rPr lang="en-AU" dirty="0"/>
              <a:t>Contains requirements for a broad range of structures and conditions, from construction of boilers, pressure vessels and heating appliances to construction in alpine and bushfire prone areas, and requirements for outdoor areas that can be occupied.</a:t>
            </a:r>
          </a:p>
          <a:p>
            <a:pPr marL="628650" lvl="1" indent="-171450">
              <a:buFont typeface="Arial" panose="020B0604020202020204" pitchFamily="34" charset="0"/>
              <a:buChar char="•"/>
            </a:pPr>
            <a:r>
              <a:rPr lang="en-AU" dirty="0"/>
              <a:t>Performance Requirements, Verification Methods and DTS Provisions are spread across the different parts.</a:t>
            </a:r>
            <a:br>
              <a:rPr lang="en-AU" dirty="0"/>
            </a:br>
            <a:endParaRPr lang="en-AU" dirty="0"/>
          </a:p>
          <a:p>
            <a:pPr marL="0" lvl="0" indent="0">
              <a:buFont typeface="Arial" panose="020B0604020202020204" pitchFamily="34" charset="0"/>
              <a:buNone/>
            </a:pPr>
            <a:r>
              <a:rPr lang="en-AU" b="1" dirty="0"/>
              <a:t>Section </a:t>
            </a:r>
            <a:r>
              <a:rPr lang="en-AU" b="1" dirty="0" smtClean="0"/>
              <a:t>I:</a:t>
            </a:r>
            <a:r>
              <a:rPr lang="en-AU" dirty="0" smtClean="0"/>
              <a:t>  </a:t>
            </a:r>
            <a:endParaRPr lang="en-AU" dirty="0"/>
          </a:p>
          <a:p>
            <a:pPr marL="628650" lvl="1" indent="-171450">
              <a:buFont typeface="Arial" panose="020B0604020202020204" pitchFamily="34" charset="0"/>
              <a:buChar char="•"/>
            </a:pPr>
            <a:r>
              <a:rPr lang="en-AU" dirty="0"/>
              <a:t>Only contains additional DTS Provisions for certain special types of buildings.</a:t>
            </a:r>
          </a:p>
          <a:p>
            <a:pPr marL="628650" lvl="1" indent="-171450">
              <a:buFont typeface="Arial" panose="020B0604020202020204" pitchFamily="34" charset="0"/>
              <a:buChar char="•"/>
            </a:pPr>
            <a:r>
              <a:rPr lang="en-AU" dirty="0"/>
              <a:t>The relevant Performance Requirements are in the other sections of Volume One.</a:t>
            </a:r>
          </a:p>
          <a:p>
            <a:pPr marL="628650" lvl="1" indent="-171450">
              <a:buFont typeface="Arial" panose="020B0604020202020204" pitchFamily="34" charset="0"/>
              <a:buChar char="•"/>
            </a:pPr>
            <a:r>
              <a:rPr lang="en-AU" dirty="0"/>
              <a:t>The DTS Provisions in other sections also apply to these buildings.</a:t>
            </a:r>
          </a:p>
          <a:p>
            <a:pPr marL="628650" lvl="1" indent="-171450">
              <a:buFont typeface="Arial" panose="020B0604020202020204" pitchFamily="34" charset="0"/>
              <a:buChar char="•"/>
            </a:pPr>
            <a:r>
              <a:rPr lang="en-AU" dirty="0"/>
              <a:t>Part </a:t>
            </a:r>
            <a:r>
              <a:rPr lang="en-AU" dirty="0" smtClean="0"/>
              <a:t>I1 </a:t>
            </a:r>
            <a:r>
              <a:rPr lang="en-AU" dirty="0"/>
              <a:t>relates to theatres, stages and public halls and gives requirements for things like fixed seating areas, aisle lights and exits.</a:t>
            </a:r>
          </a:p>
          <a:p>
            <a:pPr marL="628650" lvl="1" indent="-171450">
              <a:buFont typeface="Arial" panose="020B0604020202020204" pitchFamily="34" charset="0"/>
              <a:buChar char="•"/>
            </a:pPr>
            <a:r>
              <a:rPr lang="en-AU" dirty="0"/>
              <a:t>Part </a:t>
            </a:r>
            <a:r>
              <a:rPr lang="en-AU" dirty="0" smtClean="0"/>
              <a:t>I2 </a:t>
            </a:r>
            <a:r>
              <a:rPr lang="en-AU" dirty="0"/>
              <a:t>contains requirements for access for people</a:t>
            </a:r>
            <a:r>
              <a:rPr lang="en-AU" baseline="0" dirty="0"/>
              <a:t> with a disability </a:t>
            </a:r>
            <a:r>
              <a:rPr lang="en-AU" dirty="0"/>
              <a:t>in public transport buildings, such as railway stations, bus interchanges and ferry terminals.</a:t>
            </a:r>
          </a:p>
          <a:p>
            <a:pPr marL="628650" lvl="1" indent="-171450">
              <a:buFont typeface="Arial" panose="020B0604020202020204" pitchFamily="34" charset="0"/>
              <a:buChar char="•"/>
            </a:pPr>
            <a:r>
              <a:rPr lang="en-AU" dirty="0"/>
              <a:t>Part </a:t>
            </a:r>
            <a:r>
              <a:rPr lang="en-AU" dirty="0" smtClean="0"/>
              <a:t>I3 </a:t>
            </a:r>
            <a:r>
              <a:rPr lang="en-AU" dirty="0"/>
              <a:t>includes requirements for fire separation, fire fighting equipment, exists and emergency lighting for farm buildings and farm sheds.</a:t>
            </a:r>
            <a:br>
              <a:rPr lang="en-AU" dirty="0"/>
            </a:br>
            <a:endParaRPr lang="en-AU" dirty="0"/>
          </a:p>
          <a:p>
            <a:pPr marL="0" lvl="0" indent="0">
              <a:buFont typeface="Arial" panose="020B0604020202020204" pitchFamily="34" charset="0"/>
              <a:buNone/>
            </a:pPr>
            <a:r>
              <a:rPr lang="en-AU" b="1" dirty="0"/>
              <a:t>Section J: </a:t>
            </a:r>
          </a:p>
          <a:p>
            <a:pPr marL="628650" lvl="1" indent="-171450">
              <a:buFont typeface="Arial" panose="020B0604020202020204" pitchFamily="34" charset="0"/>
              <a:buChar char="•"/>
            </a:pPr>
            <a:r>
              <a:rPr lang="en-AU" dirty="0"/>
              <a:t>Energy efficiency requirements for Class 2-9 buildings.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Came about as a result of a Council of Australian Governments (COAG) decision in 2009 that a building is to be capable of reducing its greenhouse gas emissions.</a:t>
            </a:r>
          </a:p>
          <a:p>
            <a:pPr marL="628650" lvl="1" indent="-171450">
              <a:buFont typeface="Arial" panose="020B0604020202020204" pitchFamily="34" charset="0"/>
              <a:buChar char="•"/>
            </a:pPr>
            <a:r>
              <a:rPr lang="en-AU" dirty="0" smtClean="0"/>
              <a:t>Nine</a:t>
            </a:r>
            <a:r>
              <a:rPr lang="en-AU" baseline="0" dirty="0" smtClean="0"/>
              <a:t> </a:t>
            </a:r>
            <a:r>
              <a:rPr lang="en-AU" dirty="0" smtClean="0"/>
              <a:t>Parts</a:t>
            </a:r>
            <a:r>
              <a:rPr lang="en-AU" dirty="0"/>
              <a:t>, covering things like the building fabric and sealing, air-conditioning and ventilation systems, artificial </a:t>
            </a:r>
            <a:r>
              <a:rPr lang="en-AU" dirty="0" smtClean="0"/>
              <a:t>lighting </a:t>
            </a:r>
            <a:r>
              <a:rPr lang="en-AU" dirty="0"/>
              <a:t>and power, heated water supply, water supply to swimming pools and spas, and facilities for energy </a:t>
            </a:r>
            <a:r>
              <a:rPr lang="en-AU" dirty="0" smtClean="0"/>
              <a:t>monitoring.</a:t>
            </a:r>
            <a:endParaRPr lang="en-AU" dirty="0"/>
          </a:p>
          <a:p>
            <a:pPr marL="628650" lvl="1" indent="-171450">
              <a:buFont typeface="Arial" panose="020B0604020202020204" pitchFamily="34" charset="0"/>
              <a:buChar char="•"/>
            </a:pPr>
            <a:r>
              <a:rPr lang="en-AU" dirty="0" smtClean="0"/>
              <a:t>Not </a:t>
            </a:r>
            <a:r>
              <a:rPr lang="en-AU" dirty="0"/>
              <a:t>discussed further in this module. There are several other modules that discuss these requirements, including:</a:t>
            </a:r>
          </a:p>
          <a:p>
            <a:pPr marL="1085850" lvl="2" indent="-171450">
              <a:buFont typeface="Arial" panose="020B0604020202020204" pitchFamily="34" charset="0"/>
              <a:buChar char="•"/>
            </a:pPr>
            <a:r>
              <a:rPr lang="en-AU" dirty="0"/>
              <a:t>Understanding energy efficiency in the NCC</a:t>
            </a:r>
          </a:p>
          <a:p>
            <a:pPr marL="1085850" lvl="2" indent="-171450">
              <a:buFont typeface="Arial" panose="020B0604020202020204" pitchFamily="34" charset="0"/>
              <a:buChar char="•"/>
            </a:pPr>
            <a:r>
              <a:rPr lang="en-AU" dirty="0"/>
              <a:t>Using energy efficiency provisions in NCC Volume </a:t>
            </a:r>
            <a:r>
              <a:rPr lang="en-AU" dirty="0" smtClean="0"/>
              <a:t>One.</a:t>
            </a:r>
            <a:endParaRPr lang="en-AU" dirty="0"/>
          </a:p>
          <a:p>
            <a:pPr marL="1085850" lvl="2"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dirty="0"/>
          </a:p>
        </p:txBody>
      </p:sp>
    </p:spTree>
    <p:extLst>
      <p:ext uri="{BB962C8B-B14F-4D97-AF65-F5344CB8AC3E}">
        <p14:creationId xmlns:p14="http://schemas.microsoft.com/office/powerpoint/2010/main" val="596125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an example of DTS Provisions for fire sprinklers from Volume One in the middle.</a:t>
            </a:r>
          </a:p>
          <a:p>
            <a:r>
              <a:rPr lang="en-AU" b="0" dirty="0"/>
              <a:t>Click once to see the first question for the activity, which appears in a blue box below the example.</a:t>
            </a:r>
          </a:p>
          <a:p>
            <a:r>
              <a:rPr lang="en-AU" b="0" dirty="0"/>
              <a:t>Click a second time to see the second question in the blue box.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third question in the blue box. </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interpreting the content of NCC Volume One, and to discuss the concept of limitations to provisions, that is provisions that may apply only if certain triggers exist. The aim is to give the trainees confidence that they can read and interpret Volume One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each question and discuss the trainees’ answers. Encourage them to look at the whole table in NCC Volume One, which is in Part </a:t>
            </a:r>
            <a:r>
              <a:rPr lang="en-AU" dirty="0" smtClean="0"/>
              <a:t>E1D4 </a:t>
            </a:r>
            <a:r>
              <a:rPr lang="en-AU" dirty="0"/>
              <a:t>Sprinklers.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Questions and suggested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there are no answers provided on the slide. Suggested answers are given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1. </a:t>
            </a:r>
            <a:r>
              <a:rPr lang="en-US" dirty="0"/>
              <a:t>What criterion usually determines when a building of any class needs to have fire sprinklers?</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Possible Answer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One trigger for when a building is required to have fire sprinklers installed is when the building has an effective height of more than 25 m. Effective height means that any part of the building is above this height.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However, </a:t>
            </a:r>
            <a:r>
              <a:rPr lang="en-AU" dirty="0" smtClean="0"/>
              <a:t>subsequent</a:t>
            </a:r>
            <a:r>
              <a:rPr lang="en-AU" baseline="0" dirty="0" smtClean="0"/>
              <a:t> clauses including E1D6 to E1D13 may also have other triggers for fire sprinklers, additional requirements or exclusions.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2. </a:t>
            </a:r>
            <a:r>
              <a:rPr lang="en-US" dirty="0"/>
              <a:t>When does a Class 2 or 3 building – excluding a residential care building – require fire sprinklers?</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Possible Answer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Class 2 or 3 building – excluding a residential care building – requires fire sprinklers if any part of the building has a rise in storeys of more than </a:t>
            </a:r>
            <a:r>
              <a:rPr lang="en-US" dirty="0" smtClean="0"/>
              <a:t>4, </a:t>
            </a:r>
            <a:r>
              <a:rPr lang="en-US" dirty="0"/>
              <a:t>even if the effective height is less than 25 m. If the</a:t>
            </a:r>
            <a:r>
              <a:rPr lang="en-US" baseline="0" dirty="0"/>
              <a:t> building has an effective height of more </a:t>
            </a:r>
            <a:r>
              <a:rPr lang="en-US" baseline="0" dirty="0" smtClean="0"/>
              <a:t>than </a:t>
            </a:r>
            <a:r>
              <a:rPr lang="en-US" baseline="0" dirty="0"/>
              <a:t>25 m, sprinklers are also needed.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3. </a:t>
            </a:r>
            <a:r>
              <a:rPr lang="en-US" dirty="0"/>
              <a:t>When does a Class 3 building </a:t>
            </a:r>
            <a:r>
              <a:rPr lang="en-US" dirty="0" smtClean="0"/>
              <a:t>used </a:t>
            </a:r>
            <a:r>
              <a:rPr lang="en-US" dirty="0"/>
              <a:t>as a residential care building require fire sprinklers?</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Possible Answer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Class 3 building </a:t>
            </a:r>
            <a:r>
              <a:rPr lang="en-US" dirty="0" smtClean="0"/>
              <a:t>used </a:t>
            </a:r>
            <a:r>
              <a:rPr lang="en-US" dirty="0"/>
              <a:t>as a residential care building requires fire sprinklers throughout the building and in any fire compartment that is used for residential care, regardless of the effective height of the building or any other factors</a:t>
            </a:r>
            <a:r>
              <a:rPr lang="en-US"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Note there is a variation to</a:t>
            </a:r>
            <a:r>
              <a:rPr lang="en-US" baseline="0" dirty="0" smtClean="0"/>
              <a:t> this clause for Victoria. </a:t>
            </a: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dirty="0"/>
          </a:p>
        </p:txBody>
      </p:sp>
    </p:spTree>
    <p:extLst>
      <p:ext uri="{BB962C8B-B14F-4D97-AF65-F5344CB8AC3E}">
        <p14:creationId xmlns:p14="http://schemas.microsoft.com/office/powerpoint/2010/main" val="2486007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an example of DTS Provisions for minimum room heights from Section F of Volume One in the middle.</a:t>
            </a:r>
          </a:p>
          <a:p>
            <a:r>
              <a:rPr lang="en-AU" b="0" dirty="0"/>
              <a:t>Click once to see the first question for the activity, which appears in a blue box below the example.</a:t>
            </a:r>
          </a:p>
          <a:p>
            <a:r>
              <a:rPr lang="en-AU" b="0" dirty="0"/>
              <a:t>Click a second time to see the second question in the blue box. </a:t>
            </a:r>
          </a:p>
          <a:p>
            <a:endParaRPr lang="en-AU" b="0" dirty="0"/>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interpreting the content of NCC Volume One. The aim is to give the trainees confidence that they can read and interpret Volume One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each question and discuss the trainees’ answers. Encourage them to look at </a:t>
            </a:r>
            <a:r>
              <a:rPr lang="en-AU" dirty="0" smtClean="0"/>
              <a:t>Part F5D2 in its entirety in </a:t>
            </a:r>
            <a:r>
              <a:rPr lang="en-AU" dirty="0"/>
              <a:t>NCC Volume </a:t>
            </a:r>
            <a:r>
              <a:rPr lang="en-AU" dirty="0" smtClean="0"/>
              <a:t>One.</a:t>
            </a:r>
            <a:r>
              <a:rPr lang="en-AU"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Questions and suggested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there are no answers provided on the slide. Suggested answers are given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1. </a:t>
            </a:r>
            <a:r>
              <a:rPr lang="en-US" sz="1200" dirty="0"/>
              <a:t>What is the difference in the minimum required height of a kitchen and another habitable room that is not a kitchen?</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Possible Answer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minimum height of kitchen is 2.1 metres while the minimum height of a habitable room that is not a kitchen is 2.4 metres.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So, the difference is </a:t>
            </a:r>
            <a:r>
              <a:rPr lang="en-AU" dirty="0" smtClean="0"/>
              <a:t>0.3 </a:t>
            </a:r>
            <a:r>
              <a:rPr lang="en-AU" dirty="0"/>
              <a:t>of a metre.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2. </a:t>
            </a:r>
            <a:r>
              <a:rPr lang="en-US" dirty="0"/>
              <a:t>What minimum height applies to a habitable attic space with a sloped ceiling?</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Possible Answer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habitable attic space must have a minimum height of 2.2m for not less than two thirds of the floor area of the room or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dirty="0"/>
          </a:p>
        </p:txBody>
      </p:sp>
    </p:spTree>
    <p:extLst>
      <p:ext uri="{BB962C8B-B14F-4D97-AF65-F5344CB8AC3E}">
        <p14:creationId xmlns:p14="http://schemas.microsoft.com/office/powerpoint/2010/main" val="330192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four Sections of Volume One listed.  </a:t>
            </a:r>
          </a:p>
          <a:p>
            <a:r>
              <a:rPr lang="en-AU" b="0" dirty="0"/>
              <a:t>Click to animate the answer for each question, in order from top to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final answer animates after the third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and practice the structure of Volume One.</a:t>
            </a:r>
          </a:p>
          <a:p>
            <a:endParaRPr lang="en-AU" dirty="0"/>
          </a:p>
          <a:p>
            <a:r>
              <a:rPr lang="en-AU" dirty="0"/>
              <a:t>Go through each question in order, and display the answers as you go.</a:t>
            </a:r>
          </a:p>
          <a:p>
            <a:pPr marL="171450" indent="-171450">
              <a:buFont typeface="Arial" panose="020B0604020202020204" pitchFamily="34" charset="0"/>
              <a:buChar char="•"/>
            </a:pPr>
            <a:r>
              <a:rPr lang="en-AU" dirty="0"/>
              <a:t>Section C = Fire resistance</a:t>
            </a:r>
          </a:p>
          <a:p>
            <a:pPr marL="171450" indent="-171450">
              <a:buFont typeface="Arial" panose="020B0604020202020204" pitchFamily="34" charset="0"/>
              <a:buChar char="•"/>
            </a:pPr>
            <a:r>
              <a:rPr lang="en-AU" dirty="0"/>
              <a:t>Section E = Services and equipment</a:t>
            </a:r>
          </a:p>
          <a:p>
            <a:pPr marL="171450" indent="-171450">
              <a:buFont typeface="Arial" panose="020B0604020202020204" pitchFamily="34" charset="0"/>
              <a:buChar char="•"/>
            </a:pPr>
            <a:r>
              <a:rPr lang="en-AU" dirty="0"/>
              <a:t>Section </a:t>
            </a:r>
            <a:r>
              <a:rPr lang="en-AU" dirty="0" smtClean="0"/>
              <a:t>I </a:t>
            </a:r>
            <a:r>
              <a:rPr lang="en-AU" dirty="0"/>
              <a:t>= Special use buildings</a:t>
            </a:r>
          </a:p>
          <a:p>
            <a:pPr marL="171450" indent="-171450">
              <a:buFont typeface="Arial" panose="020B0604020202020204" pitchFamily="34" charset="0"/>
              <a:buChar char="•"/>
            </a:pPr>
            <a:r>
              <a:rPr lang="en-AU" dirty="0"/>
              <a:t>Section J = Energy efficiency</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dirty="0"/>
          </a:p>
        </p:txBody>
      </p:sp>
    </p:spTree>
    <p:extLst>
      <p:ext uri="{BB962C8B-B14F-4D97-AF65-F5344CB8AC3E}">
        <p14:creationId xmlns:p14="http://schemas.microsoft.com/office/powerpoint/2010/main" val="32263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6 </a:t>
            </a:r>
            <a:r>
              <a:rPr lang="en-AU" b="0" dirty="0"/>
              <a:t>question buttons on the left with the blue dividing line.</a:t>
            </a:r>
          </a:p>
          <a:p>
            <a:r>
              <a:rPr lang="en-AU" b="0" dirty="0"/>
              <a:t>Click each button to see the corresponding question on the right.</a:t>
            </a:r>
          </a:p>
          <a:p>
            <a:r>
              <a:rPr lang="en-AU" b="0" dirty="0"/>
              <a:t>Click a second time to see the answer to the question at the bottom on the right in a blue highlight box.</a:t>
            </a:r>
          </a:p>
          <a:p>
            <a:r>
              <a:rPr lang="en-AU" b="0" dirty="0"/>
              <a:t>Click the same button a third time to dissolve the question and answer.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question and answer before bringing up the next one, then just click the button for the earlier question again to make it and its answer dissolve.</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interpreting the different sections of Volume One in detail. The aim is to give the trainees confidence that they can read and interpret Volume One correctly.  Each question requires the trainees to locate and interpret some provisions within Volume One. The relevant section number is given in each question to make the tasks quicker.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complete as many or as few of the questions as you like</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the structure of Volume One or you are pressed for time, you could just skip this slide entirely.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just do a selection of the questions. </a:t>
            </a:r>
            <a:r>
              <a:rPr lang="en-AU" b="0" dirty="0"/>
              <a:t>Note that the questions and answers are listed below so that you can easily identify which ones you would like to present.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how to interpret the provisions of Section 3, you might want to go through all </a:t>
            </a:r>
            <a:r>
              <a:rPr lang="en-AU" dirty="0" smtClean="0"/>
              <a:t>6 questions</a:t>
            </a:r>
            <a:r>
              <a:rPr lang="en-AU"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 question and give the trainees’ time to find their answers in Volume One. Discuss their answers, emphasising correct interpretation of the provisions, including checking definitions and referring to other sections, other Volumes and referenced documents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and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1: </a:t>
            </a:r>
            <a:r>
              <a:rPr lang="en-AU" sz="1200" b="1" dirty="0"/>
              <a:t>In Section C Fire resistance, what factors determine the required minimum type of construction?</a:t>
            </a:r>
          </a:p>
          <a:p>
            <a:pPr marL="171450" indent="-171450">
              <a:buFont typeface="Arial" panose="020B0604020202020204" pitchFamily="34" charset="0"/>
              <a:buChar char="•"/>
              <a:defRPr/>
            </a:pPr>
            <a:r>
              <a:rPr lang="en-AU" sz="1200" dirty="0"/>
              <a:t>Part </a:t>
            </a:r>
            <a:r>
              <a:rPr lang="en-AU" sz="1200" dirty="0" smtClean="0"/>
              <a:t>C2D2 </a:t>
            </a:r>
            <a:r>
              <a:rPr lang="en-AU" sz="1200" dirty="0"/>
              <a:t>Type of construction required</a:t>
            </a:r>
          </a:p>
          <a:p>
            <a:pPr marL="171450" indent="-171450">
              <a:buFont typeface="Arial" panose="020B0604020202020204" pitchFamily="34" charset="0"/>
              <a:buChar char="•"/>
              <a:defRPr/>
            </a:pPr>
            <a:r>
              <a:rPr lang="en-AU" sz="1200" dirty="0"/>
              <a:t>Table </a:t>
            </a:r>
            <a:r>
              <a:rPr lang="en-AU" sz="1200" dirty="0" smtClean="0"/>
              <a:t>C2D2 </a:t>
            </a:r>
            <a:r>
              <a:rPr lang="en-AU" sz="1200" dirty="0"/>
              <a:t>Type of construction required</a:t>
            </a:r>
          </a:p>
          <a:p>
            <a:pPr marL="171450" indent="-171450">
              <a:buFont typeface="Arial" panose="020B0604020202020204" pitchFamily="34" charset="0"/>
              <a:buChar char="•"/>
              <a:defRPr/>
            </a:pPr>
            <a:r>
              <a:rPr lang="en-AU" sz="1200" dirty="0"/>
              <a:t>Type of construction depends on the building classification and rise in storeys</a:t>
            </a:r>
          </a:p>
          <a:p>
            <a:endParaRPr lang="en-AU" b="1" dirty="0"/>
          </a:p>
          <a:p>
            <a:pPr marR="0" lvl="0" algn="l" defTabSz="914400" rtl="0" eaLnBrk="1" fontAlgn="auto" latinLnBrk="0" hangingPunct="1">
              <a:lnSpc>
                <a:spcPct val="100000"/>
              </a:lnSpc>
              <a:spcBef>
                <a:spcPts val="200"/>
              </a:spcBef>
              <a:spcAft>
                <a:spcPts val="200"/>
              </a:spcAft>
              <a:buClrTx/>
              <a:buSzTx/>
              <a:tabLst>
                <a:tab pos="360363" algn="l"/>
              </a:tabLst>
              <a:defRPr/>
            </a:pPr>
            <a:r>
              <a:rPr lang="en-AU" b="1" dirty="0"/>
              <a:t>Question 2: </a:t>
            </a:r>
            <a:r>
              <a:rPr lang="en-AU" sz="1200" b="1" dirty="0"/>
              <a:t>In Section D, where can we find specific reference to access and egress provisions for people with a disability?</a:t>
            </a:r>
          </a:p>
          <a:p>
            <a:pPr marL="171450" lvl="0" indent="-171450">
              <a:spcBef>
                <a:spcPts val="0"/>
              </a:spcBef>
              <a:spcAft>
                <a:spcPts val="0"/>
              </a:spcAft>
              <a:buFont typeface="Arial" panose="020B0604020202020204" pitchFamily="34" charset="0"/>
              <a:buChar char="•"/>
              <a:defRPr/>
            </a:pPr>
            <a:r>
              <a:rPr lang="en-AU" sz="1200" dirty="0"/>
              <a:t>Performance Requirements = </a:t>
            </a:r>
            <a:r>
              <a:rPr lang="en-AU" sz="1200" dirty="0" smtClean="0"/>
              <a:t>D1P1 </a:t>
            </a:r>
            <a:r>
              <a:rPr lang="en-AU" sz="1200" dirty="0"/>
              <a:t>Access for people with a disability</a:t>
            </a:r>
          </a:p>
          <a:p>
            <a:pPr marL="171450" lvl="0" indent="-171450">
              <a:spcBef>
                <a:spcPts val="0"/>
              </a:spcBef>
              <a:spcAft>
                <a:spcPts val="0"/>
              </a:spcAft>
              <a:buFont typeface="Arial" panose="020B0604020202020204" pitchFamily="34" charset="0"/>
              <a:buChar char="•"/>
              <a:defRPr/>
            </a:pPr>
            <a:r>
              <a:rPr lang="en-AU" sz="1200" dirty="0"/>
              <a:t>Deemed-to-Satisfy Provisions = Part </a:t>
            </a:r>
            <a:r>
              <a:rPr lang="en-AU" sz="1200" dirty="0" smtClean="0"/>
              <a:t>D4 </a:t>
            </a:r>
            <a:r>
              <a:rPr lang="en-AU" sz="1200" dirty="0"/>
              <a:t>Access for people with a disability</a:t>
            </a:r>
          </a:p>
          <a:p>
            <a:endParaRPr lang="en-AU" b="1" dirty="0"/>
          </a:p>
          <a:p>
            <a:pPr lvl="0">
              <a:spcBef>
                <a:spcPts val="600"/>
              </a:spcBef>
              <a:spcAft>
                <a:spcPts val="600"/>
              </a:spcAft>
              <a:defRPr/>
            </a:pPr>
            <a:r>
              <a:rPr lang="en-AU" b="1" dirty="0"/>
              <a:t>Question 3:</a:t>
            </a:r>
            <a:r>
              <a:rPr lang="en-AU" b="0" dirty="0"/>
              <a:t> </a:t>
            </a:r>
            <a:r>
              <a:rPr lang="en-AU" sz="1200" b="1" dirty="0"/>
              <a:t>Section </a:t>
            </a:r>
            <a:r>
              <a:rPr lang="en-AU" sz="1200" b="1" dirty="0" smtClean="0"/>
              <a:t>I </a:t>
            </a:r>
            <a:r>
              <a:rPr lang="en-AU" sz="1200" b="1" dirty="0"/>
              <a:t>of Volume One contains DTS Provisions for special use buildings. Where can we find the Performance Requirements for these buildings?</a:t>
            </a:r>
          </a:p>
          <a:p>
            <a:pPr marL="171450" lvl="0" indent="-171450">
              <a:spcBef>
                <a:spcPts val="0"/>
              </a:spcBef>
              <a:spcAft>
                <a:spcPts val="0"/>
              </a:spcAft>
              <a:buFont typeface="Arial" panose="020B0604020202020204" pitchFamily="34" charset="0"/>
              <a:buChar char="•"/>
              <a:defRPr/>
            </a:pPr>
            <a:r>
              <a:rPr lang="en-AU" sz="1200" dirty="0"/>
              <a:t>In Sections B-J of Volume One</a:t>
            </a:r>
            <a:r>
              <a:rPr lang="en-AU" sz="1200" dirty="0" smtClean="0"/>
              <a:t>. (Note Section H is in NCC Volume Two).</a:t>
            </a:r>
            <a:endParaRPr lang="en-AU" sz="1200" dirty="0"/>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4: </a:t>
            </a:r>
            <a:r>
              <a:rPr lang="en-AU" sz="1200" b="1" dirty="0"/>
              <a:t>According to Section C Fire resistance, when is a below ground storey included in the calculation of a building’s rise in storeys?</a:t>
            </a:r>
          </a:p>
          <a:p>
            <a:pPr marL="171450" lvl="0" indent="-171450">
              <a:spcBef>
                <a:spcPts val="0"/>
              </a:spcBef>
              <a:spcAft>
                <a:spcPts val="0"/>
              </a:spcAft>
              <a:buFont typeface="Arial" panose="020B0604020202020204" pitchFamily="34" charset="0"/>
              <a:buChar char="•"/>
              <a:defRPr/>
            </a:pPr>
            <a:r>
              <a:rPr lang="en-AU" sz="1200" dirty="0"/>
              <a:t>Part </a:t>
            </a:r>
            <a:r>
              <a:rPr lang="en-AU" sz="1200" dirty="0" smtClean="0"/>
              <a:t>C2D3 </a:t>
            </a:r>
            <a:r>
              <a:rPr lang="en-AU" sz="1200" dirty="0"/>
              <a:t>Calculation of rise in storeys</a:t>
            </a:r>
          </a:p>
          <a:p>
            <a:pPr marL="171450" lvl="0" indent="-171450">
              <a:spcBef>
                <a:spcPts val="0"/>
              </a:spcBef>
              <a:spcAft>
                <a:spcPts val="0"/>
              </a:spcAft>
              <a:buFont typeface="Arial" panose="020B0604020202020204" pitchFamily="34" charset="0"/>
              <a:buChar char="•"/>
              <a:defRPr/>
            </a:pPr>
            <a:r>
              <a:rPr lang="en-AU" sz="1200" dirty="0"/>
              <a:t>Guide to NCC Volume One, Part </a:t>
            </a:r>
            <a:r>
              <a:rPr lang="en-AU" sz="1200" dirty="0" smtClean="0"/>
              <a:t>C2D3 </a:t>
            </a:r>
            <a:r>
              <a:rPr lang="en-AU" sz="1200" dirty="0"/>
              <a:t>Calculation of rise in storeys</a:t>
            </a:r>
          </a:p>
          <a:p>
            <a:pPr marL="171450" lvl="0" indent="-171450">
              <a:spcBef>
                <a:spcPts val="0"/>
              </a:spcBef>
              <a:spcAft>
                <a:spcPts val="0"/>
              </a:spcAft>
              <a:buFont typeface="Arial" panose="020B0604020202020204" pitchFamily="34" charset="0"/>
              <a:buChar char="•"/>
              <a:defRPr/>
            </a:pPr>
            <a:r>
              <a:rPr lang="en-AU" sz="1200" dirty="0"/>
              <a:t>When more than 1 metre of that storey is above natural ground level.</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5: </a:t>
            </a:r>
            <a:r>
              <a:rPr lang="en-AU" sz="1200" b="1" dirty="0"/>
              <a:t>According to the DTS Provisions</a:t>
            </a:r>
            <a:r>
              <a:rPr lang="en-AU" sz="1200" b="1" baseline="0" dirty="0"/>
              <a:t> in</a:t>
            </a:r>
            <a:r>
              <a:rPr lang="en-AU" sz="1200" b="1" dirty="0"/>
              <a:t> Section E, what smoke hazard management devices must be installed in a Class 2 building that is more than 25 m in effective height?</a:t>
            </a:r>
          </a:p>
          <a:p>
            <a:pPr marL="342900" lvl="0" indent="-342900">
              <a:spcBef>
                <a:spcPts val="0"/>
              </a:spcBef>
              <a:spcAft>
                <a:spcPts val="0"/>
              </a:spcAft>
              <a:buFont typeface="Arial" panose="020B0604020202020204" pitchFamily="34" charset="0"/>
              <a:buChar char="•"/>
              <a:defRPr/>
            </a:pPr>
            <a:r>
              <a:rPr lang="en-AU" sz="2000" dirty="0" smtClean="0"/>
              <a:t>Part E2 Smoke hazard management</a:t>
            </a:r>
          </a:p>
          <a:p>
            <a:pPr marL="342900" indent="-342900">
              <a:buFont typeface="Arial" panose="020B0604020202020204" pitchFamily="34" charset="0"/>
              <a:buChar char="•"/>
            </a:pPr>
            <a:r>
              <a:rPr lang="en-AU" sz="2000" dirty="0" smtClean="0"/>
              <a:t>E2D5 Buildings more than 25 m in effective height: Class 2 and 3 buildings and Class 4 part of a building </a:t>
            </a:r>
            <a:endParaRPr lang="en-AU" sz="2000" b="0" dirty="0" smtClean="0"/>
          </a:p>
          <a:p>
            <a:pPr marL="800100" lvl="1" indent="-342900">
              <a:buFont typeface="Arial" panose="020B0604020202020204" pitchFamily="34" charset="0"/>
              <a:buChar char="•"/>
            </a:pPr>
            <a:r>
              <a:rPr lang="en-AU" sz="2000" dirty="0" smtClean="0"/>
              <a:t>A Class 2 building that is more than 25 m in effective height must be provided with an automatic smoke detection and alarm system that complies with Specification 20.</a:t>
            </a:r>
          </a:p>
          <a:p>
            <a:pPr marL="800100" lvl="1" indent="-342900">
              <a:buFont typeface="Arial" panose="020B0604020202020204" pitchFamily="34" charset="0"/>
              <a:buChar char="•"/>
            </a:pPr>
            <a:endParaRPr lang="en-AU" sz="20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smtClean="0"/>
              <a:t>E2D13 Basements (other than Class 7a buildings)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smtClean="0"/>
              <a:t>Similar requirements for basements as per E2D5.</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2000" dirty="0" smtClean="0"/>
          </a:p>
          <a:p>
            <a:pPr marL="342900" indent="-342900">
              <a:buFont typeface="Arial" panose="020B0604020202020204" pitchFamily="34" charset="0"/>
              <a:buChar char="•"/>
            </a:pPr>
            <a:r>
              <a:rPr lang="en-AU" sz="2000" dirty="0" smtClean="0"/>
              <a:t>E2D21 Provisions for special hazards</a:t>
            </a:r>
          </a:p>
          <a:p>
            <a:pPr marL="800100" lvl="1" indent="-342900">
              <a:buFont typeface="Arial" panose="020B0604020202020204" pitchFamily="34" charset="0"/>
              <a:buChar char="•"/>
            </a:pPr>
            <a:r>
              <a:rPr lang="en-AU" sz="2000" dirty="0" smtClean="0"/>
              <a:t>Additional smoke hazard measures may be required if the building has special characteristics, functions, materials or mix of building classifications that make the building different from</a:t>
            </a:r>
            <a:r>
              <a:rPr lang="en-AU" sz="2000" baseline="0" dirty="0" smtClean="0"/>
              <a:t> other buildings. The relevant authorities will advise on whether this provision will be applied to a building. </a:t>
            </a:r>
            <a:endParaRPr lang="en-AU" sz="2000" dirty="0" smtClean="0"/>
          </a:p>
          <a:p>
            <a:pPr marL="342900" indent="-342900">
              <a:buFont typeface="Arial" panose="020B0604020202020204" pitchFamily="34" charset="0"/>
              <a:buChar char="•"/>
            </a:pPr>
            <a:endParaRPr lang="en-AU" sz="2000" dirty="0" smtClean="0"/>
          </a:p>
          <a:p>
            <a:endParaRPr lang="en-AU" b="1" dirty="0"/>
          </a:p>
          <a:p>
            <a:pPr marR="0" lvl="0" indent="-180000" algn="l" defTabSz="914400" rtl="0" eaLnBrk="1" fontAlgn="auto" latinLnBrk="0" hangingPunct="1">
              <a:lnSpc>
                <a:spcPct val="100000"/>
              </a:lnSpc>
              <a:spcBef>
                <a:spcPts val="200"/>
              </a:spcBef>
              <a:spcAft>
                <a:spcPts val="200"/>
              </a:spcAft>
              <a:buClrTx/>
              <a:buSzTx/>
              <a:tabLst>
                <a:tab pos="360363" algn="l"/>
              </a:tabLst>
              <a:defRPr/>
            </a:pPr>
            <a:r>
              <a:rPr lang="en-AU" b="1" dirty="0"/>
              <a:t>Question 6: </a:t>
            </a:r>
            <a:r>
              <a:rPr lang="en-AU" sz="1200" b="1" dirty="0"/>
              <a:t>According to Part </a:t>
            </a:r>
            <a:r>
              <a:rPr lang="en-AU" sz="1200" b="1" dirty="0" smtClean="0"/>
              <a:t>D3 </a:t>
            </a:r>
            <a:r>
              <a:rPr lang="en-AU" sz="1200" b="1" dirty="0"/>
              <a:t>Construction of exits, when/where must barriers be installed to prevent falls?</a:t>
            </a:r>
            <a:r>
              <a:rPr lang="en-AU" sz="1200" dirty="0"/>
              <a:t> </a:t>
            </a:r>
          </a:p>
          <a:p>
            <a:pPr marL="171450" lvl="0" indent="-171450">
              <a:spcBef>
                <a:spcPts val="0"/>
              </a:spcBef>
              <a:spcAft>
                <a:spcPts val="0"/>
              </a:spcAft>
              <a:buFont typeface="Arial" panose="020B0604020202020204" pitchFamily="34" charset="0"/>
              <a:buChar char="•"/>
              <a:defRPr/>
            </a:pPr>
            <a:r>
              <a:rPr lang="en-AU" sz="1200" dirty="0" smtClean="0"/>
              <a:t>D3D17 </a:t>
            </a:r>
            <a:r>
              <a:rPr lang="en-AU" sz="1200" dirty="0"/>
              <a:t>Barriers to prevent falls</a:t>
            </a:r>
          </a:p>
          <a:p>
            <a:pPr marL="171450" lvl="0" indent="-171450">
              <a:spcBef>
                <a:spcPts val="0"/>
              </a:spcBef>
              <a:spcAft>
                <a:spcPts val="0"/>
              </a:spcAft>
              <a:buFont typeface="Arial" panose="020B0604020202020204" pitchFamily="34" charset="0"/>
              <a:buChar char="•"/>
              <a:defRPr/>
            </a:pPr>
            <a:r>
              <a:rPr lang="en-AU" sz="1200" dirty="0"/>
              <a:t>If the trafficable surface is 1m or more above the surface beneath, continuous barriers must be provided along the side of:</a:t>
            </a:r>
          </a:p>
          <a:p>
            <a:pPr marL="628650" lvl="1" indent="-171450">
              <a:spcBef>
                <a:spcPts val="0"/>
              </a:spcBef>
              <a:spcAft>
                <a:spcPts val="0"/>
              </a:spcAft>
              <a:buFont typeface="Arial" panose="020B0604020202020204" pitchFamily="34" charset="0"/>
              <a:buChar char="•"/>
              <a:defRPr/>
            </a:pPr>
            <a:r>
              <a:rPr lang="en-AU" sz="1200" dirty="0"/>
              <a:t>A roof which building users can access</a:t>
            </a:r>
          </a:p>
          <a:p>
            <a:pPr marL="628650" lvl="1" indent="-171450">
              <a:spcBef>
                <a:spcPts val="0"/>
              </a:spcBef>
              <a:spcAft>
                <a:spcPts val="0"/>
              </a:spcAft>
              <a:buFont typeface="Arial" panose="020B0604020202020204" pitchFamily="34" charset="0"/>
              <a:buChar char="•"/>
              <a:defRPr/>
            </a:pPr>
            <a:r>
              <a:rPr lang="en-AU" sz="1200" dirty="0"/>
              <a:t>A stairway or ramp</a:t>
            </a:r>
          </a:p>
          <a:p>
            <a:pPr marL="628650" lvl="1" indent="-171450">
              <a:spcBef>
                <a:spcPts val="0"/>
              </a:spcBef>
              <a:spcAft>
                <a:spcPts val="0"/>
              </a:spcAft>
              <a:buFont typeface="Arial" panose="020B0604020202020204" pitchFamily="34" charset="0"/>
              <a:buChar char="•"/>
              <a:defRPr/>
            </a:pPr>
            <a:r>
              <a:rPr lang="en-AU" sz="1200" dirty="0"/>
              <a:t>A floor, corridor, hallway, balcony, deck, verandah, mezzanine, access bridge or the like</a:t>
            </a:r>
          </a:p>
          <a:p>
            <a:pPr marL="628650" lvl="1" indent="-171450">
              <a:spcBef>
                <a:spcPts val="0"/>
              </a:spcBef>
              <a:spcAft>
                <a:spcPts val="0"/>
              </a:spcAft>
              <a:buFont typeface="Arial" panose="020B0604020202020204" pitchFamily="34" charset="0"/>
              <a:buChar char="•"/>
              <a:defRPr/>
            </a:pPr>
            <a:r>
              <a:rPr lang="en-AU" sz="1200" dirty="0"/>
              <a:t>Any delineated path of access to a building.</a:t>
            </a:r>
          </a:p>
          <a:p>
            <a:endParaRPr lang="en-AU" b="1"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dirty="0"/>
          </a:p>
        </p:txBody>
      </p:sp>
    </p:spTree>
    <p:extLst>
      <p:ext uri="{BB962C8B-B14F-4D97-AF65-F5344CB8AC3E}">
        <p14:creationId xmlns:p14="http://schemas.microsoft.com/office/powerpoint/2010/main" val="235957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an animated introduction to the module. The aim of the animation is to get the participants’ attention at the start of the training.</a:t>
            </a:r>
          </a:p>
          <a:p>
            <a:endParaRPr lang="en-AU" dirty="0"/>
          </a:p>
          <a:p>
            <a:r>
              <a:rPr lang="en-AU" b="1" dirty="0"/>
              <a:t>Facilitator notes</a:t>
            </a:r>
          </a:p>
          <a:p>
            <a:r>
              <a:rPr lang="en-AU" dirty="0"/>
              <a:t>Welcome the trainees.</a:t>
            </a:r>
          </a:p>
          <a:p>
            <a:endParaRPr lang="en-AU" dirty="0"/>
          </a:p>
          <a:p>
            <a:r>
              <a:rPr lang="en-AU" dirty="0"/>
              <a:t>The focus of this presentation is on how to use NCC Volume One, to find and interpret information about Performance Requirements and compliance</a:t>
            </a:r>
            <a:r>
              <a:rPr lang="en-AU" baseline="0" dirty="0"/>
              <a:t> </a:t>
            </a:r>
            <a:r>
              <a:rPr lang="en-AU" dirty="0"/>
              <a:t>solutions for Class 2-9 buildings, and some Class 1 and Class 10 buildings/structures.</a:t>
            </a:r>
          </a:p>
          <a:p>
            <a:endParaRPr lang="en-AU" dirty="0"/>
          </a:p>
          <a:p>
            <a:r>
              <a:rPr lang="en-AU" dirty="0"/>
              <a:t>That is what you will learn about in this presentation.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dirty="0"/>
          </a:p>
        </p:txBody>
      </p:sp>
    </p:spTree>
    <p:extLst>
      <p:ext uri="{BB962C8B-B14F-4D97-AF65-F5344CB8AC3E}">
        <p14:creationId xmlns:p14="http://schemas.microsoft.com/office/powerpoint/2010/main" val="4094818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only in the banner.</a:t>
            </a:r>
          </a:p>
          <a:p>
            <a:r>
              <a:rPr lang="en-AU" b="0" dirty="0"/>
              <a:t>Click once to see the text in the main part of the slide. </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This slide is intended to act as a summary of the various kinds of the information presented about NCC Volume One. It is also intended to be a</a:t>
            </a:r>
            <a:r>
              <a:rPr lang="en-AU" b="0" baseline="0" dirty="0"/>
              <a:t> </a:t>
            </a:r>
            <a:r>
              <a:rPr lang="en-AU" b="0" dirty="0"/>
              <a:t>rest</a:t>
            </a:r>
            <a:r>
              <a:rPr lang="en-AU" b="0" baseline="0" dirty="0"/>
              <a:t> spot</a:t>
            </a:r>
            <a:r>
              <a:rPr lang="en-AU" b="0" dirty="0"/>
              <a:t> in the presentation. It presents useful information, but is designed to be visually simpler in order to reduce the cognitive load for a moment. </a:t>
            </a:r>
            <a:endParaRPr lang="en-AU"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It creates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Visual and cognitive rest between the slides before and after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A short break for discussion and summary of key ideas before moving on to some review questions.</a:t>
            </a:r>
            <a:endParaRPr lang="en-AU" dirty="0"/>
          </a:p>
          <a:p>
            <a:endParaRPr lang="en-AU" b="1" dirty="0"/>
          </a:p>
          <a:p>
            <a:r>
              <a:rPr lang="en-AU" dirty="0"/>
              <a:t>Ask the question in the banner first and discuss the trainees’ answers.</a:t>
            </a:r>
          </a:p>
          <a:p>
            <a:endParaRPr lang="en-AU" dirty="0"/>
          </a:p>
          <a:p>
            <a:r>
              <a:rPr lang="en-AU" dirty="0"/>
              <a:t>Then progress to display the main text and work your way through each stage of the suggested procedure for using Volume One.</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dirty="0"/>
          </a:p>
        </p:txBody>
      </p:sp>
    </p:spTree>
    <p:extLst>
      <p:ext uri="{BB962C8B-B14F-4D97-AF65-F5344CB8AC3E}">
        <p14:creationId xmlns:p14="http://schemas.microsoft.com/office/powerpoint/2010/main" val="1265560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four Sections of Volume One listed.  </a:t>
            </a:r>
          </a:p>
          <a:p>
            <a:r>
              <a:rPr lang="en-AU" b="0" dirty="0"/>
              <a:t>Click to animate the answer for each question, in order from top to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final answer animates after the third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and practice the structure of Volume One.</a:t>
            </a:r>
          </a:p>
          <a:p>
            <a:endParaRPr lang="en-AU" dirty="0"/>
          </a:p>
          <a:p>
            <a:r>
              <a:rPr lang="en-AU" dirty="0"/>
              <a:t>Go through each question in order, and display the answers as you go.</a:t>
            </a:r>
          </a:p>
          <a:p>
            <a:endParaRPr lang="en-AU" dirty="0"/>
          </a:p>
          <a:p>
            <a:pPr marL="171450" indent="-171450">
              <a:buFont typeface="Arial" panose="020B0604020202020204" pitchFamily="34" charset="0"/>
              <a:buChar char="•"/>
            </a:pPr>
            <a:r>
              <a:rPr lang="en-AU" dirty="0"/>
              <a:t>Section B = Structure</a:t>
            </a:r>
          </a:p>
          <a:p>
            <a:pPr marL="171450" indent="-171450">
              <a:buFont typeface="Arial" panose="020B0604020202020204" pitchFamily="34" charset="0"/>
              <a:buChar char="•"/>
            </a:pPr>
            <a:r>
              <a:rPr lang="en-AU" dirty="0"/>
              <a:t>Section D = Access and egress</a:t>
            </a:r>
          </a:p>
          <a:p>
            <a:pPr marL="171450" indent="-171450">
              <a:buFont typeface="Arial" panose="020B0604020202020204" pitchFamily="34" charset="0"/>
              <a:buChar char="•"/>
            </a:pPr>
            <a:r>
              <a:rPr lang="en-AU" dirty="0"/>
              <a:t>Section F = Health and amenity</a:t>
            </a:r>
          </a:p>
          <a:p>
            <a:pPr marL="171450" indent="-171450">
              <a:buFont typeface="Arial" panose="020B0604020202020204" pitchFamily="34" charset="0"/>
              <a:buChar char="•"/>
            </a:pPr>
            <a:r>
              <a:rPr lang="en-AU" dirty="0"/>
              <a:t>Section G = Ancillary provisions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21</a:t>
            </a:fld>
            <a:endParaRPr lang="en-AU" dirty="0"/>
          </a:p>
        </p:txBody>
      </p:sp>
    </p:spTree>
    <p:extLst>
      <p:ext uri="{BB962C8B-B14F-4D97-AF65-F5344CB8AC3E}">
        <p14:creationId xmlns:p14="http://schemas.microsoft.com/office/powerpoint/2010/main" val="127528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a:t>
            </a:r>
            <a:r>
              <a:rPr lang="en-AU" b="1" dirty="0" smtClean="0"/>
              <a:t>progression</a:t>
            </a:r>
          </a:p>
          <a:p>
            <a:r>
              <a:rPr lang="en-AU" b="0" dirty="0" smtClean="0"/>
              <a:t>This slide starts with the question in the banner, and the explanation/question and image with</a:t>
            </a:r>
            <a:r>
              <a:rPr lang="en-AU" b="0" baseline="0" dirty="0" smtClean="0"/>
              <a:t> descriptors for the first 2 buildings</a:t>
            </a:r>
            <a:r>
              <a:rPr lang="en-AU" b="0" dirty="0" smtClean="0"/>
              <a:t>.</a:t>
            </a:r>
          </a:p>
          <a:p>
            <a:r>
              <a:rPr lang="en-AU" b="0" dirty="0" smtClean="0"/>
              <a:t>Click to see the answer</a:t>
            </a:r>
            <a:r>
              <a:rPr lang="en-AU" b="1" dirty="0" smtClean="0">
                <a:solidFill>
                  <a:srgbClr val="FF0000"/>
                </a:solidFill>
              </a:rPr>
              <a:t> </a:t>
            </a:r>
            <a:r>
              <a:rPr lang="en-AU" dirty="0" smtClean="0"/>
              <a:t>to the question in a highlight box at the bottom of the screen. The answer is also revealed on the image at this time.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the concept of type of construction and the factors that affect decisions about which type of construction is appropriate to any building.</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Part </a:t>
            </a:r>
            <a:r>
              <a:rPr lang="en-AU" dirty="0" smtClean="0"/>
              <a:t>C2 </a:t>
            </a:r>
            <a:r>
              <a:rPr lang="en-AU" dirty="0"/>
              <a:t>of NCC Volume </a:t>
            </a:r>
            <a:r>
              <a:rPr lang="en-AU" dirty="0" smtClean="0"/>
              <a:t>One.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 next question deals with the same question when the top floor is a Class 4 part of a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a:t>
            </a:r>
          </a:p>
          <a:p>
            <a:r>
              <a:rPr lang="en-US" dirty="0"/>
              <a:t>In a building with multiple classifications, the type of construction applicable to the top storey applies to all the storeys below </a:t>
            </a:r>
            <a:r>
              <a:rPr lang="en-US" dirty="0" smtClean="0"/>
              <a:t>it (this </a:t>
            </a:r>
            <a:r>
              <a:rPr lang="en-US" dirty="0"/>
              <a:t>does not apply if the top floor is a Class 4 part of a building).</a:t>
            </a:r>
          </a:p>
          <a:p>
            <a:r>
              <a:rPr lang="en-US" dirty="0"/>
              <a:t>The top storey is Class 2, therefore this </a:t>
            </a:r>
            <a:r>
              <a:rPr lang="en-US" dirty="0" smtClean="0"/>
              <a:t>class </a:t>
            </a:r>
            <a:r>
              <a:rPr lang="en-US" dirty="0"/>
              <a:t>applies to the whole building for the purposes of determining the required type of construction.</a:t>
            </a:r>
          </a:p>
          <a:p>
            <a:r>
              <a:rPr lang="en-US" dirty="0"/>
              <a:t>The rise in storeys is </a:t>
            </a:r>
            <a:r>
              <a:rPr lang="en-US" dirty="0" smtClean="0"/>
              <a:t>3, </a:t>
            </a:r>
            <a:r>
              <a:rPr lang="en-US" dirty="0"/>
              <a:t>so the building therefore must be of at least Type A construction. (Refer to Table </a:t>
            </a:r>
            <a:r>
              <a:rPr lang="en-US" dirty="0" smtClean="0"/>
              <a:t>C2D2).</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22</a:t>
            </a:fld>
            <a:endParaRPr lang="en-AU" dirty="0"/>
          </a:p>
        </p:txBody>
      </p:sp>
    </p:spTree>
    <p:extLst>
      <p:ext uri="{BB962C8B-B14F-4D97-AF65-F5344CB8AC3E}">
        <p14:creationId xmlns:p14="http://schemas.microsoft.com/office/powerpoint/2010/main" val="249715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explanation/question and image below.</a:t>
            </a:r>
          </a:p>
          <a:p>
            <a:r>
              <a:rPr lang="en-AU" b="0" dirty="0"/>
              <a:t>Click to see the answer</a:t>
            </a:r>
            <a:r>
              <a:rPr lang="en-AU" b="1" dirty="0">
                <a:solidFill>
                  <a:srgbClr val="FF0000"/>
                </a:solidFill>
              </a:rPr>
              <a:t> </a:t>
            </a:r>
            <a:r>
              <a:rPr lang="en-AU" dirty="0"/>
              <a:t>to the question in a highlight box at the bottom of the screen. The answer is also revealed on the image at this time.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the concept of type of construction and the factors that affect decisions about which type of construction is appropriate to any building. This question deals specifically with the situation in which the top floor of a building is entirely or partly a Class 4 part of a building.</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Part </a:t>
            </a:r>
            <a:r>
              <a:rPr lang="en-AU" dirty="0" smtClean="0"/>
              <a:t>C2 </a:t>
            </a:r>
            <a:r>
              <a:rPr lang="en-AU" dirty="0"/>
              <a:t>of NCC Volume One or the Guide to NCC Volume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a:t>
            </a:r>
          </a:p>
          <a:p>
            <a:r>
              <a:rPr lang="en-US" sz="1200" dirty="0"/>
              <a:t>For the purposes of determining the type of construction, when the whole of the top storey of a multi-storey building is a Class 4 part of a building, the class of the next highest storey applies to the top storey.</a:t>
            </a:r>
          </a:p>
          <a:p>
            <a:endParaRPr lang="en-US" sz="1200" dirty="0"/>
          </a:p>
          <a:p>
            <a:r>
              <a:rPr lang="en-US" sz="1200" dirty="0"/>
              <a:t>The building therefore must be at least Type B construction. </a:t>
            </a:r>
            <a:r>
              <a:rPr lang="en-US" dirty="0" smtClean="0"/>
              <a:t>(</a:t>
            </a:r>
            <a:r>
              <a:rPr lang="en-US" dirty="0"/>
              <a:t>Refer to Table </a:t>
            </a:r>
            <a:r>
              <a:rPr lang="en-US" dirty="0" smtClean="0"/>
              <a:t>C2D2).</a:t>
            </a:r>
            <a:endParaRPr lang="en-US" dirty="0"/>
          </a:p>
          <a:p>
            <a:endParaRPr lang="en-US" dirty="0"/>
          </a:p>
          <a:p>
            <a:r>
              <a:rPr lang="en-US" dirty="0"/>
              <a:t>Note that if the </a:t>
            </a:r>
            <a:r>
              <a:rPr lang="en-US" dirty="0" smtClean="0"/>
              <a:t>Class 4 </a:t>
            </a:r>
            <a:r>
              <a:rPr lang="en-US" dirty="0"/>
              <a:t>part of a building was only a </a:t>
            </a:r>
            <a:r>
              <a:rPr lang="en-US" b="1" dirty="0"/>
              <a:t>portion</a:t>
            </a:r>
            <a:r>
              <a:rPr lang="en-US" dirty="0"/>
              <a:t> of the top storey, then the type of construction would be determined by the class of the </a:t>
            </a:r>
            <a:r>
              <a:rPr lang="en-US" b="1" dirty="0"/>
              <a:t>other part of the top storey</a:t>
            </a:r>
            <a:r>
              <a:rPr lang="en-US" dirty="0"/>
              <a:t>.</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23</a:t>
            </a:fld>
            <a:endParaRPr lang="en-AU" dirty="0"/>
          </a:p>
        </p:txBody>
      </p:sp>
    </p:spTree>
    <p:extLst>
      <p:ext uri="{BB962C8B-B14F-4D97-AF65-F5344CB8AC3E}">
        <p14:creationId xmlns:p14="http://schemas.microsoft.com/office/powerpoint/2010/main" val="907778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 excerpt from Section B on the left and the question on the right.</a:t>
            </a:r>
          </a:p>
          <a:p>
            <a:r>
              <a:rPr lang="en-AU" b="0" dirty="0"/>
              <a:t>Click to see the answer</a:t>
            </a:r>
            <a:r>
              <a:rPr lang="en-AU" b="1" dirty="0">
                <a:solidFill>
                  <a:srgbClr val="FF0000"/>
                </a:solidFill>
              </a:rPr>
              <a:t> </a:t>
            </a:r>
            <a:r>
              <a:rPr lang="en-AU" dirty="0"/>
              <a:t>to the question in a highlight box at the bottom right of the screen.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reinforce the broad application of Section B to all Class 2-9 buildings.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Section B of NCC Volume One or the Guide to NCC Volume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structural provisions in Section B apply to all Class 2-9 buildings.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Other Sections of Volume One contain provisions that might apply to one or more classes of buildings and may have limitations in their application, based on things like the building height, rise in storeys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24</a:t>
            </a:fld>
            <a:endParaRPr lang="en-AU" dirty="0"/>
          </a:p>
        </p:txBody>
      </p:sp>
    </p:spTree>
    <p:extLst>
      <p:ext uri="{BB962C8B-B14F-4D97-AF65-F5344CB8AC3E}">
        <p14:creationId xmlns:p14="http://schemas.microsoft.com/office/powerpoint/2010/main" val="2572178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dirty="0">
                <a:solidFill>
                  <a:schemeClr val="tx1"/>
                </a:solidFill>
              </a:rPr>
              <a:t>Click again on the same option to get rid of the response.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the application of the Guide to Volume One, and similar guidance documents.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Suggest the trainees refer to the Guide to Volume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an answer, and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Emphasise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provisions in NCC Volume One are mandatory.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Use of the Guide to Volume One and the other handbooks is not mandatory and no examples or explanations in them create mandatory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However, they may find these documents helpful when interpreting NCC Volume One, so it may be worth using them.</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25</a:t>
            </a:fld>
            <a:endParaRPr lang="en-AU" dirty="0"/>
          </a:p>
        </p:txBody>
      </p:sp>
    </p:spTree>
    <p:extLst>
      <p:ext uri="{BB962C8B-B14F-4D97-AF65-F5344CB8AC3E}">
        <p14:creationId xmlns:p14="http://schemas.microsoft.com/office/powerpoint/2010/main" val="1109100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title in the banner and the left-hand block and blue dividing line.</a:t>
            </a:r>
          </a:p>
          <a:p>
            <a:r>
              <a:rPr lang="en-AU" b="0" dirty="0"/>
              <a:t>Click once to bring up the centre block and next blue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righthand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If they struggled with the questions that preceded the summary, then take some time to ask more questions, and to repeat some of the key learnings.</a:t>
            </a:r>
          </a:p>
          <a:p>
            <a:endParaRPr lang="en-AU" dirty="0"/>
          </a:p>
          <a:p>
            <a:r>
              <a:rPr lang="en-AU" dirty="0"/>
              <a:t>Remind trainees that they can get more information and access the NCC</a:t>
            </a:r>
            <a:r>
              <a:rPr lang="en-AU" baseline="0" dirty="0"/>
              <a:t> </a:t>
            </a:r>
            <a:r>
              <a:rPr lang="en-AU" dirty="0"/>
              <a:t>from the ABCB website (ncc.abcb.gov.au). </a:t>
            </a:r>
          </a:p>
          <a:p>
            <a:endParaRPr lang="en-AU" b="1" dirty="0"/>
          </a:p>
          <a:p>
            <a:endParaRPr lang="en-AU" b="0" dirty="0"/>
          </a:p>
          <a:p>
            <a:endParaRPr lang="en-AU" b="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26</a:t>
            </a:fld>
            <a:endParaRPr lang="en-AU" dirty="0"/>
          </a:p>
        </p:txBody>
      </p:sp>
    </p:spTree>
    <p:extLst>
      <p:ext uri="{BB962C8B-B14F-4D97-AF65-F5344CB8AC3E}">
        <p14:creationId xmlns:p14="http://schemas.microsoft.com/office/powerpoint/2010/main" val="3712175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top left block with 2 blue dividing </a:t>
            </a:r>
            <a:r>
              <a:rPr lang="en-AU" b="0" dirty="0" smtClean="0"/>
              <a:t>lines.</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see the bottom left block and another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and the last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a:t>
            </a:r>
          </a:p>
          <a:p>
            <a:endParaRPr lang="en-AU" dirty="0"/>
          </a:p>
          <a:p>
            <a:r>
              <a:rPr lang="en-AU" dirty="0"/>
              <a:t>There is a link to the ABCB website. Use this to demonstrate how to find relevant handbooks on the website, if you think this would be helpful.</a:t>
            </a:r>
          </a:p>
          <a:p>
            <a:endParaRPr lang="en-AU" dirty="0"/>
          </a:p>
          <a:p>
            <a:endParaRPr lang="en-AU" b="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27</a:t>
            </a:fld>
            <a:endParaRPr lang="en-AU" dirty="0"/>
          </a:p>
        </p:txBody>
      </p:sp>
    </p:spTree>
    <p:extLst>
      <p:ext uri="{BB962C8B-B14F-4D97-AF65-F5344CB8AC3E}">
        <p14:creationId xmlns:p14="http://schemas.microsoft.com/office/powerpoint/2010/main" val="949987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The </a:t>
            </a:r>
            <a:r>
              <a:rPr lang="en-AU" b="0" dirty="0" smtClean="0"/>
              <a:t>3 </a:t>
            </a:r>
            <a:r>
              <a:rPr lang="en-AU" b="0" dirty="0"/>
              <a:t>icons dissolve in one after the other.</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28</a:t>
            </a:fld>
            <a:endParaRPr lang="en-AU" dirty="0"/>
          </a:p>
        </p:txBody>
      </p:sp>
    </p:spTree>
    <p:extLst>
      <p:ext uri="{BB962C8B-B14F-4D97-AF65-F5344CB8AC3E}">
        <p14:creationId xmlns:p14="http://schemas.microsoft.com/office/powerpoint/2010/main" val="276358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and the image on screen</a:t>
            </a:r>
            <a:r>
              <a:rPr lang="en-AU" b="0" dirty="0" smtClean="0"/>
              <a:t>.</a:t>
            </a:r>
            <a:endParaRPr lang="en-AU" b="1" dirty="0"/>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quickly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74994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the text in the left block with the first blue dividing line. </a:t>
            </a:r>
          </a:p>
          <a:p>
            <a:r>
              <a:rPr lang="en-AU" b="0" dirty="0"/>
              <a:t>Click once to see the centre block and second dividing line.</a:t>
            </a:r>
          </a:p>
          <a:p>
            <a:r>
              <a:rPr lang="en-AU" b="0" dirty="0"/>
              <a:t>Click a second time to see the right block.</a:t>
            </a:r>
          </a:p>
          <a:p>
            <a:endParaRPr lang="en-AU" b="0" dirty="0"/>
          </a:p>
          <a:p>
            <a:r>
              <a:rPr lang="en-AU" b="1" dirty="0"/>
              <a:t>Facilitator notes</a:t>
            </a:r>
            <a:endParaRPr lang="en-AU" dirty="0"/>
          </a:p>
          <a:p>
            <a:r>
              <a:rPr lang="en-AU" dirty="0"/>
              <a:t>The purpose of this slide is to quickly summarise the content of NCC Volume One. The initial question in the banner is designed to allow more knowledgeable trainees to demonstrate their knowledge, reducing the likelihood </a:t>
            </a:r>
            <a:r>
              <a:rPr lang="en-AU" dirty="0" smtClean="0"/>
              <a:t>of thinking </a:t>
            </a:r>
            <a:r>
              <a:rPr lang="en-AU" dirty="0"/>
              <a:t>they are being taught “the basics”.</a:t>
            </a:r>
          </a:p>
          <a:p>
            <a:endParaRPr lang="en-AU" dirty="0"/>
          </a:p>
          <a:p>
            <a:r>
              <a:rPr lang="en-AU" dirty="0"/>
              <a:t>If your group seems to know most of this, then proceed quickly to the next slide which looks at the organisation of the information in NCC Volume One.</a:t>
            </a:r>
          </a:p>
          <a:p>
            <a:endParaRPr lang="en-AU" dirty="0"/>
          </a:p>
          <a:p>
            <a:r>
              <a:rPr lang="en-AU" dirty="0"/>
              <a:t>Things you could discuss include</a:t>
            </a:r>
            <a:r>
              <a:rPr lang="en-AU" dirty="0" smtClean="0"/>
              <a:t>:</a:t>
            </a:r>
          </a:p>
          <a:p>
            <a:endParaRPr lang="en-AU" dirty="0"/>
          </a:p>
          <a:p>
            <a:pPr marL="171450" indent="-171450">
              <a:buFont typeface="Arial" panose="020B0604020202020204" pitchFamily="34" charset="0"/>
              <a:buChar char="•"/>
            </a:pPr>
            <a:r>
              <a:rPr lang="en-AU" dirty="0"/>
              <a:t>The focus in NCC Volume One is on requirements for multi-residential,</a:t>
            </a:r>
            <a:r>
              <a:rPr lang="en-AU" baseline="0" dirty="0"/>
              <a:t> </a:t>
            </a:r>
            <a:r>
              <a:rPr lang="en-AU" dirty="0"/>
              <a:t>commercial, industrial and public/institutional buildings.</a:t>
            </a:r>
          </a:p>
          <a:p>
            <a:pPr marL="171450" indent="-171450">
              <a:buFont typeface="Arial" panose="020B0604020202020204" pitchFamily="34" charset="0"/>
              <a:buChar char="•"/>
            </a:pPr>
            <a:r>
              <a:rPr lang="en-AU" dirty="0"/>
              <a:t>The provisions within NCC Volume One that apply to Class 1 and 10 buildings generally relate to access for people with a disability.</a:t>
            </a:r>
          </a:p>
          <a:p>
            <a:pPr marL="171450" indent="-171450">
              <a:buFont typeface="Arial" panose="020B0604020202020204" pitchFamily="34" charset="0"/>
              <a:buChar char="•"/>
            </a:pPr>
            <a:r>
              <a:rPr lang="en-AU" dirty="0"/>
              <a:t>NCC Volume One is sometimes referred to as the ‘BCA Volume One’. </a:t>
            </a:r>
          </a:p>
          <a:p>
            <a:pPr marL="171450" indent="-171450">
              <a:buFont typeface="Arial" panose="020B0604020202020204" pitchFamily="34" charset="0"/>
              <a:buChar char="•"/>
            </a:pPr>
            <a:r>
              <a:rPr lang="en-AU" dirty="0"/>
              <a:t>NCC Volume Two is often referred to as ‘BCA Volume Two’ or the ‘Housing Provisions’. </a:t>
            </a:r>
          </a:p>
          <a:p>
            <a:pPr marL="171450" indent="-171450">
              <a:buFont typeface="Arial" panose="020B0604020202020204" pitchFamily="34" charset="0"/>
              <a:buChar char="•"/>
            </a:pPr>
            <a:r>
              <a:rPr lang="en-AU" dirty="0"/>
              <a:t>NCC Volume Three is often referred to as the ‘Plumbing Code of Australia’ or ‘PCA’.</a:t>
            </a:r>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dirty="0"/>
          </a:p>
        </p:txBody>
      </p:sp>
    </p:spTree>
    <p:extLst>
      <p:ext uri="{BB962C8B-B14F-4D97-AF65-F5344CB8AC3E}">
        <p14:creationId xmlns:p14="http://schemas.microsoft.com/office/powerpoint/2010/main" val="4268143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and the first half of the text and images visible. This is the material about the Guide to NCC Volume One.</a:t>
            </a:r>
          </a:p>
          <a:p>
            <a:r>
              <a:rPr lang="en-AU" dirty="0"/>
              <a:t>Click once to see the information and images relating to the various handbooks.</a:t>
            </a:r>
          </a:p>
          <a:p>
            <a:r>
              <a:rPr lang="en-AU" dirty="0"/>
              <a:t>Click on a link to go to the relevant page on the ABCB website.</a:t>
            </a:r>
          </a:p>
          <a:p>
            <a:endParaRPr lang="en-AU" dirty="0"/>
          </a:p>
          <a:p>
            <a:r>
              <a:rPr lang="en-AU" b="1" dirty="0"/>
              <a:t>Facilitator notes</a:t>
            </a:r>
          </a:p>
          <a:p>
            <a:r>
              <a:rPr lang="en-AU" dirty="0"/>
              <a:t>The purpose of this slide is to inform the trainees about useful resources that can help them to understand and interpret NCC Volume One.</a:t>
            </a:r>
          </a:p>
          <a:p>
            <a:endParaRPr lang="en-AU" dirty="0"/>
          </a:p>
          <a:p>
            <a:r>
              <a:rPr lang="en-AU" dirty="0"/>
              <a:t>The obvious source of information is Volume One itself, which contains explanatory information as well as the provisions themselves.</a:t>
            </a:r>
          </a:p>
          <a:p>
            <a:endParaRPr lang="en-AU" dirty="0"/>
          </a:p>
          <a:p>
            <a:r>
              <a:rPr lang="en-AU" dirty="0"/>
              <a:t>Discuss the purpose of the Guide to NCC Volume One and the various handbooks that are relevant to Volume One.</a:t>
            </a:r>
          </a:p>
          <a:p>
            <a:endParaRPr lang="en-AU" dirty="0"/>
          </a:p>
          <a:p>
            <a:r>
              <a:rPr lang="en-AU" dirty="0" smtClean="0"/>
              <a:t>Note </a:t>
            </a:r>
            <a:r>
              <a:rPr lang="en-AU" dirty="0"/>
              <a:t>that if you need to show trainees how to download the full NCC, you can use the link on the right to access the ABCB website and demonstrate how to find and download the latest version of the NCC.</a:t>
            </a:r>
          </a:p>
          <a:p>
            <a:endParaRPr lang="en-AU" dirty="0"/>
          </a:p>
          <a:p>
            <a:r>
              <a:rPr lang="en-AU" dirty="0"/>
              <a:t>Emphasise that:</a:t>
            </a:r>
          </a:p>
          <a:p>
            <a:pPr marL="171450" indent="-171450">
              <a:buFont typeface="Arial" panose="020B0604020202020204" pitchFamily="34" charset="0"/>
              <a:buChar char="•"/>
            </a:pPr>
            <a:r>
              <a:rPr lang="en-AU" dirty="0"/>
              <a:t>All of the resources shown on the slide are </a:t>
            </a:r>
            <a:r>
              <a:rPr lang="en-AU" b="1" dirty="0"/>
              <a:t>non-mandatory</a:t>
            </a:r>
            <a:r>
              <a:rPr lang="en-AU" dirty="0"/>
              <a:t>. In other words, they do not contain any provisions that </a:t>
            </a:r>
            <a:r>
              <a:rPr lang="en-AU" b="1" dirty="0"/>
              <a:t>must</a:t>
            </a:r>
            <a:r>
              <a:rPr lang="en-AU" dirty="0"/>
              <a:t> be complied with. They contain only explanatory and guidance information. All the mandatory provisions are in NCC Volume One.</a:t>
            </a:r>
          </a:p>
          <a:p>
            <a:pPr marL="171450" indent="-171450">
              <a:buFont typeface="Arial" panose="020B0604020202020204" pitchFamily="34" charset="0"/>
              <a:buChar char="•"/>
            </a:pPr>
            <a:r>
              <a:rPr lang="en-AU" dirty="0" smtClean="0"/>
              <a:t>The </a:t>
            </a:r>
            <a:r>
              <a:rPr lang="en-AU" dirty="0"/>
              <a:t>Guide to NCC Volume One is integrated with the online NCC Volume </a:t>
            </a:r>
            <a:r>
              <a:rPr lang="en-AU" dirty="0" smtClean="0"/>
              <a:t>One. </a:t>
            </a:r>
          </a:p>
          <a:p>
            <a:pPr marL="171450" indent="-171450">
              <a:buFont typeface="Arial" panose="020B0604020202020204" pitchFamily="34" charset="0"/>
              <a:buChar char="•"/>
            </a:pPr>
            <a:r>
              <a:rPr lang="en-AU" dirty="0" smtClean="0"/>
              <a:t>The </a:t>
            </a:r>
            <a:r>
              <a:rPr lang="en-AU" dirty="0"/>
              <a:t>various handbooks are developed, updated and issued separately from the </a:t>
            </a:r>
            <a:r>
              <a:rPr lang="en-AU" dirty="0" smtClean="0"/>
              <a:t>NCC Volumes.  </a:t>
            </a:r>
            <a:r>
              <a:rPr lang="en-AU" dirty="0"/>
              <a:t>They are also available at the ABCB website.</a:t>
            </a:r>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dirty="0"/>
          </a:p>
        </p:txBody>
      </p:sp>
    </p:spTree>
    <p:extLst>
      <p:ext uri="{BB962C8B-B14F-4D97-AF65-F5344CB8AC3E}">
        <p14:creationId xmlns:p14="http://schemas.microsoft.com/office/powerpoint/2010/main" val="362574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The slide starts with just the question in the banner. </a:t>
            </a:r>
          </a:p>
          <a:p>
            <a:r>
              <a:rPr lang="en-AU" b="0" dirty="0"/>
              <a:t>Click once to see the first column of boxes which illustrates the different sections of Volume One.</a:t>
            </a:r>
          </a:p>
          <a:p>
            <a:r>
              <a:rPr lang="en-AU" b="0" dirty="0"/>
              <a:t>Click a second time to see the arrows and the second column of boxes which describe the contents of the sections. </a:t>
            </a:r>
          </a:p>
          <a:p>
            <a:r>
              <a:rPr lang="en-AU" b="0" dirty="0"/>
              <a:t>After a pause the final images appear, which highlight that the contents of Section A and the Schedules are identical across the </a:t>
            </a:r>
            <a:r>
              <a:rPr lang="en-AU" b="0" dirty="0" smtClean="0"/>
              <a:t>volumes </a:t>
            </a:r>
            <a:r>
              <a:rPr lang="en-AU" b="0" dirty="0"/>
              <a:t>of the NCC.</a:t>
            </a:r>
          </a:p>
          <a:p>
            <a:endParaRPr lang="en-AU" b="1" dirty="0"/>
          </a:p>
          <a:p>
            <a:r>
              <a:rPr lang="en-AU" b="1" dirty="0"/>
              <a:t>Facilitator notes</a:t>
            </a:r>
          </a:p>
          <a:p>
            <a:r>
              <a:rPr lang="en-AU" dirty="0"/>
              <a:t>To use Volume One of the NCC effectively when designing and building commercial and other relevant buildings, you need to be able to quickly find a variety of information within the volume and interpret it correctly. To do this easily, you need to understand how this volume is organised.</a:t>
            </a:r>
          </a:p>
          <a:p>
            <a:endParaRPr lang="en-AU" dirty="0"/>
          </a:p>
          <a:p>
            <a:r>
              <a:rPr lang="en-AU" dirty="0"/>
              <a:t>Ask the question in the banner and give the trainees a chance to demonstrate their existing knowledge of the structure of Volume One.</a:t>
            </a:r>
          </a:p>
          <a:p>
            <a:endParaRPr lang="en-AU" dirty="0"/>
          </a:p>
          <a:p>
            <a:r>
              <a:rPr lang="en-AU" dirty="0"/>
              <a:t>When appropriate, bring up the first part of the diagram and discuss it. Ask trainees what kind of information they would expect to find in each Section, and what information they know is there.  </a:t>
            </a:r>
          </a:p>
          <a:p>
            <a:endParaRPr lang="en-AU" dirty="0"/>
          </a:p>
          <a:p>
            <a:r>
              <a:rPr lang="en-AU" dirty="0"/>
              <a:t>Then progress the slide to see the second and third parts of the diagram.</a:t>
            </a:r>
          </a:p>
          <a:p>
            <a:endParaRPr lang="en-AU" dirty="0"/>
          </a:p>
          <a:p>
            <a:r>
              <a:rPr lang="en-AU" dirty="0"/>
              <a:t>Note that the contents of Sections B-J are expanded on the next slide. </a:t>
            </a:r>
          </a:p>
          <a:p>
            <a:endParaRPr lang="en-AU" dirty="0"/>
          </a:p>
          <a:p>
            <a:r>
              <a:rPr lang="en-AU" b="1" dirty="0"/>
              <a:t>Things you could discuss include:</a:t>
            </a:r>
          </a:p>
          <a:p>
            <a:pPr marL="171450" indent="-171450">
              <a:buFont typeface="Arial" panose="020B0604020202020204" pitchFamily="34" charset="0"/>
              <a:buChar char="•"/>
            </a:pPr>
            <a:r>
              <a:rPr lang="en-AU" dirty="0"/>
              <a:t>Section A contains the Governing Requirements, which are the same in all </a:t>
            </a:r>
            <a:r>
              <a:rPr lang="en-AU" dirty="0" smtClean="0"/>
              <a:t>volumes </a:t>
            </a:r>
            <a:r>
              <a:rPr lang="en-AU" dirty="0"/>
              <a:t>of the NCC. </a:t>
            </a:r>
            <a:r>
              <a:rPr lang="en-AU" dirty="0" smtClean="0"/>
              <a:t>This </a:t>
            </a:r>
            <a:r>
              <a:rPr lang="en-AU" dirty="0"/>
              <a:t>includes information on building classifications and referenced documents</a:t>
            </a:r>
            <a:r>
              <a:rPr lang="en-AU" dirty="0" smtClean="0"/>
              <a:t>.</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As the Governing Requirements is the same across all volumes of the NCC, it will not be discussed further in this module. It is discussed in the </a:t>
            </a:r>
            <a:r>
              <a:rPr lang="en-AU" i="1" dirty="0"/>
              <a:t>Understanding the NCC </a:t>
            </a:r>
            <a:r>
              <a:rPr lang="en-AU" i="0" dirty="0"/>
              <a:t>module</a:t>
            </a:r>
            <a:r>
              <a:rPr lang="en-AU" i="1" dirty="0" smtClean="0"/>
              <a:t>.</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Sections B-J contain all the Performance Requirements, Verification Methods and DTS Provisions for Volume One, that is all those applicable to Class 2-9 buildings (and some Class 1b, and Class 10 buildings/structures). This includes</a:t>
            </a:r>
            <a:r>
              <a:rPr lang="en-AU" sz="1200" dirty="0"/>
              <a:t> Performance Requirements, Verification Methods and DTS Provisions for:</a:t>
            </a:r>
          </a:p>
          <a:p>
            <a:pPr marL="800100" lvl="1" indent="-342900">
              <a:buFont typeface="Arial" panose="020B0604020202020204" pitchFamily="34" charset="0"/>
              <a:buChar char="•"/>
            </a:pPr>
            <a:r>
              <a:rPr lang="en-AU" sz="1200" dirty="0"/>
              <a:t>Building structure</a:t>
            </a:r>
          </a:p>
          <a:p>
            <a:pPr marL="800100" lvl="1" indent="-342900">
              <a:buFont typeface="Arial" panose="020B0604020202020204" pitchFamily="34" charset="0"/>
              <a:buChar char="•"/>
            </a:pPr>
            <a:r>
              <a:rPr lang="en-AU" sz="1200" dirty="0"/>
              <a:t>Health, independence, comfort and wellbeing (amenity)</a:t>
            </a:r>
          </a:p>
          <a:p>
            <a:pPr marL="800100" lvl="1" indent="-342900">
              <a:buFont typeface="Arial" panose="020B0604020202020204" pitchFamily="34" charset="0"/>
              <a:buChar char="•"/>
            </a:pPr>
            <a:r>
              <a:rPr lang="en-AU" sz="1200" dirty="0"/>
              <a:t>Safety, including fire safety, access and safe movement</a:t>
            </a:r>
          </a:p>
          <a:p>
            <a:pPr marL="800100" lvl="1" indent="-342900">
              <a:buFont typeface="Arial" panose="020B0604020202020204" pitchFamily="34" charset="0"/>
              <a:buChar char="•"/>
            </a:pPr>
            <a:r>
              <a:rPr lang="en-AU" sz="1200" dirty="0"/>
              <a:t>A building’s energy efficiency</a:t>
            </a:r>
          </a:p>
          <a:p>
            <a:pPr marL="800100" lvl="1" indent="-342900">
              <a:buFont typeface="Arial" panose="020B0604020202020204" pitchFamily="34" charset="0"/>
              <a:buChar char="•"/>
            </a:pPr>
            <a:r>
              <a:rPr lang="en-AU" sz="1200" dirty="0"/>
              <a:t>A range of other aspects and special building types.</a:t>
            </a:r>
            <a:br>
              <a:rPr lang="en-AU" sz="1200" dirty="0"/>
            </a:br>
            <a:endParaRPr lang="en-AU" sz="1200" dirty="0"/>
          </a:p>
          <a:p>
            <a:pPr marL="171450" lvl="0" indent="-171450">
              <a:buFont typeface="Arial" panose="020B0604020202020204" pitchFamily="34" charset="0"/>
              <a:buChar char="•"/>
            </a:pPr>
            <a:r>
              <a:rPr lang="en-AU" dirty="0"/>
              <a:t>DTS Provisions for Volume One often include</a:t>
            </a:r>
            <a:r>
              <a:rPr lang="en-AU" sz="1200" b="1" dirty="0"/>
              <a:t> Specifications</a:t>
            </a:r>
            <a:r>
              <a:rPr lang="en-AU" sz="1200" dirty="0"/>
              <a:t> which provide detailed requirements for using some DTS Provisions. They must be complied with when developing a DTS Solution. </a:t>
            </a:r>
            <a:endParaRPr lang="en-AU" sz="1200" dirty="0" smtClean="0"/>
          </a:p>
          <a:p>
            <a:pPr marL="171450" lvl="0" indent="-171450">
              <a:buFont typeface="Arial" panose="020B0604020202020204" pitchFamily="34" charset="0"/>
              <a:buChar char="•"/>
            </a:pPr>
            <a:endParaRPr lang="en-AU"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structure of Volume One is similar to the structure of Volume Three, with the Performance Requirements, Verification Methods and DTS Provisions grouped across different sections. This is different from Volume Two, where Performance Requirements and Verification Methods are all gathered together in </a:t>
            </a:r>
            <a:r>
              <a:rPr lang="en-AU" dirty="0" smtClean="0"/>
              <a:t>Volume Two, with </a:t>
            </a:r>
            <a:r>
              <a:rPr lang="en-AU" dirty="0"/>
              <a:t>the DTS Provisions </a:t>
            </a:r>
            <a:r>
              <a:rPr lang="en-AU" dirty="0" smtClean="0"/>
              <a:t>located in </a:t>
            </a:r>
            <a:r>
              <a:rPr lang="en-AU" dirty="0"/>
              <a:t>a separate </a:t>
            </a:r>
            <a:r>
              <a:rPr lang="en-AU" dirty="0" smtClean="0"/>
              <a:t>ABCB Housing Provisions Standard. </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Volume </a:t>
            </a:r>
            <a:r>
              <a:rPr lang="en-AU" dirty="0"/>
              <a:t>One contains the same Schedules as the other volumes. Most of the text in the Schedules is identical across the </a:t>
            </a:r>
            <a:r>
              <a:rPr lang="en-AU" dirty="0" smtClean="0"/>
              <a:t>volumes</a:t>
            </a:r>
            <a:r>
              <a:rPr lang="en-AU" dirty="0"/>
              <a:t>, but the contents of </a:t>
            </a:r>
            <a:r>
              <a:rPr lang="en-AU"/>
              <a:t>Schedule </a:t>
            </a:r>
            <a:r>
              <a:rPr lang="en-AU" smtClean="0"/>
              <a:t>4 to 11 </a:t>
            </a:r>
            <a:r>
              <a:rPr lang="en-AU" dirty="0"/>
              <a:t>State and Territory Appendices varies. </a:t>
            </a:r>
            <a:endParaRPr lang="en-AU" dirty="0" smtClean="0"/>
          </a:p>
          <a:p>
            <a:pPr marL="171450" indent="-171450">
              <a:buFont typeface="Arial" panose="020B0604020202020204" pitchFamily="34" charset="0"/>
              <a:buChar cha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As the Schedules are more or less the same across all volumes of the NCC, they will not be discussed further in this module. (They are discussed in the </a:t>
            </a:r>
            <a:r>
              <a:rPr lang="en-AU" i="1" dirty="0"/>
              <a:t>Understanding the NCC </a:t>
            </a:r>
            <a:r>
              <a:rPr lang="en-AU" i="0" dirty="0" smtClean="0"/>
              <a:t>module</a:t>
            </a:r>
            <a:r>
              <a:rPr lang="en-AU" dirty="0" smtClean="0"/>
              <a:t>). So</a:t>
            </a:r>
            <a:r>
              <a:rPr lang="en-AU" dirty="0"/>
              <a:t>, this module focuses on understanding and using Sections B-J of Volume One of the NCC.</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dirty="0"/>
          </a:p>
        </p:txBody>
      </p:sp>
    </p:spTree>
    <p:extLst>
      <p:ext uri="{BB962C8B-B14F-4D97-AF65-F5344CB8AC3E}">
        <p14:creationId xmlns:p14="http://schemas.microsoft.com/office/powerpoint/2010/main" val="14379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t>
            </a:r>
            <a:r>
              <a:rPr lang="en-AU" b="0" dirty="0" smtClean="0"/>
              <a:t>4 </a:t>
            </a:r>
            <a:r>
              <a:rPr lang="en-AU" b="0" dirty="0"/>
              <a:t>buttons down the left hand side and a short summary explanation of the term rise in storeys.</a:t>
            </a:r>
          </a:p>
          <a:p>
            <a:r>
              <a:rPr lang="en-AU" b="0" dirty="0"/>
              <a:t>Select each button once to see an expansion box with the relevant excerpt from NCC Volume </a:t>
            </a:r>
            <a:r>
              <a:rPr lang="en-AU" b="0" dirty="0" smtClean="0"/>
              <a:t>One.</a:t>
            </a:r>
            <a:r>
              <a:rPr lang="en-AU" b="0" baseline="0" dirty="0" smtClean="0"/>
              <a:t> Note that </a:t>
            </a:r>
            <a:r>
              <a:rPr lang="en-AU" b="0" dirty="0" smtClean="0"/>
              <a:t>the illustration is sourced from the Guide to Volume One.</a:t>
            </a:r>
            <a:endParaRPr lang="en-AU" b="0" dirty="0"/>
          </a:p>
          <a:p>
            <a:r>
              <a:rPr lang="en-AU" b="0" dirty="0"/>
              <a:t>Click each button a second time to close the related expansion box.</a:t>
            </a:r>
          </a:p>
          <a:p>
            <a:endParaRPr lang="en-AU" b="0" dirty="0"/>
          </a:p>
          <a:p>
            <a:r>
              <a:rPr lang="en-AU" b="1" dirty="0"/>
              <a:t>MAKE SURE THAT YOU CLOSE EACH EXPANSION BOX BEFORE YOU OPEN THE NEXT ONE, as the boxes write over the top of each other.</a:t>
            </a:r>
          </a:p>
          <a:p>
            <a:endParaRPr lang="en-AU" b="0" dirty="0"/>
          </a:p>
          <a:p>
            <a:r>
              <a:rPr lang="en-AU" b="0" dirty="0"/>
              <a:t>Press Enter to progress to the next slide when ready.</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introduce the first of </a:t>
            </a:r>
            <a:r>
              <a:rPr lang="en-AU" dirty="0" smtClean="0"/>
              <a:t>3 </a:t>
            </a:r>
            <a:r>
              <a:rPr lang="en-AU" dirty="0"/>
              <a:t>key concepts that trainees need to understand if they are to interpret NCC Volume One correctly.</a:t>
            </a:r>
          </a:p>
          <a:p>
            <a:endParaRPr lang="en-AU" dirty="0"/>
          </a:p>
          <a:p>
            <a:r>
              <a:rPr lang="en-AU" dirty="0"/>
              <a:t>You don’t need to look at all the expansion boxes, if the group doesn’t need them. Use what is useful to you, rather than using all of the expansion boxes just because they are there.</a:t>
            </a:r>
          </a:p>
          <a:p>
            <a:endParaRPr lang="en-AU" dirty="0"/>
          </a:p>
          <a:p>
            <a:r>
              <a:rPr lang="en-AU" dirty="0"/>
              <a:t>If the group is familiar with the concept of the rise in storeys, then you can progress quickly. If not, spend more time on this slide.</a:t>
            </a:r>
          </a:p>
          <a:p>
            <a:endParaRPr lang="en-AU" dirty="0"/>
          </a:p>
          <a:p>
            <a:r>
              <a:rPr lang="en-AU" dirty="0"/>
              <a:t>Note that some of the excerpts are only part of the relevant text. If you have the time in the session, refer trainees to the full text in the relevant part of NCC Volume </a:t>
            </a:r>
            <a:r>
              <a:rPr lang="en-AU" dirty="0" smtClean="0"/>
              <a:t>One.</a:t>
            </a:r>
            <a:endParaRPr lang="en-AU" dirty="0"/>
          </a:p>
          <a:p>
            <a:pPr marL="0" indent="0">
              <a:buFont typeface="Arial" panose="020B0604020202020204" pitchFamily="34" charset="0"/>
              <a:buNone/>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Some things you could discuss on this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rise in storeys has an impact on a building’s risk of: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Exposure to radiant heat from a fire in another building.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Emitting radiant heat to another building. This might cause damage to the other building or cause it to also catch on fire.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Occupants, who may need to travel down a stairway to safely evacuate the building.</a:t>
            </a:r>
            <a:br>
              <a:rPr lang="en-AU" dirty="0"/>
            </a:b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building’s rise in storeys is referenced in Sections C, D, E and G of NCC Volume One, and can determine which particular provisions might apply to a building. For example: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It is central to identifying which rules apply when ensuring that a building can resist fire appropriately.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number of concessions around fire resistance provisions depend in part on the building’s rise in storeys. This means that some provisions may not apply to a building below a certain rise in storeys, provided other conditions are met. (e.g. </a:t>
            </a:r>
            <a:r>
              <a:rPr lang="en-AU" dirty="0" smtClean="0"/>
              <a:t>C4D8 </a:t>
            </a:r>
            <a:r>
              <a:rPr lang="en-AU" dirty="0"/>
              <a:t>(Protection of doorways in</a:t>
            </a:r>
            <a:r>
              <a:rPr lang="en-AU" baseline="0" dirty="0"/>
              <a:t> horizontal exits)</a:t>
            </a:r>
            <a:r>
              <a:rPr lang="en-AU" dirty="0"/>
              <a:t>, </a:t>
            </a:r>
            <a:r>
              <a:rPr lang="en-AU" dirty="0" smtClean="0"/>
              <a:t>C4D11 </a:t>
            </a:r>
            <a:r>
              <a:rPr lang="en-AU" dirty="0"/>
              <a:t>(Openings in fire-isolated lift shafts))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number and location of fire exits in Class 9b buildings can depend in part on each building’s rise in storeys. (E.g. </a:t>
            </a:r>
            <a:r>
              <a:rPr lang="en-AU" dirty="0" smtClean="0"/>
              <a:t>D2D3(4)).</a:t>
            </a:r>
            <a:r>
              <a:rPr lang="en-AU" dirty="0"/>
              <a:t/>
            </a:r>
            <a:br>
              <a:rPr lang="en-AU" dirty="0"/>
            </a:b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rise in storeys of a building is used to determine the type of construction (along with the building’s classification), which is the next term to be defined.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indent="0">
              <a:buFont typeface="Arial" panose="020B0604020202020204" pitchFamily="34" charset="0"/>
              <a:buNone/>
            </a:pPr>
            <a:r>
              <a:rPr lang="en-AU" dirty="0"/>
              <a:t>The next </a:t>
            </a:r>
            <a:r>
              <a:rPr lang="en-AU" dirty="0" smtClean="0"/>
              <a:t>2 </a:t>
            </a:r>
            <a:r>
              <a:rPr lang="en-AU" dirty="0"/>
              <a:t>slides are activities to practice applying the concept of the rise in storeys.</a:t>
            </a:r>
          </a:p>
          <a:p>
            <a:pPr marL="0" indent="0">
              <a:buFont typeface="Arial" panose="020B0604020202020204" pitchFamily="34" charset="0"/>
              <a:buNone/>
            </a:pPr>
            <a:r>
              <a:rPr lang="en-AU" dirty="0"/>
              <a:t> </a:t>
            </a:r>
          </a:p>
          <a:p>
            <a:pPr marL="0" indent="0">
              <a:buFont typeface="Arial" panose="020B0604020202020204" pitchFamily="34" charset="0"/>
              <a:buNone/>
            </a:pPr>
            <a:r>
              <a:rPr lang="en-AU" dirty="0"/>
              <a:t>There are more slides later than include activities to practice this definition and others.</a:t>
            </a:r>
          </a:p>
          <a:p>
            <a:endParaRPr lang="en-AU" b="1"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dirty="0"/>
          </a:p>
        </p:txBody>
      </p:sp>
    </p:spTree>
    <p:extLst>
      <p:ext uri="{BB962C8B-B14F-4D97-AF65-F5344CB8AC3E}">
        <p14:creationId xmlns:p14="http://schemas.microsoft.com/office/powerpoint/2010/main" val="1509426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question and image below.</a:t>
            </a:r>
          </a:p>
          <a:p>
            <a:r>
              <a:rPr lang="en-AU" b="0" dirty="0"/>
              <a:t>Click to see the answer</a:t>
            </a:r>
            <a:r>
              <a:rPr lang="en-AU" b="1" dirty="0">
                <a:solidFill>
                  <a:srgbClr val="FF0000"/>
                </a:solidFill>
              </a:rPr>
              <a:t> </a:t>
            </a:r>
            <a:r>
              <a:rPr lang="en-AU" dirty="0"/>
              <a:t>to the question in a highlight box at the bottom of the screen.</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apply and practice the concept of rise in storeys using a simple example.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a:t>
            </a:r>
            <a:r>
              <a:rPr lang="en-AU" dirty="0" smtClean="0"/>
              <a:t>trainees’ </a:t>
            </a:r>
            <a:r>
              <a:rPr lang="en-AU" dirty="0"/>
              <a:t>answers. Refer trainees to Part </a:t>
            </a:r>
            <a:r>
              <a:rPr lang="en-AU" dirty="0" smtClean="0"/>
              <a:t>C2 </a:t>
            </a:r>
            <a:r>
              <a:rPr lang="en-AU" dirty="0"/>
              <a:t>of NCC Volume </a:t>
            </a:r>
            <a:r>
              <a:rPr lang="en-AU" dirty="0" smtClean="0"/>
              <a:t>One.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a:t>
            </a:r>
          </a:p>
          <a:p>
            <a:pPr marL="171450" indent="-171450">
              <a:spcBef>
                <a:spcPts val="600"/>
              </a:spcBef>
              <a:buFont typeface="Arial" panose="020B0604020202020204" pitchFamily="34" charset="0"/>
              <a:buChar char="•"/>
            </a:pPr>
            <a:r>
              <a:rPr lang="en-US" sz="1200" dirty="0"/>
              <a:t>Rise in storeys = </a:t>
            </a:r>
            <a:r>
              <a:rPr lang="en-US" sz="1200" dirty="0" smtClean="0"/>
              <a:t>7</a:t>
            </a:r>
            <a:endParaRPr lang="en-US" sz="1200" dirty="0"/>
          </a:p>
          <a:p>
            <a:pPr marL="171450" indent="-171450">
              <a:buFont typeface="Arial" panose="020B0604020202020204" pitchFamily="34" charset="0"/>
              <a:buChar char="•"/>
            </a:pPr>
            <a:r>
              <a:rPr lang="en-US" sz="1200" dirty="0"/>
              <a:t>Underground floors don’t count in the calculation, since they are completely below natural ground </a:t>
            </a:r>
            <a:r>
              <a:rPr lang="en-US" sz="1200" dirty="0" smtClean="0"/>
              <a:t>level</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dirty="0"/>
          </a:p>
        </p:txBody>
      </p:sp>
    </p:spTree>
    <p:extLst>
      <p:ext uri="{BB962C8B-B14F-4D97-AF65-F5344CB8AC3E}">
        <p14:creationId xmlns:p14="http://schemas.microsoft.com/office/powerpoint/2010/main" val="1468875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question and image below.</a:t>
            </a:r>
          </a:p>
          <a:p>
            <a:r>
              <a:rPr lang="en-AU" b="0" dirty="0"/>
              <a:t>Click to see the answer</a:t>
            </a:r>
            <a:r>
              <a:rPr lang="en-AU" b="1" dirty="0">
                <a:solidFill>
                  <a:srgbClr val="FF0000"/>
                </a:solidFill>
              </a:rPr>
              <a:t> </a:t>
            </a:r>
            <a:r>
              <a:rPr lang="en-AU" dirty="0"/>
              <a:t>to the question in a highlight box at the bottom of the screen. The answer is also revealed on the image at this time.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and apply the concept of rise in storeys.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Part </a:t>
            </a:r>
            <a:r>
              <a:rPr lang="en-AU" dirty="0" smtClean="0"/>
              <a:t>C2 </a:t>
            </a:r>
            <a:r>
              <a:rPr lang="en-AU" dirty="0"/>
              <a:t>of NCC Volume </a:t>
            </a:r>
            <a:r>
              <a:rPr lang="en-AU" dirty="0" smtClean="0"/>
              <a:t>One.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a:t>
            </a:r>
          </a:p>
          <a:p>
            <a:pPr>
              <a:spcBef>
                <a:spcPts val="600"/>
              </a:spcBef>
            </a:pPr>
            <a:r>
              <a:rPr lang="en-US" sz="1200" dirty="0"/>
              <a:t>Without the firewall, the rise in storeys is for for the entire development. In other words, the </a:t>
            </a:r>
            <a:r>
              <a:rPr lang="en-US" sz="1200" dirty="0" smtClean="0"/>
              <a:t>2 storey </a:t>
            </a:r>
            <a:r>
              <a:rPr lang="en-US" sz="1200" dirty="0"/>
              <a:t>section must also be built to meet the fire protection provisions that apply to the </a:t>
            </a:r>
            <a:r>
              <a:rPr lang="en-US" sz="1200" dirty="0" smtClean="0"/>
              <a:t>4 </a:t>
            </a:r>
            <a:r>
              <a:rPr lang="en-US" sz="1200" dirty="0"/>
              <a:t>storey section.</a:t>
            </a:r>
          </a:p>
          <a:p>
            <a:endParaRPr lang="en-US" sz="1200" dirty="0"/>
          </a:p>
          <a:p>
            <a:r>
              <a:rPr lang="en-US" sz="1200" dirty="0"/>
              <a:t>With the firewall, the rise in storeys is </a:t>
            </a:r>
            <a:r>
              <a:rPr lang="en-US" sz="1200" dirty="0" smtClean="0"/>
              <a:t>4 </a:t>
            </a:r>
            <a:r>
              <a:rPr lang="en-US" sz="1200" dirty="0"/>
              <a:t>for the left section and </a:t>
            </a:r>
            <a:r>
              <a:rPr lang="en-US" sz="1200" dirty="0" smtClean="0"/>
              <a:t>2 </a:t>
            </a:r>
            <a:r>
              <a:rPr lang="en-US" sz="1200" dirty="0"/>
              <a:t>for the right section. So, the provisions that would apply to each section are potentially different. (This doesn’t mean that the builder would automatically build the </a:t>
            </a:r>
            <a:r>
              <a:rPr lang="en-US" sz="1200" dirty="0" smtClean="0"/>
              <a:t>2 sections </a:t>
            </a:r>
            <a:r>
              <a:rPr lang="en-US" sz="1200" dirty="0"/>
              <a:t>to different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dirty="0"/>
          </a:p>
        </p:txBody>
      </p:sp>
    </p:spTree>
    <p:extLst>
      <p:ext uri="{BB962C8B-B14F-4D97-AF65-F5344CB8AC3E}">
        <p14:creationId xmlns:p14="http://schemas.microsoft.com/office/powerpoint/2010/main" val="2770878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4.jpeg"/><Relationship Id="rId7"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4.jpeg"/><Relationship Id="rId4" Type="http://schemas.openxmlformats.org/officeDocument/2006/relationships/image" Target="../media/image15.jpeg"/><Relationship Id="rId9"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8.png"/><Relationship Id="rId7"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7.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2.xml"/><Relationship Id="rId1" Type="http://schemas.openxmlformats.org/officeDocument/2006/relationships/tags" Target="../tags/tag32.xml"/><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24.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25.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26.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37.xml"/><Relationship Id="rId5" Type="http://schemas.openxmlformats.org/officeDocument/2006/relationships/image" Target="../media/image1.jpeg"/><Relationship Id="rId4" Type="http://schemas.openxmlformats.org/officeDocument/2006/relationships/image" Target="../media/image27.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Master" Target="../slideMasters/slideMaster2.xml"/><Relationship Id="rId1" Type="http://schemas.openxmlformats.org/officeDocument/2006/relationships/tags" Target="../tags/tag3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Master" Target="../slideMasters/slideMaster2.xml"/><Relationship Id="rId1" Type="http://schemas.openxmlformats.org/officeDocument/2006/relationships/tags" Target="../tags/tag4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162486141"/>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10"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674070" y="555175"/>
            <a:ext cx="4683125" cy="3163970"/>
          </a:xfrm>
        </p:spPr>
        <p:txBody>
          <a:bodyPr anchor="b"/>
          <a:lstStyle>
            <a:lvl1pPr algn="ctr">
              <a:buNone/>
              <a:defRPr sz="3600" b="1"/>
            </a:lvl1pPr>
          </a:lstStyle>
          <a:p>
            <a:pPr lvl="0"/>
            <a:r>
              <a:rPr lang="en-US" dirty="0"/>
              <a:t>Module title here in sentence case</a:t>
            </a:r>
            <a:endParaRPr lang="en-AU" dirty="0"/>
          </a:p>
        </p:txBody>
      </p:sp>
      <p:cxnSp>
        <p:nvCxnSpPr>
          <p:cNvPr id="39" name="Blue dividing line">
            <a:extLst>
              <a:ext uri="{FF2B5EF4-FFF2-40B4-BE49-F238E27FC236}">
                <a16:creationId xmlns:a16="http://schemas.microsoft.com/office/drawing/2014/main" xmlns="" id="{53D23F43-82DD-49AE-B88A-C911A203C3CD}"/>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a16="http://schemas.microsoft.com/office/drawing/2014/main" xmlns="" id="{91ADC937-95B5-426A-BDA6-A3A25FC8DEAE}"/>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pic>
        <p:nvPicPr>
          <p:cNvPr id="31" name="Volume One icon" descr="Icon&#10;&#10;Description automatically generated">
            <a:extLst>
              <a:ext uri="{FF2B5EF4-FFF2-40B4-BE49-F238E27FC236}">
                <a16:creationId xmlns:a16="http://schemas.microsoft.com/office/drawing/2014/main" xmlns="" id="{1144ECF1-30E3-4F94-ADFB-809A1FD39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0" r="6" b="2027"/>
          <a:stretch/>
        </p:blipFill>
        <p:spPr>
          <a:xfrm>
            <a:off x="8435037" y="4880279"/>
            <a:ext cx="1161189" cy="1112400"/>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8" name="Blue background">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a16="http://schemas.microsoft.com/office/drawing/2014/main" xmlns=""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pic>
        <p:nvPicPr>
          <p:cNvPr id="9" name="Volume One Logo" descr="Volume One icon">
            <a:extLst>
              <a:ext uri="{FF2B5EF4-FFF2-40B4-BE49-F238E27FC236}">
                <a16:creationId xmlns:a16="http://schemas.microsoft.com/office/drawing/2014/main" xmlns="" id="{CB3830D5-76FD-4926-8E71-B880DDF59B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4" name="Volume Two Logo" descr="Volume Two icon">
            <a:extLst>
              <a:ext uri="{FF2B5EF4-FFF2-40B4-BE49-F238E27FC236}">
                <a16:creationId xmlns:a16="http://schemas.microsoft.com/office/drawing/2014/main" xmlns="" id="{5DCA19E3-EAE3-449A-88D4-6D8EE28EBAC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a:extLst>
              <a:ext uri="{FF2B5EF4-FFF2-40B4-BE49-F238E27FC236}">
                <a16:creationId xmlns:a16="http://schemas.microsoft.com/office/drawing/2014/main" xmlns="" id="{CBBCCEDC-7B65-41A6-88F8-E300DDB4D78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7" name="Volume Two Logo" descr="A close up of a sign&#10;&#10;Description automatically generated">
            <a:extLst>
              <a:ext uri="{FF2B5EF4-FFF2-40B4-BE49-F238E27FC236}">
                <a16:creationId xmlns:a16="http://schemas.microsoft.com/office/drawing/2014/main" xmlns="" id="{C3D3E5C5-C5D9-451B-94D1-E6DC683020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201" r="6" b="6"/>
          <a:stretch/>
        </p:blipFill>
        <p:spPr>
          <a:xfrm>
            <a:off x="8487061" y="4906237"/>
            <a:ext cx="1080000" cy="1113395"/>
          </a:xfrm>
          <a:prstGeom prst="rect">
            <a:avLst/>
          </a:prstGeom>
        </p:spPr>
      </p:pic>
      <p:cxnSp>
        <p:nvCxnSpPr>
          <p:cNvPr id="39" name="Straight Connector 38">
            <a:extLst>
              <a:ext uri="{FF2B5EF4-FFF2-40B4-BE49-F238E27FC236}">
                <a16:creationId xmlns:a16="http://schemas.microsoft.com/office/drawing/2014/main" xmlns="" id="{B293FB77-C16E-46CF-8CDC-005A2CD4DF5F}"/>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674070" y="566061"/>
            <a:ext cx="4683125" cy="3153084"/>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3" name="Logo" descr="NCC Volume Two Logo. A stylised house in bright red.">
            <a:extLst>
              <a:ext uri="{FF2B5EF4-FFF2-40B4-BE49-F238E27FC236}">
                <a16:creationId xmlns:a16="http://schemas.microsoft.com/office/drawing/2014/main" xmlns="" id="{D18EBA45-13F9-4B66-AB74-B13D2CC452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
        <p:nvSpPr>
          <p:cNvPr id="10" name="Slide Title">
            <a:extLst>
              <a:ext uri="{FF2B5EF4-FFF2-40B4-BE49-F238E27FC236}">
                <a16:creationId xmlns:a16="http://schemas.microsoft.com/office/drawing/2014/main" xmlns=""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9" name="Volume One Logo" descr="Volume One icon">
            <a:extLst>
              <a:ext uri="{FF2B5EF4-FFF2-40B4-BE49-F238E27FC236}">
                <a16:creationId xmlns:a16="http://schemas.microsoft.com/office/drawing/2014/main" xmlns="" id="{76BDEF9D-2610-44D6-B71A-B3DABC16E3B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4" name="Volume Two Logo" descr="Volume Two icon">
            <a:extLst>
              <a:ext uri="{FF2B5EF4-FFF2-40B4-BE49-F238E27FC236}">
                <a16:creationId xmlns:a16="http://schemas.microsoft.com/office/drawing/2014/main" xmlns="" id="{4B003636-5D59-48E7-983C-B30421BDDD3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icon">
            <a:extLst>
              <a:ext uri="{FF2B5EF4-FFF2-40B4-BE49-F238E27FC236}">
                <a16:creationId xmlns:a16="http://schemas.microsoft.com/office/drawing/2014/main" xmlns="" id="{ED82B860-1B34-4DC4-9FB6-CB764C3D435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3" name="Volume Three icon" descr="Icon&#10;&#10;Description automatically generated">
            <a:extLst>
              <a:ext uri="{FF2B5EF4-FFF2-40B4-BE49-F238E27FC236}">
                <a16:creationId xmlns:a16="http://schemas.microsoft.com/office/drawing/2014/main" xmlns="" id="{A35C43B3-F8F6-4913-9806-26CA25B45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 b="3911"/>
          <a:stretch/>
        </p:blipFill>
        <p:spPr>
          <a:xfrm>
            <a:off x="8487700" y="4933066"/>
            <a:ext cx="1080000" cy="1037841"/>
          </a:xfrm>
          <a:prstGeom prst="rect">
            <a:avLst/>
          </a:prstGeom>
        </p:spPr>
      </p:pic>
      <p:cxnSp>
        <p:nvCxnSpPr>
          <p:cNvPr id="39" name="Straight Connector 38">
            <a:extLst>
              <a:ext uri="{FF2B5EF4-FFF2-40B4-BE49-F238E27FC236}">
                <a16:creationId xmlns:a16="http://schemas.microsoft.com/office/drawing/2014/main" xmlns="" id="{9A7CD7DF-4FF0-4132-8B9A-48280D79DE4F}"/>
              </a:ext>
            </a:extLst>
          </p:cNvPr>
          <p:cNvCxnSpPr>
            <a:cxnSpLocks/>
          </p:cNvCxnSpPr>
          <p:nvPr userDrawn="1"/>
        </p:nvCxnSpPr>
        <p:spPr>
          <a:xfrm>
            <a:off x="6652298" y="3916450"/>
            <a:ext cx="471578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684956" y="555177"/>
            <a:ext cx="4683125" cy="3163968"/>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userDrawn="1"/>
        </p:nvSpPr>
        <p:spPr>
          <a:xfrm>
            <a:off x="8321489"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4" name="Title logo" descr="NCC Volume 3 Logo. A stylised tap with a drop of water falling from it, in bright green.">
            <a:extLst>
              <a:ext uri="{FF2B5EF4-FFF2-40B4-BE49-F238E27FC236}">
                <a16:creationId xmlns:a16="http://schemas.microsoft.com/office/drawing/2014/main" xmlns="" id="{1EF8326A-463F-4E09-B382-C12145DC007B}"/>
              </a:ext>
              <a:ext uri="{C183D7F6-B498-43B3-948B-1728B52AA6E4}">
                <adec:decorative xmlns:adec="http://schemas.microsoft.com/office/drawing/2017/decorative" xmlns="" val="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
        <p:nvSpPr>
          <p:cNvPr id="10" name="Slide Title">
            <a:extLst>
              <a:ext uri="{FF2B5EF4-FFF2-40B4-BE49-F238E27FC236}">
                <a16:creationId xmlns:a16="http://schemas.microsoft.com/office/drawing/2014/main" xmlns=""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9" name="Volume One Logo" descr="Volume One icon">
            <a:extLst>
              <a:ext uri="{FF2B5EF4-FFF2-40B4-BE49-F238E27FC236}">
                <a16:creationId xmlns:a16="http://schemas.microsoft.com/office/drawing/2014/main" xmlns="" id="{1731123D-61AD-4594-99F1-097E4D423A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3" name="Volume Two Logo" descr="Volume Two icon">
            <a:extLst>
              <a:ext uri="{FF2B5EF4-FFF2-40B4-BE49-F238E27FC236}">
                <a16:creationId xmlns:a16="http://schemas.microsoft.com/office/drawing/2014/main" xmlns="" id="{200A38D2-4D8E-4FC6-AB43-5F1F5DFC28F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icon">
            <a:extLst>
              <a:ext uri="{FF2B5EF4-FFF2-40B4-BE49-F238E27FC236}">
                <a16:creationId xmlns:a16="http://schemas.microsoft.com/office/drawing/2014/main" xmlns="" id="{B275588B-6871-4398-BBA3-9E05C6704A8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56914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956916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548403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08989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06471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60437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64774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222356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re blank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AC84E2CA-6F26-4196-9C42-A6287C824100}"/>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037880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p:nvGrpSpPr>
        <p:grpSpPr>
          <a:xfrm>
            <a:off x="651589" y="726711"/>
            <a:ext cx="5192854" cy="1188000"/>
            <a:chOff x="651589" y="726711"/>
            <a:chExt cx="5192854" cy="1188000"/>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1670"/>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6711"/>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671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26711"/>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p:nvGrpSpPr>
        <p:grpSpPr>
          <a:xfrm>
            <a:off x="651589" y="2045224"/>
            <a:ext cx="5192854" cy="1188000"/>
            <a:chOff x="651589" y="2045224"/>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5224"/>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5224"/>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70183"/>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5224"/>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p:nvGrpSpPr>
        <p:grpSpPr>
          <a:xfrm>
            <a:off x="651589" y="3405776"/>
            <a:ext cx="5192854" cy="1188000"/>
            <a:chOff x="651589" y="3405776"/>
            <a:chExt cx="5192854" cy="1188000"/>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5776"/>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30735"/>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5776"/>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5776"/>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6094"/>
              <a:ext cx="1188000" cy="1138083"/>
            </a:xfrm>
            <a:prstGeom prst="rect">
              <a:avLst/>
            </a:prstGeom>
          </p:spPr>
        </p:pic>
      </p:grpSp>
      <p:sp>
        <p:nvSpPr>
          <p:cNvPr id="49" name="MOdule Title Placeholder">
            <a:extLst>
              <a:ext uri="{FF2B5EF4-FFF2-40B4-BE49-F238E27FC236}">
                <a16:creationId xmlns:a16="http://schemas.microsoft.com/office/drawing/2014/main" xmlns="" id="{93423113-9E48-4537-BE97-FB8CB2C86676}"/>
              </a:ext>
            </a:extLst>
          </p:cNvPr>
          <p:cNvSpPr>
            <a:spLocks noGrp="1"/>
          </p:cNvSpPr>
          <p:nvPr>
            <p:ph type="body" sz="quarter" idx="10" hasCustomPrompt="1"/>
          </p:nvPr>
        </p:nvSpPr>
        <p:spPr>
          <a:xfrm>
            <a:off x="6679684" y="751671"/>
            <a:ext cx="4683125" cy="2967474"/>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a16="http://schemas.microsoft.com/office/drawing/2014/main" xmlns="" id="{76D11A82-BD37-4D13-BB7C-3D8D766A406F}"/>
              </a:ext>
            </a:extLst>
          </p:cNvPr>
          <p:cNvSpPr txBox="1"/>
          <p:nvPr/>
        </p:nvSpPr>
        <p:spPr>
          <a:xfrm>
            <a:off x="8260801" y="4049105"/>
            <a:ext cx="1520890" cy="400110"/>
          </a:xfrm>
          <a:prstGeom prst="rect">
            <a:avLst/>
          </a:prstGeom>
          <a:noFill/>
        </p:spPr>
        <p:txBody>
          <a:bodyPr wrap="square" rtlCol="0">
            <a:spAutoFit/>
          </a:bodyPr>
          <a:lstStyle/>
          <a:p>
            <a:r>
              <a:rPr lang="en-AU" sz="2000" b="1" dirty="0"/>
              <a:t>NCC Tutor</a:t>
            </a:r>
          </a:p>
        </p:txBody>
      </p:sp>
      <p:cxnSp>
        <p:nvCxnSpPr>
          <p:cNvPr id="34" name="Straight Connector 33">
            <a:extLst>
              <a:ext uri="{FF2B5EF4-FFF2-40B4-BE49-F238E27FC236}">
                <a16:creationId xmlns:a16="http://schemas.microsoft.com/office/drawing/2014/main" xmlns="" id="{14CEF165-3653-4513-BF1C-987D24D76A87}"/>
              </a:ext>
            </a:extLst>
          </p:cNvPr>
          <p:cNvCxnSpPr>
            <a:cxnSpLocks/>
          </p:cNvCxnSpPr>
          <p:nvPr/>
        </p:nvCxnSpPr>
        <p:spPr>
          <a:xfrm>
            <a:off x="6679684" y="3916450"/>
            <a:ext cx="4683125"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6203" y="4868863"/>
            <a:ext cx="1077440" cy="107744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9240" y="4868863"/>
            <a:ext cx="1073469" cy="107346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8306" y="4868863"/>
            <a:ext cx="1087984" cy="1087984"/>
          </a:xfrm>
          <a:prstGeom prst="rect">
            <a:avLst/>
          </a:prstGeom>
        </p:spPr>
      </p:pic>
      <p:grpSp>
        <p:nvGrpSpPr>
          <p:cNvPr id="3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33" name="Rectangle 32">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7"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38" name="Rectangle 37">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0" name="Picture 39"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41" name="Rectangle 40">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2"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43" name="Rectangle 42">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4" name="Picture 43"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45" name="Rectangle 44">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Rectangle 45">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7"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48" name="Rectangle 47">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2" name="Picture 51"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53" name="Logo Group">
            <a:extLst>
              <a:ext uri="{FF2B5EF4-FFF2-40B4-BE49-F238E27FC236}">
                <a16:creationId xmlns:a16="http://schemas.microsoft.com/office/drawing/2014/main" xmlns="" id="{02AB6868-BD6C-434E-A43B-35E5BD57B0EF}"/>
              </a:ext>
            </a:extLst>
          </p:cNvPr>
          <p:cNvGrpSpPr/>
          <p:nvPr userDrawn="1"/>
        </p:nvGrpSpPr>
        <p:grpSpPr>
          <a:xfrm>
            <a:off x="6889735" y="4860492"/>
            <a:ext cx="4322543" cy="1159140"/>
            <a:chOff x="6813533" y="4919386"/>
            <a:chExt cx="4322543" cy="1159140"/>
          </a:xfrm>
        </p:grpSpPr>
        <p:pic>
          <p:nvPicPr>
            <p:cNvPr id="54" name="Volume One Logo" descr="Icon&#10;&#10;Description automatically generated">
              <a:extLst>
                <a:ext uri="{FF2B5EF4-FFF2-40B4-BE49-F238E27FC236}">
                  <a16:creationId xmlns:a16="http://schemas.microsoft.com/office/drawing/2014/main" xmlns="" id="{656C93CD-BA91-40CD-9A99-6C5B4CC2B67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2180" r="6" b="2027"/>
            <a:stretch/>
          </p:blipFill>
          <p:spPr>
            <a:xfrm>
              <a:off x="6813533" y="4948542"/>
              <a:ext cx="1080000" cy="1113395"/>
            </a:xfrm>
            <a:prstGeom prst="rect">
              <a:avLst/>
            </a:prstGeom>
          </p:spPr>
        </p:pic>
        <p:pic>
          <p:nvPicPr>
            <p:cNvPr id="55" name="Volume Two Logo" descr="A close up of a sign&#10;&#10;Description automatically generated">
              <a:extLst>
                <a:ext uri="{FF2B5EF4-FFF2-40B4-BE49-F238E27FC236}">
                  <a16:creationId xmlns:a16="http://schemas.microsoft.com/office/drawing/2014/main" xmlns="" id="{7BAEB512-3F86-4B4B-B4D1-31ECF250229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56" name="Volume Three Logo" descr="Icon&#10;&#10;Description automatically generated">
              <a:extLst>
                <a:ext uri="{FF2B5EF4-FFF2-40B4-BE49-F238E27FC236}">
                  <a16:creationId xmlns:a16="http://schemas.microsoft.com/office/drawing/2014/main" xmlns="" id="{B3ED102E-638D-4027-BE3E-BE299E3BF4A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r="7" b="3911"/>
            <a:stretch/>
          </p:blipFill>
          <p:spPr>
            <a:xfrm>
              <a:off x="10056076" y="4919386"/>
              <a:ext cx="1080000" cy="1116859"/>
            </a:xfrm>
            <a:prstGeom prst="rect">
              <a:avLst/>
            </a:prstGeom>
          </p:spPr>
        </p:pic>
      </p:grpSp>
      <p:cxnSp>
        <p:nvCxnSpPr>
          <p:cNvPr id="57" name="Straight Connector 56">
            <a:extLst>
              <a:ext uri="{FF2B5EF4-FFF2-40B4-BE49-F238E27FC236}">
                <a16:creationId xmlns:a16="http://schemas.microsoft.com/office/drawing/2014/main" xmlns="" id="{F969FE4F-4AC7-48FA-93C2-B1333A56B492}"/>
              </a:ext>
            </a:extLst>
          </p:cNvPr>
          <p:cNvCxnSpPr>
            <a:cxnSpLocks/>
          </p:cNvCxnSpPr>
          <p:nvPr userDrawn="1"/>
        </p:nvCxnSpPr>
        <p:spPr>
          <a:xfrm>
            <a:off x="6652298" y="3916450"/>
            <a:ext cx="4683125"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8" name="NCC Tutor title">
            <a:extLst>
              <a:ext uri="{FF2B5EF4-FFF2-40B4-BE49-F238E27FC236}">
                <a16:creationId xmlns:a16="http://schemas.microsoft.com/office/drawing/2014/main" xmlns="" id="{76D11A82-BD37-4D13-BB7C-3D8D766A406F}"/>
              </a:ext>
            </a:extLst>
          </p:cNvPr>
          <p:cNvSpPr txBox="1"/>
          <p:nvPr userDrawn="1"/>
        </p:nvSpPr>
        <p:spPr>
          <a:xfrm>
            <a:off x="8288831"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87746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50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1000"/>
                                        <p:tgtEl>
                                          <p:spTgt spid="49">
                                            <p:txEl>
                                              <p:pRg st="0" end="0"/>
                                            </p:txEl>
                                          </p:spTgt>
                                        </p:tgtEl>
                                      </p:cBhvr>
                                    </p:animEffect>
                                  </p:childTnLst>
                                </p:cTn>
                              </p:par>
                            </p:childTnLst>
                          </p:cTn>
                        </p:par>
                        <p:par>
                          <p:cTn id="20" fill="hold">
                            <p:stCondLst>
                              <p:cond delay="5500"/>
                            </p:stCondLst>
                            <p:childTnLst>
                              <p:par>
                                <p:cTn id="21" presetID="9"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1000"/>
                                        <p:tgtEl>
                                          <p:spTgt spid="34"/>
                                        </p:tgtEl>
                                      </p:cBhvr>
                                    </p:animEffect>
                                  </p:childTnLst>
                                </p:cTn>
                              </p:par>
                            </p:childTnLst>
                          </p:cTn>
                        </p:par>
                        <p:par>
                          <p:cTn id="24" fill="hold">
                            <p:stCondLst>
                              <p:cond delay="6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1000"/>
                                        <p:tgtEl>
                                          <p:spTgt spid="31"/>
                                        </p:tgtEl>
                                      </p:cBhvr>
                                    </p:animEffect>
                                  </p:childTnLst>
                                </p:cTn>
                              </p:par>
                            </p:childTnLst>
                          </p:cTn>
                        </p:par>
                        <p:par>
                          <p:cTn id="28" fill="hold">
                            <p:stCondLst>
                              <p:cond delay="7500"/>
                            </p:stCondLst>
                            <p:childTnLst>
                              <p:par>
                                <p:cTn id="29" presetID="1" presetClass="entr" presetSubtype="0" fill="hold" nodeType="afterEffect">
                                  <p:stCondLst>
                                    <p:cond delay="0"/>
                                  </p:stCondLst>
                                  <p:childTnLst>
                                    <p:set>
                                      <p:cBhvr>
                                        <p:cTn id="30" dur="1" fill="hold">
                                          <p:stCondLst>
                                            <p:cond delay="999"/>
                                          </p:stCondLst>
                                        </p:cTn>
                                        <p:tgtEl>
                                          <p:spTgt spid="47"/>
                                        </p:tgtEl>
                                        <p:attrNameLst>
                                          <p:attrName>style.visibility</p:attrName>
                                        </p:attrNameLst>
                                      </p:cBhvr>
                                      <p:to>
                                        <p:strVal val="visible"/>
                                      </p:to>
                                    </p:set>
                                  </p:childTnLst>
                                </p:cTn>
                              </p:par>
                            </p:childTnLst>
                          </p:cTn>
                        </p:par>
                        <p:par>
                          <p:cTn id="31" fill="hold">
                            <p:stCondLst>
                              <p:cond delay="8500"/>
                            </p:stCondLst>
                            <p:childTnLst>
                              <p:par>
                                <p:cTn id="32" presetID="1" presetClass="entr" presetSubtype="0" fill="hold" nodeType="afterEffect">
                                  <p:stCondLst>
                                    <p:cond delay="0"/>
                                  </p:stCondLst>
                                  <p:childTnLst>
                                    <p:set>
                                      <p:cBhvr>
                                        <p:cTn id="33" dur="1" fill="hold">
                                          <p:stCondLst>
                                            <p:cond delay="999"/>
                                          </p:stCondLst>
                                        </p:cTn>
                                        <p:tgtEl>
                                          <p:spTgt spid="42"/>
                                        </p:tgtEl>
                                        <p:attrNameLst>
                                          <p:attrName>style.visibility</p:attrName>
                                        </p:attrNameLst>
                                      </p:cBhvr>
                                      <p:to>
                                        <p:strVal val="visible"/>
                                      </p:to>
                                    </p:set>
                                  </p:childTnLst>
                                </p:cTn>
                              </p:par>
                            </p:childTnLst>
                          </p:cTn>
                        </p:par>
                        <p:par>
                          <p:cTn id="34" fill="hold">
                            <p:stCondLst>
                              <p:cond delay="9500"/>
                            </p:stCondLst>
                            <p:childTnLst>
                              <p:par>
                                <p:cTn id="35" presetID="1" presetClass="entr" presetSubtype="0" fill="hold" nodeType="afterEffect">
                                  <p:stCondLst>
                                    <p:cond delay="0"/>
                                  </p:stCondLst>
                                  <p:childTnLst>
                                    <p:set>
                                      <p:cBhvr>
                                        <p:cTn id="36" dur="1" fill="hold">
                                          <p:stCondLst>
                                            <p:cond delay="999"/>
                                          </p:stCondLst>
                                        </p:cTn>
                                        <p:tgtEl>
                                          <p:spTgt spid="37"/>
                                        </p:tgtEl>
                                        <p:attrNameLst>
                                          <p:attrName>style.visibility</p:attrName>
                                        </p:attrNameLst>
                                      </p:cBhvr>
                                      <p:to>
                                        <p:strVal val="visible"/>
                                      </p:to>
                                    </p:set>
                                  </p:childTnLst>
                                </p:cTn>
                              </p:par>
                            </p:childTnLst>
                          </p:cTn>
                        </p:par>
                        <p:par>
                          <p:cTn id="37" fill="hold">
                            <p:stCondLst>
                              <p:cond delay="10500"/>
                            </p:stCondLst>
                            <p:childTnLst>
                              <p:par>
                                <p:cTn id="38" presetID="1" presetClass="entr" presetSubtype="0" fill="hold" nodeType="afterEffect">
                                  <p:stCondLst>
                                    <p:cond delay="0"/>
                                  </p:stCondLst>
                                  <p:childTnLst>
                                    <p:set>
                                      <p:cBhvr>
                                        <p:cTn id="39" dur="1" fill="hold">
                                          <p:stCondLst>
                                            <p:cond delay="999"/>
                                          </p:stCondLst>
                                        </p:cTn>
                                        <p:tgtEl>
                                          <p:spTgt spid="30"/>
                                        </p:tgtEl>
                                        <p:attrNameLst>
                                          <p:attrName>style.visibility</p:attrName>
                                        </p:attrNameLst>
                                      </p:cBhvr>
                                      <p:to>
                                        <p:strVal val="visible"/>
                                      </p:to>
                                    </p:set>
                                  </p:childTnLst>
                                </p:cTn>
                              </p:par>
                            </p:childTnLst>
                          </p:cTn>
                        </p:par>
                        <p:par>
                          <p:cTn id="40" fill="hold">
                            <p:stCondLst>
                              <p:cond delay="11500"/>
                            </p:stCondLst>
                            <p:childTnLst>
                              <p:par>
                                <p:cTn id="41" presetID="9"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dissolve">
                                      <p:cBhvr>
                                        <p:cTn id="43" dur="1000"/>
                                        <p:tgtEl>
                                          <p:spTgt spid="57"/>
                                        </p:tgtEl>
                                      </p:cBhvr>
                                    </p:animEffect>
                                  </p:childTnLst>
                                </p:cTn>
                              </p:par>
                            </p:childTnLst>
                          </p:cTn>
                        </p:par>
                        <p:par>
                          <p:cTn id="44" fill="hold">
                            <p:stCondLst>
                              <p:cond delay="12500"/>
                            </p:stCondLst>
                            <p:childTnLst>
                              <p:par>
                                <p:cTn id="45" presetID="9"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dissolve">
                                      <p:cBhvr>
                                        <p:cTn id="47" dur="500"/>
                                        <p:tgtEl>
                                          <p:spTgt spid="58"/>
                                        </p:tgtEl>
                                      </p:cBhvr>
                                    </p:animEffect>
                                  </p:childTnLst>
                                </p:cTn>
                              </p:par>
                            </p:childTnLst>
                          </p:cTn>
                        </p:par>
                        <p:par>
                          <p:cTn id="48" fill="hold">
                            <p:stCondLst>
                              <p:cond delay="13000"/>
                            </p:stCondLst>
                            <p:childTnLst>
                              <p:par>
                                <p:cTn id="49" presetID="9" presetClass="entr" presetSubtype="0"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dissolve">
                                      <p:cBhvr>
                                        <p:cTn id="51"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dissolve">
                      <p:cBhvr>
                        <p:cTn dur="1000"/>
                        <p:tgtEl>
                          <p:spTgt spid="49"/>
                        </p:tgtEl>
                      </p:cBhvr>
                    </p:animEffect>
                  </p:childTnLst>
                </p:cTn>
              </p:par>
            </p:tnLst>
          </p:tmpl>
        </p:tmplLst>
      </p:bldP>
      <p:bldP spid="31" grpId="0"/>
      <p:bldP spid="58" grpId="0"/>
    </p:bldLst>
  </p:timing>
  <p:extLst mod="1">
    <p:ext uri="{DCECCB84-F9BA-43D5-87BE-67443E8EF086}">
      <p15:sldGuideLst xmlns:p15="http://schemas.microsoft.com/office/powerpoint/2012/main">
        <p15:guide id="1" pos="4203">
          <p15:clr>
            <a:srgbClr val="FBAE40"/>
          </p15:clr>
        </p15:guide>
        <p15:guide id="2" pos="7151">
          <p15:clr>
            <a:srgbClr val="FBAE40"/>
          </p15:clr>
        </p15:guide>
        <p15:guide id="3" orient="horz" pos="3067">
          <p15:clr>
            <a:srgbClr val="FBAE40"/>
          </p15:clr>
        </p15:guide>
        <p15:guide id="4" orient="horz" pos="3748">
          <p15:clr>
            <a:srgbClr val="FBAE40"/>
          </p15:clr>
        </p15:guide>
        <p15:guide id="0" orient="horz" pos="2160" userDrawn="1">
          <p15:clr>
            <a:srgbClr val="FBAE40"/>
          </p15:clr>
        </p15:guide>
        <p15:guide id="5"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42664737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no animation">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2 column format without animation</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01331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re 2 equal column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78880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re unequal columns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5138"/>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p:nvPr>
        </p:nvSpPr>
        <p:spPr>
          <a:xfrm>
            <a:off x="334963" y="1993900"/>
            <a:ext cx="3322637" cy="454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p:nvPr>
        </p:nvSpPr>
        <p:spPr>
          <a:xfrm>
            <a:off x="4492625" y="2006600"/>
            <a:ext cx="736441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ustDataLst>
      <p:tags r:id="rId1"/>
    </p:custDataLst>
    <p:extLst>
      <p:ext uri="{BB962C8B-B14F-4D97-AF65-F5344CB8AC3E}">
        <p14:creationId xmlns:p14="http://schemas.microsoft.com/office/powerpoint/2010/main" val="327736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xmlns="" id="{B71716FC-46AD-4F76-9ABF-576704040DB9}"/>
              </a:ext>
            </a:extLst>
          </p:cNvPr>
          <p:cNvCxnSpPr>
            <a:cxnSpLocks/>
          </p:cNvCxnSpPr>
          <p:nvPr/>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xmlns="" id="{A8579C19-C8C3-4EE9-BA8F-784009A71517}"/>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9387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xmlns="" id="{BF000365-23DC-4DE8-B098-26165EF63383}"/>
              </a:ext>
            </a:extLst>
          </p:cNvPr>
          <p:cNvCxnSpPr/>
          <p:nvPr/>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xmlns="" id="{2CC7A163-6839-4B4E-85D9-E223081DEE0B}"/>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69061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re blank slide">
    <p:spTree>
      <p:nvGrpSpPr>
        <p:cNvPr id="1" name=""/>
        <p:cNvGrpSpPr/>
        <p:nvPr/>
      </p:nvGrpSpPr>
      <p:grpSpPr>
        <a:xfrm>
          <a:off x="0" y="0"/>
          <a:ext cx="0" cy="0"/>
          <a:chOff x="0" y="0"/>
          <a:chExt cx="0" cy="0"/>
        </a:xfrm>
      </p:grpSpPr>
      <p:sp>
        <p:nvSpPr>
          <p:cNvPr id="4"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
        <p:nvSpPr>
          <p:cNvPr id="5" name="Blue banner">
            <a:extLst>
              <a:ext uri="{FF2B5EF4-FFF2-40B4-BE49-F238E27FC236}">
                <a16:creationId xmlns:a16="http://schemas.microsoft.com/office/drawing/2014/main" xmlns="" id="{AC84E2CA-6F26-4196-9C42-A6287C824100}"/>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282320772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re final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2000" y="0"/>
            <a:ext cx="1620000" cy="1620000"/>
          </a:xfrm>
          <a:prstGeom prst="rect">
            <a:avLst/>
          </a:prstGeom>
        </p:spPr>
      </p:pic>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9" name="Volume One Logo" descr="Volume One icon">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1" name="Volume Two Logo" descr="Volume Two icon">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2" name="Volume Three Logo" descr="Volume Three icon">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pic>
        <p:nvPicPr>
          <p:cNvPr id="13"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sp>
        <p:nvSpPr>
          <p:cNvPr id="15" name="Blue banner">
            <a:extLst>
              <a:ext uri="{FF2B5EF4-FFF2-40B4-BE49-F238E27FC236}">
                <a16:creationId xmlns:a16="http://schemas.microsoft.com/office/drawing/2014/main" xmlns=""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19113828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614">
          <p15:clr>
            <a:srgbClr val="FBAE40"/>
          </p15:clr>
        </p15:guide>
        <p15:guide id="2" pos="3840">
          <p15:clr>
            <a:srgbClr val="FBAE40"/>
          </p15:clr>
        </p15:guide>
        <p15:guide id="3" orient="horz" pos="1820">
          <p15:clr>
            <a:srgbClr val="FBAE40"/>
          </p15:clr>
        </p15:guide>
        <p15:guide id="4" orient="horz" pos="340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p:nvGrpSpPr>
        <p:grpSpPr>
          <a:xfrm>
            <a:off x="651589" y="713639"/>
            <a:ext cx="5192854" cy="1206091"/>
            <a:chOff x="651589" y="713639"/>
            <a:chExt cx="5192854" cy="1206091"/>
          </a:xfrm>
        </p:grpSpPr>
        <p:pic>
          <p:nvPicPr>
            <p:cNvPr id="11" name="Picture 10">
              <a:extLst>
                <a:ext uri="{FF2B5EF4-FFF2-40B4-BE49-F238E27FC236}">
                  <a16:creationId xmlns:a16="http://schemas.microsoft.com/office/drawing/2014/main" xmlns="" id="{4BD164CA-A0A2-4B90-B984-24D5BABFA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89" y="729393"/>
              <a:ext cx="1190337" cy="1190337"/>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90338"/>
            <a:chOff x="651589" y="2040029"/>
            <a:chExt cx="5192854" cy="1190338"/>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a:extLst>
                <a:ext uri="{FF2B5EF4-FFF2-40B4-BE49-F238E27FC236}">
                  <a16:creationId xmlns:a16="http://schemas.microsoft.com/office/drawing/2014/main" xmlns="" id="{2B339079-4009-400B-87E5-7869B2825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491" y="2042367"/>
              <a:ext cx="1188000" cy="1188000"/>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203847"/>
            <a:chOff x="651589" y="3400581"/>
            <a:chExt cx="5192854" cy="1203847"/>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a:extLst>
                <a:ext uri="{FF2B5EF4-FFF2-40B4-BE49-F238E27FC236}">
                  <a16:creationId xmlns:a16="http://schemas.microsoft.com/office/drawing/2014/main" xmlns="" id="{AE541C17-5EC9-4ED5-A2DE-443C21FD96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3032" y="3402920"/>
              <a:ext cx="1201508" cy="1201508"/>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p:nvGrpSpPr>
        <p:grpSpPr>
          <a:xfrm>
            <a:off x="651589" y="4761133"/>
            <a:ext cx="5192854" cy="1190340"/>
            <a:chOff x="651589" y="4761133"/>
            <a:chExt cx="5192854" cy="119034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a:extLst>
                <a:ext uri="{FF2B5EF4-FFF2-40B4-BE49-F238E27FC236}">
                  <a16:creationId xmlns:a16="http://schemas.microsoft.com/office/drawing/2014/main" xmlns="" id="{02FC2A78-319A-4FAE-88CA-7A84785D0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103" y="4761133"/>
              <a:ext cx="1190340" cy="1190340"/>
            </a:xfrm>
            <a:prstGeom prst="rect">
              <a:avLst/>
            </a:prstGeom>
          </p:spPr>
        </p:pic>
      </p:grpSp>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91ADC937-95B5-426A-BDA6-A3A25FC8DEAE}"/>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0" name="NCC volume on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8400" y="4449215"/>
            <a:ext cx="1425967" cy="1425967"/>
          </a:xfrm>
          <a:prstGeom prst="rect">
            <a:avLst/>
          </a:prstGeom>
        </p:spPr>
      </p:pic>
      <p:cxnSp>
        <p:nvCxnSpPr>
          <p:cNvPr id="54" name="Blue dividing line">
            <a:extLst>
              <a:ext uri="{FF2B5EF4-FFF2-40B4-BE49-F238E27FC236}">
                <a16:creationId xmlns:a16="http://schemas.microsoft.com/office/drawing/2014/main" xmlns="" id="{53D23F43-82DD-49AE-B88A-C911A203C3CD}"/>
              </a:ext>
            </a:extLst>
          </p:cNvPr>
          <p:cNvCxnSpPr>
            <a:cxnSpLocks/>
          </p:cNvCxnSpPr>
          <p:nvPr userDrawn="1"/>
        </p:nvCxnSpPr>
        <p:spPr>
          <a:xfrm>
            <a:off x="6772044" y="3859960"/>
            <a:ext cx="473868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1814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1000"/>
                                        <p:tgtEl>
                                          <p:spTgt spid="40">
                                            <p:txEl>
                                              <p:pRg st="0" end="0"/>
                                            </p:txEl>
                                          </p:spTgt>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dissolve">
                                      <p:cBhvr>
                                        <p:cTn id="23" dur="1000"/>
                                        <p:tgtEl>
                                          <p:spTgt spid="54"/>
                                        </p:tgtEl>
                                      </p:cBhvr>
                                    </p:animEffect>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1000"/>
                                        <p:tgtEl>
                                          <p:spTgt spid="41"/>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dissolve">
                                      <p:cBhvr>
                                        <p:cTn id="3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1000"/>
                        <p:tgtEl>
                          <p:spTgt spid="40"/>
                        </p:tgtEl>
                      </p:cBhvr>
                    </p:animEffect>
                  </p:childTnLst>
                </p:cTn>
              </p:par>
            </p:tnLst>
          </p:tmpl>
        </p:tmplLst>
      </p:bldP>
      <p:bldP spid="41"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ol On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2727" y="0"/>
            <a:ext cx="1620000" cy="1620000"/>
          </a:xfrm>
          <a:prstGeom prst="rect">
            <a:avLst/>
          </a:prstGeom>
        </p:spPr>
      </p:pic>
    </p:spTree>
    <p:custDataLst>
      <p:tags r:id="rId1"/>
    </p:custDataLst>
    <p:extLst>
      <p:ext uri="{BB962C8B-B14F-4D97-AF65-F5344CB8AC3E}">
        <p14:creationId xmlns:p14="http://schemas.microsoft.com/office/powerpoint/2010/main" val="26871188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ol Two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B293FB77-C16E-46CF-8CDC-005A2CD4DF5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5"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6" name="Rectangle 3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019" y="4543340"/>
            <a:ext cx="1383174" cy="1383174"/>
          </a:xfrm>
          <a:prstGeom prst="rect">
            <a:avLst/>
          </a:prstGeom>
        </p:spPr>
      </p:pic>
      <p:grpSp>
        <p:nvGrpSpPr>
          <p:cNvPr id="27"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70" name="Volume Two Logo" descr="A close up of a sign&#10;&#10;Description automatically generated">
            <a:extLst>
              <a:ext uri="{FF2B5EF4-FFF2-40B4-BE49-F238E27FC236}">
                <a16:creationId xmlns:a16="http://schemas.microsoft.com/office/drawing/2014/main" xmlns="" id="{C3D3E5C5-C5D9-451B-94D1-E6DC683020E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201" r="6" b="6"/>
          <a:stretch/>
        </p:blipFill>
        <p:spPr>
          <a:xfrm>
            <a:off x="8487061" y="4906237"/>
            <a:ext cx="1080000" cy="1113395"/>
          </a:xfrm>
          <a:prstGeom prst="rect">
            <a:avLst/>
          </a:prstGeom>
        </p:spPr>
      </p:pic>
      <p:cxnSp>
        <p:nvCxnSpPr>
          <p:cNvPr id="71" name="Straight Connector 70">
            <a:extLst>
              <a:ext uri="{FF2B5EF4-FFF2-40B4-BE49-F238E27FC236}">
                <a16:creationId xmlns:a16="http://schemas.microsoft.com/office/drawing/2014/main" xmlns="" id="{B293FB77-C16E-46CF-8CDC-005A2CD4DF5F}"/>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2" name="NCC Tutor title">
            <a:extLst>
              <a:ext uri="{FF2B5EF4-FFF2-40B4-BE49-F238E27FC236}">
                <a16:creationId xmlns:a16="http://schemas.microsoft.com/office/drawing/2014/main" xmlns="" id="{E8EF219C-39A1-4D3A-8EA4-94D70AADD3B2}"/>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38610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7"/>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1000"/>
                                        <p:tgtEl>
                                          <p:spTgt spid="71"/>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dissolv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dissolve">
                                      <p:cBhvr>
                                        <p:cTn id="5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Vol Two blank slide">
    <p:spTree>
      <p:nvGrpSpPr>
        <p:cNvPr id="1" name=""/>
        <p:cNvGrpSpPr/>
        <p:nvPr/>
      </p:nvGrpSpPr>
      <p:grpSpPr>
        <a:xfrm>
          <a:off x="0" y="0"/>
          <a:ext cx="0" cy="0"/>
          <a:chOff x="0" y="0"/>
          <a:chExt cx="0" cy="0"/>
        </a:xfrm>
      </p:grpSpPr>
      <p:grpSp>
        <p:nvGrpSpPr>
          <p:cNvPr id="2" name="Group 1"/>
          <p:cNvGrpSpPr/>
          <p:nvPr/>
        </p:nvGrpSpPr>
        <p:grpSpPr>
          <a:xfrm>
            <a:off x="0" y="0"/>
            <a:ext cx="10440000" cy="1620000"/>
            <a:chOff x="0" y="0"/>
            <a:chExt cx="10440000" cy="1620000"/>
          </a:xfrm>
        </p:grpSpPr>
        <p:sp>
          <p:nvSpPr>
            <p:cNvPr id="11"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24773473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92B437D0-5019-404C-A3E6-588F0645F4A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ol Two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187361934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ol Three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9A7CD7DF-4FF0-4132-8B9A-48280D79DE4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7" name="Rectangle 36">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46" y="4449215"/>
            <a:ext cx="1499920" cy="1499920"/>
          </a:xfrm>
          <a:prstGeom prst="rect">
            <a:avLst/>
          </a:prstGeom>
        </p:spPr>
      </p:pic>
      <p:grpSp>
        <p:nvGrpSpPr>
          <p:cNvPr id="26"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70" name="Straight Connector 69">
            <a:extLst>
              <a:ext uri="{FF2B5EF4-FFF2-40B4-BE49-F238E27FC236}">
                <a16:creationId xmlns:a16="http://schemas.microsoft.com/office/drawing/2014/main" xmlns="" id="{9A7CD7DF-4FF0-4132-8B9A-48280D79DE4F}"/>
              </a:ext>
            </a:extLst>
          </p:cNvPr>
          <p:cNvCxnSpPr>
            <a:cxnSpLocks/>
          </p:cNvCxnSpPr>
          <p:nvPr userDrawn="1"/>
        </p:nvCxnSpPr>
        <p:spPr>
          <a:xfrm>
            <a:off x="6652298" y="3916450"/>
            <a:ext cx="471578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1" name="NCC Tutor title">
            <a:extLst>
              <a:ext uri="{FF2B5EF4-FFF2-40B4-BE49-F238E27FC236}">
                <a16:creationId xmlns:a16="http://schemas.microsoft.com/office/drawing/2014/main" xmlns="" id="{B1CD21DC-884C-45D4-A37A-C90A31A03233}"/>
              </a:ext>
            </a:extLst>
          </p:cNvPr>
          <p:cNvSpPr txBox="1"/>
          <p:nvPr userDrawn="1"/>
        </p:nvSpPr>
        <p:spPr>
          <a:xfrm>
            <a:off x="8321489"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353145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6"/>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dissolve">
                                      <p:cBhvr>
                                        <p:cTn id="43" dur="1000"/>
                                        <p:tgtEl>
                                          <p:spTgt spid="70"/>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dissolve">
                                      <p:cBhvr>
                                        <p:cTn id="4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1"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Vol Three blank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spTree>
    <p:custDataLst>
      <p:tags r:id="rId1"/>
    </p:custDataLst>
    <p:extLst>
      <p:ext uri="{BB962C8B-B14F-4D97-AF65-F5344CB8AC3E}">
        <p14:creationId xmlns:p14="http://schemas.microsoft.com/office/powerpoint/2010/main" val="261599421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ol Thre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Tree>
    <p:custDataLst>
      <p:tags r:id="rId1"/>
    </p:custDataLst>
    <p:extLst>
      <p:ext uri="{BB962C8B-B14F-4D97-AF65-F5344CB8AC3E}">
        <p14:creationId xmlns:p14="http://schemas.microsoft.com/office/powerpoint/2010/main" val="222485623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055232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42023989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403324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930096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0372231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smtClean="0"/>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12745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xmlns=""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526801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892500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8285886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3014201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5/10/2022</a:t>
            </a:fld>
            <a:endParaRPr lang="en-AU" dirty="0"/>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5643300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25559477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26">
          <p15:clr>
            <a:srgbClr val="FBAE40"/>
          </p15:clr>
        </p15:guide>
        <p15:guide id="2" pos="52">
          <p15:clr>
            <a:srgbClr val="FBAE40"/>
          </p15:clr>
        </p15:guide>
        <p15:guide id="3" orient="horz" pos="4110">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hree columns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xmlns="" id="{A8579C19-C8C3-4EE9-BA8F-784009A71517}"/>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8733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wo columns no animation">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2 column format without animation</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567376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AC84E2CA-6F26-4196-9C42-A6287C824100}"/>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73521234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Four blocks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xmlns="" id="{2CC7A163-6839-4B4E-85D9-E223081DEE0B}"/>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6642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xmlns=""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Vol One final slide">
    <p:spTree>
      <p:nvGrpSpPr>
        <p:cNvPr id="1" name=""/>
        <p:cNvGrpSpPr/>
        <p:nvPr/>
      </p:nvGrpSpPr>
      <p:grpSpPr>
        <a:xfrm>
          <a:off x="0" y="0"/>
          <a:ext cx="0" cy="0"/>
          <a:chOff x="0" y="0"/>
          <a:chExt cx="0" cy="0"/>
        </a:xfrm>
      </p:grpSpPr>
      <p:sp>
        <p:nvSpPr>
          <p:cNvPr id="8" name="Blue background">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a:extLst>
              <a:ext uri="{FF2B5EF4-FFF2-40B4-BE49-F238E27FC236}">
                <a16:creationId xmlns:a16="http://schemas.microsoft.com/office/drawing/2014/main" xmlns=""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pic>
        <p:nvPicPr>
          <p:cNvPr id="9" name="Volume One Logo">
            <a:extLst>
              <a:ext uri="{FF2B5EF4-FFF2-40B4-BE49-F238E27FC236}">
                <a16:creationId xmlns:a16="http://schemas.microsoft.com/office/drawing/2014/main" xmlns="" id="{CB3830D5-76FD-4926-8E71-B880DDF59B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8980" y="2870346"/>
            <a:ext cx="2593451" cy="2593451"/>
          </a:xfrm>
          <a:prstGeom prst="rect">
            <a:avLst/>
          </a:prstGeom>
        </p:spPr>
      </p:pic>
      <p:pic>
        <p:nvPicPr>
          <p:cNvPr id="14" name="Volume Two Logo">
            <a:extLst>
              <a:ext uri="{FF2B5EF4-FFF2-40B4-BE49-F238E27FC236}">
                <a16:creationId xmlns:a16="http://schemas.microsoft.com/office/drawing/2014/main" xmlns="" id="{5DCA19E3-EAE3-449A-88D4-6D8EE28EBA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03318" y="2927496"/>
            <a:ext cx="2593452" cy="2593452"/>
          </a:xfrm>
          <a:prstGeom prst="rect">
            <a:avLst/>
          </a:prstGeom>
        </p:spPr>
      </p:pic>
      <p:pic>
        <p:nvPicPr>
          <p:cNvPr id="15" name="Volume Three Logo">
            <a:extLst>
              <a:ext uri="{FF2B5EF4-FFF2-40B4-BE49-F238E27FC236}">
                <a16:creationId xmlns:a16="http://schemas.microsoft.com/office/drawing/2014/main" xmlns="" id="{CBBCCEDC-7B65-41A6-88F8-E300DDB4D78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06405" y="2828103"/>
            <a:ext cx="2585410" cy="2585410"/>
          </a:xfrm>
          <a:prstGeom prst="rect">
            <a:avLst/>
          </a:prstGeom>
        </p:spPr>
      </p:pic>
    </p:spTree>
    <p:custDataLst>
      <p:tags r:id="rId1"/>
    </p:custDataLst>
    <p:extLst>
      <p:ext uri="{BB962C8B-B14F-4D97-AF65-F5344CB8AC3E}">
        <p14:creationId xmlns:p14="http://schemas.microsoft.com/office/powerpoint/2010/main" val="33848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AC84E2CA-6F26-4196-9C42-A6287C824100}"/>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2921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2" name="Logo Group">
            <a:extLst>
              <a:ext uri="{FF2B5EF4-FFF2-40B4-BE49-F238E27FC236}">
                <a16:creationId xmlns:a16="http://schemas.microsoft.com/office/drawing/2014/main" xmlns="" id="{02AB6868-BD6C-434E-A43B-35E5BD57B0EF}"/>
              </a:ext>
            </a:extLst>
          </p:cNvPr>
          <p:cNvGrpSpPr/>
          <p:nvPr userDrawn="1"/>
        </p:nvGrpSpPr>
        <p:grpSpPr>
          <a:xfrm>
            <a:off x="6889735" y="4860492"/>
            <a:ext cx="4322543" cy="1159140"/>
            <a:chOff x="6813533" y="4919386"/>
            <a:chExt cx="4322543" cy="1159140"/>
          </a:xfrm>
        </p:grpSpPr>
        <p:pic>
          <p:nvPicPr>
            <p:cNvPr id="33" name="Volume One Logo" descr="Icon&#10;&#10;Description automatically generated">
              <a:extLst>
                <a:ext uri="{FF2B5EF4-FFF2-40B4-BE49-F238E27FC236}">
                  <a16:creationId xmlns:a16="http://schemas.microsoft.com/office/drawing/2014/main" xmlns="" id="{656C93CD-BA91-40CD-9A99-6C5B4CC2B67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80" r="6" b="2027"/>
            <a:stretch/>
          </p:blipFill>
          <p:spPr>
            <a:xfrm>
              <a:off x="6813533" y="4948542"/>
              <a:ext cx="1080000" cy="1113395"/>
            </a:xfrm>
            <a:prstGeom prst="rect">
              <a:avLst/>
            </a:prstGeom>
          </p:spPr>
        </p:pic>
        <p:pic>
          <p:nvPicPr>
            <p:cNvPr id="41" name="Volume Two Logo" descr="A close up of a sign&#10;&#10;Description automatically generated">
              <a:extLst>
                <a:ext uri="{FF2B5EF4-FFF2-40B4-BE49-F238E27FC236}">
                  <a16:creationId xmlns:a16="http://schemas.microsoft.com/office/drawing/2014/main" xmlns="" id="{7BAEB512-3F86-4B4B-B4D1-31ECF250229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42" name="Volume Three Logo" descr="Icon&#10;&#10;Description automatically generated">
              <a:extLst>
                <a:ext uri="{FF2B5EF4-FFF2-40B4-BE49-F238E27FC236}">
                  <a16:creationId xmlns:a16="http://schemas.microsoft.com/office/drawing/2014/main" xmlns="" id="{B3ED102E-638D-4027-BE3E-BE299E3BF4A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 b="3911"/>
            <a:stretch/>
          </p:blipFill>
          <p:spPr>
            <a:xfrm>
              <a:off x="10056076" y="4919386"/>
              <a:ext cx="1080000" cy="1116859"/>
            </a:xfrm>
            <a:prstGeom prst="rect">
              <a:avLst/>
            </a:prstGeom>
          </p:spPr>
        </p:pic>
      </p:grpSp>
      <p:cxnSp>
        <p:nvCxnSpPr>
          <p:cNvPr id="48" name="Straight Connector 47">
            <a:extLst>
              <a:ext uri="{FF2B5EF4-FFF2-40B4-BE49-F238E27FC236}">
                <a16:creationId xmlns:a16="http://schemas.microsoft.com/office/drawing/2014/main" xmlns="" id="{F969FE4F-4AC7-48FA-93C2-B1333A56B492}"/>
              </a:ext>
            </a:extLst>
          </p:cNvPr>
          <p:cNvCxnSpPr>
            <a:cxnSpLocks/>
          </p:cNvCxnSpPr>
          <p:nvPr userDrawn="1"/>
        </p:nvCxnSpPr>
        <p:spPr>
          <a:xfrm>
            <a:off x="6652298" y="3916450"/>
            <a:ext cx="4683125"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9" name="MOdule Title Placeholder">
            <a:extLst>
              <a:ext uri="{FF2B5EF4-FFF2-40B4-BE49-F238E27FC236}">
                <a16:creationId xmlns:a16="http://schemas.microsoft.com/office/drawing/2014/main" xmlns="" id="{93423113-9E48-4537-BE97-FB8CB2C86676}"/>
              </a:ext>
            </a:extLst>
          </p:cNvPr>
          <p:cNvSpPr>
            <a:spLocks noGrp="1"/>
          </p:cNvSpPr>
          <p:nvPr>
            <p:ph type="body" sz="quarter" idx="10" hasCustomPrompt="1"/>
          </p:nvPr>
        </p:nvSpPr>
        <p:spPr>
          <a:xfrm>
            <a:off x="6652298" y="555179"/>
            <a:ext cx="4683125" cy="3163966"/>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a16="http://schemas.microsoft.com/office/drawing/2014/main" xmlns="" id="{76D11A82-BD37-4D13-BB7C-3D8D766A406F}"/>
              </a:ext>
            </a:extLst>
          </p:cNvPr>
          <p:cNvSpPr txBox="1"/>
          <p:nvPr userDrawn="1"/>
        </p:nvSpPr>
        <p:spPr>
          <a:xfrm>
            <a:off x="8288831"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500"/>
                                        <p:tgtEl>
                                          <p:spTgt spid="49">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1000"/>
                                        <p:tgtEl>
                                          <p:spTgt spid="48"/>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31"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pic>
        <p:nvPicPr>
          <p:cNvPr id="6" name="Volume One Logo" descr="Volume One icon">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2" name="Volume Two Logo" descr="Volume Two icon">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1" name="Volume Three Logo" descr="Volume Three icon">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sp>
        <p:nvSpPr>
          <p:cNvPr id="13" name="Blue banner">
            <a:extLst>
              <a:ext uri="{FF2B5EF4-FFF2-40B4-BE49-F238E27FC236}">
                <a16:creationId xmlns:a16="http://schemas.microsoft.com/office/drawing/2014/main" xmlns=""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49741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theme" Target="../theme/theme2.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5/10/2022</a:t>
            </a:fld>
            <a:endParaRPr lang="en-AU" dirty="0"/>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29"/>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838" r:id="rId3"/>
    <p:sldLayoutId id="2147483781" r:id="rId4"/>
    <p:sldLayoutId id="2147483782" r:id="rId5"/>
    <p:sldLayoutId id="2147483783" r:id="rId6"/>
    <p:sldLayoutId id="2147483791" r:id="rId7"/>
    <p:sldLayoutId id="2147483778" r:id="rId8"/>
    <p:sldLayoutId id="2147483792" r:id="rId9"/>
    <p:sldLayoutId id="2147483793" r:id="rId10"/>
    <p:sldLayoutId id="2147483807" r:id="rId11"/>
    <p:sldLayoutId id="2147483808" r:id="rId12"/>
    <p:sldLayoutId id="2147483822" r:id="rId13"/>
    <p:sldLayoutId id="2147483823" r:id="rId14"/>
    <p:sldLayoutId id="2147483837"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83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5/10/2022</a:t>
            </a:fld>
            <a:endParaRPr lang="en-AU" dirty="0"/>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5"/>
    </p:custDataLst>
    <p:extLst>
      <p:ext uri="{BB962C8B-B14F-4D97-AF65-F5344CB8AC3E}">
        <p14:creationId xmlns:p14="http://schemas.microsoft.com/office/powerpoint/2010/main" val="204828439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4" r:id="rId24"/>
    <p:sldLayoutId id="2147483865" r:id="rId25"/>
    <p:sldLayoutId id="2147483866" r:id="rId26"/>
    <p:sldLayoutId id="2147483867" r:id="rId27"/>
    <p:sldLayoutId id="2147483868" r:id="rId28"/>
    <p:sldLayoutId id="2147483869" r:id="rId29"/>
    <p:sldLayoutId id="2147483870" r:id="rId30"/>
    <p:sldLayoutId id="2147483871" r:id="rId31"/>
    <p:sldLayoutId id="2147483872" r:id="rId32"/>
    <p:sldLayoutId id="2147483873"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0.xml"/><Relationship Id="rId1" Type="http://schemas.openxmlformats.org/officeDocument/2006/relationships/tags" Target="../tags/tag49.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4.xml"/><Relationship Id="rId1" Type="http://schemas.openxmlformats.org/officeDocument/2006/relationships/tags" Target="../tags/tag58.xml"/><Relationship Id="rId5" Type="http://schemas.openxmlformats.org/officeDocument/2006/relationships/image" Target="../media/image29.jpeg"/><Relationship Id="rId4" Type="http://schemas.openxmlformats.org/officeDocument/2006/relationships/image" Target="../media/image4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8.xml"/><Relationship Id="rId1" Type="http://schemas.openxmlformats.org/officeDocument/2006/relationships/tags" Target="../tags/tag59.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8.xml"/><Relationship Id="rId1" Type="http://schemas.openxmlformats.org/officeDocument/2006/relationships/tags" Target="../tags/tag60.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4.xml"/><Relationship Id="rId1" Type="http://schemas.openxmlformats.org/officeDocument/2006/relationships/tags" Target="../tags/tag61.xml"/><Relationship Id="rId6" Type="http://schemas.openxmlformats.org/officeDocument/2006/relationships/image" Target="../media/image29.jpeg"/><Relationship Id="rId5" Type="http://schemas.openxmlformats.org/officeDocument/2006/relationships/image" Target="../media/image45.JPG"/><Relationship Id="rId4" Type="http://schemas.openxmlformats.org/officeDocument/2006/relationships/image" Target="../media/image44.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8.xml"/><Relationship Id="rId1" Type="http://schemas.openxmlformats.org/officeDocument/2006/relationships/tags" Target="../tags/tag6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8.xml"/><Relationship Id="rId1" Type="http://schemas.openxmlformats.org/officeDocument/2006/relationships/tags" Target="../tags/tag63.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8.JPG"/><Relationship Id="rId2" Type="http://schemas.openxmlformats.org/officeDocument/2006/relationships/slideLayout" Target="../slideLayouts/slideLayout58.xml"/><Relationship Id="rId1" Type="http://schemas.openxmlformats.org/officeDocument/2006/relationships/tags" Target="../tags/tag64.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8.xml"/><Relationship Id="rId1" Type="http://schemas.openxmlformats.org/officeDocument/2006/relationships/tags" Target="../tags/tag65.xml"/><Relationship Id="rId5" Type="http://schemas.openxmlformats.org/officeDocument/2006/relationships/image" Target="../media/image49.JP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8.xml"/><Relationship Id="rId1" Type="http://schemas.openxmlformats.org/officeDocument/2006/relationships/tags" Target="../tags/tag66.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8.xml"/><Relationship Id="rId1" Type="http://schemas.openxmlformats.org/officeDocument/2006/relationships/tags" Target="../tags/tag6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6.xml"/><Relationship Id="rId1" Type="http://schemas.openxmlformats.org/officeDocument/2006/relationships/tags" Target="../tags/tag5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5.xml"/><Relationship Id="rId1" Type="http://schemas.openxmlformats.org/officeDocument/2006/relationships/tags" Target="../tags/tag68.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8.xml"/><Relationship Id="rId1" Type="http://schemas.openxmlformats.org/officeDocument/2006/relationships/tags" Target="../tags/tag69.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8.xml"/><Relationship Id="rId1" Type="http://schemas.openxmlformats.org/officeDocument/2006/relationships/tags" Target="../tags/tag70.xml"/><Relationship Id="rId6" Type="http://schemas.openxmlformats.org/officeDocument/2006/relationships/image" Target="../media/image29.jpeg"/><Relationship Id="rId5" Type="http://schemas.openxmlformats.org/officeDocument/2006/relationships/image" Target="../media/image51.png"/><Relationship Id="rId4" Type="http://schemas.openxmlformats.org/officeDocument/2006/relationships/image" Target="../media/image50.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8.xml"/><Relationship Id="rId1" Type="http://schemas.openxmlformats.org/officeDocument/2006/relationships/tags" Target="../tags/tag71.xml"/><Relationship Id="rId6" Type="http://schemas.openxmlformats.org/officeDocument/2006/relationships/image" Target="../media/image53.png"/><Relationship Id="rId5" Type="http://schemas.openxmlformats.org/officeDocument/2006/relationships/image" Target="../media/image52.JP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8.xml"/><Relationship Id="rId1" Type="http://schemas.openxmlformats.org/officeDocument/2006/relationships/tags" Target="../tags/tag7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8.xml"/><Relationship Id="rId1" Type="http://schemas.openxmlformats.org/officeDocument/2006/relationships/tags" Target="../tags/tag73.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6.xml"/><Relationship Id="rId1" Type="http://schemas.openxmlformats.org/officeDocument/2006/relationships/tags" Target="../tags/tag74.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9.xml"/><Relationship Id="rId1" Type="http://schemas.openxmlformats.org/officeDocument/2006/relationships/tags" Target="../tags/tag75.xml"/><Relationship Id="rId5" Type="http://schemas.openxmlformats.org/officeDocument/2006/relationships/image" Target="../media/image29.jpeg"/><Relationship Id="rId4" Type="http://schemas.openxmlformats.org/officeDocument/2006/relationships/hyperlink" Target="http://www.abcb.gov.au/"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0.xml"/><Relationship Id="rId1" Type="http://schemas.openxmlformats.org/officeDocument/2006/relationships/tags" Target="../tags/tag7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5.xml"/><Relationship Id="rId1" Type="http://schemas.openxmlformats.org/officeDocument/2006/relationships/tags" Target="../tags/tag51.xml"/><Relationship Id="rId5" Type="http://schemas.openxmlformats.org/officeDocument/2006/relationships/image" Target="../media/image29.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6.xml"/><Relationship Id="rId1" Type="http://schemas.openxmlformats.org/officeDocument/2006/relationships/tags" Target="../tags/tag52.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8" Type="http://schemas.openxmlformats.org/officeDocument/2006/relationships/hyperlink" Target="https://www.abcb.gov.au/Resources/Publications/Education-Training/Sound-Insulation" TargetMode="External"/><Relationship Id="rId3" Type="http://schemas.openxmlformats.org/officeDocument/2006/relationships/notesSlide" Target="../notesSlides/notesSlide5.xml"/><Relationship Id="rId7" Type="http://schemas.openxmlformats.org/officeDocument/2006/relationships/hyperlink" Target="https://www.abcb.gov.au/Resources/Publications/Education-Training/Construction-of-Buildings-in-Flood-Hazard-Areas" TargetMode="External"/><Relationship Id="rId12" Type="http://schemas.openxmlformats.org/officeDocument/2006/relationships/image" Target="../media/image29.jpeg"/><Relationship Id="rId2" Type="http://schemas.openxmlformats.org/officeDocument/2006/relationships/slideLayout" Target="../slideLayouts/slideLayout57.xml"/><Relationship Id="rId1" Type="http://schemas.openxmlformats.org/officeDocument/2006/relationships/tags" Target="../tags/tag53.xml"/><Relationship Id="rId6" Type="http://schemas.openxmlformats.org/officeDocument/2006/relationships/hyperlink" Target="https://www.abcb.gov.au/Resources/Publications/Education-Training/Lifts-Used-During-Evacuation" TargetMode="External"/><Relationship Id="rId11" Type="http://schemas.microsoft.com/office/2007/relationships/hdphoto" Target="../media/hdphoto1.wdp"/><Relationship Id="rId5" Type="http://schemas.openxmlformats.org/officeDocument/2006/relationships/image" Target="../media/image32.jpeg"/><Relationship Id="rId10" Type="http://schemas.openxmlformats.org/officeDocument/2006/relationships/image" Target="../media/image33.png"/><Relationship Id="rId4" Type="http://schemas.openxmlformats.org/officeDocument/2006/relationships/hyperlink" Target="http://www.abcb.gov.au/" TargetMode="External"/><Relationship Id="rId9" Type="http://schemas.openxmlformats.org/officeDocument/2006/relationships/hyperlink" Target="https://www.abcb.gov.au/Resources/Publications/Education-Training/energy-efficiency-ncc-volume-one"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8.xml"/><Relationship Id="rId1" Type="http://schemas.openxmlformats.org/officeDocument/2006/relationships/tags" Target="../tags/tag54.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7.xml"/><Relationship Id="rId7" Type="http://schemas.openxmlformats.org/officeDocument/2006/relationships/image" Target="../media/image29.jpeg"/><Relationship Id="rId2" Type="http://schemas.openxmlformats.org/officeDocument/2006/relationships/slideLayout" Target="../slideLayouts/slideLayout34.xml"/><Relationship Id="rId1" Type="http://schemas.openxmlformats.org/officeDocument/2006/relationships/tags" Target="../tags/tag55.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8.xml"/><Relationship Id="rId1" Type="http://schemas.openxmlformats.org/officeDocument/2006/relationships/tags" Target="../tags/tag56.xml"/><Relationship Id="rId5" Type="http://schemas.openxmlformats.org/officeDocument/2006/relationships/image" Target="../media/image2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9.xml"/><Relationship Id="rId7" Type="http://schemas.openxmlformats.org/officeDocument/2006/relationships/image" Target="../media/image42.png"/><Relationship Id="rId2" Type="http://schemas.openxmlformats.org/officeDocument/2006/relationships/slideLayout" Target="../slideLayouts/slideLayout58.xml"/><Relationship Id="rId1" Type="http://schemas.openxmlformats.org/officeDocument/2006/relationships/tags" Target="../tags/tag5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xmlns="" id="{65128F86-7FCB-44AA-B161-CD2E61B0FC0F}"/>
              </a:ext>
            </a:extLst>
          </p:cNvPr>
          <p:cNvSpPr/>
          <p:nvPr/>
        </p:nvSpPr>
        <p:spPr>
          <a:xfrm>
            <a:off x="113858" y="95993"/>
            <a:ext cx="11988000" cy="6660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Your logo here square">
            <a:extLst>
              <a:ext uri="{FF2B5EF4-FFF2-40B4-BE49-F238E27FC236}">
                <a16:creationId xmlns:a16="http://schemas.microsoft.com/office/drawing/2014/main" xmlns=""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a16="http://schemas.microsoft.com/office/drawing/2014/main" xmlns="" id="{459A67CC-BAC3-4F97-A049-5BF4C6DB28C5}"/>
              </a:ext>
            </a:extLst>
          </p:cNvPr>
          <p:cNvSpPr txBox="1">
            <a:spLocks/>
          </p:cNvSpPr>
          <p:nvPr/>
        </p:nvSpPr>
        <p:spPr>
          <a:xfrm>
            <a:off x="1214972" y="3330083"/>
            <a:ext cx="9650352" cy="17431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Using NCC Volume One</a:t>
            </a:r>
          </a:p>
        </p:txBody>
      </p:sp>
      <p:cxnSp>
        <p:nvCxnSpPr>
          <p:cNvPr id="6" name="White dividing line">
            <a:extLst>
              <a:ext uri="{FF2B5EF4-FFF2-40B4-BE49-F238E27FC236}">
                <a16:creationId xmlns:a16="http://schemas.microsoft.com/office/drawing/2014/main" xmlns="" id="{FB54B87B-517C-4E02-957B-51C3D0197865}"/>
              </a:ext>
            </a:extLst>
          </p:cNvPr>
          <p:cNvCxnSpPr>
            <a:cxnSpLocks/>
          </p:cNvCxnSpPr>
          <p:nvPr/>
        </p:nvCxnSpPr>
        <p:spPr>
          <a:xfrm>
            <a:off x="2220652" y="5012932"/>
            <a:ext cx="7655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a16="http://schemas.microsoft.com/office/drawing/2014/main" xmlns="" id="{EEC6A751-D267-4DE1-9D51-3E64935CAE0D}"/>
              </a:ext>
            </a:extLst>
          </p:cNvPr>
          <p:cNvSpPr txBox="1">
            <a:spLocks/>
          </p:cNvSpPr>
          <p:nvPr/>
        </p:nvSpPr>
        <p:spPr>
          <a:xfrm>
            <a:off x="1214972" y="5198600"/>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sp>
        <p:nvSpPr>
          <p:cNvPr id="9" name="TextBox 8"/>
          <p:cNvSpPr txBox="1"/>
          <p:nvPr/>
        </p:nvSpPr>
        <p:spPr>
          <a:xfrm>
            <a:off x="2341462" y="6141784"/>
            <a:ext cx="8866682" cy="553998"/>
          </a:xfrm>
          <a:prstGeom prst="rect">
            <a:avLst/>
          </a:prstGeom>
          <a:noFill/>
        </p:spPr>
        <p:txBody>
          <a:bodyPr wrap="square" rtlCol="0">
            <a:spAutoFit/>
          </a:bodyPr>
          <a:lstStyle/>
          <a:p>
            <a:r>
              <a:rPr lang="en-AU" sz="1200" dirty="0">
                <a:solidFill>
                  <a:schemeClr val="bg1"/>
                </a:solidFill>
              </a:rPr>
              <a:t>© Commonwealth of Australia and the States and Territories of Australia </a:t>
            </a:r>
            <a:r>
              <a:rPr lang="en-AU" sz="1200" dirty="0" smtClean="0">
                <a:solidFill>
                  <a:schemeClr val="bg1"/>
                </a:solidFill>
              </a:rPr>
              <a:t>2022, </a:t>
            </a:r>
            <a:r>
              <a:rPr lang="en-AU" sz="1200" dirty="0">
                <a:solidFill>
                  <a:schemeClr val="bg1"/>
                </a:solidFill>
              </a:rPr>
              <a:t>published by the Australian Building Codes Board.</a:t>
            </a:r>
          </a:p>
          <a:p>
            <a:endParaRPr lang="en-AU" dirty="0"/>
          </a:p>
        </p:txBody>
      </p:sp>
      <p:pic>
        <p:nvPicPr>
          <p:cNvPr id="10" name="Picture 9" title="Creative Commons ShareAlike ic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4972" y="6089958"/>
            <a:ext cx="1126490" cy="393065"/>
          </a:xfrm>
          <a:prstGeom prst="rect">
            <a:avLst/>
          </a:prstGeom>
          <a:noFill/>
          <a:ln>
            <a:noFill/>
          </a:ln>
        </p:spPr>
      </p:pic>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8E9761B-06D6-46AA-96EB-D12DD7D0A72E}"/>
              </a:ext>
            </a:extLst>
          </p:cNvPr>
          <p:cNvSpPr>
            <a:spLocks noGrp="1"/>
          </p:cNvSpPr>
          <p:nvPr>
            <p:ph type="body" sz="quarter" idx="11"/>
          </p:nvPr>
        </p:nvSpPr>
        <p:spPr/>
        <p:txBody>
          <a:bodyPr>
            <a:normAutofit/>
          </a:bodyPr>
          <a:lstStyle/>
          <a:p>
            <a:r>
              <a:rPr lang="en-AU" dirty="0"/>
              <a:t>Key concept: Type of construction</a:t>
            </a:r>
          </a:p>
        </p:txBody>
      </p:sp>
      <p:pic>
        <p:nvPicPr>
          <p:cNvPr id="23" name="Table C2D2 excerpt">
            <a:extLst>
              <a:ext uri="{FF2B5EF4-FFF2-40B4-BE49-F238E27FC236}">
                <a16:creationId xmlns:a16="http://schemas.microsoft.com/office/drawing/2014/main" xmlns="" id="{B28032B3-2407-4CBE-8055-BAF4A4550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58" y="4260734"/>
            <a:ext cx="9939284" cy="2233271"/>
          </a:xfrm>
          <a:prstGeom prst="rect">
            <a:avLst/>
          </a:prstGeom>
          <a:ln>
            <a:solidFill>
              <a:schemeClr val="accent2"/>
            </a:solidFill>
          </a:ln>
        </p:spPr>
      </p:pic>
      <p:sp>
        <p:nvSpPr>
          <p:cNvPr id="8" name="Type of construction text">
            <a:extLst>
              <a:ext uri="{FF2B5EF4-FFF2-40B4-BE49-F238E27FC236}">
                <a16:creationId xmlns:a16="http://schemas.microsoft.com/office/drawing/2014/main" xmlns="" id="{66B6B11D-951A-4A80-AB28-D1CF48F44E02}"/>
              </a:ext>
            </a:extLst>
          </p:cNvPr>
          <p:cNvSpPr txBox="1"/>
          <p:nvPr/>
        </p:nvSpPr>
        <p:spPr>
          <a:xfrm>
            <a:off x="425918" y="1951901"/>
            <a:ext cx="3954353" cy="1938992"/>
          </a:xfrm>
          <a:prstGeom prst="rect">
            <a:avLst/>
          </a:prstGeom>
          <a:noFill/>
        </p:spPr>
        <p:txBody>
          <a:bodyPr wrap="square" rtlCol="0">
            <a:spAutoFit/>
          </a:bodyPr>
          <a:lstStyle/>
          <a:p>
            <a:pPr>
              <a:spcAft>
                <a:spcPts val="600"/>
              </a:spcAft>
            </a:pPr>
            <a:r>
              <a:rPr lang="en-AU" sz="2200" dirty="0"/>
              <a:t>The type of construction required for a building depends on the building’s:</a:t>
            </a:r>
          </a:p>
          <a:p>
            <a:pPr marL="342900" indent="-342900">
              <a:spcAft>
                <a:spcPts val="600"/>
              </a:spcAft>
              <a:buFont typeface="Arial" panose="020B0604020202020204" pitchFamily="34" charset="0"/>
              <a:buChar char="•"/>
            </a:pPr>
            <a:r>
              <a:rPr lang="en-AU" sz="2200" dirty="0" smtClean="0"/>
              <a:t>classification</a:t>
            </a:r>
            <a:r>
              <a:rPr lang="en-AU" sz="2200" dirty="0"/>
              <a:t>, </a:t>
            </a:r>
            <a:r>
              <a:rPr lang="en-AU" sz="2200" b="1" dirty="0"/>
              <a:t>and</a:t>
            </a:r>
          </a:p>
          <a:p>
            <a:pPr marL="342900" indent="-342900">
              <a:spcAft>
                <a:spcPts val="600"/>
              </a:spcAft>
              <a:buFont typeface="Arial" panose="020B0604020202020204" pitchFamily="34" charset="0"/>
              <a:buChar char="•"/>
            </a:pPr>
            <a:r>
              <a:rPr lang="en-AU" sz="2200" dirty="0" smtClean="0"/>
              <a:t>rise </a:t>
            </a:r>
            <a:r>
              <a:rPr lang="en-AU" sz="2200" dirty="0"/>
              <a:t>in storeys. </a:t>
            </a:r>
          </a:p>
        </p:txBody>
      </p:sp>
      <p:sp>
        <p:nvSpPr>
          <p:cNvPr id="7" name="Summary of types blue highlight box">
            <a:extLst>
              <a:ext uri="{FF2B5EF4-FFF2-40B4-BE49-F238E27FC236}">
                <a16:creationId xmlns:a16="http://schemas.microsoft.com/office/drawing/2014/main" xmlns="" id="{58A9BD00-C7D9-4325-B784-419B892ECFC7}"/>
              </a:ext>
            </a:extLst>
          </p:cNvPr>
          <p:cNvSpPr txBox="1">
            <a:spLocks/>
          </p:cNvSpPr>
          <p:nvPr/>
        </p:nvSpPr>
        <p:spPr>
          <a:xfrm>
            <a:off x="4380271" y="2080551"/>
            <a:ext cx="7481475" cy="1793029"/>
          </a:xfrm>
          <a:prstGeom prst="rect">
            <a:avLst/>
          </a:prstGeom>
          <a:solidFill>
            <a:schemeClr val="accent2">
              <a:lumMod val="20000"/>
              <a:lumOff val="80000"/>
            </a:schemeClr>
          </a:solidFill>
        </p:spPr>
        <p:txBody>
          <a:bodyP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tabLst>
                <a:tab pos="1262063" algn="l"/>
              </a:tabLst>
            </a:pPr>
            <a:endParaRPr lang="en-US" sz="1900" b="1" dirty="0">
              <a:solidFill>
                <a:schemeClr val="accent4"/>
              </a:solidFill>
            </a:endParaRPr>
          </a:p>
          <a:p>
            <a:pPr marL="0" lvl="1" indent="0">
              <a:spcBef>
                <a:spcPts val="300"/>
              </a:spcBef>
              <a:spcAft>
                <a:spcPts val="300"/>
              </a:spcAft>
              <a:buNone/>
              <a:tabLst>
                <a:tab pos="1076325" algn="l"/>
              </a:tabLst>
            </a:pPr>
            <a:r>
              <a:rPr lang="en-US" sz="1900" b="1" dirty="0">
                <a:solidFill>
                  <a:schemeClr val="accent1"/>
                </a:solidFill>
              </a:rPr>
              <a:t>Type A</a:t>
            </a:r>
            <a:r>
              <a:rPr lang="en-US" sz="1900" dirty="0"/>
              <a:t>: 	</a:t>
            </a:r>
            <a:r>
              <a:rPr lang="en-US" sz="1900" b="1" dirty="0"/>
              <a:t>Most fire resistant</a:t>
            </a:r>
            <a:r>
              <a:rPr lang="en-US" sz="1900" dirty="0"/>
              <a:t> – ‘non-combustible’ </a:t>
            </a:r>
            <a:r>
              <a:rPr lang="en-US" sz="1900" dirty="0" smtClean="0"/>
              <a:t>construction</a:t>
            </a:r>
            <a:endParaRPr lang="en-US" sz="1900" dirty="0"/>
          </a:p>
          <a:p>
            <a:pPr marL="0" lvl="1" indent="0">
              <a:spcBef>
                <a:spcPts val="300"/>
              </a:spcBef>
              <a:spcAft>
                <a:spcPts val="300"/>
              </a:spcAft>
              <a:buNone/>
              <a:tabLst>
                <a:tab pos="1076325" algn="l"/>
              </a:tabLst>
            </a:pPr>
            <a:r>
              <a:rPr lang="en-US" sz="1900" b="1" dirty="0">
                <a:solidFill>
                  <a:schemeClr val="accent1"/>
                </a:solidFill>
              </a:rPr>
              <a:t>Type B</a:t>
            </a:r>
            <a:r>
              <a:rPr lang="en-US" sz="1900" dirty="0"/>
              <a:t>:	</a:t>
            </a:r>
            <a:r>
              <a:rPr lang="en-US" sz="1900" b="1" dirty="0"/>
              <a:t>Less fire </a:t>
            </a:r>
            <a:r>
              <a:rPr lang="en-US" sz="1900" b="1" dirty="0" smtClean="0"/>
              <a:t>resistant</a:t>
            </a:r>
            <a:endParaRPr lang="en-US" sz="1900" dirty="0"/>
          </a:p>
          <a:p>
            <a:pPr marL="0" lvl="1" indent="0">
              <a:spcBef>
                <a:spcPts val="300"/>
              </a:spcBef>
              <a:spcAft>
                <a:spcPts val="300"/>
              </a:spcAft>
              <a:buNone/>
              <a:tabLst>
                <a:tab pos="1076325" algn="l"/>
              </a:tabLst>
            </a:pPr>
            <a:r>
              <a:rPr lang="en-US" sz="1900" b="1" dirty="0">
                <a:solidFill>
                  <a:srgbClr val="002E5D"/>
                </a:solidFill>
              </a:rPr>
              <a:t>Type C</a:t>
            </a:r>
            <a:r>
              <a:rPr lang="en-US" sz="1900" dirty="0"/>
              <a:t>:	</a:t>
            </a:r>
            <a:r>
              <a:rPr lang="en-US" sz="1900" b="1" dirty="0"/>
              <a:t>Least fire resistant</a:t>
            </a:r>
            <a:r>
              <a:rPr lang="en-US" sz="1900" dirty="0"/>
              <a:t> – ‘combustible’ </a:t>
            </a:r>
            <a:r>
              <a:rPr lang="en-US" sz="1900" dirty="0" smtClean="0"/>
              <a:t>construction</a:t>
            </a:r>
            <a:endParaRPr lang="en-US" sz="1900" dirty="0"/>
          </a:p>
          <a:p>
            <a:pPr marL="0" lvl="1" indent="0">
              <a:buNone/>
              <a:tabLst>
                <a:tab pos="1262063" algn="l"/>
              </a:tabLst>
            </a:pPr>
            <a:endParaRPr lang="en-US" sz="1900" dirty="0"/>
          </a:p>
        </p:txBody>
      </p:sp>
      <p:pic>
        <p:nvPicPr>
          <p:cNvPr id="9"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290777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322E65-B5F1-4D51-AFA8-9AA2088A61B8}"/>
              </a:ext>
            </a:extLst>
          </p:cNvPr>
          <p:cNvSpPr>
            <a:spLocks noGrp="1"/>
          </p:cNvSpPr>
          <p:nvPr>
            <p:ph type="body" sz="quarter" idx="11"/>
          </p:nvPr>
        </p:nvSpPr>
        <p:spPr/>
        <p:txBody>
          <a:bodyPr>
            <a:normAutofit lnSpcReduction="10000"/>
          </a:bodyPr>
          <a:lstStyle/>
          <a:p>
            <a:r>
              <a:rPr lang="en-AU" dirty="0"/>
              <a:t>What type of construction is required for each of these buildings?</a:t>
            </a:r>
          </a:p>
        </p:txBody>
      </p:sp>
      <p:grpSp>
        <p:nvGrpSpPr>
          <p:cNvPr id="3" name="Option 1">
            <a:extLst>
              <a:ext uri="{FF2B5EF4-FFF2-40B4-BE49-F238E27FC236}">
                <a16:creationId xmlns:a16="http://schemas.microsoft.com/office/drawing/2014/main" xmlns="" id="{842B87CC-5BC5-4D65-96AA-5B6CA1FB1C7B}"/>
              </a:ext>
            </a:extLst>
          </p:cNvPr>
          <p:cNvGrpSpPr/>
          <p:nvPr/>
        </p:nvGrpSpPr>
        <p:grpSpPr>
          <a:xfrm>
            <a:off x="430783" y="2480629"/>
            <a:ext cx="10539713" cy="501606"/>
            <a:chOff x="1105700" y="2719165"/>
            <a:chExt cx="10539713" cy="501606"/>
          </a:xfrm>
        </p:grpSpPr>
        <p:sp>
          <p:nvSpPr>
            <p:cNvPr id="4" name="Option 1">
              <a:extLst>
                <a:ext uri="{FF2B5EF4-FFF2-40B4-BE49-F238E27FC236}">
                  <a16:creationId xmlns:a16="http://schemas.microsoft.com/office/drawing/2014/main" xmlns="" id="{5601CF5E-C212-47EB-AD6F-E87D3EF1CA6B}"/>
                </a:ext>
              </a:extLst>
            </p:cNvPr>
            <p:cNvSpPr txBox="1"/>
            <p:nvPr/>
          </p:nvSpPr>
          <p:spPr>
            <a:xfrm>
              <a:off x="1733317" y="2739136"/>
              <a:ext cx="9912096" cy="461665"/>
            </a:xfrm>
            <a:prstGeom prst="rect">
              <a:avLst/>
            </a:prstGeom>
            <a:noFill/>
          </p:spPr>
          <p:txBody>
            <a:bodyPr wrap="square" rtlCol="0">
              <a:spAutoFit/>
            </a:bodyPr>
            <a:lstStyle/>
            <a:p>
              <a:r>
                <a:rPr lang="en-AU" sz="2400" dirty="0">
                  <a:solidFill>
                    <a:schemeClr val="tx1"/>
                  </a:solidFill>
                </a:rPr>
                <a:t>Class 3 building with </a:t>
              </a:r>
              <a:r>
                <a:rPr lang="en-AU" sz="2400" dirty="0"/>
                <a:t>2</a:t>
              </a:r>
              <a:r>
                <a:rPr lang="en-AU" sz="2400" dirty="0" smtClean="0">
                  <a:solidFill>
                    <a:schemeClr val="tx1"/>
                  </a:solidFill>
                </a:rPr>
                <a:t> </a:t>
              </a:r>
              <a:r>
                <a:rPr lang="en-AU" sz="2400" dirty="0">
                  <a:solidFill>
                    <a:schemeClr val="tx1"/>
                  </a:solidFill>
                </a:rPr>
                <a:t>storeys.</a:t>
              </a:r>
            </a:p>
          </p:txBody>
        </p:sp>
        <p:sp>
          <p:nvSpPr>
            <p:cNvPr id="5" name="Button 1">
              <a:extLst>
                <a:ext uri="{FF2B5EF4-FFF2-40B4-BE49-F238E27FC236}">
                  <a16:creationId xmlns:a16="http://schemas.microsoft.com/office/drawing/2014/main" xmlns="" id="{3F9CC848-9DE3-43BD-B7ED-87248EB0DFA1}"/>
                </a:ext>
              </a:extLst>
            </p:cNvPr>
            <p:cNvSpPr/>
            <p:nvPr/>
          </p:nvSpPr>
          <p:spPr>
            <a:xfrm>
              <a:off x="1105700" y="2719165"/>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a16="http://schemas.microsoft.com/office/drawing/2014/main" xmlns="" id="{297A7497-EB5D-458A-BF0A-A8E73F59C3D4}"/>
              </a:ext>
            </a:extLst>
          </p:cNvPr>
          <p:cNvGrpSpPr/>
          <p:nvPr/>
        </p:nvGrpSpPr>
        <p:grpSpPr>
          <a:xfrm>
            <a:off x="432000" y="3473189"/>
            <a:ext cx="10537660" cy="501606"/>
            <a:chOff x="1149242" y="4306733"/>
            <a:chExt cx="10537660" cy="501606"/>
          </a:xfrm>
        </p:grpSpPr>
        <p:sp>
          <p:nvSpPr>
            <p:cNvPr id="10" name="Option 2">
              <a:extLst>
                <a:ext uri="{FF2B5EF4-FFF2-40B4-BE49-F238E27FC236}">
                  <a16:creationId xmlns:a16="http://schemas.microsoft.com/office/drawing/2014/main" xmlns="" id="{E17D3C21-EAE6-446F-9E6D-F4F03CF2F2FD}"/>
                </a:ext>
              </a:extLst>
            </p:cNvPr>
            <p:cNvSpPr txBox="1"/>
            <p:nvPr/>
          </p:nvSpPr>
          <p:spPr>
            <a:xfrm>
              <a:off x="1774806" y="4326704"/>
              <a:ext cx="9912096" cy="461665"/>
            </a:xfrm>
            <a:prstGeom prst="rect">
              <a:avLst/>
            </a:prstGeom>
            <a:noFill/>
          </p:spPr>
          <p:txBody>
            <a:bodyPr wrap="square" rtlCol="0">
              <a:spAutoFit/>
            </a:bodyPr>
            <a:lstStyle/>
            <a:p>
              <a:r>
                <a:rPr lang="en-AU" sz="2400" dirty="0">
                  <a:solidFill>
                    <a:schemeClr val="tx1"/>
                  </a:solidFill>
                </a:rPr>
                <a:t>Class 7 building with </a:t>
              </a:r>
              <a:r>
                <a:rPr lang="en-AU" sz="2400" dirty="0"/>
                <a:t>4</a:t>
              </a:r>
              <a:r>
                <a:rPr lang="en-AU" sz="2400" dirty="0" smtClean="0">
                  <a:solidFill>
                    <a:schemeClr val="tx1"/>
                  </a:solidFill>
                </a:rPr>
                <a:t> </a:t>
              </a:r>
              <a:r>
                <a:rPr lang="en-AU" sz="2400" dirty="0">
                  <a:solidFill>
                    <a:schemeClr val="tx1"/>
                  </a:solidFill>
                </a:rPr>
                <a:t>storeys.</a:t>
              </a:r>
            </a:p>
          </p:txBody>
        </p:sp>
        <p:sp>
          <p:nvSpPr>
            <p:cNvPr id="11" name="Button 2">
              <a:extLst>
                <a:ext uri="{FF2B5EF4-FFF2-40B4-BE49-F238E27FC236}">
                  <a16:creationId xmlns:a16="http://schemas.microsoft.com/office/drawing/2014/main" xmlns="" id="{C77E14ED-BC68-40E1-8273-E8FB6D94CBC8}"/>
                </a:ext>
              </a:extLst>
            </p:cNvPr>
            <p:cNvSpPr/>
            <p:nvPr/>
          </p:nvSpPr>
          <p:spPr>
            <a:xfrm>
              <a:off x="1149242" y="4306733"/>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a16="http://schemas.microsoft.com/office/drawing/2014/main" xmlns="" id="{9F0AB216-0C34-42F1-A24C-B968BBF4E715}"/>
              </a:ext>
            </a:extLst>
          </p:cNvPr>
          <p:cNvGrpSpPr/>
          <p:nvPr/>
        </p:nvGrpSpPr>
        <p:grpSpPr>
          <a:xfrm>
            <a:off x="430783" y="4465749"/>
            <a:ext cx="10539713" cy="501606"/>
            <a:chOff x="1105700" y="3511977"/>
            <a:chExt cx="10539713" cy="501606"/>
          </a:xfrm>
        </p:grpSpPr>
        <p:sp>
          <p:nvSpPr>
            <p:cNvPr id="7" name="Option 3">
              <a:extLst>
                <a:ext uri="{FF2B5EF4-FFF2-40B4-BE49-F238E27FC236}">
                  <a16:creationId xmlns:a16="http://schemas.microsoft.com/office/drawing/2014/main" xmlns="" id="{DDA38C93-73B6-4E58-8241-319B0BAC644E}"/>
                </a:ext>
              </a:extLst>
            </p:cNvPr>
            <p:cNvSpPr txBox="1"/>
            <p:nvPr/>
          </p:nvSpPr>
          <p:spPr>
            <a:xfrm>
              <a:off x="1733317" y="3531948"/>
              <a:ext cx="9912096" cy="461665"/>
            </a:xfrm>
            <a:prstGeom prst="rect">
              <a:avLst/>
            </a:prstGeom>
            <a:noFill/>
          </p:spPr>
          <p:txBody>
            <a:bodyPr wrap="square" rtlCol="0">
              <a:spAutoFit/>
            </a:bodyPr>
            <a:lstStyle/>
            <a:p>
              <a:r>
                <a:rPr lang="en-AU" sz="2400" dirty="0">
                  <a:solidFill>
                    <a:schemeClr val="tx1"/>
                  </a:solidFill>
                </a:rPr>
                <a:t>Class 9 building with </a:t>
              </a:r>
              <a:r>
                <a:rPr lang="en-AU" sz="2400" dirty="0"/>
                <a:t>3</a:t>
              </a:r>
              <a:r>
                <a:rPr lang="en-AU" sz="2400" dirty="0" smtClean="0">
                  <a:solidFill>
                    <a:schemeClr val="tx1"/>
                  </a:solidFill>
                </a:rPr>
                <a:t> </a:t>
              </a:r>
              <a:r>
                <a:rPr lang="en-AU" sz="2400" dirty="0">
                  <a:solidFill>
                    <a:schemeClr val="tx1"/>
                  </a:solidFill>
                </a:rPr>
                <a:t>storeys.</a:t>
              </a:r>
            </a:p>
          </p:txBody>
        </p:sp>
        <p:sp>
          <p:nvSpPr>
            <p:cNvPr id="8" name="Button 3">
              <a:extLst>
                <a:ext uri="{FF2B5EF4-FFF2-40B4-BE49-F238E27FC236}">
                  <a16:creationId xmlns:a16="http://schemas.microsoft.com/office/drawing/2014/main" xmlns="" id="{11908675-1713-4B99-A83D-FA951B9671A8}"/>
                </a:ext>
              </a:extLst>
            </p:cNvPr>
            <p:cNvSpPr/>
            <p:nvPr/>
          </p:nvSpPr>
          <p:spPr>
            <a:xfrm>
              <a:off x="1105700" y="3511977"/>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a16="http://schemas.microsoft.com/office/drawing/2014/main" xmlns="" id="{D063C0FB-B533-4D35-8BA6-CA63BB5C4580}"/>
              </a:ext>
            </a:extLst>
          </p:cNvPr>
          <p:cNvGrpSpPr/>
          <p:nvPr/>
        </p:nvGrpSpPr>
        <p:grpSpPr>
          <a:xfrm>
            <a:off x="430783" y="5461242"/>
            <a:ext cx="10427932" cy="501606"/>
            <a:chOff x="1149242" y="5388734"/>
            <a:chExt cx="10427932" cy="501606"/>
          </a:xfrm>
        </p:grpSpPr>
        <p:sp>
          <p:nvSpPr>
            <p:cNvPr id="13" name="Option 4">
              <a:extLst>
                <a:ext uri="{FF2B5EF4-FFF2-40B4-BE49-F238E27FC236}">
                  <a16:creationId xmlns:a16="http://schemas.microsoft.com/office/drawing/2014/main" xmlns="" id="{D6CA170B-D1E8-4A76-879A-309BED1CDA0F}"/>
                </a:ext>
              </a:extLst>
            </p:cNvPr>
            <p:cNvSpPr txBox="1"/>
            <p:nvPr/>
          </p:nvSpPr>
          <p:spPr>
            <a:xfrm>
              <a:off x="1774806" y="5408705"/>
              <a:ext cx="9802368" cy="461665"/>
            </a:xfrm>
            <a:prstGeom prst="rect">
              <a:avLst/>
            </a:prstGeom>
            <a:noFill/>
          </p:spPr>
          <p:txBody>
            <a:bodyPr wrap="square" rtlCol="0">
              <a:spAutoFit/>
            </a:bodyPr>
            <a:lstStyle/>
            <a:p>
              <a:r>
                <a:rPr lang="en-AU" sz="2400" dirty="0">
                  <a:solidFill>
                    <a:schemeClr val="tx1"/>
                  </a:solidFill>
                </a:rPr>
                <a:t>Class 5 building with one storey.</a:t>
              </a:r>
            </a:p>
          </p:txBody>
        </p:sp>
        <p:sp>
          <p:nvSpPr>
            <p:cNvPr id="14" name="Button 4">
              <a:extLst>
                <a:ext uri="{FF2B5EF4-FFF2-40B4-BE49-F238E27FC236}">
                  <a16:creationId xmlns:a16="http://schemas.microsoft.com/office/drawing/2014/main" xmlns="" id="{FFC0A550-8AE1-4974-9956-005B4BD256AE}"/>
                </a:ext>
              </a:extLst>
            </p:cNvPr>
            <p:cNvSpPr/>
            <p:nvPr/>
          </p:nvSpPr>
          <p:spPr>
            <a:xfrm>
              <a:off x="1149242" y="5388734"/>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a16="http://schemas.microsoft.com/office/drawing/2014/main" xmlns="" id="{4470B226-4F06-40D5-8B15-D4D3BB8A7ADC}"/>
              </a:ext>
            </a:extLst>
          </p:cNvPr>
          <p:cNvSpPr/>
          <p:nvPr/>
        </p:nvSpPr>
        <p:spPr>
          <a:xfrm>
            <a:off x="6554067" y="2431072"/>
            <a:ext cx="4257381" cy="501606"/>
          </a:xfrm>
          <a:prstGeom prst="wedgeRoundRectCallout">
            <a:avLst>
              <a:gd name="adj1" fmla="val -48755"/>
              <a:gd name="adj2" fmla="val 38194"/>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Type B construction</a:t>
            </a:r>
          </a:p>
        </p:txBody>
      </p:sp>
      <p:sp>
        <p:nvSpPr>
          <p:cNvPr id="16" name="Response 2 Bubble">
            <a:extLst>
              <a:ext uri="{FF2B5EF4-FFF2-40B4-BE49-F238E27FC236}">
                <a16:creationId xmlns:a16="http://schemas.microsoft.com/office/drawing/2014/main" xmlns="" id="{037BE40A-DC8B-4131-A656-E09F452533A9}"/>
              </a:ext>
            </a:extLst>
          </p:cNvPr>
          <p:cNvSpPr/>
          <p:nvPr/>
        </p:nvSpPr>
        <p:spPr>
          <a:xfrm>
            <a:off x="6554067" y="3395157"/>
            <a:ext cx="4257381" cy="500400"/>
          </a:xfrm>
          <a:prstGeom prst="wedgeRoundRectCallout">
            <a:avLst>
              <a:gd name="adj1" fmla="val -48397"/>
              <a:gd name="adj2" fmla="val 41181"/>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Type A construction</a:t>
            </a:r>
          </a:p>
        </p:txBody>
      </p:sp>
      <p:sp>
        <p:nvSpPr>
          <p:cNvPr id="17" name="Response 3 Bubble">
            <a:extLst>
              <a:ext uri="{FF2B5EF4-FFF2-40B4-BE49-F238E27FC236}">
                <a16:creationId xmlns:a16="http://schemas.microsoft.com/office/drawing/2014/main" xmlns="" id="{AE8050A3-96AF-4DF6-B3F3-FCC6C6BED0A7}"/>
              </a:ext>
            </a:extLst>
          </p:cNvPr>
          <p:cNvSpPr/>
          <p:nvPr/>
        </p:nvSpPr>
        <p:spPr>
          <a:xfrm>
            <a:off x="6554622" y="4393873"/>
            <a:ext cx="4257381" cy="500400"/>
          </a:xfrm>
          <a:prstGeom prst="wedgeRoundRectCallout">
            <a:avLst>
              <a:gd name="adj1" fmla="val -46249"/>
              <a:gd name="adj2" fmla="val 4422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Type A construction</a:t>
            </a:r>
          </a:p>
        </p:txBody>
      </p:sp>
      <p:sp>
        <p:nvSpPr>
          <p:cNvPr id="18" name="Response 4 Bubble">
            <a:extLst>
              <a:ext uri="{FF2B5EF4-FFF2-40B4-BE49-F238E27FC236}">
                <a16:creationId xmlns:a16="http://schemas.microsoft.com/office/drawing/2014/main" xmlns="" id="{CE2AAE87-1365-48F1-97C2-CC399A7D4F30}"/>
              </a:ext>
            </a:extLst>
          </p:cNvPr>
          <p:cNvSpPr/>
          <p:nvPr/>
        </p:nvSpPr>
        <p:spPr>
          <a:xfrm>
            <a:off x="6554068" y="5432442"/>
            <a:ext cx="4257381" cy="500400"/>
          </a:xfrm>
          <a:prstGeom prst="wedgeRoundRectCallout">
            <a:avLst>
              <a:gd name="adj1" fmla="val -49829"/>
              <a:gd name="adj2" fmla="val 28999"/>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Type C construction</a:t>
            </a:r>
          </a:p>
        </p:txBody>
      </p:sp>
      <p:pic>
        <p:nvPicPr>
          <p:cNvPr id="20"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29046520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322E65-B5F1-4D51-AFA8-9AA2088A61B8}"/>
              </a:ext>
            </a:extLst>
          </p:cNvPr>
          <p:cNvSpPr>
            <a:spLocks noGrp="1"/>
          </p:cNvSpPr>
          <p:nvPr>
            <p:ph type="body" sz="quarter" idx="11"/>
          </p:nvPr>
        </p:nvSpPr>
        <p:spPr/>
        <p:txBody>
          <a:bodyPr>
            <a:normAutofit lnSpcReduction="10000"/>
          </a:bodyPr>
          <a:lstStyle/>
          <a:p>
            <a:r>
              <a:rPr lang="en-AU" dirty="0"/>
              <a:t>Which type of construction is the most fire resistant?</a:t>
            </a:r>
          </a:p>
        </p:txBody>
      </p:sp>
      <p:grpSp>
        <p:nvGrpSpPr>
          <p:cNvPr id="3" name="Option 1">
            <a:extLst>
              <a:ext uri="{FF2B5EF4-FFF2-40B4-BE49-F238E27FC236}">
                <a16:creationId xmlns:a16="http://schemas.microsoft.com/office/drawing/2014/main" xmlns="" id="{842B87CC-5BC5-4D65-96AA-5B6CA1FB1C7B}"/>
              </a:ext>
            </a:extLst>
          </p:cNvPr>
          <p:cNvGrpSpPr/>
          <p:nvPr/>
        </p:nvGrpSpPr>
        <p:grpSpPr>
          <a:xfrm>
            <a:off x="430783" y="2480629"/>
            <a:ext cx="10539713" cy="501606"/>
            <a:chOff x="1105700" y="2719165"/>
            <a:chExt cx="10539713" cy="501606"/>
          </a:xfrm>
        </p:grpSpPr>
        <p:sp>
          <p:nvSpPr>
            <p:cNvPr id="4" name="Option 1">
              <a:extLst>
                <a:ext uri="{FF2B5EF4-FFF2-40B4-BE49-F238E27FC236}">
                  <a16:creationId xmlns:a16="http://schemas.microsoft.com/office/drawing/2014/main" xmlns="" id="{5601CF5E-C212-47EB-AD6F-E87D3EF1CA6B}"/>
                </a:ext>
              </a:extLst>
            </p:cNvPr>
            <p:cNvSpPr txBox="1"/>
            <p:nvPr/>
          </p:nvSpPr>
          <p:spPr>
            <a:xfrm>
              <a:off x="1733317" y="2739136"/>
              <a:ext cx="9912096" cy="461665"/>
            </a:xfrm>
            <a:prstGeom prst="rect">
              <a:avLst/>
            </a:prstGeom>
            <a:noFill/>
          </p:spPr>
          <p:txBody>
            <a:bodyPr wrap="square" rtlCol="0">
              <a:spAutoFit/>
            </a:bodyPr>
            <a:lstStyle/>
            <a:p>
              <a:r>
                <a:rPr lang="en-AU" sz="2400" dirty="0">
                  <a:solidFill>
                    <a:schemeClr val="tx1"/>
                  </a:solidFill>
                </a:rPr>
                <a:t>Type A construction.</a:t>
              </a:r>
            </a:p>
          </p:txBody>
        </p:sp>
        <p:sp>
          <p:nvSpPr>
            <p:cNvPr id="5" name="Button 1">
              <a:extLst>
                <a:ext uri="{FF2B5EF4-FFF2-40B4-BE49-F238E27FC236}">
                  <a16:creationId xmlns:a16="http://schemas.microsoft.com/office/drawing/2014/main" xmlns="" id="{3F9CC848-9DE3-43BD-B7ED-87248EB0DFA1}"/>
                </a:ext>
              </a:extLst>
            </p:cNvPr>
            <p:cNvSpPr/>
            <p:nvPr/>
          </p:nvSpPr>
          <p:spPr>
            <a:xfrm>
              <a:off x="1105700" y="2719165"/>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a16="http://schemas.microsoft.com/office/drawing/2014/main" xmlns="" id="{297A7497-EB5D-458A-BF0A-A8E73F59C3D4}"/>
              </a:ext>
            </a:extLst>
          </p:cNvPr>
          <p:cNvGrpSpPr/>
          <p:nvPr/>
        </p:nvGrpSpPr>
        <p:grpSpPr>
          <a:xfrm>
            <a:off x="432000" y="3473189"/>
            <a:ext cx="10537660" cy="501606"/>
            <a:chOff x="1149242" y="4306733"/>
            <a:chExt cx="10537660" cy="501606"/>
          </a:xfrm>
        </p:grpSpPr>
        <p:sp>
          <p:nvSpPr>
            <p:cNvPr id="10" name="Option 2">
              <a:extLst>
                <a:ext uri="{FF2B5EF4-FFF2-40B4-BE49-F238E27FC236}">
                  <a16:creationId xmlns:a16="http://schemas.microsoft.com/office/drawing/2014/main" xmlns="" id="{E17D3C21-EAE6-446F-9E6D-F4F03CF2F2FD}"/>
                </a:ext>
              </a:extLst>
            </p:cNvPr>
            <p:cNvSpPr txBox="1"/>
            <p:nvPr/>
          </p:nvSpPr>
          <p:spPr>
            <a:xfrm>
              <a:off x="1774806" y="4326704"/>
              <a:ext cx="9912096" cy="461665"/>
            </a:xfrm>
            <a:prstGeom prst="rect">
              <a:avLst/>
            </a:prstGeom>
            <a:noFill/>
          </p:spPr>
          <p:txBody>
            <a:bodyPr wrap="square" rtlCol="0">
              <a:spAutoFit/>
            </a:bodyPr>
            <a:lstStyle/>
            <a:p>
              <a:r>
                <a:rPr lang="en-AU" sz="2400" dirty="0">
                  <a:solidFill>
                    <a:schemeClr val="tx1"/>
                  </a:solidFill>
                </a:rPr>
                <a:t>Type B construction.</a:t>
              </a:r>
            </a:p>
          </p:txBody>
        </p:sp>
        <p:sp>
          <p:nvSpPr>
            <p:cNvPr id="11" name="Button 2">
              <a:extLst>
                <a:ext uri="{FF2B5EF4-FFF2-40B4-BE49-F238E27FC236}">
                  <a16:creationId xmlns:a16="http://schemas.microsoft.com/office/drawing/2014/main" xmlns="" id="{C77E14ED-BC68-40E1-8273-E8FB6D94CBC8}"/>
                </a:ext>
              </a:extLst>
            </p:cNvPr>
            <p:cNvSpPr/>
            <p:nvPr/>
          </p:nvSpPr>
          <p:spPr>
            <a:xfrm>
              <a:off x="1149242" y="4306733"/>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a16="http://schemas.microsoft.com/office/drawing/2014/main" xmlns="" id="{9F0AB216-0C34-42F1-A24C-B968BBF4E715}"/>
              </a:ext>
            </a:extLst>
          </p:cNvPr>
          <p:cNvGrpSpPr/>
          <p:nvPr/>
        </p:nvGrpSpPr>
        <p:grpSpPr>
          <a:xfrm>
            <a:off x="430783" y="4465749"/>
            <a:ext cx="10539713" cy="501606"/>
            <a:chOff x="1105700" y="3511977"/>
            <a:chExt cx="10539713" cy="501606"/>
          </a:xfrm>
        </p:grpSpPr>
        <p:sp>
          <p:nvSpPr>
            <p:cNvPr id="7" name="Option 3">
              <a:extLst>
                <a:ext uri="{FF2B5EF4-FFF2-40B4-BE49-F238E27FC236}">
                  <a16:creationId xmlns:a16="http://schemas.microsoft.com/office/drawing/2014/main" xmlns="" id="{DDA38C93-73B6-4E58-8241-319B0BAC644E}"/>
                </a:ext>
              </a:extLst>
            </p:cNvPr>
            <p:cNvSpPr txBox="1"/>
            <p:nvPr/>
          </p:nvSpPr>
          <p:spPr>
            <a:xfrm>
              <a:off x="1733317" y="3531948"/>
              <a:ext cx="9912096" cy="461665"/>
            </a:xfrm>
            <a:prstGeom prst="rect">
              <a:avLst/>
            </a:prstGeom>
            <a:noFill/>
          </p:spPr>
          <p:txBody>
            <a:bodyPr wrap="square" rtlCol="0">
              <a:spAutoFit/>
            </a:bodyPr>
            <a:lstStyle/>
            <a:p>
              <a:r>
                <a:rPr lang="en-AU" sz="2400" dirty="0">
                  <a:solidFill>
                    <a:schemeClr val="tx1"/>
                  </a:solidFill>
                </a:rPr>
                <a:t>Type C construction.</a:t>
              </a:r>
            </a:p>
          </p:txBody>
        </p:sp>
        <p:sp>
          <p:nvSpPr>
            <p:cNvPr id="8" name="Button 3">
              <a:extLst>
                <a:ext uri="{FF2B5EF4-FFF2-40B4-BE49-F238E27FC236}">
                  <a16:creationId xmlns:a16="http://schemas.microsoft.com/office/drawing/2014/main" xmlns="" id="{11908675-1713-4B99-A83D-FA951B9671A8}"/>
                </a:ext>
              </a:extLst>
            </p:cNvPr>
            <p:cNvSpPr/>
            <p:nvPr/>
          </p:nvSpPr>
          <p:spPr>
            <a:xfrm>
              <a:off x="1105700" y="3511977"/>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a16="http://schemas.microsoft.com/office/drawing/2014/main" xmlns="" id="{D063C0FB-B533-4D35-8BA6-CA63BB5C4580}"/>
              </a:ext>
            </a:extLst>
          </p:cNvPr>
          <p:cNvGrpSpPr/>
          <p:nvPr/>
        </p:nvGrpSpPr>
        <p:grpSpPr>
          <a:xfrm>
            <a:off x="430783" y="5461242"/>
            <a:ext cx="10427932" cy="501606"/>
            <a:chOff x="1149242" y="5388734"/>
            <a:chExt cx="10427932" cy="501606"/>
          </a:xfrm>
        </p:grpSpPr>
        <p:sp>
          <p:nvSpPr>
            <p:cNvPr id="13" name="Option 4">
              <a:extLst>
                <a:ext uri="{FF2B5EF4-FFF2-40B4-BE49-F238E27FC236}">
                  <a16:creationId xmlns:a16="http://schemas.microsoft.com/office/drawing/2014/main" xmlns="" id="{D6CA170B-D1E8-4A76-879A-309BED1CDA0F}"/>
                </a:ext>
              </a:extLst>
            </p:cNvPr>
            <p:cNvSpPr txBox="1"/>
            <p:nvPr/>
          </p:nvSpPr>
          <p:spPr>
            <a:xfrm>
              <a:off x="1774806" y="5408705"/>
              <a:ext cx="9802368" cy="461665"/>
            </a:xfrm>
            <a:prstGeom prst="rect">
              <a:avLst/>
            </a:prstGeom>
            <a:noFill/>
          </p:spPr>
          <p:txBody>
            <a:bodyPr wrap="square" rtlCol="0">
              <a:spAutoFit/>
            </a:bodyPr>
            <a:lstStyle/>
            <a:p>
              <a:r>
                <a:rPr lang="en-AU" sz="2400" dirty="0">
                  <a:solidFill>
                    <a:schemeClr val="tx1"/>
                  </a:solidFill>
                </a:rPr>
                <a:t>They are all equally resistant to fire.</a:t>
              </a:r>
            </a:p>
          </p:txBody>
        </p:sp>
        <p:sp>
          <p:nvSpPr>
            <p:cNvPr id="14" name="Button 4">
              <a:extLst>
                <a:ext uri="{FF2B5EF4-FFF2-40B4-BE49-F238E27FC236}">
                  <a16:creationId xmlns:a16="http://schemas.microsoft.com/office/drawing/2014/main" xmlns="" id="{FFC0A550-8AE1-4974-9956-005B4BD256AE}"/>
                </a:ext>
              </a:extLst>
            </p:cNvPr>
            <p:cNvSpPr/>
            <p:nvPr/>
          </p:nvSpPr>
          <p:spPr>
            <a:xfrm>
              <a:off x="1149242" y="5388734"/>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a16="http://schemas.microsoft.com/office/drawing/2014/main" xmlns="" id="{4470B226-4F06-40D5-8B15-D4D3BB8A7ADC}"/>
              </a:ext>
            </a:extLst>
          </p:cNvPr>
          <p:cNvSpPr/>
          <p:nvPr/>
        </p:nvSpPr>
        <p:spPr>
          <a:xfrm>
            <a:off x="4331050" y="1978955"/>
            <a:ext cx="6309241" cy="1152221"/>
          </a:xfrm>
          <a:prstGeom prst="wedgeRoundRectCallout">
            <a:avLst>
              <a:gd name="adj1" fmla="val -48755"/>
              <a:gd name="adj2" fmla="val 38194"/>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Yes, that’s right. </a:t>
            </a:r>
            <a:br>
              <a:rPr lang="en-AU" b="1" dirty="0">
                <a:solidFill>
                  <a:schemeClr val="tx1"/>
                </a:solidFill>
              </a:rPr>
            </a:br>
            <a:r>
              <a:rPr lang="en-AU" b="1" dirty="0">
                <a:solidFill>
                  <a:schemeClr val="tx1"/>
                </a:solidFill>
              </a:rPr>
              <a:t>Buildings that comply with Type A construction requirements have the greatest fire resistance.</a:t>
            </a:r>
          </a:p>
        </p:txBody>
      </p:sp>
      <p:sp>
        <p:nvSpPr>
          <p:cNvPr id="16" name="Response 2 Bubble">
            <a:extLst>
              <a:ext uri="{FF2B5EF4-FFF2-40B4-BE49-F238E27FC236}">
                <a16:creationId xmlns:a16="http://schemas.microsoft.com/office/drawing/2014/main" xmlns="" id="{037BE40A-DC8B-4131-A656-E09F452533A9}"/>
              </a:ext>
            </a:extLst>
          </p:cNvPr>
          <p:cNvSpPr/>
          <p:nvPr/>
        </p:nvSpPr>
        <p:spPr>
          <a:xfrm>
            <a:off x="4331051" y="3471357"/>
            <a:ext cx="4257381" cy="500400"/>
          </a:xfrm>
          <a:prstGeom prst="wedgeRoundRectCallout">
            <a:avLst>
              <a:gd name="adj1" fmla="val -48397"/>
              <a:gd name="adj2" fmla="val 41181"/>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No, that’s not right. Try again.</a:t>
            </a:r>
          </a:p>
        </p:txBody>
      </p:sp>
      <p:sp>
        <p:nvSpPr>
          <p:cNvPr id="17" name="Response 3 Bubble">
            <a:extLst>
              <a:ext uri="{FF2B5EF4-FFF2-40B4-BE49-F238E27FC236}">
                <a16:creationId xmlns:a16="http://schemas.microsoft.com/office/drawing/2014/main" xmlns="" id="{AE8050A3-96AF-4DF6-B3F3-FCC6C6BED0A7}"/>
              </a:ext>
            </a:extLst>
          </p:cNvPr>
          <p:cNvSpPr/>
          <p:nvPr/>
        </p:nvSpPr>
        <p:spPr>
          <a:xfrm>
            <a:off x="4331606" y="4470073"/>
            <a:ext cx="4257381" cy="500400"/>
          </a:xfrm>
          <a:prstGeom prst="wedgeRoundRectCallout">
            <a:avLst>
              <a:gd name="adj1" fmla="val -46249"/>
              <a:gd name="adj2" fmla="val 4422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No, that’s not right. Try again.</a:t>
            </a:r>
          </a:p>
        </p:txBody>
      </p:sp>
      <p:sp>
        <p:nvSpPr>
          <p:cNvPr id="18" name="Response 4 Bubble">
            <a:extLst>
              <a:ext uri="{FF2B5EF4-FFF2-40B4-BE49-F238E27FC236}">
                <a16:creationId xmlns:a16="http://schemas.microsoft.com/office/drawing/2014/main" xmlns="" id="{CE2AAE87-1365-48F1-97C2-CC399A7D4F30}"/>
              </a:ext>
            </a:extLst>
          </p:cNvPr>
          <p:cNvSpPr/>
          <p:nvPr/>
        </p:nvSpPr>
        <p:spPr>
          <a:xfrm>
            <a:off x="6237435" y="5432442"/>
            <a:ext cx="4257381" cy="500400"/>
          </a:xfrm>
          <a:prstGeom prst="wedgeRoundRectCallout">
            <a:avLst>
              <a:gd name="adj1" fmla="val -49829"/>
              <a:gd name="adj2" fmla="val 28999"/>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No, that’s not right. Try again.</a:t>
            </a:r>
          </a:p>
        </p:txBody>
      </p:sp>
      <p:pic>
        <p:nvPicPr>
          <p:cNvPr id="20"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21784775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8E9761B-06D6-46AA-96EB-D12DD7D0A72E}"/>
              </a:ext>
            </a:extLst>
          </p:cNvPr>
          <p:cNvSpPr>
            <a:spLocks noGrp="1"/>
          </p:cNvSpPr>
          <p:nvPr>
            <p:ph type="body" sz="quarter" idx="11"/>
          </p:nvPr>
        </p:nvSpPr>
        <p:spPr/>
        <p:txBody>
          <a:bodyPr>
            <a:normAutofit/>
          </a:bodyPr>
          <a:lstStyle/>
          <a:p>
            <a:r>
              <a:rPr lang="en-AU" dirty="0"/>
              <a:t>Key concept: Fire compartments</a:t>
            </a:r>
          </a:p>
        </p:txBody>
      </p:sp>
      <p:sp>
        <p:nvSpPr>
          <p:cNvPr id="11" name="Fire compts text">
            <a:extLst>
              <a:ext uri="{FF2B5EF4-FFF2-40B4-BE49-F238E27FC236}">
                <a16:creationId xmlns:a16="http://schemas.microsoft.com/office/drawing/2014/main" xmlns="" id="{3628E327-81BE-4E78-B7E9-7CC7C309C2EA}"/>
              </a:ext>
            </a:extLst>
          </p:cNvPr>
          <p:cNvSpPr txBox="1"/>
          <p:nvPr/>
        </p:nvSpPr>
        <p:spPr>
          <a:xfrm>
            <a:off x="369334" y="1922782"/>
            <a:ext cx="4931871" cy="1938992"/>
          </a:xfrm>
          <a:prstGeom prst="rect">
            <a:avLst/>
          </a:prstGeom>
          <a:noFill/>
        </p:spPr>
        <p:txBody>
          <a:bodyPr wrap="square" rtlCol="0">
            <a:spAutoFit/>
          </a:bodyPr>
          <a:lstStyle/>
          <a:p>
            <a:pPr>
              <a:spcAft>
                <a:spcPts val="600"/>
              </a:spcAft>
            </a:pPr>
            <a:r>
              <a:rPr lang="en-AU" sz="2200" dirty="0"/>
              <a:t>The maximum allowed size of fire compartments in a building </a:t>
            </a:r>
            <a:br>
              <a:rPr lang="en-AU" sz="2200" dirty="0"/>
            </a:br>
            <a:r>
              <a:rPr lang="en-AU" sz="2200" dirty="0"/>
              <a:t>depends on </a:t>
            </a:r>
            <a:r>
              <a:rPr lang="en-AU" sz="2200" b="1" dirty="0"/>
              <a:t>both </a:t>
            </a:r>
            <a:r>
              <a:rPr lang="en-AU" sz="2200" dirty="0"/>
              <a:t>the:</a:t>
            </a:r>
          </a:p>
          <a:p>
            <a:pPr marL="342900" indent="-342900">
              <a:spcAft>
                <a:spcPts val="600"/>
              </a:spcAft>
              <a:buFont typeface="Arial" panose="020B0604020202020204" pitchFamily="34" charset="0"/>
              <a:buChar char="•"/>
            </a:pPr>
            <a:r>
              <a:rPr lang="en-AU" sz="2200" dirty="0"/>
              <a:t>Building classification, </a:t>
            </a:r>
            <a:r>
              <a:rPr lang="en-AU" sz="2200" b="1" dirty="0"/>
              <a:t>and</a:t>
            </a:r>
          </a:p>
          <a:p>
            <a:pPr marL="342900" indent="-342900">
              <a:spcAft>
                <a:spcPts val="600"/>
              </a:spcAft>
              <a:buFont typeface="Arial" panose="020B0604020202020204" pitchFamily="34" charset="0"/>
              <a:buChar char="•"/>
            </a:pPr>
            <a:r>
              <a:rPr lang="en-AU" sz="2200" dirty="0"/>
              <a:t>Type of construction. </a:t>
            </a:r>
          </a:p>
        </p:txBody>
      </p:sp>
      <p:pic>
        <p:nvPicPr>
          <p:cNvPr id="5" name="Fire comp definition">
            <a:extLst>
              <a:ext uri="{FF2B5EF4-FFF2-40B4-BE49-F238E27FC236}">
                <a16:creationId xmlns:a16="http://schemas.microsoft.com/office/drawing/2014/main" xmlns="" id="{87C28952-5DC1-4A01-B453-8A9E049DB3FF}"/>
              </a:ext>
            </a:extLst>
          </p:cNvPr>
          <p:cNvPicPr>
            <a:picLocks noChangeAspect="1"/>
          </p:cNvPicPr>
          <p:nvPr/>
        </p:nvPicPr>
        <p:blipFill rotWithShape="1">
          <a:blip r:embed="rId4">
            <a:extLst>
              <a:ext uri="{28A0092B-C50C-407E-A947-70E740481C1C}">
                <a14:useLocalDpi xmlns:a14="http://schemas.microsoft.com/office/drawing/2010/main" val="0"/>
              </a:ext>
            </a:extLst>
          </a:blip>
          <a:srcRect r="4819" b="14981"/>
          <a:stretch/>
        </p:blipFill>
        <p:spPr>
          <a:xfrm>
            <a:off x="4827654" y="1982086"/>
            <a:ext cx="6691994" cy="1879687"/>
          </a:xfrm>
          <a:prstGeom prst="rect">
            <a:avLst/>
          </a:prstGeom>
          <a:ln>
            <a:solidFill>
              <a:schemeClr val="accent2"/>
            </a:solidFill>
          </a:ln>
        </p:spPr>
      </p:pic>
      <p:pic>
        <p:nvPicPr>
          <p:cNvPr id="7" name="Table C2.2. Excerpt">
            <a:extLst>
              <a:ext uri="{FF2B5EF4-FFF2-40B4-BE49-F238E27FC236}">
                <a16:creationId xmlns:a16="http://schemas.microsoft.com/office/drawing/2014/main" xmlns="" id="{083A96D4-76A2-4C61-8721-0168255B2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6047" y="4060371"/>
            <a:ext cx="8552868" cy="2551239"/>
          </a:xfrm>
          <a:prstGeom prst="rect">
            <a:avLst/>
          </a:prstGeom>
          <a:ln>
            <a:solidFill>
              <a:schemeClr val="accent2"/>
            </a:solidFill>
          </a:ln>
        </p:spPr>
      </p:pic>
      <p:pic>
        <p:nvPicPr>
          <p:cNvPr id="8"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1176883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322E65-B5F1-4D51-AFA8-9AA2088A61B8}"/>
              </a:ext>
            </a:extLst>
          </p:cNvPr>
          <p:cNvSpPr>
            <a:spLocks noGrp="1"/>
          </p:cNvSpPr>
          <p:nvPr>
            <p:ph type="body" sz="quarter" idx="11"/>
          </p:nvPr>
        </p:nvSpPr>
        <p:spPr/>
        <p:txBody>
          <a:bodyPr>
            <a:normAutofit lnSpcReduction="10000"/>
          </a:bodyPr>
          <a:lstStyle/>
          <a:p>
            <a:r>
              <a:rPr lang="en-AU" dirty="0"/>
              <a:t>What is the maximum floor area for a fire compartment in these buildings?</a:t>
            </a:r>
          </a:p>
        </p:txBody>
      </p:sp>
      <p:grpSp>
        <p:nvGrpSpPr>
          <p:cNvPr id="3" name="Option 1">
            <a:extLst>
              <a:ext uri="{FF2B5EF4-FFF2-40B4-BE49-F238E27FC236}">
                <a16:creationId xmlns:a16="http://schemas.microsoft.com/office/drawing/2014/main" xmlns="" id="{842B87CC-5BC5-4D65-96AA-5B6CA1FB1C7B}"/>
              </a:ext>
            </a:extLst>
          </p:cNvPr>
          <p:cNvGrpSpPr/>
          <p:nvPr/>
        </p:nvGrpSpPr>
        <p:grpSpPr>
          <a:xfrm>
            <a:off x="430783" y="2480629"/>
            <a:ext cx="10539713" cy="501606"/>
            <a:chOff x="1105700" y="2719165"/>
            <a:chExt cx="10539713" cy="501606"/>
          </a:xfrm>
        </p:grpSpPr>
        <p:sp>
          <p:nvSpPr>
            <p:cNvPr id="4" name="Option 1">
              <a:extLst>
                <a:ext uri="{FF2B5EF4-FFF2-40B4-BE49-F238E27FC236}">
                  <a16:creationId xmlns:a16="http://schemas.microsoft.com/office/drawing/2014/main" xmlns="" id="{5601CF5E-C212-47EB-AD6F-E87D3EF1CA6B}"/>
                </a:ext>
              </a:extLst>
            </p:cNvPr>
            <p:cNvSpPr txBox="1"/>
            <p:nvPr/>
          </p:nvSpPr>
          <p:spPr>
            <a:xfrm>
              <a:off x="1733317" y="2739136"/>
              <a:ext cx="9912096" cy="461665"/>
            </a:xfrm>
            <a:prstGeom prst="rect">
              <a:avLst/>
            </a:prstGeom>
            <a:noFill/>
          </p:spPr>
          <p:txBody>
            <a:bodyPr wrap="square" rtlCol="0">
              <a:spAutoFit/>
            </a:bodyPr>
            <a:lstStyle/>
            <a:p>
              <a:r>
                <a:rPr lang="en-AU" sz="2400" dirty="0">
                  <a:solidFill>
                    <a:schemeClr val="tx1"/>
                  </a:solidFill>
                </a:rPr>
                <a:t>Class 8 building, Type B construction.</a:t>
              </a:r>
            </a:p>
          </p:txBody>
        </p:sp>
        <p:sp>
          <p:nvSpPr>
            <p:cNvPr id="5" name="Button 1">
              <a:extLst>
                <a:ext uri="{FF2B5EF4-FFF2-40B4-BE49-F238E27FC236}">
                  <a16:creationId xmlns:a16="http://schemas.microsoft.com/office/drawing/2014/main" xmlns="" id="{3F9CC848-9DE3-43BD-B7ED-87248EB0DFA1}"/>
                </a:ext>
              </a:extLst>
            </p:cNvPr>
            <p:cNvSpPr/>
            <p:nvPr/>
          </p:nvSpPr>
          <p:spPr>
            <a:xfrm>
              <a:off x="1105700" y="2719165"/>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a16="http://schemas.microsoft.com/office/drawing/2014/main" xmlns="" id="{297A7497-EB5D-458A-BF0A-A8E73F59C3D4}"/>
              </a:ext>
            </a:extLst>
          </p:cNvPr>
          <p:cNvGrpSpPr/>
          <p:nvPr/>
        </p:nvGrpSpPr>
        <p:grpSpPr>
          <a:xfrm>
            <a:off x="432000" y="3473189"/>
            <a:ext cx="10537660" cy="501606"/>
            <a:chOff x="1149242" y="4306733"/>
            <a:chExt cx="10537660" cy="501606"/>
          </a:xfrm>
        </p:grpSpPr>
        <p:sp>
          <p:nvSpPr>
            <p:cNvPr id="10" name="Option 2">
              <a:extLst>
                <a:ext uri="{FF2B5EF4-FFF2-40B4-BE49-F238E27FC236}">
                  <a16:creationId xmlns:a16="http://schemas.microsoft.com/office/drawing/2014/main" xmlns="" id="{E17D3C21-EAE6-446F-9E6D-F4F03CF2F2FD}"/>
                </a:ext>
              </a:extLst>
            </p:cNvPr>
            <p:cNvSpPr txBox="1"/>
            <p:nvPr/>
          </p:nvSpPr>
          <p:spPr>
            <a:xfrm>
              <a:off x="1774806" y="4326704"/>
              <a:ext cx="9912096" cy="461665"/>
            </a:xfrm>
            <a:prstGeom prst="rect">
              <a:avLst/>
            </a:prstGeom>
            <a:noFill/>
          </p:spPr>
          <p:txBody>
            <a:bodyPr wrap="square" rtlCol="0">
              <a:spAutoFit/>
            </a:bodyPr>
            <a:lstStyle/>
            <a:p>
              <a:r>
                <a:rPr lang="en-AU" sz="2400" dirty="0">
                  <a:solidFill>
                    <a:schemeClr val="tx1"/>
                  </a:solidFill>
                </a:rPr>
                <a:t>Class 7 building, Type C construction.</a:t>
              </a:r>
            </a:p>
          </p:txBody>
        </p:sp>
        <p:sp>
          <p:nvSpPr>
            <p:cNvPr id="11" name="Button 2">
              <a:extLst>
                <a:ext uri="{FF2B5EF4-FFF2-40B4-BE49-F238E27FC236}">
                  <a16:creationId xmlns:a16="http://schemas.microsoft.com/office/drawing/2014/main" xmlns="" id="{C77E14ED-BC68-40E1-8273-E8FB6D94CBC8}"/>
                </a:ext>
              </a:extLst>
            </p:cNvPr>
            <p:cNvSpPr/>
            <p:nvPr/>
          </p:nvSpPr>
          <p:spPr>
            <a:xfrm>
              <a:off x="1149242" y="4306733"/>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a16="http://schemas.microsoft.com/office/drawing/2014/main" xmlns="" id="{9F0AB216-0C34-42F1-A24C-B968BBF4E715}"/>
              </a:ext>
            </a:extLst>
          </p:cNvPr>
          <p:cNvGrpSpPr/>
          <p:nvPr/>
        </p:nvGrpSpPr>
        <p:grpSpPr>
          <a:xfrm>
            <a:off x="430783" y="4465749"/>
            <a:ext cx="10539713" cy="501606"/>
            <a:chOff x="1105700" y="3511977"/>
            <a:chExt cx="10539713" cy="501606"/>
          </a:xfrm>
        </p:grpSpPr>
        <p:sp>
          <p:nvSpPr>
            <p:cNvPr id="7" name="Option 3">
              <a:extLst>
                <a:ext uri="{FF2B5EF4-FFF2-40B4-BE49-F238E27FC236}">
                  <a16:creationId xmlns:a16="http://schemas.microsoft.com/office/drawing/2014/main" xmlns="" id="{DDA38C93-73B6-4E58-8241-319B0BAC644E}"/>
                </a:ext>
              </a:extLst>
            </p:cNvPr>
            <p:cNvSpPr txBox="1"/>
            <p:nvPr/>
          </p:nvSpPr>
          <p:spPr>
            <a:xfrm>
              <a:off x="1733317" y="3531948"/>
              <a:ext cx="9912096" cy="461665"/>
            </a:xfrm>
            <a:prstGeom prst="rect">
              <a:avLst/>
            </a:prstGeom>
            <a:noFill/>
          </p:spPr>
          <p:txBody>
            <a:bodyPr wrap="square" rtlCol="0">
              <a:spAutoFit/>
            </a:bodyPr>
            <a:lstStyle/>
            <a:p>
              <a:r>
                <a:rPr lang="en-AU" sz="2400" dirty="0">
                  <a:solidFill>
                    <a:schemeClr val="tx1"/>
                  </a:solidFill>
                </a:rPr>
                <a:t>Class 9b building, Type C construction.</a:t>
              </a:r>
            </a:p>
          </p:txBody>
        </p:sp>
        <p:sp>
          <p:nvSpPr>
            <p:cNvPr id="8" name="Button 3">
              <a:extLst>
                <a:ext uri="{FF2B5EF4-FFF2-40B4-BE49-F238E27FC236}">
                  <a16:creationId xmlns:a16="http://schemas.microsoft.com/office/drawing/2014/main" xmlns="" id="{11908675-1713-4B99-A83D-FA951B9671A8}"/>
                </a:ext>
              </a:extLst>
            </p:cNvPr>
            <p:cNvSpPr/>
            <p:nvPr/>
          </p:nvSpPr>
          <p:spPr>
            <a:xfrm>
              <a:off x="1105700" y="3511977"/>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a16="http://schemas.microsoft.com/office/drawing/2014/main" xmlns="" id="{D063C0FB-B533-4D35-8BA6-CA63BB5C4580}"/>
              </a:ext>
            </a:extLst>
          </p:cNvPr>
          <p:cNvGrpSpPr/>
          <p:nvPr/>
        </p:nvGrpSpPr>
        <p:grpSpPr>
          <a:xfrm>
            <a:off x="430783" y="5461242"/>
            <a:ext cx="10427932" cy="501606"/>
            <a:chOff x="1149242" y="5388734"/>
            <a:chExt cx="10427932" cy="501606"/>
          </a:xfrm>
        </p:grpSpPr>
        <p:sp>
          <p:nvSpPr>
            <p:cNvPr id="13" name="Option 4">
              <a:extLst>
                <a:ext uri="{FF2B5EF4-FFF2-40B4-BE49-F238E27FC236}">
                  <a16:creationId xmlns:a16="http://schemas.microsoft.com/office/drawing/2014/main" xmlns="" id="{D6CA170B-D1E8-4A76-879A-309BED1CDA0F}"/>
                </a:ext>
              </a:extLst>
            </p:cNvPr>
            <p:cNvSpPr txBox="1"/>
            <p:nvPr/>
          </p:nvSpPr>
          <p:spPr>
            <a:xfrm>
              <a:off x="1774806" y="5408705"/>
              <a:ext cx="9802368" cy="461665"/>
            </a:xfrm>
            <a:prstGeom prst="rect">
              <a:avLst/>
            </a:prstGeom>
            <a:noFill/>
          </p:spPr>
          <p:txBody>
            <a:bodyPr wrap="square" rtlCol="0">
              <a:spAutoFit/>
            </a:bodyPr>
            <a:lstStyle/>
            <a:p>
              <a:r>
                <a:rPr lang="en-AU" sz="2400" dirty="0">
                  <a:solidFill>
                    <a:schemeClr val="tx1"/>
                  </a:solidFill>
                </a:rPr>
                <a:t>Class 9a building, Type A construction.</a:t>
              </a:r>
            </a:p>
          </p:txBody>
        </p:sp>
        <p:sp>
          <p:nvSpPr>
            <p:cNvPr id="14" name="Button 4">
              <a:extLst>
                <a:ext uri="{FF2B5EF4-FFF2-40B4-BE49-F238E27FC236}">
                  <a16:creationId xmlns:a16="http://schemas.microsoft.com/office/drawing/2014/main" xmlns="" id="{FFC0A550-8AE1-4974-9956-005B4BD256AE}"/>
                </a:ext>
              </a:extLst>
            </p:cNvPr>
            <p:cNvSpPr/>
            <p:nvPr/>
          </p:nvSpPr>
          <p:spPr>
            <a:xfrm>
              <a:off x="1149242" y="5388734"/>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a16="http://schemas.microsoft.com/office/drawing/2014/main" xmlns="" id="{4470B226-4F06-40D5-8B15-D4D3BB8A7ADC}"/>
              </a:ext>
            </a:extLst>
          </p:cNvPr>
          <p:cNvSpPr/>
          <p:nvPr/>
        </p:nvSpPr>
        <p:spPr>
          <a:xfrm>
            <a:off x="6888599" y="2431072"/>
            <a:ext cx="4257381" cy="501606"/>
          </a:xfrm>
          <a:prstGeom prst="wedgeRoundRectCallout">
            <a:avLst>
              <a:gd name="adj1" fmla="val -48755"/>
              <a:gd name="adj2" fmla="val 38194"/>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3 500 m</a:t>
            </a:r>
            <a:r>
              <a:rPr lang="en-AU" b="1" baseline="30000" dirty="0">
                <a:solidFill>
                  <a:schemeClr val="tx1"/>
                </a:solidFill>
              </a:rPr>
              <a:t>2</a:t>
            </a:r>
          </a:p>
        </p:txBody>
      </p:sp>
      <p:sp>
        <p:nvSpPr>
          <p:cNvPr id="16" name="Response 2 Bubble">
            <a:extLst>
              <a:ext uri="{FF2B5EF4-FFF2-40B4-BE49-F238E27FC236}">
                <a16:creationId xmlns:a16="http://schemas.microsoft.com/office/drawing/2014/main" xmlns="" id="{037BE40A-DC8B-4131-A656-E09F452533A9}"/>
              </a:ext>
            </a:extLst>
          </p:cNvPr>
          <p:cNvSpPr/>
          <p:nvPr/>
        </p:nvSpPr>
        <p:spPr>
          <a:xfrm>
            <a:off x="6888599" y="3395157"/>
            <a:ext cx="4257381" cy="500400"/>
          </a:xfrm>
          <a:prstGeom prst="wedgeRoundRectCallout">
            <a:avLst>
              <a:gd name="adj1" fmla="val -48397"/>
              <a:gd name="adj2" fmla="val 41181"/>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2 000 m</a:t>
            </a:r>
            <a:r>
              <a:rPr lang="en-AU" b="1" baseline="30000" dirty="0">
                <a:solidFill>
                  <a:schemeClr val="tx1"/>
                </a:solidFill>
              </a:rPr>
              <a:t>2</a:t>
            </a:r>
          </a:p>
        </p:txBody>
      </p:sp>
      <p:sp>
        <p:nvSpPr>
          <p:cNvPr id="17" name="Response 3 Bubble">
            <a:extLst>
              <a:ext uri="{FF2B5EF4-FFF2-40B4-BE49-F238E27FC236}">
                <a16:creationId xmlns:a16="http://schemas.microsoft.com/office/drawing/2014/main" xmlns="" id="{AE8050A3-96AF-4DF6-B3F3-FCC6C6BED0A7}"/>
              </a:ext>
            </a:extLst>
          </p:cNvPr>
          <p:cNvSpPr/>
          <p:nvPr/>
        </p:nvSpPr>
        <p:spPr>
          <a:xfrm>
            <a:off x="6889154" y="4393873"/>
            <a:ext cx="4257381" cy="500400"/>
          </a:xfrm>
          <a:prstGeom prst="wedgeRoundRectCallout">
            <a:avLst>
              <a:gd name="adj1" fmla="val -46249"/>
              <a:gd name="adj2" fmla="val 4422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3 000 m</a:t>
            </a:r>
            <a:r>
              <a:rPr lang="en-AU" b="1" baseline="30000" dirty="0">
                <a:solidFill>
                  <a:schemeClr val="tx1"/>
                </a:solidFill>
              </a:rPr>
              <a:t>2</a:t>
            </a:r>
          </a:p>
        </p:txBody>
      </p:sp>
      <p:sp>
        <p:nvSpPr>
          <p:cNvPr id="18" name="Response 4 Bubble">
            <a:extLst>
              <a:ext uri="{FF2B5EF4-FFF2-40B4-BE49-F238E27FC236}">
                <a16:creationId xmlns:a16="http://schemas.microsoft.com/office/drawing/2014/main" xmlns="" id="{CE2AAE87-1365-48F1-97C2-CC399A7D4F30}"/>
              </a:ext>
            </a:extLst>
          </p:cNvPr>
          <p:cNvSpPr/>
          <p:nvPr/>
        </p:nvSpPr>
        <p:spPr>
          <a:xfrm>
            <a:off x="6888600" y="5432442"/>
            <a:ext cx="4257381" cy="500400"/>
          </a:xfrm>
          <a:prstGeom prst="wedgeRoundRectCallout">
            <a:avLst>
              <a:gd name="adj1" fmla="val -49829"/>
              <a:gd name="adj2" fmla="val 28999"/>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5 000 m</a:t>
            </a:r>
            <a:r>
              <a:rPr lang="en-AU" b="1" baseline="30000" dirty="0">
                <a:solidFill>
                  <a:schemeClr val="tx1"/>
                </a:solidFill>
              </a:rPr>
              <a:t>2</a:t>
            </a:r>
          </a:p>
        </p:txBody>
      </p:sp>
      <p:pic>
        <p:nvPicPr>
          <p:cNvPr id="20"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234455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2" name="Slide Title">
            <a:extLst>
              <a:ext uri="{FF2B5EF4-FFF2-40B4-BE49-F238E27FC236}">
                <a16:creationId xmlns:a16="http://schemas.microsoft.com/office/drawing/2014/main" xmlns="" id="{F0F8B8B0-9303-4CE6-90BD-1EE5E7235EF8}"/>
              </a:ext>
            </a:extLst>
          </p:cNvPr>
          <p:cNvSpPr>
            <a:spLocks noGrp="1"/>
          </p:cNvSpPr>
          <p:nvPr>
            <p:ph type="body" sz="quarter" idx="11"/>
          </p:nvPr>
        </p:nvSpPr>
        <p:spPr/>
        <p:txBody>
          <a:bodyPr/>
          <a:lstStyle/>
          <a:p>
            <a:r>
              <a:rPr lang="en-AU" dirty="0"/>
              <a:t>What do Sections B – J contain?</a:t>
            </a:r>
          </a:p>
        </p:txBody>
      </p:sp>
      <p:cxnSp>
        <p:nvCxnSpPr>
          <p:cNvPr id="27" name="Dividing Line">
            <a:extLst>
              <a:ext uri="{FF2B5EF4-FFF2-40B4-BE49-F238E27FC236}">
                <a16:creationId xmlns:a16="http://schemas.microsoft.com/office/drawing/2014/main" xmlns="" id="{7C90AB1F-2895-473B-AAD8-9B6474DF5CE6}"/>
              </a:ext>
            </a:extLst>
          </p:cNvPr>
          <p:cNvCxnSpPr>
            <a:cxnSpLocks/>
          </p:cNvCxnSpPr>
          <p:nvPr/>
        </p:nvCxnSpPr>
        <p:spPr>
          <a:xfrm>
            <a:off x="4908474" y="2007326"/>
            <a:ext cx="0" cy="452940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2" name="White bckgrnd Gen descrip">
            <a:extLst>
              <a:ext uri="{FF2B5EF4-FFF2-40B4-BE49-F238E27FC236}">
                <a16:creationId xmlns:a16="http://schemas.microsoft.com/office/drawing/2014/main" xmlns="" id="{D29FA408-8949-4128-9F82-8A11D4532D91}"/>
              </a:ext>
            </a:extLst>
          </p:cNvPr>
          <p:cNvSpPr/>
          <p:nvPr/>
        </p:nvSpPr>
        <p:spPr>
          <a:xfrm>
            <a:off x="5351547" y="1943098"/>
            <a:ext cx="6607091" cy="476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General description">
            <a:extLst>
              <a:ext uri="{FF2B5EF4-FFF2-40B4-BE49-F238E27FC236}">
                <a16:creationId xmlns:a16="http://schemas.microsoft.com/office/drawing/2014/main" xmlns="" id="{A0DE966A-AFD7-491C-BE3E-56207A96D92C}"/>
              </a:ext>
            </a:extLst>
          </p:cNvPr>
          <p:cNvSpPr txBox="1">
            <a:spLocks/>
          </p:cNvSpPr>
          <p:nvPr/>
        </p:nvSpPr>
        <p:spPr>
          <a:xfrm>
            <a:off x="5351547" y="1999653"/>
            <a:ext cx="6495891" cy="4537075"/>
          </a:xfrm>
          <a:prstGeom prst="rect">
            <a:avLst/>
          </a:prstGeom>
        </p:spPr>
        <p:txBody>
          <a:bodyPr>
            <a:normAutofit fontScale="85000" lnSpcReduction="2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300"/>
              </a:spcBef>
              <a:spcAft>
                <a:spcPts val="300"/>
              </a:spcAft>
            </a:pPr>
            <a:r>
              <a:rPr lang="en-AU" dirty="0"/>
              <a:t>The provisions in Section B are applicable to </a:t>
            </a:r>
            <a:r>
              <a:rPr lang="en-AU" b="1" dirty="0"/>
              <a:t>all classes</a:t>
            </a:r>
            <a:r>
              <a:rPr lang="en-AU" dirty="0"/>
              <a:t> of buildings.</a:t>
            </a:r>
          </a:p>
          <a:p>
            <a:pPr marL="285750" indent="-285750">
              <a:lnSpc>
                <a:spcPct val="120000"/>
              </a:lnSpc>
              <a:spcBef>
                <a:spcPts val="300"/>
              </a:spcBef>
              <a:spcAft>
                <a:spcPts val="300"/>
              </a:spcAft>
            </a:pPr>
            <a:r>
              <a:rPr lang="en-AU" dirty="0"/>
              <a:t>Sections C, D, E, F, G, I</a:t>
            </a:r>
            <a:r>
              <a:rPr lang="en-AU" dirty="0" smtClean="0"/>
              <a:t> </a:t>
            </a:r>
            <a:r>
              <a:rPr lang="en-AU" dirty="0"/>
              <a:t>and J specify provisions for particular classes and types of buildings. These may have limitations based on other criteria, e.g. building height.</a:t>
            </a:r>
          </a:p>
          <a:p>
            <a:pPr marL="285750" indent="-285750">
              <a:lnSpc>
                <a:spcPct val="120000"/>
              </a:lnSpc>
              <a:spcBef>
                <a:spcPts val="300"/>
              </a:spcBef>
              <a:spcAft>
                <a:spcPts val="300"/>
              </a:spcAft>
            </a:pPr>
            <a:r>
              <a:rPr lang="en-AU" dirty="0"/>
              <a:t>Section H</a:t>
            </a:r>
            <a:r>
              <a:rPr lang="en-AU" dirty="0" smtClean="0"/>
              <a:t> </a:t>
            </a:r>
            <a:r>
              <a:rPr lang="en-AU" dirty="0"/>
              <a:t>is not listed because it is </a:t>
            </a:r>
            <a:r>
              <a:rPr lang="en-AU" dirty="0" smtClean="0"/>
              <a:t>used for Volume Two NCC 2022.</a:t>
            </a:r>
            <a:endParaRPr lang="en-AU" dirty="0"/>
          </a:p>
          <a:p>
            <a:pPr marL="285750" indent="-285750">
              <a:lnSpc>
                <a:spcPct val="120000"/>
              </a:lnSpc>
              <a:spcBef>
                <a:spcPts val="300"/>
              </a:spcBef>
              <a:spcAft>
                <a:spcPts val="300"/>
              </a:spcAft>
            </a:pPr>
            <a:r>
              <a:rPr lang="en-AU" dirty="0"/>
              <a:t>Each section covers one area but you need to apply the provisions in different sections </a:t>
            </a:r>
            <a:r>
              <a:rPr lang="en-AU" b="1" dirty="0"/>
              <a:t>holistically</a:t>
            </a:r>
            <a:r>
              <a:rPr lang="en-AU" dirty="0"/>
              <a:t>.</a:t>
            </a:r>
          </a:p>
        </p:txBody>
      </p:sp>
      <p:sp>
        <p:nvSpPr>
          <p:cNvPr id="3" name="Section B Structure">
            <a:extLst>
              <a:ext uri="{FF2B5EF4-FFF2-40B4-BE49-F238E27FC236}">
                <a16:creationId xmlns:a16="http://schemas.microsoft.com/office/drawing/2014/main" xmlns="" id="{C26CCFF1-D279-4825-899F-63DDBF922D27}"/>
              </a:ext>
            </a:extLst>
          </p:cNvPr>
          <p:cNvSpPr txBox="1"/>
          <p:nvPr/>
        </p:nvSpPr>
        <p:spPr>
          <a:xfrm>
            <a:off x="278292" y="2007326"/>
            <a:ext cx="3730411" cy="369332"/>
          </a:xfrm>
          <a:prstGeom prst="rect">
            <a:avLst/>
          </a:prstGeom>
          <a:noFill/>
        </p:spPr>
        <p:txBody>
          <a:bodyPr wrap="square" rtlCol="0">
            <a:spAutoFit/>
          </a:bodyPr>
          <a:lstStyle/>
          <a:p>
            <a:r>
              <a:rPr lang="en-AU" b="1" dirty="0">
                <a:sym typeface="Wingdings" panose="05000000000000000000" pitchFamily="2" charset="2"/>
              </a:rPr>
              <a:t> </a:t>
            </a:r>
            <a:r>
              <a:rPr lang="en-AU" b="1" dirty="0"/>
              <a:t>Section B Structure</a:t>
            </a:r>
          </a:p>
        </p:txBody>
      </p:sp>
      <p:sp>
        <p:nvSpPr>
          <p:cNvPr id="4" name="Section C Fire resistance">
            <a:extLst>
              <a:ext uri="{FF2B5EF4-FFF2-40B4-BE49-F238E27FC236}">
                <a16:creationId xmlns:a16="http://schemas.microsoft.com/office/drawing/2014/main" xmlns="" id="{80F772BA-BA74-4031-A9F6-5248EF704271}"/>
              </a:ext>
            </a:extLst>
          </p:cNvPr>
          <p:cNvSpPr txBox="1"/>
          <p:nvPr/>
        </p:nvSpPr>
        <p:spPr>
          <a:xfrm>
            <a:off x="278292" y="2547044"/>
            <a:ext cx="3730411" cy="369332"/>
          </a:xfrm>
          <a:prstGeom prst="rect">
            <a:avLst/>
          </a:prstGeom>
          <a:noFill/>
        </p:spPr>
        <p:txBody>
          <a:bodyPr wrap="square" rtlCol="0">
            <a:spAutoFit/>
          </a:bodyPr>
          <a:lstStyle/>
          <a:p>
            <a:r>
              <a:rPr lang="en-AU" b="1" dirty="0">
                <a:sym typeface="Wingdings" panose="05000000000000000000" pitchFamily="2" charset="2"/>
              </a:rPr>
              <a:t> </a:t>
            </a:r>
            <a:r>
              <a:rPr lang="en-AU" b="1" dirty="0"/>
              <a:t>Section C Fire resistance</a:t>
            </a:r>
          </a:p>
        </p:txBody>
      </p:sp>
      <p:sp>
        <p:nvSpPr>
          <p:cNvPr id="9" name="Section D Access and egress">
            <a:extLst>
              <a:ext uri="{FF2B5EF4-FFF2-40B4-BE49-F238E27FC236}">
                <a16:creationId xmlns:a16="http://schemas.microsoft.com/office/drawing/2014/main" xmlns="" id="{7A284E0F-C0F6-43AE-9AD6-EF75CAE4CE9D}"/>
              </a:ext>
            </a:extLst>
          </p:cNvPr>
          <p:cNvSpPr txBox="1"/>
          <p:nvPr/>
        </p:nvSpPr>
        <p:spPr>
          <a:xfrm>
            <a:off x="278292" y="3086762"/>
            <a:ext cx="4157663" cy="369332"/>
          </a:xfrm>
          <a:prstGeom prst="rect">
            <a:avLst/>
          </a:prstGeom>
          <a:noFill/>
        </p:spPr>
        <p:txBody>
          <a:bodyPr wrap="square" rtlCol="0">
            <a:spAutoFit/>
          </a:bodyPr>
          <a:lstStyle/>
          <a:p>
            <a:r>
              <a:rPr lang="en-AU" b="1" dirty="0">
                <a:sym typeface="Wingdings" panose="05000000000000000000" pitchFamily="2" charset="2"/>
              </a:rPr>
              <a:t> </a:t>
            </a:r>
            <a:r>
              <a:rPr lang="en-AU" b="1" dirty="0"/>
              <a:t>Section D Access and egress</a:t>
            </a:r>
          </a:p>
        </p:txBody>
      </p:sp>
      <p:sp>
        <p:nvSpPr>
          <p:cNvPr id="5" name="Section E Services and equip">
            <a:extLst>
              <a:ext uri="{FF2B5EF4-FFF2-40B4-BE49-F238E27FC236}">
                <a16:creationId xmlns:a16="http://schemas.microsoft.com/office/drawing/2014/main" xmlns="" id="{C40F2263-BC69-4A78-A374-CAED30508C31}"/>
              </a:ext>
            </a:extLst>
          </p:cNvPr>
          <p:cNvSpPr txBox="1"/>
          <p:nvPr/>
        </p:nvSpPr>
        <p:spPr>
          <a:xfrm>
            <a:off x="278292" y="3626479"/>
            <a:ext cx="4312994" cy="369332"/>
          </a:xfrm>
          <a:prstGeom prst="rect">
            <a:avLst/>
          </a:prstGeom>
          <a:noFill/>
        </p:spPr>
        <p:txBody>
          <a:bodyPr wrap="square" rtlCol="0">
            <a:spAutoFit/>
          </a:bodyPr>
          <a:lstStyle/>
          <a:p>
            <a:r>
              <a:rPr lang="en-AU" b="1" dirty="0">
                <a:sym typeface="Wingdings" panose="05000000000000000000" pitchFamily="2" charset="2"/>
              </a:rPr>
              <a:t> Section E Services and equipment</a:t>
            </a:r>
            <a:endParaRPr lang="en-AU" b="1" dirty="0"/>
          </a:p>
        </p:txBody>
      </p:sp>
      <p:sp>
        <p:nvSpPr>
          <p:cNvPr id="6" name="Section F Health and amenity">
            <a:extLst>
              <a:ext uri="{FF2B5EF4-FFF2-40B4-BE49-F238E27FC236}">
                <a16:creationId xmlns:a16="http://schemas.microsoft.com/office/drawing/2014/main" xmlns="" id="{03C7C6FF-D6A6-41ED-BBF2-05114ABF2B3D}"/>
              </a:ext>
            </a:extLst>
          </p:cNvPr>
          <p:cNvSpPr txBox="1"/>
          <p:nvPr/>
        </p:nvSpPr>
        <p:spPr>
          <a:xfrm>
            <a:off x="278292" y="4166197"/>
            <a:ext cx="4026973" cy="369332"/>
          </a:xfrm>
          <a:prstGeom prst="rect">
            <a:avLst/>
          </a:prstGeom>
          <a:noFill/>
        </p:spPr>
        <p:txBody>
          <a:bodyPr wrap="square" rtlCol="0">
            <a:spAutoFit/>
          </a:bodyPr>
          <a:lstStyle/>
          <a:p>
            <a:r>
              <a:rPr lang="en-AU" b="1" dirty="0">
                <a:sym typeface="Wingdings" panose="05000000000000000000" pitchFamily="2" charset="2"/>
              </a:rPr>
              <a:t> </a:t>
            </a:r>
            <a:r>
              <a:rPr lang="en-AU" b="1" dirty="0"/>
              <a:t>Section F Health and amenity</a:t>
            </a:r>
          </a:p>
        </p:txBody>
      </p:sp>
      <p:sp>
        <p:nvSpPr>
          <p:cNvPr id="10" name="Section G Ancillary provisions">
            <a:extLst>
              <a:ext uri="{FF2B5EF4-FFF2-40B4-BE49-F238E27FC236}">
                <a16:creationId xmlns:a16="http://schemas.microsoft.com/office/drawing/2014/main" xmlns="" id="{26AB85C6-7F42-4308-868C-3D59AFB3468E}"/>
              </a:ext>
            </a:extLst>
          </p:cNvPr>
          <p:cNvSpPr txBox="1"/>
          <p:nvPr/>
        </p:nvSpPr>
        <p:spPr>
          <a:xfrm>
            <a:off x="278293" y="4705914"/>
            <a:ext cx="4026964" cy="369331"/>
          </a:xfrm>
          <a:prstGeom prst="rect">
            <a:avLst/>
          </a:prstGeom>
          <a:noFill/>
        </p:spPr>
        <p:txBody>
          <a:bodyPr wrap="square" rtlCol="0">
            <a:spAutoFit/>
          </a:bodyPr>
          <a:lstStyle/>
          <a:p>
            <a:r>
              <a:rPr lang="en-AU" b="1" dirty="0">
                <a:sym typeface="Wingdings" panose="05000000000000000000" pitchFamily="2" charset="2"/>
              </a:rPr>
              <a:t> </a:t>
            </a:r>
            <a:r>
              <a:rPr lang="en-AU" b="1" dirty="0"/>
              <a:t>Section G Ancillary provisions</a:t>
            </a:r>
          </a:p>
        </p:txBody>
      </p:sp>
      <p:sp>
        <p:nvSpPr>
          <p:cNvPr id="7" name="Section H Special use buildings">
            <a:extLst>
              <a:ext uri="{FF2B5EF4-FFF2-40B4-BE49-F238E27FC236}">
                <a16:creationId xmlns:a16="http://schemas.microsoft.com/office/drawing/2014/main" xmlns="" id="{0B8F2B6D-0376-4F38-ABF4-F68C85FF3072}"/>
              </a:ext>
            </a:extLst>
          </p:cNvPr>
          <p:cNvSpPr txBox="1"/>
          <p:nvPr/>
        </p:nvSpPr>
        <p:spPr>
          <a:xfrm>
            <a:off x="278292" y="5245631"/>
            <a:ext cx="4312994" cy="369332"/>
          </a:xfrm>
          <a:prstGeom prst="rect">
            <a:avLst/>
          </a:prstGeom>
          <a:noFill/>
        </p:spPr>
        <p:txBody>
          <a:bodyPr wrap="square" rtlCol="0">
            <a:spAutoFit/>
          </a:bodyPr>
          <a:lstStyle/>
          <a:p>
            <a:r>
              <a:rPr lang="en-AU" b="1" dirty="0">
                <a:sym typeface="Wingdings" panose="05000000000000000000" pitchFamily="2" charset="2"/>
              </a:rPr>
              <a:t> </a:t>
            </a:r>
            <a:r>
              <a:rPr lang="en-AU" b="1" dirty="0"/>
              <a:t>Section </a:t>
            </a:r>
            <a:r>
              <a:rPr lang="en-AU" b="1" dirty="0" smtClean="0"/>
              <a:t>I </a:t>
            </a:r>
            <a:r>
              <a:rPr lang="en-AU" b="1" dirty="0"/>
              <a:t>Special use buildings</a:t>
            </a:r>
          </a:p>
        </p:txBody>
      </p:sp>
      <p:sp>
        <p:nvSpPr>
          <p:cNvPr id="8" name="Section J Energy efficiency">
            <a:extLst>
              <a:ext uri="{FF2B5EF4-FFF2-40B4-BE49-F238E27FC236}">
                <a16:creationId xmlns:a16="http://schemas.microsoft.com/office/drawing/2014/main" xmlns="" id="{899EDB8C-49E6-429F-A974-999F43892844}"/>
              </a:ext>
            </a:extLst>
          </p:cNvPr>
          <p:cNvSpPr txBox="1"/>
          <p:nvPr/>
        </p:nvSpPr>
        <p:spPr>
          <a:xfrm>
            <a:off x="278293" y="5785349"/>
            <a:ext cx="3903406" cy="369332"/>
          </a:xfrm>
          <a:prstGeom prst="rect">
            <a:avLst/>
          </a:prstGeom>
          <a:noFill/>
        </p:spPr>
        <p:txBody>
          <a:bodyPr wrap="square" rtlCol="0">
            <a:spAutoFit/>
          </a:bodyPr>
          <a:lstStyle/>
          <a:p>
            <a:pPr marL="274638" indent="-274638"/>
            <a:r>
              <a:rPr lang="en-AU" b="1" dirty="0">
                <a:sym typeface="Wingdings" panose="05000000000000000000" pitchFamily="2" charset="2"/>
              </a:rPr>
              <a:t> </a:t>
            </a:r>
            <a:r>
              <a:rPr lang="en-AU" b="1" dirty="0"/>
              <a:t>Section J Energy efficiency</a:t>
            </a:r>
          </a:p>
        </p:txBody>
      </p:sp>
      <p:grpSp>
        <p:nvGrpSpPr>
          <p:cNvPr id="18" name="Section B expansion">
            <a:extLst>
              <a:ext uri="{FF2B5EF4-FFF2-40B4-BE49-F238E27FC236}">
                <a16:creationId xmlns:a16="http://schemas.microsoft.com/office/drawing/2014/main" xmlns="" id="{E2F254E1-F153-4D06-A755-BD9CC6F3D658}"/>
              </a:ext>
            </a:extLst>
          </p:cNvPr>
          <p:cNvGrpSpPr/>
          <p:nvPr/>
        </p:nvGrpSpPr>
        <p:grpSpPr>
          <a:xfrm>
            <a:off x="5200650" y="1943098"/>
            <a:ext cx="6757988" cy="4679353"/>
            <a:chOff x="5200650" y="1857375"/>
            <a:chExt cx="6757988" cy="4679353"/>
          </a:xfrm>
        </p:grpSpPr>
        <p:sp>
          <p:nvSpPr>
            <p:cNvPr id="19" name="White background box">
              <a:extLst>
                <a:ext uri="{FF2B5EF4-FFF2-40B4-BE49-F238E27FC236}">
                  <a16:creationId xmlns:a16="http://schemas.microsoft.com/office/drawing/2014/main" xmlns="" id="{1D5E39FD-1924-443C-964C-CC5A392A61E4}"/>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Section B description">
              <a:extLst>
                <a:ext uri="{FF2B5EF4-FFF2-40B4-BE49-F238E27FC236}">
                  <a16:creationId xmlns:a16="http://schemas.microsoft.com/office/drawing/2014/main" xmlns="" id="{250FEE1C-26BF-4A2E-A4C7-4C36058F2A85}"/>
                </a:ext>
              </a:extLst>
            </p:cNvPr>
            <p:cNvSpPr txBox="1">
              <a:spLocks/>
            </p:cNvSpPr>
            <p:nvPr/>
          </p:nvSpPr>
          <p:spPr>
            <a:xfrm>
              <a:off x="5351547" y="1999653"/>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000" b="1" dirty="0">
                  <a:solidFill>
                    <a:schemeClr val="accent3"/>
                  </a:solidFill>
                </a:rPr>
                <a:t>Section B Structure</a:t>
              </a:r>
            </a:p>
            <a:p>
              <a:pPr marL="0" indent="0">
                <a:spcBef>
                  <a:spcPts val="1200"/>
                </a:spcBef>
                <a:spcAft>
                  <a:spcPts val="0"/>
                </a:spcAft>
                <a:buNone/>
              </a:pPr>
              <a:r>
                <a:rPr lang="en-AU" sz="1800" b="1" dirty="0"/>
                <a:t>Objective</a:t>
              </a:r>
            </a:p>
            <a:p>
              <a:pPr>
                <a:spcBef>
                  <a:spcPts val="300"/>
                </a:spcBef>
                <a:spcAft>
                  <a:spcPts val="300"/>
                </a:spcAft>
              </a:pPr>
              <a:r>
                <a:rPr lang="en-AU" sz="1800" dirty="0"/>
                <a:t>Safeguarding people and other property from the effects of a building suffering structural failure</a:t>
              </a:r>
            </a:p>
            <a:p>
              <a:pPr marL="0" indent="0">
                <a:spcBef>
                  <a:spcPts val="1200"/>
                </a:spcBef>
                <a:spcAft>
                  <a:spcPts val="0"/>
                </a:spcAft>
                <a:buNone/>
              </a:pPr>
              <a:r>
                <a:rPr lang="en-AU" sz="1800" b="1" dirty="0"/>
                <a:t>Contents</a:t>
              </a:r>
            </a:p>
            <a:p>
              <a:pPr marL="285750" indent="-285750">
                <a:spcBef>
                  <a:spcPts val="300"/>
                </a:spcBef>
                <a:spcAft>
                  <a:spcPts val="300"/>
                </a:spcAft>
              </a:pPr>
              <a:r>
                <a:rPr lang="en-AU" sz="1800" dirty="0"/>
                <a:t>Structural provisions for </a:t>
              </a:r>
              <a:r>
                <a:rPr lang="en-AU" sz="1800" b="1" dirty="0"/>
                <a:t>all classes</a:t>
              </a:r>
              <a:r>
                <a:rPr lang="en-AU" sz="1800" dirty="0"/>
                <a:t> of buildings</a:t>
              </a:r>
            </a:p>
            <a:p>
              <a:pPr marL="285750" indent="-285750">
                <a:spcBef>
                  <a:spcPts val="300"/>
                </a:spcBef>
                <a:spcAft>
                  <a:spcPts val="300"/>
                </a:spcAft>
              </a:pPr>
              <a:r>
                <a:rPr lang="en-AU" sz="1800" dirty="0"/>
                <a:t>4</a:t>
              </a:r>
              <a:r>
                <a:rPr lang="en-AU" sz="1800" dirty="0" smtClean="0"/>
                <a:t> </a:t>
              </a:r>
              <a:r>
                <a:rPr lang="en-AU" sz="1800" dirty="0"/>
                <a:t>Performance Requirements, </a:t>
              </a:r>
              <a:r>
                <a:rPr lang="en-AU" sz="1800" dirty="0" smtClean="0"/>
                <a:t>B1P1 </a:t>
              </a:r>
              <a:r>
                <a:rPr lang="en-AU" sz="1800" dirty="0"/>
                <a:t>to </a:t>
              </a:r>
              <a:r>
                <a:rPr lang="en-AU" sz="1800" dirty="0" smtClean="0"/>
                <a:t>B1P4</a:t>
              </a:r>
              <a:endParaRPr lang="en-AU" sz="1800" dirty="0"/>
            </a:p>
            <a:p>
              <a:pPr marL="285750" indent="-285750">
                <a:spcBef>
                  <a:spcPts val="300"/>
                </a:spcBef>
                <a:spcAft>
                  <a:spcPts val="300"/>
                </a:spcAft>
              </a:pPr>
              <a:r>
                <a:rPr lang="en-AU" sz="1800" dirty="0" smtClean="0"/>
                <a:t>2 </a:t>
              </a:r>
              <a:r>
                <a:rPr lang="en-AU" sz="1800" dirty="0"/>
                <a:t>Verification Methods, </a:t>
              </a:r>
              <a:r>
                <a:rPr lang="en-AU" sz="1800" dirty="0" smtClean="0"/>
                <a:t>B1V1 </a:t>
              </a:r>
              <a:r>
                <a:rPr lang="en-AU" sz="1800" dirty="0"/>
                <a:t>and </a:t>
              </a:r>
              <a:r>
                <a:rPr lang="en-AU" sz="1800" dirty="0" smtClean="0"/>
                <a:t>B1V2</a:t>
              </a:r>
              <a:endParaRPr lang="en-AU" sz="1800" dirty="0"/>
            </a:p>
            <a:p>
              <a:pPr marL="285750" indent="-285750">
                <a:spcBef>
                  <a:spcPts val="300"/>
                </a:spcBef>
                <a:spcAft>
                  <a:spcPts val="300"/>
                </a:spcAft>
              </a:pPr>
              <a:r>
                <a:rPr lang="en-AU" sz="1800" dirty="0"/>
                <a:t>DTS Provisions use many referenced documents</a:t>
              </a:r>
            </a:p>
            <a:p>
              <a:pPr marL="285750" indent="-285750">
                <a:spcBef>
                  <a:spcPts val="300"/>
                </a:spcBef>
                <a:spcAft>
                  <a:spcPts val="300"/>
                </a:spcAft>
              </a:pPr>
              <a:r>
                <a:rPr lang="en-AU" sz="1800" dirty="0"/>
                <a:t>One Specification for design of buildings in cyclonic areas</a:t>
              </a:r>
            </a:p>
          </p:txBody>
        </p:sp>
      </p:grpSp>
      <p:grpSp>
        <p:nvGrpSpPr>
          <p:cNvPr id="21" name="Section C expansion">
            <a:extLst>
              <a:ext uri="{FF2B5EF4-FFF2-40B4-BE49-F238E27FC236}">
                <a16:creationId xmlns:a16="http://schemas.microsoft.com/office/drawing/2014/main" xmlns="" id="{B665ECFD-8072-439B-83A1-72F2426DD3AB}"/>
              </a:ext>
            </a:extLst>
          </p:cNvPr>
          <p:cNvGrpSpPr/>
          <p:nvPr/>
        </p:nvGrpSpPr>
        <p:grpSpPr>
          <a:xfrm>
            <a:off x="5200650" y="1944000"/>
            <a:ext cx="6757988" cy="4679353"/>
            <a:chOff x="5200650" y="1857375"/>
            <a:chExt cx="6757988" cy="4679353"/>
          </a:xfrm>
        </p:grpSpPr>
        <p:sp>
          <p:nvSpPr>
            <p:cNvPr id="22" name="White background box">
              <a:extLst>
                <a:ext uri="{FF2B5EF4-FFF2-40B4-BE49-F238E27FC236}">
                  <a16:creationId xmlns:a16="http://schemas.microsoft.com/office/drawing/2014/main" xmlns="" id="{65CEC6F7-FCA7-448D-84EC-76EC1BF995D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23" name="Section C description">
              <a:extLst>
                <a:ext uri="{FF2B5EF4-FFF2-40B4-BE49-F238E27FC236}">
                  <a16:creationId xmlns:a16="http://schemas.microsoft.com/office/drawing/2014/main" xmlns="" id="{9AB753AC-B80F-4E4F-8CF9-6EBF8F055843}"/>
                </a:ext>
              </a:extLst>
            </p:cNvPr>
            <p:cNvSpPr txBox="1">
              <a:spLocks/>
            </p:cNvSpPr>
            <p:nvPr/>
          </p:nvSpPr>
          <p:spPr>
            <a:xfrm>
              <a:off x="5351547" y="1999653"/>
              <a:ext cx="6495891" cy="4537075"/>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000" b="1" dirty="0">
                  <a:solidFill>
                    <a:schemeClr val="accent3"/>
                  </a:solidFill>
                </a:rPr>
                <a:t>Section C Fire resistance</a:t>
              </a:r>
            </a:p>
            <a:p>
              <a:pPr marL="0" indent="0">
                <a:spcBef>
                  <a:spcPts val="1200"/>
                </a:spcBef>
                <a:spcAft>
                  <a:spcPts val="0"/>
                </a:spcAft>
                <a:buNone/>
              </a:pPr>
              <a:r>
                <a:rPr lang="en-AU" sz="1800" b="1" dirty="0"/>
                <a:t>Objective</a:t>
              </a:r>
            </a:p>
            <a:p>
              <a:pPr>
                <a:spcBef>
                  <a:spcPts val="300"/>
                </a:spcBef>
                <a:spcAft>
                  <a:spcPts val="300"/>
                </a:spcAft>
              </a:pPr>
              <a:r>
                <a:rPr lang="en-AU" sz="1800" dirty="0"/>
                <a:t>Safeguard people from illness or injury in a fire, allow safe evacuation, facilitate emergency response, avoid spread of fire between buildings, and protect property in a fire</a:t>
              </a:r>
            </a:p>
            <a:p>
              <a:pPr marL="0" indent="0">
                <a:spcBef>
                  <a:spcPts val="1200"/>
                </a:spcBef>
                <a:spcAft>
                  <a:spcPts val="0"/>
                </a:spcAft>
                <a:buNone/>
              </a:pPr>
              <a:r>
                <a:rPr lang="en-AU" sz="1800" b="1" dirty="0"/>
                <a:t>Contents</a:t>
              </a:r>
            </a:p>
            <a:p>
              <a:pPr marL="285750" indent="-285750">
                <a:spcBef>
                  <a:spcPts val="300"/>
                </a:spcBef>
                <a:spcAft>
                  <a:spcPts val="300"/>
                </a:spcAft>
              </a:pPr>
              <a:r>
                <a:rPr lang="en-AU" sz="1800" dirty="0"/>
                <a:t>9</a:t>
              </a:r>
              <a:r>
                <a:rPr lang="en-AU" sz="1800" dirty="0" smtClean="0"/>
                <a:t> </a:t>
              </a:r>
              <a:r>
                <a:rPr lang="en-AU" sz="1800" dirty="0"/>
                <a:t>Performance Requirements, </a:t>
              </a:r>
              <a:r>
                <a:rPr lang="en-AU" sz="1800" dirty="0" smtClean="0"/>
                <a:t>4 </a:t>
              </a:r>
              <a:r>
                <a:rPr lang="en-AU" sz="1800" dirty="0"/>
                <a:t>Verification Methods</a:t>
              </a:r>
            </a:p>
            <a:p>
              <a:pPr marL="285750" indent="-285750">
                <a:spcBef>
                  <a:spcPts val="300"/>
                </a:spcBef>
                <a:spcAft>
                  <a:spcPts val="300"/>
                </a:spcAft>
              </a:pPr>
              <a:r>
                <a:rPr lang="en-AU" sz="1800" dirty="0"/>
                <a:t>DTS Provisions including calculation of rise in storeys and applicable type of construction</a:t>
              </a:r>
            </a:p>
            <a:p>
              <a:pPr marL="285750" indent="-285750">
                <a:spcBef>
                  <a:spcPts val="300"/>
                </a:spcBef>
                <a:spcAft>
                  <a:spcPts val="300"/>
                </a:spcAft>
              </a:pPr>
              <a:r>
                <a:rPr lang="en-AU" sz="1800" dirty="0" smtClean="0"/>
                <a:t>10 specifications </a:t>
              </a:r>
              <a:r>
                <a:rPr lang="en-AU" sz="1800" dirty="0"/>
                <a:t>including type of construction</a:t>
              </a:r>
            </a:p>
            <a:p>
              <a:pPr marL="285750" indent="-285750">
                <a:spcBef>
                  <a:spcPts val="300"/>
                </a:spcBef>
                <a:spcAft>
                  <a:spcPts val="300"/>
                </a:spcAft>
              </a:pPr>
              <a:r>
                <a:rPr lang="en-AU" sz="1800" dirty="0"/>
                <a:t>The Fire Safety Verification Method (FSVM) </a:t>
              </a:r>
              <a:r>
                <a:rPr lang="en-AU" sz="1800" dirty="0" smtClean="0"/>
                <a:t>may </a:t>
              </a:r>
              <a:r>
                <a:rPr lang="en-AU" sz="1800" dirty="0"/>
                <a:t>also be used to meet some Section C Performance Requirements</a:t>
              </a:r>
            </a:p>
            <a:p>
              <a:pPr marL="285750" indent="-285750">
                <a:spcBef>
                  <a:spcPts val="300"/>
                </a:spcBef>
                <a:spcAft>
                  <a:spcPts val="300"/>
                </a:spcAft>
              </a:pPr>
              <a:endParaRPr lang="en-AU" sz="1800" dirty="0"/>
            </a:p>
          </p:txBody>
        </p:sp>
      </p:grpSp>
      <p:grpSp>
        <p:nvGrpSpPr>
          <p:cNvPr id="24" name="Section D expansion">
            <a:extLst>
              <a:ext uri="{FF2B5EF4-FFF2-40B4-BE49-F238E27FC236}">
                <a16:creationId xmlns:a16="http://schemas.microsoft.com/office/drawing/2014/main" xmlns="" id="{31768437-932C-463D-AAA6-D3261C9B299B}"/>
              </a:ext>
            </a:extLst>
          </p:cNvPr>
          <p:cNvGrpSpPr/>
          <p:nvPr/>
        </p:nvGrpSpPr>
        <p:grpSpPr>
          <a:xfrm>
            <a:off x="5200650" y="1944000"/>
            <a:ext cx="6757988" cy="4679353"/>
            <a:chOff x="5200650" y="1857375"/>
            <a:chExt cx="6757988" cy="4679353"/>
          </a:xfrm>
        </p:grpSpPr>
        <p:sp>
          <p:nvSpPr>
            <p:cNvPr id="25" name="White background box">
              <a:extLst>
                <a:ext uri="{FF2B5EF4-FFF2-40B4-BE49-F238E27FC236}">
                  <a16:creationId xmlns:a16="http://schemas.microsoft.com/office/drawing/2014/main" xmlns="" id="{9A643A26-23E2-4BF0-8D8B-7EDF965C4AF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Section D description">
              <a:extLst>
                <a:ext uri="{FF2B5EF4-FFF2-40B4-BE49-F238E27FC236}">
                  <a16:creationId xmlns:a16="http://schemas.microsoft.com/office/drawing/2014/main" xmlns="" id="{8C353603-D6B1-422A-A6B1-BCA460807F4E}"/>
                </a:ext>
              </a:extLst>
            </p:cNvPr>
            <p:cNvSpPr txBox="1">
              <a:spLocks/>
            </p:cNvSpPr>
            <p:nvPr/>
          </p:nvSpPr>
          <p:spPr>
            <a:xfrm>
              <a:off x="5351547" y="1999653"/>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chemeClr val="accent3"/>
                  </a:solidFill>
                </a:rPr>
                <a:t>Section D Access and egress</a:t>
              </a:r>
            </a:p>
            <a:p>
              <a:pPr marL="0" indent="0">
                <a:spcBef>
                  <a:spcPts val="1200"/>
                </a:spcBef>
                <a:spcAft>
                  <a:spcPts val="0"/>
                </a:spcAft>
                <a:buNone/>
              </a:pPr>
              <a:r>
                <a:rPr lang="en-AU" sz="1800" b="1" dirty="0"/>
                <a:t>Objective</a:t>
              </a:r>
            </a:p>
            <a:p>
              <a:pPr>
                <a:spcBef>
                  <a:spcPts val="300"/>
                </a:spcBef>
                <a:spcAft>
                  <a:spcPts val="300"/>
                </a:spcAft>
              </a:pPr>
              <a:r>
                <a:rPr lang="en-AU" sz="1800" dirty="0"/>
                <a:t>Provide safe, equitable and dignified access to a building, its services and facilities, as far as reasonable</a:t>
              </a:r>
            </a:p>
            <a:p>
              <a:pPr>
                <a:spcBef>
                  <a:spcPts val="300"/>
                </a:spcBef>
                <a:spcAft>
                  <a:spcPts val="300"/>
                </a:spcAft>
              </a:pPr>
              <a:r>
                <a:rPr lang="en-AU" sz="1800" dirty="0"/>
                <a:t>Safeguard occupants from illness or injury while evacuating a building during an emergency</a:t>
              </a:r>
            </a:p>
            <a:p>
              <a:pPr marL="0" indent="0">
                <a:spcBef>
                  <a:spcPts val="1200"/>
                </a:spcBef>
                <a:spcAft>
                  <a:spcPts val="0"/>
                </a:spcAft>
                <a:buNone/>
              </a:pPr>
              <a:r>
                <a:rPr lang="en-AU" sz="1800" b="1" dirty="0"/>
                <a:t>Contents</a:t>
              </a:r>
            </a:p>
            <a:p>
              <a:pPr marL="285750" indent="-285750">
                <a:spcBef>
                  <a:spcPts val="300"/>
                </a:spcBef>
                <a:spcAft>
                  <a:spcPts val="300"/>
                </a:spcAft>
              </a:pPr>
              <a:r>
                <a:rPr lang="en-AU" sz="1800" dirty="0"/>
                <a:t>Number and construction of exits, exit travel distances, width of doorways, swing of doors and door latches</a:t>
              </a:r>
            </a:p>
            <a:p>
              <a:pPr marL="285750" indent="-285750">
                <a:spcBef>
                  <a:spcPts val="300"/>
                </a:spcBef>
                <a:spcAft>
                  <a:spcPts val="300"/>
                </a:spcAft>
              </a:pPr>
              <a:r>
                <a:rPr lang="en-AU" sz="1800" dirty="0"/>
                <a:t>Organised into Parts which each contain Performance Requirements, Verification Methods and DTS Provisions</a:t>
              </a:r>
            </a:p>
            <a:p>
              <a:pPr marL="285750" indent="-285750">
                <a:spcBef>
                  <a:spcPts val="300"/>
                </a:spcBef>
                <a:spcAft>
                  <a:spcPts val="300"/>
                </a:spcAft>
              </a:pPr>
              <a:r>
                <a:rPr lang="en-AU" sz="1800" dirty="0"/>
                <a:t>The FSVM </a:t>
              </a:r>
              <a:r>
                <a:rPr lang="en-AU" sz="1800" dirty="0" smtClean="0"/>
                <a:t>may </a:t>
              </a:r>
              <a:r>
                <a:rPr lang="en-AU" sz="1800" dirty="0"/>
                <a:t>also be used to meet some Section D Performance Requirements</a:t>
              </a:r>
            </a:p>
          </p:txBody>
        </p:sp>
      </p:grpSp>
      <p:grpSp>
        <p:nvGrpSpPr>
          <p:cNvPr id="28" name="Section E expansion">
            <a:extLst>
              <a:ext uri="{FF2B5EF4-FFF2-40B4-BE49-F238E27FC236}">
                <a16:creationId xmlns:a16="http://schemas.microsoft.com/office/drawing/2014/main" xmlns="" id="{8DE06EC9-7992-40D0-9F67-600AC31F87AF}"/>
              </a:ext>
            </a:extLst>
          </p:cNvPr>
          <p:cNvGrpSpPr/>
          <p:nvPr/>
        </p:nvGrpSpPr>
        <p:grpSpPr>
          <a:xfrm>
            <a:off x="5200650" y="1944000"/>
            <a:ext cx="6757988" cy="4679353"/>
            <a:chOff x="5200650" y="1857375"/>
            <a:chExt cx="6757988" cy="4679353"/>
          </a:xfrm>
        </p:grpSpPr>
        <p:sp>
          <p:nvSpPr>
            <p:cNvPr id="29" name="White background box">
              <a:extLst>
                <a:ext uri="{FF2B5EF4-FFF2-40B4-BE49-F238E27FC236}">
                  <a16:creationId xmlns:a16="http://schemas.microsoft.com/office/drawing/2014/main" xmlns="" id="{1CCE0F7F-427F-4745-9C99-31F93A93DCD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Section E description">
              <a:extLst>
                <a:ext uri="{FF2B5EF4-FFF2-40B4-BE49-F238E27FC236}">
                  <a16:creationId xmlns:a16="http://schemas.microsoft.com/office/drawing/2014/main" xmlns="" id="{F1B91E8A-0990-4F93-8B45-313D96DBAA21}"/>
                </a:ext>
              </a:extLst>
            </p:cNvPr>
            <p:cNvSpPr txBox="1">
              <a:spLocks/>
            </p:cNvSpPr>
            <p:nvPr/>
          </p:nvSpPr>
          <p:spPr>
            <a:xfrm>
              <a:off x="5351547" y="1999653"/>
              <a:ext cx="6495891" cy="4537075"/>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000" b="1" dirty="0">
                  <a:solidFill>
                    <a:schemeClr val="accent3"/>
                  </a:solidFill>
                </a:rPr>
                <a:t>Section E Services and equipment</a:t>
              </a:r>
            </a:p>
            <a:p>
              <a:pPr marL="0" indent="0">
                <a:spcBef>
                  <a:spcPts val="1200"/>
                </a:spcBef>
                <a:spcAft>
                  <a:spcPts val="0"/>
                </a:spcAft>
                <a:buNone/>
              </a:pPr>
              <a:r>
                <a:rPr lang="en-AU" sz="1800" b="1" dirty="0"/>
                <a:t>Objective</a:t>
              </a:r>
            </a:p>
            <a:p>
              <a:pPr>
                <a:spcBef>
                  <a:spcPts val="300"/>
                </a:spcBef>
                <a:spcAft>
                  <a:spcPts val="300"/>
                </a:spcAft>
              </a:pPr>
              <a:r>
                <a:rPr lang="en-AU" sz="1800" dirty="0"/>
                <a:t>Provide adequate services to prevent or reduce the spread of fire and smoke and allow safe evacuation</a:t>
              </a:r>
            </a:p>
            <a:p>
              <a:pPr marL="0" indent="0">
                <a:spcBef>
                  <a:spcPts val="1200"/>
                </a:spcBef>
                <a:spcAft>
                  <a:spcPts val="0"/>
                </a:spcAft>
                <a:buNone/>
              </a:pPr>
              <a:r>
                <a:rPr lang="en-AU" sz="1800" b="1" dirty="0"/>
                <a:t>Contents</a:t>
              </a:r>
            </a:p>
            <a:p>
              <a:pPr marL="285750" indent="-285750">
                <a:spcBef>
                  <a:spcPts val="300"/>
                </a:spcBef>
                <a:spcAft>
                  <a:spcPts val="300"/>
                </a:spcAft>
              </a:pPr>
              <a:r>
                <a:rPr lang="en-AU" sz="1800" dirty="0"/>
                <a:t>Fire fighting equipment, smoke hazard management, installation of lifts, visibility, exit signs, warning systems</a:t>
              </a:r>
            </a:p>
            <a:p>
              <a:pPr marL="285750" indent="-285750">
                <a:spcBef>
                  <a:spcPts val="300"/>
                </a:spcBef>
                <a:spcAft>
                  <a:spcPts val="300"/>
                </a:spcAft>
              </a:pPr>
              <a:r>
                <a:rPr lang="en-AU" sz="1800" dirty="0"/>
                <a:t>Application may depend on triggers such as building class, building height, building use and floor area</a:t>
              </a:r>
            </a:p>
            <a:p>
              <a:pPr marL="285750" indent="-285750">
                <a:spcBef>
                  <a:spcPts val="300"/>
                </a:spcBef>
                <a:spcAft>
                  <a:spcPts val="300"/>
                </a:spcAft>
              </a:pPr>
              <a:r>
                <a:rPr lang="en-AU" sz="1800" dirty="0"/>
                <a:t>Organised into Parts which each contain Performance Requirements, Verification Methods and DTS Provisions</a:t>
              </a:r>
            </a:p>
            <a:p>
              <a:pPr marL="285750" indent="-285750">
                <a:spcBef>
                  <a:spcPts val="300"/>
                </a:spcBef>
                <a:spcAft>
                  <a:spcPts val="300"/>
                </a:spcAft>
              </a:pPr>
              <a:r>
                <a:rPr lang="en-AU" sz="1800" dirty="0"/>
                <a:t>The FSVM </a:t>
              </a:r>
              <a:r>
                <a:rPr lang="en-AU" sz="1800" dirty="0" smtClean="0"/>
                <a:t>may </a:t>
              </a:r>
              <a:r>
                <a:rPr lang="en-AU" sz="1800" dirty="0"/>
                <a:t>also be used to meet some Section E Performance Requirements</a:t>
              </a:r>
            </a:p>
            <a:p>
              <a:pPr marL="285750" indent="-285750">
                <a:spcBef>
                  <a:spcPts val="300"/>
                </a:spcBef>
                <a:spcAft>
                  <a:spcPts val="300"/>
                </a:spcAft>
              </a:pPr>
              <a:endParaRPr lang="en-AU" sz="1800" dirty="0"/>
            </a:p>
          </p:txBody>
        </p:sp>
      </p:grpSp>
      <p:grpSp>
        <p:nvGrpSpPr>
          <p:cNvPr id="31" name="Section F expansion">
            <a:extLst>
              <a:ext uri="{FF2B5EF4-FFF2-40B4-BE49-F238E27FC236}">
                <a16:creationId xmlns:a16="http://schemas.microsoft.com/office/drawing/2014/main" xmlns="" id="{F0869831-961D-43D4-AC3F-40EE96762AC7}"/>
              </a:ext>
            </a:extLst>
          </p:cNvPr>
          <p:cNvGrpSpPr/>
          <p:nvPr/>
        </p:nvGrpSpPr>
        <p:grpSpPr>
          <a:xfrm>
            <a:off x="5202000" y="1944000"/>
            <a:ext cx="6757988" cy="4679353"/>
            <a:chOff x="5200650" y="1857375"/>
            <a:chExt cx="6757988" cy="4679353"/>
          </a:xfrm>
        </p:grpSpPr>
        <p:sp>
          <p:nvSpPr>
            <p:cNvPr id="32" name="White background box">
              <a:extLst>
                <a:ext uri="{FF2B5EF4-FFF2-40B4-BE49-F238E27FC236}">
                  <a16:creationId xmlns:a16="http://schemas.microsoft.com/office/drawing/2014/main" xmlns="" id="{6ED0951B-4E7A-4DCF-8CEE-DC14776507AF}"/>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Section F description">
              <a:extLst>
                <a:ext uri="{FF2B5EF4-FFF2-40B4-BE49-F238E27FC236}">
                  <a16:creationId xmlns:a16="http://schemas.microsoft.com/office/drawing/2014/main" xmlns="" id="{5E3579DC-F1AF-41C6-AC10-2DEA8946B18C}"/>
                </a:ext>
              </a:extLst>
            </p:cNvPr>
            <p:cNvSpPr txBox="1">
              <a:spLocks/>
            </p:cNvSpPr>
            <p:nvPr/>
          </p:nvSpPr>
          <p:spPr>
            <a:xfrm>
              <a:off x="5351547" y="1999653"/>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000" b="1" dirty="0">
                  <a:solidFill>
                    <a:schemeClr val="accent3"/>
                  </a:solidFill>
                </a:rPr>
                <a:t>Section F Health and amenity</a:t>
              </a:r>
            </a:p>
            <a:p>
              <a:pPr marL="0" indent="0">
                <a:spcBef>
                  <a:spcPts val="1200"/>
                </a:spcBef>
                <a:spcAft>
                  <a:spcPts val="0"/>
                </a:spcAft>
                <a:buNone/>
              </a:pPr>
              <a:r>
                <a:rPr lang="en-AU" sz="1800" b="1" dirty="0"/>
                <a:t>Objective</a:t>
              </a:r>
            </a:p>
            <a:p>
              <a:pPr>
                <a:spcBef>
                  <a:spcPts val="300"/>
                </a:spcBef>
                <a:spcAft>
                  <a:spcPts val="300"/>
                </a:spcAft>
              </a:pPr>
              <a:r>
                <a:rPr lang="en-AU" sz="1800" dirty="0"/>
                <a:t>Safeguarding occupants from injury, illness or loss of amenity due to health and amenity aspects</a:t>
              </a:r>
            </a:p>
            <a:p>
              <a:pPr marL="0" indent="0">
                <a:spcBef>
                  <a:spcPts val="1200"/>
                </a:spcBef>
                <a:spcAft>
                  <a:spcPts val="0"/>
                </a:spcAft>
                <a:buNone/>
              </a:pPr>
              <a:r>
                <a:rPr lang="en-AU" sz="1800" b="1" dirty="0"/>
                <a:t>Contents</a:t>
              </a:r>
            </a:p>
            <a:p>
              <a:pPr marL="285750" indent="-285750">
                <a:spcBef>
                  <a:spcPts val="300"/>
                </a:spcBef>
                <a:spcAft>
                  <a:spcPts val="300"/>
                </a:spcAft>
              </a:pPr>
              <a:r>
                <a:rPr lang="en-AU" sz="1800" dirty="0"/>
                <a:t>Damp and weatherproofing, sanitary and other facilities, room heights, light and ventilation, sound transmission and insulation, management of condensation</a:t>
              </a:r>
            </a:p>
            <a:p>
              <a:pPr marL="285750" indent="-285750">
                <a:spcBef>
                  <a:spcPts val="300"/>
                </a:spcBef>
                <a:spcAft>
                  <a:spcPts val="300"/>
                </a:spcAft>
              </a:pPr>
              <a:r>
                <a:rPr lang="en-AU" sz="1800" dirty="0"/>
                <a:t>Organised into Parts which each contain Performance Requirements, Verification Methods and DTS Provisions</a:t>
              </a:r>
            </a:p>
          </p:txBody>
        </p:sp>
      </p:grpSp>
      <p:grpSp>
        <p:nvGrpSpPr>
          <p:cNvPr id="37" name="Section G expansion">
            <a:extLst>
              <a:ext uri="{FF2B5EF4-FFF2-40B4-BE49-F238E27FC236}">
                <a16:creationId xmlns:a16="http://schemas.microsoft.com/office/drawing/2014/main" xmlns="" id="{B9B191AA-967F-4B00-A78D-451E6969865A}"/>
              </a:ext>
            </a:extLst>
          </p:cNvPr>
          <p:cNvGrpSpPr/>
          <p:nvPr/>
        </p:nvGrpSpPr>
        <p:grpSpPr>
          <a:xfrm>
            <a:off x="5202000" y="1944000"/>
            <a:ext cx="6757988" cy="4679353"/>
            <a:chOff x="5200650" y="1857375"/>
            <a:chExt cx="6757988" cy="4679353"/>
          </a:xfrm>
        </p:grpSpPr>
        <p:sp>
          <p:nvSpPr>
            <p:cNvPr id="38" name="White background box">
              <a:extLst>
                <a:ext uri="{FF2B5EF4-FFF2-40B4-BE49-F238E27FC236}">
                  <a16:creationId xmlns:a16="http://schemas.microsoft.com/office/drawing/2014/main" xmlns="" id="{515B912B-62E9-404A-A7FA-00B90583EB27}"/>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Section G description">
              <a:extLst>
                <a:ext uri="{FF2B5EF4-FFF2-40B4-BE49-F238E27FC236}">
                  <a16:creationId xmlns:a16="http://schemas.microsoft.com/office/drawing/2014/main" xmlns="" id="{7400A87F-FABF-41E1-9206-CA4DF68FD208}"/>
                </a:ext>
              </a:extLst>
            </p:cNvPr>
            <p:cNvSpPr txBox="1">
              <a:spLocks/>
            </p:cNvSpPr>
            <p:nvPr/>
          </p:nvSpPr>
          <p:spPr>
            <a:xfrm>
              <a:off x="5351547" y="1999653"/>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000" b="1" dirty="0">
                  <a:solidFill>
                    <a:schemeClr val="accent3"/>
                  </a:solidFill>
                </a:rPr>
                <a:t>Section G Ancillary provisions</a:t>
              </a:r>
            </a:p>
            <a:p>
              <a:pPr marL="0" indent="0">
                <a:spcBef>
                  <a:spcPts val="1200"/>
                </a:spcBef>
                <a:spcAft>
                  <a:spcPts val="0"/>
                </a:spcAft>
                <a:buNone/>
              </a:pPr>
              <a:r>
                <a:rPr lang="en-AU" sz="1800" b="1" dirty="0"/>
                <a:t>Objective</a:t>
              </a:r>
            </a:p>
            <a:p>
              <a:pPr>
                <a:spcBef>
                  <a:spcPts val="300"/>
                </a:spcBef>
                <a:spcAft>
                  <a:spcPts val="300"/>
                </a:spcAft>
              </a:pPr>
              <a:r>
                <a:rPr lang="en-AU" sz="1800" dirty="0"/>
                <a:t>Provide special provisions for different kinds of structures and construction in specific conditions</a:t>
              </a:r>
            </a:p>
            <a:p>
              <a:pPr marL="0" indent="0">
                <a:spcBef>
                  <a:spcPts val="1200"/>
                </a:spcBef>
                <a:spcAft>
                  <a:spcPts val="0"/>
                </a:spcAft>
                <a:buNone/>
              </a:pPr>
              <a:r>
                <a:rPr lang="en-AU" sz="1800" b="1" dirty="0"/>
                <a:t>Contents</a:t>
              </a:r>
            </a:p>
            <a:p>
              <a:pPr marL="285750" indent="-285750">
                <a:spcBef>
                  <a:spcPts val="300"/>
                </a:spcBef>
                <a:spcAft>
                  <a:spcPts val="300"/>
                </a:spcAft>
              </a:pPr>
              <a:r>
                <a:rPr lang="en-AU" sz="1800" dirty="0"/>
                <a:t>Construction/installation of atriums, minor structures, boilers, pressure vessels, heating appliances, fireplaces, chimneys and flues</a:t>
              </a:r>
            </a:p>
            <a:p>
              <a:pPr marL="285750" indent="-285750">
                <a:spcBef>
                  <a:spcPts val="300"/>
                </a:spcBef>
                <a:spcAft>
                  <a:spcPts val="300"/>
                </a:spcAft>
              </a:pPr>
              <a:r>
                <a:rPr lang="en-AU" sz="1800" dirty="0"/>
                <a:t>Construction in alpine areas and bushfire prone areas</a:t>
              </a:r>
            </a:p>
            <a:p>
              <a:pPr marL="285750" indent="-285750">
                <a:spcBef>
                  <a:spcPts val="300"/>
                </a:spcBef>
                <a:spcAft>
                  <a:spcPts val="300"/>
                </a:spcAft>
              </a:pPr>
              <a:r>
                <a:rPr lang="en-AU" sz="1800" dirty="0"/>
                <a:t>Additional fire safety provisions for occupiable outdoor areas</a:t>
              </a:r>
            </a:p>
            <a:p>
              <a:pPr marL="285750" indent="-285750">
                <a:spcBef>
                  <a:spcPts val="300"/>
                </a:spcBef>
                <a:spcAft>
                  <a:spcPts val="300"/>
                </a:spcAft>
              </a:pPr>
              <a:r>
                <a:rPr lang="en-AU" sz="1800" dirty="0"/>
                <a:t>Organised into Parts which each contain Performance Requirements, Verification Methods and DTS Provisions</a:t>
              </a:r>
            </a:p>
          </p:txBody>
        </p:sp>
      </p:grpSp>
      <p:grpSp>
        <p:nvGrpSpPr>
          <p:cNvPr id="40" name="Section I expansion">
            <a:extLst>
              <a:ext uri="{FF2B5EF4-FFF2-40B4-BE49-F238E27FC236}">
                <a16:creationId xmlns:a16="http://schemas.microsoft.com/office/drawing/2014/main" xmlns="" id="{2746802B-7AA1-4872-945B-C6510C2B624E}"/>
              </a:ext>
            </a:extLst>
          </p:cNvPr>
          <p:cNvGrpSpPr/>
          <p:nvPr/>
        </p:nvGrpSpPr>
        <p:grpSpPr>
          <a:xfrm>
            <a:off x="5200650" y="1944000"/>
            <a:ext cx="6757988" cy="4679353"/>
            <a:chOff x="5200650" y="1857375"/>
            <a:chExt cx="6757988" cy="4679353"/>
          </a:xfrm>
        </p:grpSpPr>
        <p:sp>
          <p:nvSpPr>
            <p:cNvPr id="41" name="White background box">
              <a:extLst>
                <a:ext uri="{FF2B5EF4-FFF2-40B4-BE49-F238E27FC236}">
                  <a16:creationId xmlns:a16="http://schemas.microsoft.com/office/drawing/2014/main" xmlns="" id="{4645AFCF-571E-406A-9F29-CEB9F9898198}"/>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Section I description">
              <a:extLst>
                <a:ext uri="{FF2B5EF4-FFF2-40B4-BE49-F238E27FC236}">
                  <a16:creationId xmlns:a16="http://schemas.microsoft.com/office/drawing/2014/main" xmlns="" id="{95D7B2A2-9BF5-439B-A359-522351583BB3}"/>
                </a:ext>
              </a:extLst>
            </p:cNvPr>
            <p:cNvSpPr txBox="1">
              <a:spLocks/>
            </p:cNvSpPr>
            <p:nvPr/>
          </p:nvSpPr>
          <p:spPr>
            <a:xfrm>
              <a:off x="5351547" y="1999653"/>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000" b="1" dirty="0">
                  <a:solidFill>
                    <a:schemeClr val="accent3"/>
                  </a:solidFill>
                </a:rPr>
                <a:t>Section </a:t>
              </a:r>
              <a:r>
                <a:rPr lang="en-AU" sz="2000" b="1" dirty="0" smtClean="0">
                  <a:solidFill>
                    <a:schemeClr val="accent3"/>
                  </a:solidFill>
                </a:rPr>
                <a:t>I </a:t>
              </a:r>
              <a:r>
                <a:rPr lang="en-AU" sz="2000" b="1" dirty="0">
                  <a:solidFill>
                    <a:schemeClr val="accent3"/>
                  </a:solidFill>
                </a:rPr>
                <a:t>Special use buildings</a:t>
              </a:r>
            </a:p>
            <a:p>
              <a:pPr marL="0" indent="0">
                <a:spcBef>
                  <a:spcPts val="1200"/>
                </a:spcBef>
                <a:spcAft>
                  <a:spcPts val="0"/>
                </a:spcAft>
                <a:buNone/>
              </a:pPr>
              <a:r>
                <a:rPr lang="en-AU" sz="1800" b="1" dirty="0"/>
                <a:t>Objective</a:t>
              </a:r>
            </a:p>
            <a:p>
              <a:pPr>
                <a:spcBef>
                  <a:spcPts val="300"/>
                </a:spcBef>
                <a:spcAft>
                  <a:spcPts val="300"/>
                </a:spcAft>
              </a:pPr>
              <a:r>
                <a:rPr lang="en-AU" sz="1800" dirty="0"/>
                <a:t>Provide additional DTS Provisions for certain special use buildings</a:t>
              </a:r>
            </a:p>
            <a:p>
              <a:pPr marL="0" indent="0">
                <a:spcBef>
                  <a:spcPts val="1200"/>
                </a:spcBef>
                <a:spcAft>
                  <a:spcPts val="0"/>
                </a:spcAft>
                <a:buNone/>
              </a:pPr>
              <a:r>
                <a:rPr lang="en-AU" sz="1800" b="1" dirty="0"/>
                <a:t>Contents</a:t>
              </a:r>
            </a:p>
            <a:p>
              <a:pPr marL="285750" indent="-285750">
                <a:spcBef>
                  <a:spcPts val="300"/>
                </a:spcBef>
                <a:spcAft>
                  <a:spcPts val="300"/>
                </a:spcAft>
              </a:pPr>
              <a:r>
                <a:rPr lang="en-AU" sz="1800" dirty="0"/>
                <a:t>Theatres, stages and public halls</a:t>
              </a:r>
            </a:p>
            <a:p>
              <a:pPr marL="285750" indent="-285750">
                <a:spcBef>
                  <a:spcPts val="300"/>
                </a:spcBef>
                <a:spcAft>
                  <a:spcPts val="300"/>
                </a:spcAft>
              </a:pPr>
              <a:r>
                <a:rPr lang="en-AU" sz="1800" dirty="0"/>
                <a:t>Public transport buildings</a:t>
              </a:r>
            </a:p>
            <a:p>
              <a:pPr marL="285750" indent="-285750">
                <a:spcBef>
                  <a:spcPts val="300"/>
                </a:spcBef>
                <a:spcAft>
                  <a:spcPts val="300"/>
                </a:spcAft>
              </a:pPr>
              <a:r>
                <a:rPr lang="en-AU" sz="1800" dirty="0"/>
                <a:t>Farm buildings and farm sheds</a:t>
              </a:r>
            </a:p>
            <a:p>
              <a:pPr marL="285750" indent="-285750">
                <a:spcBef>
                  <a:spcPts val="300"/>
                </a:spcBef>
                <a:spcAft>
                  <a:spcPts val="300"/>
                </a:spcAft>
              </a:pPr>
              <a:r>
                <a:rPr lang="en-AU" sz="1800" dirty="0"/>
                <a:t>Performance Requirements are found in Sections B-F of Volume One</a:t>
              </a:r>
            </a:p>
          </p:txBody>
        </p:sp>
      </p:grpSp>
      <p:grpSp>
        <p:nvGrpSpPr>
          <p:cNvPr id="43" name="Section J expansion">
            <a:extLst>
              <a:ext uri="{FF2B5EF4-FFF2-40B4-BE49-F238E27FC236}">
                <a16:creationId xmlns:a16="http://schemas.microsoft.com/office/drawing/2014/main" xmlns="" id="{356BCFF0-9292-4E7B-9917-CF1E2DDFB3C0}"/>
              </a:ext>
            </a:extLst>
          </p:cNvPr>
          <p:cNvGrpSpPr/>
          <p:nvPr/>
        </p:nvGrpSpPr>
        <p:grpSpPr>
          <a:xfrm>
            <a:off x="5200650" y="1944000"/>
            <a:ext cx="6757988" cy="4679353"/>
            <a:chOff x="5200650" y="1857375"/>
            <a:chExt cx="6757988" cy="4679353"/>
          </a:xfrm>
        </p:grpSpPr>
        <p:sp>
          <p:nvSpPr>
            <p:cNvPr id="44" name="White background box">
              <a:extLst>
                <a:ext uri="{FF2B5EF4-FFF2-40B4-BE49-F238E27FC236}">
                  <a16:creationId xmlns:a16="http://schemas.microsoft.com/office/drawing/2014/main" xmlns="" id="{9CE302F6-9204-4510-B3B1-E9FB22EBF22F}"/>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Section J description">
              <a:extLst>
                <a:ext uri="{FF2B5EF4-FFF2-40B4-BE49-F238E27FC236}">
                  <a16:creationId xmlns:a16="http://schemas.microsoft.com/office/drawing/2014/main" xmlns="" id="{111C6DCD-6013-4BA2-AD1C-CA4AEB971CA7}"/>
                </a:ext>
              </a:extLst>
            </p:cNvPr>
            <p:cNvSpPr txBox="1">
              <a:spLocks/>
            </p:cNvSpPr>
            <p:nvPr/>
          </p:nvSpPr>
          <p:spPr>
            <a:xfrm>
              <a:off x="5351547" y="1999653"/>
              <a:ext cx="6495891" cy="4537075"/>
            </a:xfrm>
            <a:prstGeom prst="rect">
              <a:avLst/>
            </a:prstGeom>
          </p:spPr>
          <p:txBody>
            <a:bodyPr>
              <a:normAutofit lnSpcReduction="1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200" b="1" dirty="0">
                  <a:solidFill>
                    <a:schemeClr val="accent3"/>
                  </a:solidFill>
                </a:rPr>
                <a:t>Section J Energy efficiency</a:t>
              </a:r>
            </a:p>
            <a:p>
              <a:pPr marL="0" indent="0">
                <a:spcBef>
                  <a:spcPts val="1200"/>
                </a:spcBef>
                <a:spcAft>
                  <a:spcPts val="0"/>
                </a:spcAft>
                <a:buNone/>
              </a:pPr>
              <a:r>
                <a:rPr lang="en-AU" sz="1900" b="1" dirty="0"/>
                <a:t>Objective</a:t>
              </a:r>
            </a:p>
            <a:p>
              <a:pPr>
                <a:spcBef>
                  <a:spcPts val="300"/>
                </a:spcBef>
                <a:spcAft>
                  <a:spcPts val="300"/>
                </a:spcAft>
              </a:pPr>
              <a:r>
                <a:rPr lang="en-AU" sz="1900" dirty="0"/>
                <a:t>To reduce the greenhouse gas emissions generated in the operation of Class 2-9 buildings and structures</a:t>
              </a:r>
            </a:p>
            <a:p>
              <a:pPr marL="0" indent="0">
                <a:spcBef>
                  <a:spcPts val="1200"/>
                </a:spcBef>
                <a:spcAft>
                  <a:spcPts val="0"/>
                </a:spcAft>
                <a:buNone/>
              </a:pPr>
              <a:r>
                <a:rPr lang="en-AU" sz="1900" b="1" dirty="0"/>
                <a:t>Contents</a:t>
              </a:r>
            </a:p>
            <a:p>
              <a:pPr marL="285750" indent="-285750">
                <a:spcBef>
                  <a:spcPts val="300"/>
                </a:spcBef>
                <a:spcAft>
                  <a:spcPts val="300"/>
                </a:spcAft>
              </a:pPr>
              <a:r>
                <a:rPr lang="en-AU" sz="1900" dirty="0"/>
                <a:t>Energy efficiency requirements for buildings and structures</a:t>
              </a:r>
            </a:p>
            <a:p>
              <a:pPr marL="285750" indent="-285750">
                <a:spcBef>
                  <a:spcPts val="300"/>
                </a:spcBef>
                <a:spcAft>
                  <a:spcPts val="300"/>
                </a:spcAft>
              </a:pPr>
              <a:r>
                <a:rPr lang="en-AU" sz="1900" dirty="0"/>
                <a:t>Building fabric and sealing, air-conditioning and ventilation systems, use of artificial light and power, heated water supply, water for swimming pools and spa pools, and facilities for energy monitoring</a:t>
              </a:r>
            </a:p>
            <a:p>
              <a:pPr marL="285750" indent="-285750">
                <a:spcBef>
                  <a:spcPts val="300"/>
                </a:spcBef>
                <a:spcAft>
                  <a:spcPts val="300"/>
                </a:spcAft>
              </a:pPr>
              <a:r>
                <a:rPr lang="en-AU" sz="1900" dirty="0"/>
                <a:t>4</a:t>
              </a:r>
              <a:r>
                <a:rPr lang="en-AU" sz="1900" dirty="0" smtClean="0"/>
                <a:t> Performance Requirements, </a:t>
              </a:r>
              <a:r>
                <a:rPr lang="en-AU" sz="1900" dirty="0"/>
                <a:t>5</a:t>
              </a:r>
              <a:r>
                <a:rPr lang="en-AU" sz="1900" dirty="0" smtClean="0"/>
                <a:t> </a:t>
              </a:r>
              <a:r>
                <a:rPr lang="en-AU" sz="1900" dirty="0"/>
                <a:t>Verification </a:t>
              </a:r>
              <a:r>
                <a:rPr lang="en-AU" sz="1900" dirty="0" smtClean="0"/>
                <a:t>Methods, </a:t>
              </a:r>
              <a:r>
                <a:rPr lang="en-AU" sz="1900" dirty="0"/>
                <a:t>with subsequent Parts containing the DTS Provisions</a:t>
              </a:r>
            </a:p>
            <a:p>
              <a:pPr marL="285750" indent="-285750">
                <a:spcBef>
                  <a:spcPts val="300"/>
                </a:spcBef>
                <a:spcAft>
                  <a:spcPts val="300"/>
                </a:spcAft>
              </a:pPr>
              <a:r>
                <a:rPr lang="en-AU" sz="1900" dirty="0" smtClean="0"/>
                <a:t>10 </a:t>
              </a:r>
              <a:r>
                <a:rPr lang="en-AU" sz="1900" dirty="0"/>
                <a:t>S</a:t>
              </a:r>
              <a:r>
                <a:rPr lang="en-AU" sz="1900" dirty="0" smtClean="0"/>
                <a:t>pecifications</a:t>
              </a:r>
              <a:endParaRPr lang="en-AU" sz="1900" dirty="0"/>
            </a:p>
          </p:txBody>
        </p:sp>
      </p:grpSp>
    </p:spTree>
    <p:custDataLst>
      <p:tags r:id="rId1"/>
    </p:custDataLst>
    <p:extLst>
      <p:ext uri="{BB962C8B-B14F-4D97-AF65-F5344CB8AC3E}">
        <p14:creationId xmlns:p14="http://schemas.microsoft.com/office/powerpoint/2010/main" val="155861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9"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3"/>
                    </p:tgtEl>
                  </p:cond>
                </p:stCondLst>
                <p:endSync evt="end" delay="0">
                  <p:rtn val="all"/>
                </p:endSync>
                <p:childTnLst>
                  <p:par>
                    <p:cTn id="51" fill="hold">
                      <p:stCondLst>
                        <p:cond delay="0"/>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dissolv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nodeType="clickEffect">
                                  <p:stCondLst>
                                    <p:cond delay="0"/>
                                  </p:stCondLst>
                                  <p:childTnLst>
                                    <p:animEffect transition="out" filter="dissolv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dissolv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nodeType="clickEffect">
                                  <p:stCondLst>
                                    <p:cond delay="0"/>
                                  </p:stCondLst>
                                  <p:childTnLst>
                                    <p:animEffect transition="out" filter="dissolv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2" restart="whenNotActive" fill="hold" evtFilter="cancelBubble" nodeType="interactiveSeq">
                <p:stCondLst>
                  <p:cond evt="onClick" delay="0">
                    <p:tgtEl>
                      <p:spTgt spid="5"/>
                    </p:tgtEl>
                  </p:cond>
                </p:stCondLst>
                <p:endSync evt="end" delay="0">
                  <p:rtn val="all"/>
                </p:endSync>
                <p:childTnLst>
                  <p:par>
                    <p:cTn id="73" fill="hold">
                      <p:stCondLst>
                        <p:cond delay="0"/>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dissolve">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nodeType="clickEffect">
                                  <p:stCondLst>
                                    <p:cond delay="0"/>
                                  </p:stCondLst>
                                  <p:childTnLst>
                                    <p:animEffect transition="out" filter="dissolve">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3" restart="whenNotActive" fill="hold" evtFilter="cancelBubble" nodeType="interactiveSeq">
                <p:stCondLst>
                  <p:cond evt="onClick" delay="0">
                    <p:tgtEl>
                      <p:spTgt spid="6"/>
                    </p:tgtEl>
                  </p:cond>
                </p:stCondLst>
                <p:endSync evt="end" delay="0">
                  <p:rtn val="all"/>
                </p:endSync>
                <p:childTnLst>
                  <p:par>
                    <p:cTn id="84" fill="hold">
                      <p:stCondLst>
                        <p:cond delay="0"/>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dissolve">
                                      <p:cBhvr>
                                        <p:cTn id="88" dur="5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nodeType="clickEffect">
                                  <p:stCondLst>
                                    <p:cond delay="0"/>
                                  </p:stCondLst>
                                  <p:childTnLst>
                                    <p:animEffect transition="out" filter="dissolve">
                                      <p:cBhvr>
                                        <p:cTn id="92" dur="500"/>
                                        <p:tgtEl>
                                          <p:spTgt spid="31"/>
                                        </p:tgtEl>
                                      </p:cBhvr>
                                    </p:animEffect>
                                    <p:set>
                                      <p:cBhvr>
                                        <p:cTn id="9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94" restart="whenNotActive" fill="hold" evtFilter="cancelBubble" nodeType="interactiveSeq">
                <p:stCondLst>
                  <p:cond evt="onClick" delay="0">
                    <p:tgtEl>
                      <p:spTgt spid="10"/>
                    </p:tgtEl>
                  </p:cond>
                </p:stCondLst>
                <p:endSync evt="end" delay="0">
                  <p:rtn val="all"/>
                </p:endSync>
                <p:childTnLst>
                  <p:par>
                    <p:cTn id="95" fill="hold">
                      <p:stCondLst>
                        <p:cond delay="0"/>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dissolve">
                                      <p:cBhvr>
                                        <p:cTn id="99" dur="500"/>
                                        <p:tgtEl>
                                          <p:spTgt spid="37"/>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xit" presetSubtype="0" fill="hold" nodeType="clickEffect">
                                  <p:stCondLst>
                                    <p:cond delay="0"/>
                                  </p:stCondLst>
                                  <p:childTnLst>
                                    <p:animEffect transition="out" filter="dissolve">
                                      <p:cBhvr>
                                        <p:cTn id="103" dur="500"/>
                                        <p:tgtEl>
                                          <p:spTgt spid="37"/>
                                        </p:tgtEl>
                                      </p:cBhvr>
                                    </p:animEffect>
                                    <p:set>
                                      <p:cBhvr>
                                        <p:cTn id="104"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5" restart="whenNotActive" fill="hold" evtFilter="cancelBubble" nodeType="interactiveSeq">
                <p:stCondLst>
                  <p:cond evt="onClick" delay="0">
                    <p:tgtEl>
                      <p:spTgt spid="7"/>
                    </p:tgtEl>
                  </p:cond>
                </p:stCondLst>
                <p:endSync evt="end" delay="0">
                  <p:rtn val="all"/>
                </p:endSync>
                <p:childTnLst>
                  <p:par>
                    <p:cTn id="106" fill="hold">
                      <p:stCondLst>
                        <p:cond delay="0"/>
                      </p:stCondLst>
                      <p:childTnLst>
                        <p:par>
                          <p:cTn id="107" fill="hold">
                            <p:stCondLst>
                              <p:cond delay="0"/>
                            </p:stCondLst>
                            <p:childTnLst>
                              <p:par>
                                <p:cTn id="108" presetID="9" presetClass="entr" presetSubtype="0" fill="hold" nodeType="click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dissolve">
                                      <p:cBhvr>
                                        <p:cTn id="110" dur="500"/>
                                        <p:tgtEl>
                                          <p:spTgt spid="40"/>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xit" presetSubtype="0" fill="hold" nodeType="clickEffect">
                                  <p:stCondLst>
                                    <p:cond delay="0"/>
                                  </p:stCondLst>
                                  <p:childTnLst>
                                    <p:animEffect transition="out" filter="dissolve">
                                      <p:cBhvr>
                                        <p:cTn id="114" dur="500"/>
                                        <p:tgtEl>
                                          <p:spTgt spid="40"/>
                                        </p:tgtEl>
                                      </p:cBhvr>
                                    </p:animEffect>
                                    <p:set>
                                      <p:cBhvr>
                                        <p:cTn id="11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6" restart="whenNotActive" fill="hold" evtFilter="cancelBubble" nodeType="interactiveSeq">
                <p:stCondLst>
                  <p:cond evt="onClick" delay="0">
                    <p:tgtEl>
                      <p:spTgt spid="8"/>
                    </p:tgtEl>
                  </p:cond>
                </p:stCondLst>
                <p:endSync evt="end" delay="0">
                  <p:rtn val="all"/>
                </p:endSync>
                <p:childTnLst>
                  <p:par>
                    <p:cTn id="117" fill="hold">
                      <p:stCondLst>
                        <p:cond delay="0"/>
                      </p:stCondLst>
                      <p:childTnLst>
                        <p:par>
                          <p:cTn id="118" fill="hold">
                            <p:stCondLst>
                              <p:cond delay="0"/>
                            </p:stCondLst>
                            <p:childTnLst>
                              <p:par>
                                <p:cTn id="119" presetID="9" presetClass="entr" presetSubtype="0" fill="hold" nodeType="click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dissolve">
                                      <p:cBhvr>
                                        <p:cTn id="121" dur="500"/>
                                        <p:tgtEl>
                                          <p:spTgt spid="43"/>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xit" presetSubtype="0" fill="hold" nodeType="clickEffect">
                                  <p:stCondLst>
                                    <p:cond delay="0"/>
                                  </p:stCondLst>
                                  <p:childTnLst>
                                    <p:animEffect transition="out" filter="dissolve">
                                      <p:cBhvr>
                                        <p:cTn id="125" dur="500"/>
                                        <p:tgtEl>
                                          <p:spTgt spid="43"/>
                                        </p:tgtEl>
                                      </p:cBhvr>
                                    </p:animEffect>
                                    <p:set>
                                      <p:cBhvr>
                                        <p:cTn id="12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2" grpId="0" animBg="1"/>
      <p:bldP spid="11" grpId="0"/>
      <p:bldP spid="3" grpId="0"/>
      <p:bldP spid="4" grpId="0"/>
      <p:bldP spid="9" grpId="0"/>
      <p:bldP spid="5" grpId="0"/>
      <p:bldP spid="6" grpId="0"/>
      <p:bldP spid="10"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p:txBody>
          <a:bodyPr/>
          <a:lstStyle/>
          <a:p>
            <a:r>
              <a:rPr lang="en-AU" dirty="0"/>
              <a:t>Example: Section E Services and equipment</a:t>
            </a:r>
          </a:p>
        </p:txBody>
      </p:sp>
      <p:sp>
        <p:nvSpPr>
          <p:cNvPr id="4" name="1st question">
            <a:extLst>
              <a:ext uri="{FF2B5EF4-FFF2-40B4-BE49-F238E27FC236}">
                <a16:creationId xmlns:a16="http://schemas.microsoft.com/office/drawing/2014/main" xmlns="" id="{5F4D6E97-5544-4873-9068-B78F469FEBFA}"/>
              </a:ext>
            </a:extLst>
          </p:cNvPr>
          <p:cNvSpPr txBox="1">
            <a:spLocks/>
          </p:cNvSpPr>
          <p:nvPr/>
        </p:nvSpPr>
        <p:spPr>
          <a:xfrm>
            <a:off x="342000" y="5248800"/>
            <a:ext cx="11480400" cy="1414800"/>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25475">
              <a:tabLst>
                <a:tab pos="625475" algn="l"/>
              </a:tabLst>
            </a:pPr>
            <a:r>
              <a:rPr lang="en-US" dirty="0"/>
              <a:t>1.	What criterion usually determines when a building of any class needs to have fire sprinklers?</a:t>
            </a:r>
          </a:p>
        </p:txBody>
      </p:sp>
      <p:pic>
        <p:nvPicPr>
          <p:cNvPr id="8" name="Q1 E1D5 excerpt">
            <a:extLst>
              <a:ext uri="{FF2B5EF4-FFF2-40B4-BE49-F238E27FC236}">
                <a16:creationId xmlns:a16="http://schemas.microsoft.com/office/drawing/2014/main" xmlns="" id="{38A6C903-68CD-4063-9D89-E7AFFD274D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8821" y="1800106"/>
            <a:ext cx="7480459" cy="3299599"/>
          </a:xfrm>
          <a:prstGeom prst="rect">
            <a:avLst/>
          </a:prstGeom>
          <a:ln>
            <a:solidFill>
              <a:srgbClr val="485CC7"/>
            </a:solidFill>
          </a:ln>
        </p:spPr>
      </p:pic>
      <p:sp>
        <p:nvSpPr>
          <p:cNvPr id="5" name="Second question">
            <a:extLst>
              <a:ext uri="{FF2B5EF4-FFF2-40B4-BE49-F238E27FC236}">
                <a16:creationId xmlns:a16="http://schemas.microsoft.com/office/drawing/2014/main" xmlns="" id="{DC741717-180C-48A1-9BE6-59344A186DE8}"/>
              </a:ext>
            </a:extLst>
          </p:cNvPr>
          <p:cNvSpPr txBox="1">
            <a:spLocks/>
          </p:cNvSpPr>
          <p:nvPr/>
        </p:nvSpPr>
        <p:spPr>
          <a:xfrm>
            <a:off x="342000" y="5248800"/>
            <a:ext cx="11480400" cy="1414800"/>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25475">
              <a:tabLst>
                <a:tab pos="625475" algn="l"/>
              </a:tabLst>
            </a:pPr>
            <a:r>
              <a:rPr lang="en-US" dirty="0"/>
              <a:t>2. 	When does a Class 2 or 3 building – excluding a residential care building – require fire sprinklers?</a:t>
            </a:r>
            <a:endParaRPr lang="en-AU" dirty="0"/>
          </a:p>
        </p:txBody>
      </p:sp>
      <p:pic>
        <p:nvPicPr>
          <p:cNvPr id="3" name="Q2 E1D6 excerp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7600" y="1976443"/>
            <a:ext cx="9984626" cy="2961772"/>
          </a:xfrm>
          <a:prstGeom prst="rect">
            <a:avLst/>
          </a:prstGeom>
          <a:ln>
            <a:solidFill>
              <a:srgbClr val="485CC7"/>
            </a:solidFill>
          </a:ln>
        </p:spPr>
      </p:pic>
      <p:sp>
        <p:nvSpPr>
          <p:cNvPr id="6" name="Third question">
            <a:extLst>
              <a:ext uri="{FF2B5EF4-FFF2-40B4-BE49-F238E27FC236}">
                <a16:creationId xmlns:a16="http://schemas.microsoft.com/office/drawing/2014/main" xmlns="" id="{CFBF3111-FA5D-4EFF-B6FD-DCCD0FB44ECA}"/>
              </a:ext>
            </a:extLst>
          </p:cNvPr>
          <p:cNvSpPr txBox="1">
            <a:spLocks/>
          </p:cNvSpPr>
          <p:nvPr/>
        </p:nvSpPr>
        <p:spPr>
          <a:xfrm>
            <a:off x="342000" y="5248800"/>
            <a:ext cx="11508000" cy="1414800"/>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25475">
              <a:tabLst>
                <a:tab pos="625475" algn="l"/>
              </a:tabLst>
            </a:pPr>
            <a:r>
              <a:rPr lang="en-US" dirty="0"/>
              <a:t>3. 	When does a Class 3 building </a:t>
            </a:r>
            <a:r>
              <a:rPr lang="en-US" dirty="0" smtClean="0"/>
              <a:t>used </a:t>
            </a:r>
            <a:r>
              <a:rPr lang="en-US" dirty="0"/>
              <a:t>as a residential care building require fire sprinklers?</a:t>
            </a:r>
            <a:endParaRPr lang="en-AU" dirty="0"/>
          </a:p>
        </p:txBody>
      </p:sp>
      <p:pic>
        <p:nvPicPr>
          <p:cNvPr id="7" name="Q3 E1D7 excerp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972" y="2155371"/>
            <a:ext cx="10237992" cy="2573383"/>
          </a:xfrm>
          <a:prstGeom prst="rect">
            <a:avLst/>
          </a:prstGeom>
          <a:noFill/>
          <a:ln>
            <a:solidFill>
              <a:srgbClr val="485CC7"/>
            </a:solidFill>
          </a:ln>
        </p:spPr>
      </p:pic>
    </p:spTree>
    <p:custDataLst>
      <p:tags r:id="rId1"/>
    </p:custDataLst>
    <p:extLst>
      <p:ext uri="{BB962C8B-B14F-4D97-AF65-F5344CB8AC3E}">
        <p14:creationId xmlns:p14="http://schemas.microsoft.com/office/powerpoint/2010/main" val="276327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1"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p:txBody>
          <a:bodyPr/>
          <a:lstStyle/>
          <a:p>
            <a:r>
              <a:rPr lang="en-AU" dirty="0"/>
              <a:t>Example: Section F Health and amenity</a:t>
            </a:r>
          </a:p>
        </p:txBody>
      </p:sp>
      <p:pic>
        <p:nvPicPr>
          <p:cNvPr id="8" name="F5D2 Excerpt">
            <a:extLst>
              <a:ext uri="{FF2B5EF4-FFF2-40B4-BE49-F238E27FC236}">
                <a16:creationId xmlns:a16="http://schemas.microsoft.com/office/drawing/2014/main" xmlns="" id="{AFD59DEF-D691-48C6-BB9E-BE81F11CF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3988" y="1730057"/>
            <a:ext cx="7083024" cy="3408114"/>
          </a:xfrm>
          <a:prstGeom prst="rect">
            <a:avLst/>
          </a:prstGeom>
          <a:ln>
            <a:solidFill>
              <a:schemeClr val="accent2"/>
            </a:solidFill>
          </a:ln>
        </p:spPr>
      </p:pic>
      <p:sp>
        <p:nvSpPr>
          <p:cNvPr id="4" name="1st question">
            <a:extLst>
              <a:ext uri="{FF2B5EF4-FFF2-40B4-BE49-F238E27FC236}">
                <a16:creationId xmlns:a16="http://schemas.microsoft.com/office/drawing/2014/main" xmlns="" id="{5F4D6E97-5544-4873-9068-B78F469FEBFA}"/>
              </a:ext>
            </a:extLst>
          </p:cNvPr>
          <p:cNvSpPr txBox="1">
            <a:spLocks/>
          </p:cNvSpPr>
          <p:nvPr/>
        </p:nvSpPr>
        <p:spPr>
          <a:xfrm>
            <a:off x="342000" y="5248800"/>
            <a:ext cx="11480400" cy="1414800"/>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25475">
              <a:tabLst>
                <a:tab pos="625475" algn="l"/>
              </a:tabLst>
            </a:pPr>
            <a:r>
              <a:rPr lang="en-US" sz="2400" dirty="0"/>
              <a:t>1.	What is the difference in the minimum required height of a kitchen and another habitable room that is not a kitchen?</a:t>
            </a:r>
          </a:p>
        </p:txBody>
      </p:sp>
      <p:sp>
        <p:nvSpPr>
          <p:cNvPr id="5" name="Second question">
            <a:extLst>
              <a:ext uri="{FF2B5EF4-FFF2-40B4-BE49-F238E27FC236}">
                <a16:creationId xmlns:a16="http://schemas.microsoft.com/office/drawing/2014/main" xmlns="" id="{DC741717-180C-48A1-9BE6-59344A186DE8}"/>
              </a:ext>
            </a:extLst>
          </p:cNvPr>
          <p:cNvSpPr txBox="1">
            <a:spLocks/>
          </p:cNvSpPr>
          <p:nvPr/>
        </p:nvSpPr>
        <p:spPr>
          <a:xfrm>
            <a:off x="342000" y="5240653"/>
            <a:ext cx="11480400" cy="1422947"/>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25475">
              <a:tabLst>
                <a:tab pos="625475" algn="l"/>
              </a:tabLst>
            </a:pPr>
            <a:r>
              <a:rPr lang="en-US" sz="2400" dirty="0"/>
              <a:t>2. 	What minimum height applies to a habitable attic space with a sloped ceiling?</a:t>
            </a:r>
            <a:endParaRPr lang="en-AU" sz="2400" dirty="0"/>
          </a:p>
        </p:txBody>
      </p:sp>
    </p:spTree>
    <p:custDataLst>
      <p:tags r:id="rId1"/>
    </p:custDataLst>
    <p:extLst>
      <p:ext uri="{BB962C8B-B14F-4D97-AF65-F5344CB8AC3E}">
        <p14:creationId xmlns:p14="http://schemas.microsoft.com/office/powerpoint/2010/main" val="9819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CB849A-0339-4662-A9B3-D555116483AC}"/>
              </a:ext>
            </a:extLst>
          </p:cNvPr>
          <p:cNvSpPr>
            <a:spLocks noGrp="1"/>
          </p:cNvSpPr>
          <p:nvPr>
            <p:ph type="body" sz="quarter" idx="11"/>
          </p:nvPr>
        </p:nvSpPr>
        <p:spPr/>
        <p:txBody>
          <a:bodyPr/>
          <a:lstStyle/>
          <a:p>
            <a:r>
              <a:rPr lang="en-AU" dirty="0"/>
              <a:t>Match the Section with its subject…</a:t>
            </a:r>
          </a:p>
        </p:txBody>
      </p:sp>
      <p:sp>
        <p:nvSpPr>
          <p:cNvPr id="22" name="Answer 2">
            <a:extLst>
              <a:ext uri="{FF2B5EF4-FFF2-40B4-BE49-F238E27FC236}">
                <a16:creationId xmlns:a16="http://schemas.microsoft.com/office/drawing/2014/main" xmlns="" id="{852500D9-CF4D-47E0-B837-BE0575022635}"/>
              </a:ext>
            </a:extLst>
          </p:cNvPr>
          <p:cNvSpPr/>
          <p:nvPr/>
        </p:nvSpPr>
        <p:spPr>
          <a:xfrm flipH="1">
            <a:off x="7829229" y="4244737"/>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b="1" dirty="0"/>
              <a:t>Services and equipment</a:t>
            </a:r>
          </a:p>
        </p:txBody>
      </p:sp>
      <p:sp>
        <p:nvSpPr>
          <p:cNvPr id="21" name="Answer 3">
            <a:extLst>
              <a:ext uri="{FF2B5EF4-FFF2-40B4-BE49-F238E27FC236}">
                <a16:creationId xmlns:a16="http://schemas.microsoft.com/office/drawing/2014/main" xmlns="" id="{CA8C8862-4010-4B81-8332-AF48A7A2BFC3}"/>
              </a:ext>
            </a:extLst>
          </p:cNvPr>
          <p:cNvSpPr/>
          <p:nvPr/>
        </p:nvSpPr>
        <p:spPr>
          <a:xfrm flipH="1">
            <a:off x="7829229" y="3350359"/>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b="1" dirty="0"/>
              <a:t>Special use buildings</a:t>
            </a:r>
          </a:p>
        </p:txBody>
      </p:sp>
      <p:sp>
        <p:nvSpPr>
          <p:cNvPr id="20" name="Answer 4">
            <a:extLst>
              <a:ext uri="{FF2B5EF4-FFF2-40B4-BE49-F238E27FC236}">
                <a16:creationId xmlns:a16="http://schemas.microsoft.com/office/drawing/2014/main" xmlns="" id="{E3D60CDC-CE85-4AE7-8743-4B3ACC103A4F}"/>
              </a:ext>
            </a:extLst>
          </p:cNvPr>
          <p:cNvSpPr/>
          <p:nvPr/>
        </p:nvSpPr>
        <p:spPr>
          <a:xfrm flipH="1">
            <a:off x="7829229" y="2422752"/>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b="1" dirty="0"/>
              <a:t>Energy efficiency</a:t>
            </a:r>
          </a:p>
        </p:txBody>
      </p:sp>
      <p:sp>
        <p:nvSpPr>
          <p:cNvPr id="23" name="Answer 1">
            <a:extLst>
              <a:ext uri="{FF2B5EF4-FFF2-40B4-BE49-F238E27FC236}">
                <a16:creationId xmlns:a16="http://schemas.microsoft.com/office/drawing/2014/main" xmlns="" id="{AFABB218-4074-4F4D-B9E7-44C234492307}"/>
              </a:ext>
            </a:extLst>
          </p:cNvPr>
          <p:cNvSpPr/>
          <p:nvPr/>
        </p:nvSpPr>
        <p:spPr>
          <a:xfrm flipH="1">
            <a:off x="7829229" y="5155730"/>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b="1" dirty="0"/>
              <a:t>Fire resistance</a:t>
            </a:r>
          </a:p>
        </p:txBody>
      </p:sp>
      <p:sp>
        <p:nvSpPr>
          <p:cNvPr id="15" name="Option 4">
            <a:extLst>
              <a:ext uri="{FF2B5EF4-FFF2-40B4-BE49-F238E27FC236}">
                <a16:creationId xmlns:a16="http://schemas.microsoft.com/office/drawing/2014/main" xmlns="" id="{F6B38621-B266-4FFB-9461-FE6014A39687}"/>
              </a:ext>
            </a:extLst>
          </p:cNvPr>
          <p:cNvSpPr/>
          <p:nvPr/>
        </p:nvSpPr>
        <p:spPr>
          <a:xfrm>
            <a:off x="688960" y="5164037"/>
            <a:ext cx="3395360" cy="65532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200" b="1" dirty="0"/>
              <a:t>Section J</a:t>
            </a:r>
          </a:p>
        </p:txBody>
      </p:sp>
      <p:sp>
        <p:nvSpPr>
          <p:cNvPr id="16" name="Option 3">
            <a:extLst>
              <a:ext uri="{FF2B5EF4-FFF2-40B4-BE49-F238E27FC236}">
                <a16:creationId xmlns:a16="http://schemas.microsoft.com/office/drawing/2014/main" xmlns="" id="{C00250C7-FB02-454D-ADC7-A48C935638D0}"/>
              </a:ext>
            </a:extLst>
          </p:cNvPr>
          <p:cNvSpPr/>
          <p:nvPr/>
        </p:nvSpPr>
        <p:spPr>
          <a:xfrm>
            <a:off x="688960" y="4253044"/>
            <a:ext cx="3395360" cy="65532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200" b="1" dirty="0"/>
              <a:t>Section </a:t>
            </a:r>
            <a:r>
              <a:rPr lang="en-AU" sz="2200" b="1" dirty="0" smtClean="0"/>
              <a:t>I</a:t>
            </a:r>
            <a:endParaRPr lang="en-AU" sz="2200" b="1" dirty="0"/>
          </a:p>
        </p:txBody>
      </p:sp>
      <p:sp>
        <p:nvSpPr>
          <p:cNvPr id="17" name="Option 2">
            <a:extLst>
              <a:ext uri="{FF2B5EF4-FFF2-40B4-BE49-F238E27FC236}">
                <a16:creationId xmlns:a16="http://schemas.microsoft.com/office/drawing/2014/main" xmlns="" id="{4F297B1D-0374-436F-9517-313C6E475DED}"/>
              </a:ext>
            </a:extLst>
          </p:cNvPr>
          <p:cNvSpPr/>
          <p:nvPr/>
        </p:nvSpPr>
        <p:spPr>
          <a:xfrm>
            <a:off x="688960" y="3342051"/>
            <a:ext cx="3395360" cy="65532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200" b="1" dirty="0"/>
              <a:t>Section E</a:t>
            </a:r>
          </a:p>
        </p:txBody>
      </p:sp>
      <p:sp>
        <p:nvSpPr>
          <p:cNvPr id="18" name="Option 1">
            <a:extLst>
              <a:ext uri="{FF2B5EF4-FFF2-40B4-BE49-F238E27FC236}">
                <a16:creationId xmlns:a16="http://schemas.microsoft.com/office/drawing/2014/main" xmlns="" id="{4A12CA4C-11DB-4EDB-8CDD-8E2BC879079E}"/>
              </a:ext>
            </a:extLst>
          </p:cNvPr>
          <p:cNvSpPr/>
          <p:nvPr/>
        </p:nvSpPr>
        <p:spPr>
          <a:xfrm>
            <a:off x="688960" y="2431059"/>
            <a:ext cx="3395360" cy="65532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200" b="1" dirty="0"/>
              <a:t>Section C</a:t>
            </a:r>
          </a:p>
        </p:txBody>
      </p:sp>
      <p:pic>
        <p:nvPicPr>
          <p:cNvPr id="13"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68696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22 0.00254 L -0.34571 -0.39699 " pathEditMode="relative" rAng="0" ptsTypes="AA">
                                      <p:cBhvr>
                                        <p:cTn id="6" dur="2000" fill="hold"/>
                                        <p:tgtEl>
                                          <p:spTgt spid="23"/>
                                        </p:tgtEl>
                                        <p:attrNameLst>
                                          <p:attrName>ppt_x</p:attrName>
                                          <p:attrName>ppt_y</p:attrName>
                                        </p:attrNameLst>
                                      </p:cBhvr>
                                      <p:rCtr x="-17174" y="-199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391 -0.00255 L -0.34584 -0.13148 " pathEditMode="relative" rAng="0" ptsTypes="AA">
                                      <p:cBhvr>
                                        <p:cTn id="10" dur="2000" fill="hold"/>
                                        <p:tgtEl>
                                          <p:spTgt spid="22"/>
                                        </p:tgtEl>
                                        <p:attrNameLst>
                                          <p:attrName>ppt_x</p:attrName>
                                          <p:attrName>ppt_y</p:attrName>
                                        </p:attrNameLst>
                                      </p:cBhvr>
                                      <p:rCtr x="-17096" y="-645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157 -1.11111E-6 L -0.34597 0.13195 " pathEditMode="relative" rAng="0" ptsTypes="AA">
                                      <p:cBhvr>
                                        <p:cTn id="14" dur="2000" fill="hold"/>
                                        <p:tgtEl>
                                          <p:spTgt spid="21"/>
                                        </p:tgtEl>
                                        <p:attrNameLst>
                                          <p:attrName>ppt_x</p:attrName>
                                          <p:attrName>ppt_y</p:attrName>
                                        </p:attrNameLst>
                                      </p:cBhvr>
                                      <p:rCtr x="-17227" y="6597"/>
                                    </p:animMotion>
                                  </p:childTnLst>
                                </p:cTn>
                              </p:par>
                            </p:childTnLst>
                          </p:cTn>
                        </p:par>
                        <p:par>
                          <p:cTn id="15" fill="hold">
                            <p:stCondLst>
                              <p:cond delay="2000"/>
                            </p:stCondLst>
                            <p:childTnLst>
                              <p:par>
                                <p:cTn id="16" presetID="42" presetClass="path" presetSubtype="0" accel="50000" decel="50000" fill="hold" grpId="0" nodeType="afterEffect">
                                  <p:stCondLst>
                                    <p:cond delay="0"/>
                                  </p:stCondLst>
                                  <p:childTnLst>
                                    <p:animMotion origin="layout" path="M 2.91667E-6 4.07407E-6 L -0.34636 0.40069 " pathEditMode="relative" rAng="0" ptsTypes="AA">
                                      <p:cBhvr>
                                        <p:cTn id="17" dur="2000" fill="hold"/>
                                        <p:tgtEl>
                                          <p:spTgt spid="20"/>
                                        </p:tgtEl>
                                        <p:attrNameLst>
                                          <p:attrName>ppt_x</p:attrName>
                                          <p:attrName>ppt_y</p:attrName>
                                        </p:attrNameLst>
                                      </p:cBhvr>
                                      <p:rCtr x="-17318" y="20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Interpreting Sections B-J of Volume One</a:t>
            </a:r>
          </a:p>
        </p:txBody>
      </p:sp>
      <p:cxnSp>
        <p:nvCxnSpPr>
          <p:cNvPr id="22" name="Dividing Line">
            <a:extLst>
              <a:ext uri="{FF2B5EF4-FFF2-40B4-BE49-F238E27FC236}">
                <a16:creationId xmlns:a16="http://schemas.microsoft.com/office/drawing/2014/main" xmlns="" id="{3D5F78F4-2402-47A0-840B-C41AAF0A538F}"/>
              </a:ext>
            </a:extLst>
          </p:cNvPr>
          <p:cNvCxnSpPr>
            <a:cxnSpLocks/>
          </p:cNvCxnSpPr>
          <p:nvPr/>
        </p:nvCxnSpPr>
        <p:spPr>
          <a:xfrm>
            <a:off x="3212016" y="2036503"/>
            <a:ext cx="0" cy="4604032"/>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3" name="Button 1" descr="Question 1 button&#10;">
            <a:extLst>
              <a:ext uri="{FF2B5EF4-FFF2-40B4-BE49-F238E27FC236}">
                <a16:creationId xmlns:a16="http://schemas.microsoft.com/office/drawing/2014/main" xmlns="" id="{89759366-EB36-486A-97E0-DC067D207F54}"/>
              </a:ext>
            </a:extLst>
          </p:cNvPr>
          <p:cNvSpPr/>
          <p:nvPr/>
        </p:nvSpPr>
        <p:spPr>
          <a:xfrm>
            <a:off x="376524" y="2036503"/>
            <a:ext cx="2380529"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2"/>
                </a:solidFill>
              </a:rPr>
              <a:t>Question 1</a:t>
            </a:r>
          </a:p>
        </p:txBody>
      </p:sp>
      <p:sp>
        <p:nvSpPr>
          <p:cNvPr id="18" name="Button 2" descr="Question 2 button">
            <a:extLst>
              <a:ext uri="{FF2B5EF4-FFF2-40B4-BE49-F238E27FC236}">
                <a16:creationId xmlns:a16="http://schemas.microsoft.com/office/drawing/2014/main" xmlns="" id="{8F31F86D-F0BB-4B5F-9B82-439DEAA2F63A}"/>
              </a:ext>
            </a:extLst>
          </p:cNvPr>
          <p:cNvSpPr/>
          <p:nvPr/>
        </p:nvSpPr>
        <p:spPr>
          <a:xfrm>
            <a:off x="376524" y="2817959"/>
            <a:ext cx="2380529"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2"/>
                </a:solidFill>
              </a:rPr>
              <a:t>Question 2</a:t>
            </a:r>
          </a:p>
        </p:txBody>
      </p:sp>
      <p:sp>
        <p:nvSpPr>
          <p:cNvPr id="17" name="Button 3" descr="Question 3 button">
            <a:extLst>
              <a:ext uri="{FF2B5EF4-FFF2-40B4-BE49-F238E27FC236}">
                <a16:creationId xmlns:a16="http://schemas.microsoft.com/office/drawing/2014/main" xmlns="" id="{C07DCAFD-6709-4693-A880-D9A088331945}"/>
              </a:ext>
            </a:extLst>
          </p:cNvPr>
          <p:cNvSpPr/>
          <p:nvPr/>
        </p:nvSpPr>
        <p:spPr>
          <a:xfrm>
            <a:off x="376524" y="3599415"/>
            <a:ext cx="2380529"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2"/>
                </a:solidFill>
              </a:rPr>
              <a:t>Question 3</a:t>
            </a:r>
          </a:p>
        </p:txBody>
      </p:sp>
      <p:sp>
        <p:nvSpPr>
          <p:cNvPr id="19" name="Button 4" descr="Question 4 button">
            <a:extLst>
              <a:ext uri="{FF2B5EF4-FFF2-40B4-BE49-F238E27FC236}">
                <a16:creationId xmlns:a16="http://schemas.microsoft.com/office/drawing/2014/main" xmlns="" id="{F7E31B9B-CEBD-4E37-83DC-A6DD98E1DD80}"/>
              </a:ext>
            </a:extLst>
          </p:cNvPr>
          <p:cNvSpPr/>
          <p:nvPr/>
        </p:nvSpPr>
        <p:spPr>
          <a:xfrm>
            <a:off x="376524" y="4380871"/>
            <a:ext cx="2380529"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2"/>
                </a:solidFill>
              </a:rPr>
              <a:t>Question 4</a:t>
            </a:r>
          </a:p>
        </p:txBody>
      </p:sp>
      <p:sp>
        <p:nvSpPr>
          <p:cNvPr id="41" name="Button 5" descr="Question 5 button">
            <a:extLst>
              <a:ext uri="{FF2B5EF4-FFF2-40B4-BE49-F238E27FC236}">
                <a16:creationId xmlns:a16="http://schemas.microsoft.com/office/drawing/2014/main" xmlns="" id="{6A04EF56-640C-4F7A-8A35-AB8220BD704A}"/>
              </a:ext>
            </a:extLst>
          </p:cNvPr>
          <p:cNvSpPr/>
          <p:nvPr/>
        </p:nvSpPr>
        <p:spPr>
          <a:xfrm>
            <a:off x="376524" y="5162327"/>
            <a:ext cx="2380529"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2"/>
                </a:solidFill>
              </a:rPr>
              <a:t>Question 5</a:t>
            </a:r>
          </a:p>
        </p:txBody>
      </p:sp>
      <p:sp>
        <p:nvSpPr>
          <p:cNvPr id="42" name="Button 6" descr="Question 6 button">
            <a:extLst>
              <a:ext uri="{FF2B5EF4-FFF2-40B4-BE49-F238E27FC236}">
                <a16:creationId xmlns:a16="http://schemas.microsoft.com/office/drawing/2014/main" xmlns="" id="{AEE50314-140B-42BA-9D08-430506C47981}"/>
              </a:ext>
            </a:extLst>
          </p:cNvPr>
          <p:cNvSpPr/>
          <p:nvPr/>
        </p:nvSpPr>
        <p:spPr>
          <a:xfrm>
            <a:off x="376524" y="5943783"/>
            <a:ext cx="2380529"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2"/>
                </a:solidFill>
              </a:rPr>
              <a:t>Question 6</a:t>
            </a:r>
          </a:p>
        </p:txBody>
      </p:sp>
      <p:sp>
        <p:nvSpPr>
          <p:cNvPr id="13" name="Question 1">
            <a:extLst>
              <a:ext uri="{FF2B5EF4-FFF2-40B4-BE49-F238E27FC236}">
                <a16:creationId xmlns:a16="http://schemas.microsoft.com/office/drawing/2014/main" xmlns="" id="{D8535521-2852-42E5-97A4-A3FA00E5A1C5}"/>
              </a:ext>
            </a:extLst>
          </p:cNvPr>
          <p:cNvSpPr txBox="1"/>
          <p:nvPr/>
        </p:nvSpPr>
        <p:spPr>
          <a:xfrm>
            <a:off x="3589200" y="1896920"/>
            <a:ext cx="8233200" cy="1251625"/>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400" b="1" dirty="0">
                <a:solidFill>
                  <a:schemeClr val="accent3"/>
                </a:solidFill>
              </a:rPr>
              <a:t>Question 1</a:t>
            </a:r>
          </a:p>
          <a:p>
            <a:pPr marR="0" lvl="0" algn="l" defTabSz="914400" rtl="0" eaLnBrk="1" fontAlgn="auto" latinLnBrk="0" hangingPunct="1">
              <a:lnSpc>
                <a:spcPct val="100000"/>
              </a:lnSpc>
              <a:spcBef>
                <a:spcPts val="200"/>
              </a:spcBef>
              <a:spcAft>
                <a:spcPts val="200"/>
              </a:spcAft>
              <a:buClrTx/>
              <a:buSzTx/>
              <a:tabLst/>
              <a:defRPr/>
            </a:pPr>
            <a:r>
              <a:rPr lang="en-AU" sz="2400" dirty="0"/>
              <a:t>In Section C Fire resistance, what factors determine the required minimum type of construction?</a:t>
            </a:r>
          </a:p>
        </p:txBody>
      </p:sp>
      <p:sp>
        <p:nvSpPr>
          <p:cNvPr id="16" name="Question 2">
            <a:extLst>
              <a:ext uri="{FF2B5EF4-FFF2-40B4-BE49-F238E27FC236}">
                <a16:creationId xmlns:a16="http://schemas.microsoft.com/office/drawing/2014/main" xmlns="" id="{681B8707-9536-4BF0-AE7D-99A4B3A17AB9}"/>
              </a:ext>
            </a:extLst>
          </p:cNvPr>
          <p:cNvSpPr txBox="1"/>
          <p:nvPr/>
        </p:nvSpPr>
        <p:spPr>
          <a:xfrm>
            <a:off x="3589201" y="1896920"/>
            <a:ext cx="8226276" cy="1251625"/>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tab pos="360363" algn="l"/>
              </a:tabLst>
              <a:defRPr/>
            </a:pPr>
            <a:r>
              <a:rPr lang="en-AU" sz="2400" b="1" dirty="0">
                <a:solidFill>
                  <a:schemeClr val="accent3"/>
                </a:solidFill>
              </a:rPr>
              <a:t>Question 2</a:t>
            </a:r>
          </a:p>
          <a:p>
            <a:pPr lvl="0">
              <a:spcBef>
                <a:spcPts val="200"/>
              </a:spcBef>
              <a:spcAft>
                <a:spcPts val="200"/>
              </a:spcAft>
              <a:tabLst>
                <a:tab pos="360363" algn="l"/>
              </a:tabLst>
              <a:defRPr/>
            </a:pPr>
            <a:r>
              <a:rPr lang="en-AU" sz="2400" dirty="0"/>
              <a:t>In Section D, where can we find specific reference to access and egress provisions for people with a disability?</a:t>
            </a:r>
          </a:p>
        </p:txBody>
      </p:sp>
      <p:sp>
        <p:nvSpPr>
          <p:cNvPr id="40" name="Question 3">
            <a:extLst>
              <a:ext uri="{FF2B5EF4-FFF2-40B4-BE49-F238E27FC236}">
                <a16:creationId xmlns:a16="http://schemas.microsoft.com/office/drawing/2014/main" xmlns="" id="{6A73086C-B75B-458B-B7D6-0B05CC15B635}"/>
              </a:ext>
            </a:extLst>
          </p:cNvPr>
          <p:cNvSpPr txBox="1"/>
          <p:nvPr/>
        </p:nvSpPr>
        <p:spPr>
          <a:xfrm>
            <a:off x="3589201" y="1896920"/>
            <a:ext cx="8226276" cy="2195473"/>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400" b="1" dirty="0">
                <a:solidFill>
                  <a:schemeClr val="accent3"/>
                </a:solidFill>
              </a:rPr>
              <a:t>Question 3</a:t>
            </a:r>
            <a:r>
              <a:rPr lang="en-AU" sz="2400" dirty="0">
                <a:solidFill>
                  <a:schemeClr val="accent3"/>
                </a:solidFill>
              </a:rPr>
              <a:t> </a:t>
            </a:r>
            <a:r>
              <a:rPr lang="en-AU" sz="2400" dirty="0"/>
              <a:t> </a:t>
            </a:r>
          </a:p>
          <a:p>
            <a:pPr lvl="0">
              <a:spcBef>
                <a:spcPts val="600"/>
              </a:spcBef>
              <a:spcAft>
                <a:spcPts val="600"/>
              </a:spcAft>
              <a:defRPr/>
            </a:pPr>
            <a:r>
              <a:rPr lang="en-AU" sz="2400" dirty="0"/>
              <a:t>Section </a:t>
            </a:r>
            <a:r>
              <a:rPr lang="en-AU" sz="2400" dirty="0" smtClean="0"/>
              <a:t>I </a:t>
            </a:r>
            <a:r>
              <a:rPr lang="en-AU" sz="2400" dirty="0"/>
              <a:t>of Volume One contains DTS Provisions for special use buildings. </a:t>
            </a:r>
          </a:p>
          <a:p>
            <a:pPr lvl="0">
              <a:spcBef>
                <a:spcPts val="600"/>
              </a:spcBef>
              <a:spcAft>
                <a:spcPts val="600"/>
              </a:spcAft>
              <a:defRPr/>
            </a:pPr>
            <a:r>
              <a:rPr lang="en-AU" sz="2400" dirty="0"/>
              <a:t>Where can we find the Performance Requirements for these buildings?</a:t>
            </a:r>
          </a:p>
        </p:txBody>
      </p:sp>
      <p:sp>
        <p:nvSpPr>
          <p:cNvPr id="85" name="Question 4">
            <a:extLst>
              <a:ext uri="{FF2B5EF4-FFF2-40B4-BE49-F238E27FC236}">
                <a16:creationId xmlns:a16="http://schemas.microsoft.com/office/drawing/2014/main" xmlns="" id="{BA489ED2-4087-4315-A303-D2FB6A35971D}"/>
              </a:ext>
            </a:extLst>
          </p:cNvPr>
          <p:cNvSpPr txBox="1"/>
          <p:nvPr/>
        </p:nvSpPr>
        <p:spPr>
          <a:xfrm>
            <a:off x="3589200" y="1896920"/>
            <a:ext cx="8233199" cy="1620957"/>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400" b="1" dirty="0">
                <a:solidFill>
                  <a:schemeClr val="accent3"/>
                </a:solidFill>
              </a:rPr>
              <a:t>Question 4</a:t>
            </a:r>
            <a:r>
              <a:rPr lang="en-AU" sz="2400" dirty="0"/>
              <a:t>  </a:t>
            </a:r>
          </a:p>
          <a:p>
            <a:pPr marR="0" lvl="0" algn="l" defTabSz="914400" rtl="0" eaLnBrk="1" fontAlgn="auto" latinLnBrk="0" hangingPunct="1">
              <a:lnSpc>
                <a:spcPct val="100000"/>
              </a:lnSpc>
              <a:spcBef>
                <a:spcPts val="200"/>
              </a:spcBef>
              <a:spcAft>
                <a:spcPts val="200"/>
              </a:spcAft>
              <a:buClrTx/>
              <a:buSzTx/>
              <a:tabLst/>
              <a:defRPr/>
            </a:pPr>
            <a:r>
              <a:rPr lang="en-AU" sz="2400" dirty="0"/>
              <a:t>According to Section C Fire resistance, when is a below ground storey included in the calculation of a building’s rise in storeys?</a:t>
            </a:r>
          </a:p>
        </p:txBody>
      </p:sp>
      <p:sp>
        <p:nvSpPr>
          <p:cNvPr id="91" name="Question 5">
            <a:extLst>
              <a:ext uri="{FF2B5EF4-FFF2-40B4-BE49-F238E27FC236}">
                <a16:creationId xmlns:a16="http://schemas.microsoft.com/office/drawing/2014/main" xmlns="" id="{CD8861B5-7C9A-4146-9D83-58455A12127A}"/>
              </a:ext>
            </a:extLst>
          </p:cNvPr>
          <p:cNvSpPr txBox="1"/>
          <p:nvPr/>
        </p:nvSpPr>
        <p:spPr>
          <a:xfrm>
            <a:off x="3588327" y="1895823"/>
            <a:ext cx="8227149" cy="1620957"/>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400" b="1" dirty="0">
                <a:solidFill>
                  <a:schemeClr val="accent3"/>
                </a:solidFill>
              </a:rPr>
              <a:t>Question 5</a:t>
            </a:r>
            <a:r>
              <a:rPr lang="en-AU" sz="2400" dirty="0">
                <a:solidFill>
                  <a:schemeClr val="accent3"/>
                </a:solidFill>
              </a:rPr>
              <a:t> </a:t>
            </a:r>
            <a:r>
              <a:rPr lang="en-AU" sz="2400" dirty="0"/>
              <a:t> </a:t>
            </a:r>
          </a:p>
          <a:p>
            <a:pPr lvl="0">
              <a:spcBef>
                <a:spcPts val="200"/>
              </a:spcBef>
              <a:spcAft>
                <a:spcPts val="200"/>
              </a:spcAft>
              <a:defRPr/>
            </a:pPr>
            <a:r>
              <a:rPr lang="en-AU" sz="2400" dirty="0"/>
              <a:t>According to the DTS Provisions in Section E, what smoke hazard management devices must be installed in a Class 2 building that is more than 25 m in effective height?</a:t>
            </a:r>
          </a:p>
        </p:txBody>
      </p:sp>
      <p:sp>
        <p:nvSpPr>
          <p:cNvPr id="92" name="Question 6">
            <a:extLst>
              <a:ext uri="{FF2B5EF4-FFF2-40B4-BE49-F238E27FC236}">
                <a16:creationId xmlns:a16="http://schemas.microsoft.com/office/drawing/2014/main" xmlns="" id="{5BD13429-5C66-4644-AD53-47B96F755812}"/>
              </a:ext>
            </a:extLst>
          </p:cNvPr>
          <p:cNvSpPr txBox="1"/>
          <p:nvPr/>
        </p:nvSpPr>
        <p:spPr>
          <a:xfrm>
            <a:off x="3589200" y="1896920"/>
            <a:ext cx="8233199" cy="1251625"/>
          </a:xfrm>
          <a:prstGeom prst="rect">
            <a:avLst/>
          </a:prstGeom>
          <a:solidFill>
            <a:schemeClr val="bg1"/>
          </a:solidFill>
        </p:spPr>
        <p:txBody>
          <a:bodyPr wrap="square" rtlCol="0">
            <a:spAutoFit/>
          </a:bodyPr>
          <a:lstStyle/>
          <a:p>
            <a:pPr marR="0" lvl="0" indent="-180000" algn="ctr" defTabSz="914400" rtl="0" eaLnBrk="1" fontAlgn="auto" latinLnBrk="0" hangingPunct="1">
              <a:lnSpc>
                <a:spcPct val="100000"/>
              </a:lnSpc>
              <a:spcBef>
                <a:spcPts val="200"/>
              </a:spcBef>
              <a:spcAft>
                <a:spcPts val="200"/>
              </a:spcAft>
              <a:buClrTx/>
              <a:buSzTx/>
              <a:tabLst>
                <a:tab pos="360363" algn="l"/>
              </a:tabLst>
              <a:defRPr/>
            </a:pPr>
            <a:r>
              <a:rPr lang="en-AU" sz="2400" b="1" dirty="0">
                <a:solidFill>
                  <a:schemeClr val="accent3"/>
                </a:solidFill>
              </a:rPr>
              <a:t>Question 6</a:t>
            </a:r>
            <a:r>
              <a:rPr lang="en-AU" sz="2400" dirty="0">
                <a:solidFill>
                  <a:schemeClr val="accent3"/>
                </a:solidFill>
              </a:rPr>
              <a:t> </a:t>
            </a:r>
            <a:r>
              <a:rPr lang="en-AU" sz="2400" dirty="0"/>
              <a:t>	</a:t>
            </a:r>
          </a:p>
          <a:p>
            <a:pPr lvl="0" indent="-180000">
              <a:spcBef>
                <a:spcPts val="200"/>
              </a:spcBef>
              <a:spcAft>
                <a:spcPts val="200"/>
              </a:spcAft>
              <a:tabLst>
                <a:tab pos="360363" algn="l"/>
              </a:tabLst>
              <a:defRPr/>
            </a:pPr>
            <a:r>
              <a:rPr lang="en-AU" sz="2400" dirty="0"/>
              <a:t>According to Part </a:t>
            </a:r>
            <a:r>
              <a:rPr lang="en-AU" sz="2400" dirty="0" smtClean="0"/>
              <a:t>D3 </a:t>
            </a:r>
            <a:r>
              <a:rPr lang="en-AU" sz="2400" dirty="0"/>
              <a:t>Construction of exits, when/where must barriers be installed to prevent falls?</a:t>
            </a:r>
          </a:p>
        </p:txBody>
      </p:sp>
      <p:sp>
        <p:nvSpPr>
          <p:cNvPr id="4" name="Answer 1">
            <a:extLst>
              <a:ext uri="{FF2B5EF4-FFF2-40B4-BE49-F238E27FC236}">
                <a16:creationId xmlns:a16="http://schemas.microsoft.com/office/drawing/2014/main" xmlns="" id="{5F4D6E97-5544-4873-9068-B78F469FEBFA}"/>
              </a:ext>
            </a:extLst>
          </p:cNvPr>
          <p:cNvSpPr txBox="1">
            <a:spLocks/>
          </p:cNvSpPr>
          <p:nvPr/>
        </p:nvSpPr>
        <p:spPr>
          <a:xfrm>
            <a:off x="3589200" y="4688114"/>
            <a:ext cx="8233200" cy="1877333"/>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defRPr/>
            </a:pPr>
            <a:r>
              <a:rPr lang="en-AU" sz="2000" dirty="0"/>
              <a:t>Part </a:t>
            </a:r>
            <a:r>
              <a:rPr lang="en-AU" sz="2000" dirty="0" smtClean="0"/>
              <a:t>C2D2 </a:t>
            </a:r>
            <a:r>
              <a:rPr lang="en-AU" sz="2000" dirty="0"/>
              <a:t>Type of construction required</a:t>
            </a:r>
          </a:p>
          <a:p>
            <a:pPr marL="171450" indent="-171450">
              <a:buFont typeface="Arial" panose="020B0604020202020204" pitchFamily="34" charset="0"/>
              <a:buChar char="•"/>
              <a:defRPr/>
            </a:pPr>
            <a:r>
              <a:rPr lang="en-AU" sz="2000" dirty="0"/>
              <a:t>Table </a:t>
            </a:r>
            <a:r>
              <a:rPr lang="en-AU" sz="2000" dirty="0" smtClean="0"/>
              <a:t>C2D2 </a:t>
            </a:r>
            <a:r>
              <a:rPr lang="en-AU" sz="2000" dirty="0"/>
              <a:t>Type of construction required</a:t>
            </a:r>
          </a:p>
          <a:p>
            <a:pPr marL="171450" indent="-171450">
              <a:buFont typeface="Arial" panose="020B0604020202020204" pitchFamily="34" charset="0"/>
              <a:buChar char="•"/>
              <a:defRPr/>
            </a:pPr>
            <a:r>
              <a:rPr lang="en-AU" sz="2000" dirty="0"/>
              <a:t>Type of construction depends on the building classification and rise in storeys</a:t>
            </a:r>
          </a:p>
        </p:txBody>
      </p:sp>
      <p:sp>
        <p:nvSpPr>
          <p:cNvPr id="5" name="Answer 2">
            <a:extLst>
              <a:ext uri="{FF2B5EF4-FFF2-40B4-BE49-F238E27FC236}">
                <a16:creationId xmlns:a16="http://schemas.microsoft.com/office/drawing/2014/main" xmlns="" id="{DC741717-180C-48A1-9BE6-59344A186DE8}"/>
              </a:ext>
            </a:extLst>
          </p:cNvPr>
          <p:cNvSpPr txBox="1">
            <a:spLocks/>
          </p:cNvSpPr>
          <p:nvPr/>
        </p:nvSpPr>
        <p:spPr>
          <a:xfrm>
            <a:off x="3589201" y="4751517"/>
            <a:ext cx="8270290" cy="1813930"/>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spcBef>
                <a:spcPts val="0"/>
              </a:spcBef>
              <a:spcAft>
                <a:spcPts val="0"/>
              </a:spcAft>
              <a:buFont typeface="Arial" panose="020B0604020202020204" pitchFamily="34" charset="0"/>
              <a:buChar char="•"/>
              <a:defRPr/>
            </a:pPr>
            <a:r>
              <a:rPr lang="en-AU" sz="2000" dirty="0"/>
              <a:t>Performance Requirements = </a:t>
            </a:r>
            <a:r>
              <a:rPr lang="en-AU" sz="2000" dirty="0" smtClean="0"/>
              <a:t>D1P1 </a:t>
            </a:r>
            <a:r>
              <a:rPr lang="en-AU" sz="2000" dirty="0"/>
              <a:t>Access for people with a disability</a:t>
            </a:r>
          </a:p>
          <a:p>
            <a:pPr marL="171450" lvl="0" indent="-171450">
              <a:spcBef>
                <a:spcPts val="0"/>
              </a:spcBef>
              <a:spcAft>
                <a:spcPts val="0"/>
              </a:spcAft>
              <a:buFont typeface="Arial" panose="020B0604020202020204" pitchFamily="34" charset="0"/>
              <a:buChar char="•"/>
              <a:defRPr/>
            </a:pPr>
            <a:r>
              <a:rPr lang="en-AU" sz="2000" dirty="0"/>
              <a:t>Deemed-to-Satisfy Provisions = Part </a:t>
            </a:r>
            <a:r>
              <a:rPr lang="en-AU" sz="2000" dirty="0" smtClean="0"/>
              <a:t>D4 </a:t>
            </a:r>
            <a:r>
              <a:rPr lang="en-AU" sz="2000" dirty="0"/>
              <a:t>Access for people with a disability</a:t>
            </a:r>
          </a:p>
        </p:txBody>
      </p:sp>
      <p:sp>
        <p:nvSpPr>
          <p:cNvPr id="6" name="Answer 3">
            <a:extLst>
              <a:ext uri="{FF2B5EF4-FFF2-40B4-BE49-F238E27FC236}">
                <a16:creationId xmlns:a16="http://schemas.microsoft.com/office/drawing/2014/main" xmlns="" id="{CFBF3111-FA5D-4EFF-B6FD-DCCD0FB44ECA}"/>
              </a:ext>
            </a:extLst>
          </p:cNvPr>
          <p:cNvSpPr txBox="1">
            <a:spLocks/>
          </p:cNvSpPr>
          <p:nvPr/>
        </p:nvSpPr>
        <p:spPr>
          <a:xfrm>
            <a:off x="3589201" y="4793673"/>
            <a:ext cx="8226275" cy="1773587"/>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spcBef>
                <a:spcPts val="0"/>
              </a:spcBef>
              <a:spcAft>
                <a:spcPts val="0"/>
              </a:spcAft>
              <a:buFont typeface="Arial" panose="020B0604020202020204" pitchFamily="34" charset="0"/>
              <a:buChar char="•"/>
              <a:defRPr/>
            </a:pPr>
            <a:r>
              <a:rPr lang="en-AU" sz="2000" dirty="0"/>
              <a:t>In Sections B-J of Volume One</a:t>
            </a:r>
            <a:r>
              <a:rPr lang="en-AU" sz="2000" dirty="0" smtClean="0"/>
              <a:t>.</a:t>
            </a:r>
            <a:endParaRPr lang="en-AU" sz="2000" dirty="0"/>
          </a:p>
        </p:txBody>
      </p:sp>
      <p:sp>
        <p:nvSpPr>
          <p:cNvPr id="86" name="Answer 4">
            <a:extLst>
              <a:ext uri="{FF2B5EF4-FFF2-40B4-BE49-F238E27FC236}">
                <a16:creationId xmlns:a16="http://schemas.microsoft.com/office/drawing/2014/main" xmlns="" id="{3C7A3B59-17F3-4279-909F-3280A1F853CB}"/>
              </a:ext>
            </a:extLst>
          </p:cNvPr>
          <p:cNvSpPr txBox="1">
            <a:spLocks/>
          </p:cNvSpPr>
          <p:nvPr/>
        </p:nvSpPr>
        <p:spPr>
          <a:xfrm>
            <a:off x="3589200" y="3645257"/>
            <a:ext cx="8233199" cy="2924937"/>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spcBef>
                <a:spcPts val="0"/>
              </a:spcBef>
              <a:spcAft>
                <a:spcPts val="0"/>
              </a:spcAft>
              <a:buFont typeface="Arial" panose="020B0604020202020204" pitchFamily="34" charset="0"/>
              <a:buChar char="•"/>
              <a:defRPr/>
            </a:pPr>
            <a:r>
              <a:rPr lang="en-AU" sz="2000" dirty="0"/>
              <a:t>Part </a:t>
            </a:r>
            <a:r>
              <a:rPr lang="en-AU" sz="2000" dirty="0" smtClean="0"/>
              <a:t>C2D3 </a:t>
            </a:r>
            <a:r>
              <a:rPr lang="en-AU" sz="2000" dirty="0"/>
              <a:t>Calculation of rise in storeys</a:t>
            </a:r>
          </a:p>
          <a:p>
            <a:pPr marL="171450" lvl="0" indent="-171450">
              <a:spcBef>
                <a:spcPts val="0"/>
              </a:spcBef>
              <a:spcAft>
                <a:spcPts val="0"/>
              </a:spcAft>
              <a:buFont typeface="Arial" panose="020B0604020202020204" pitchFamily="34" charset="0"/>
              <a:buChar char="•"/>
              <a:defRPr/>
            </a:pPr>
            <a:r>
              <a:rPr lang="en-AU" sz="2000" dirty="0"/>
              <a:t>Guide to NCC Volume One, Part </a:t>
            </a:r>
            <a:r>
              <a:rPr lang="en-AU" sz="2000" dirty="0" smtClean="0"/>
              <a:t>C2D3 </a:t>
            </a:r>
            <a:r>
              <a:rPr lang="en-AU" sz="2000" dirty="0"/>
              <a:t>Calculation of rise in storeys</a:t>
            </a:r>
          </a:p>
          <a:p>
            <a:pPr marL="171450" lvl="0" indent="-171450">
              <a:spcBef>
                <a:spcPts val="0"/>
              </a:spcBef>
              <a:spcAft>
                <a:spcPts val="0"/>
              </a:spcAft>
              <a:buFont typeface="Arial" panose="020B0604020202020204" pitchFamily="34" charset="0"/>
              <a:buChar char="•"/>
              <a:defRPr/>
            </a:pPr>
            <a:r>
              <a:rPr lang="en-AU" sz="2000" dirty="0"/>
              <a:t>When more than 1 metre of that storey is above natural ground level</a:t>
            </a:r>
          </a:p>
        </p:txBody>
      </p:sp>
      <p:sp>
        <p:nvSpPr>
          <p:cNvPr id="87" name="Answer 5">
            <a:extLst>
              <a:ext uri="{FF2B5EF4-FFF2-40B4-BE49-F238E27FC236}">
                <a16:creationId xmlns:a16="http://schemas.microsoft.com/office/drawing/2014/main" xmlns="" id="{5B0BEC95-4D3B-4346-A025-EB03F045468E}"/>
              </a:ext>
            </a:extLst>
          </p:cNvPr>
          <p:cNvSpPr txBox="1">
            <a:spLocks/>
          </p:cNvSpPr>
          <p:nvPr/>
        </p:nvSpPr>
        <p:spPr>
          <a:xfrm>
            <a:off x="3588327" y="3516780"/>
            <a:ext cx="8227149" cy="3062065"/>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spcAft>
                <a:spcPts val="0"/>
              </a:spcAft>
              <a:buFont typeface="Arial" panose="020B0604020202020204" pitchFamily="34" charset="0"/>
              <a:buChar char="•"/>
              <a:defRPr/>
            </a:pPr>
            <a:r>
              <a:rPr lang="en-AU" sz="2000" dirty="0"/>
              <a:t>Part E2 Smoke hazard management</a:t>
            </a:r>
          </a:p>
          <a:p>
            <a:pPr marL="342900" indent="-342900">
              <a:buFont typeface="Arial" panose="020B0604020202020204" pitchFamily="34" charset="0"/>
              <a:buChar char="•"/>
            </a:pPr>
            <a:r>
              <a:rPr lang="en-AU" sz="2000" dirty="0" smtClean="0"/>
              <a:t>E2D5 Buildings </a:t>
            </a:r>
            <a:r>
              <a:rPr lang="en-AU" sz="2000" dirty="0"/>
              <a:t>more than 25 m in effective height: Class 2 and 3 buildings and Class 4 part of a building </a:t>
            </a:r>
            <a:endParaRPr lang="en-AU" sz="2000" b="0" dirty="0"/>
          </a:p>
          <a:p>
            <a:pPr marL="800100" lvl="1" indent="-342900"/>
            <a:r>
              <a:rPr lang="en-AU" sz="2000" dirty="0"/>
              <a:t>A Class 2 building that is more than 25 m in effective height must be provided with an automatic smoke detection and alarm system that complies with Specification 20.</a:t>
            </a:r>
          </a:p>
          <a:p>
            <a:pPr marL="342900" indent="-342900">
              <a:buFont typeface="Arial" panose="020B0604020202020204" pitchFamily="34" charset="0"/>
              <a:buChar char="•"/>
            </a:pPr>
            <a:r>
              <a:rPr lang="en-AU" sz="2000" dirty="0"/>
              <a:t>E2D13 Basements (other than Class 7a buildings)</a:t>
            </a:r>
          </a:p>
          <a:p>
            <a:pPr marL="342900" indent="-342900">
              <a:buFont typeface="Arial" panose="020B0604020202020204" pitchFamily="34" charset="0"/>
              <a:buChar char="•"/>
            </a:pPr>
            <a:r>
              <a:rPr lang="en-AU" sz="2000" dirty="0" smtClean="0"/>
              <a:t>E2D21 Provisions for special hazards</a:t>
            </a:r>
          </a:p>
        </p:txBody>
      </p:sp>
      <p:sp>
        <p:nvSpPr>
          <p:cNvPr id="88" name="Answer 6">
            <a:extLst>
              <a:ext uri="{FF2B5EF4-FFF2-40B4-BE49-F238E27FC236}">
                <a16:creationId xmlns:a16="http://schemas.microsoft.com/office/drawing/2014/main" xmlns="" id="{5781AAAB-5635-44A2-A9D2-D59334256057}"/>
              </a:ext>
            </a:extLst>
          </p:cNvPr>
          <p:cNvSpPr txBox="1">
            <a:spLocks/>
          </p:cNvSpPr>
          <p:nvPr/>
        </p:nvSpPr>
        <p:spPr>
          <a:xfrm>
            <a:off x="3589201" y="3587262"/>
            <a:ext cx="8226276" cy="2978185"/>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spcBef>
                <a:spcPts val="0"/>
              </a:spcBef>
              <a:spcAft>
                <a:spcPts val="0"/>
              </a:spcAft>
              <a:buFont typeface="Arial" panose="020B0604020202020204" pitchFamily="34" charset="0"/>
              <a:buChar char="•"/>
              <a:defRPr/>
            </a:pPr>
            <a:r>
              <a:rPr lang="en-AU" sz="2000" dirty="0" smtClean="0"/>
              <a:t>D3D17 </a:t>
            </a:r>
            <a:r>
              <a:rPr lang="en-AU" sz="2000" dirty="0"/>
              <a:t>Barriers to prevent falls</a:t>
            </a:r>
          </a:p>
          <a:p>
            <a:pPr marL="171450" lvl="0" indent="-171450">
              <a:spcBef>
                <a:spcPts val="0"/>
              </a:spcBef>
              <a:spcAft>
                <a:spcPts val="0"/>
              </a:spcAft>
              <a:buFont typeface="Arial" panose="020B0604020202020204" pitchFamily="34" charset="0"/>
              <a:buChar char="•"/>
              <a:defRPr/>
            </a:pPr>
            <a:r>
              <a:rPr lang="en-AU" sz="2000" dirty="0"/>
              <a:t>If the trafficable surface is 1 m or more above the surface beneath, continuous barriers must be provided along the side of:</a:t>
            </a:r>
          </a:p>
          <a:p>
            <a:pPr marL="628650" lvl="1" indent="-171450">
              <a:spcBef>
                <a:spcPts val="0"/>
              </a:spcBef>
              <a:spcAft>
                <a:spcPts val="0"/>
              </a:spcAft>
              <a:defRPr/>
            </a:pPr>
            <a:r>
              <a:rPr lang="en-AU" sz="2000" dirty="0"/>
              <a:t>A roof which building users can access</a:t>
            </a:r>
          </a:p>
          <a:p>
            <a:pPr marL="628650" lvl="1" indent="-171450">
              <a:spcBef>
                <a:spcPts val="0"/>
              </a:spcBef>
              <a:spcAft>
                <a:spcPts val="0"/>
              </a:spcAft>
              <a:defRPr/>
            </a:pPr>
            <a:r>
              <a:rPr lang="en-AU" sz="2000" dirty="0"/>
              <a:t>A stairway or ramp</a:t>
            </a:r>
          </a:p>
          <a:p>
            <a:pPr marL="628650" lvl="1" indent="-171450">
              <a:spcBef>
                <a:spcPts val="0"/>
              </a:spcBef>
              <a:spcAft>
                <a:spcPts val="0"/>
              </a:spcAft>
              <a:defRPr/>
            </a:pPr>
            <a:r>
              <a:rPr lang="en-AU" sz="2000" dirty="0"/>
              <a:t>A floor, corridor, hallway, balcony, deck, verandah, mezzanine, access bridge or the like</a:t>
            </a:r>
          </a:p>
          <a:p>
            <a:pPr marL="628650" lvl="1" indent="-171450">
              <a:spcBef>
                <a:spcPts val="0"/>
              </a:spcBef>
              <a:spcAft>
                <a:spcPts val="0"/>
              </a:spcAft>
              <a:defRPr/>
            </a:pPr>
            <a:r>
              <a:rPr lang="en-AU" sz="2000" dirty="0"/>
              <a:t>Any delineated path of access to a building.</a:t>
            </a:r>
          </a:p>
        </p:txBody>
      </p:sp>
    </p:spTree>
    <p:custDataLst>
      <p:tags r:id="rId1"/>
    </p:custDataLst>
    <p:extLst>
      <p:ext uri="{BB962C8B-B14F-4D97-AF65-F5344CB8AC3E}">
        <p14:creationId xmlns:p14="http://schemas.microsoft.com/office/powerpoint/2010/main" val="6626421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dissolv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dissolve">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85"/>
                                        </p:tgtEl>
                                      </p:cBhvr>
                                    </p:animEffect>
                                    <p:set>
                                      <p:cBhvr>
                                        <p:cTn id="74" dur="1" fill="hold">
                                          <p:stCondLst>
                                            <p:cond delay="499"/>
                                          </p:stCondLst>
                                        </p:cTn>
                                        <p:tgtEl>
                                          <p:spTgt spid="85"/>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86"/>
                                        </p:tgtEl>
                                      </p:cBhvr>
                                    </p:animEffect>
                                    <p:set>
                                      <p:cBhvr>
                                        <p:cTn id="7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41"/>
                    </p:tgtEl>
                  </p:cond>
                </p:stCondLst>
                <p:endSync evt="end" delay="0">
                  <p:rtn val="all"/>
                </p:endSync>
                <p:childTnLst>
                  <p:par>
                    <p:cTn id="79" fill="hold">
                      <p:stCondLst>
                        <p:cond delay="0"/>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dissolve">
                                      <p:cBhvr>
                                        <p:cTn id="83" dur="500"/>
                                        <p:tgtEl>
                                          <p:spTgt spid="9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dissolve">
                                      <p:cBhvr>
                                        <p:cTn id="88" dur="500"/>
                                        <p:tgtEl>
                                          <p:spTgt spid="8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grpId="1" nodeType="clickEffect">
                                  <p:stCondLst>
                                    <p:cond delay="0"/>
                                  </p:stCondLst>
                                  <p:childTnLst>
                                    <p:animEffect transition="out" filter="dissolve">
                                      <p:cBhvr>
                                        <p:cTn id="92" dur="500"/>
                                        <p:tgtEl>
                                          <p:spTgt spid="91"/>
                                        </p:tgtEl>
                                      </p:cBhvr>
                                    </p:animEffect>
                                    <p:set>
                                      <p:cBhvr>
                                        <p:cTn id="93" dur="1" fill="hold">
                                          <p:stCondLst>
                                            <p:cond delay="499"/>
                                          </p:stCondLst>
                                        </p:cTn>
                                        <p:tgtEl>
                                          <p:spTgt spid="91"/>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87"/>
                                        </p:tgtEl>
                                      </p:cBhvr>
                                    </p:animEffect>
                                    <p:set>
                                      <p:cBhvr>
                                        <p:cTn id="96"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7" restart="whenNotActive" fill="hold" evtFilter="cancelBubble" nodeType="interactiveSeq">
                <p:stCondLst>
                  <p:cond evt="onClick" delay="0">
                    <p:tgtEl>
                      <p:spTgt spid="42"/>
                    </p:tgtEl>
                  </p:cond>
                </p:stCondLst>
                <p:endSync evt="end" delay="0">
                  <p:rtn val="all"/>
                </p:endSync>
                <p:childTnLst>
                  <p:par>
                    <p:cTn id="98" fill="hold">
                      <p:stCondLst>
                        <p:cond delay="0"/>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dissolve">
                                      <p:cBhvr>
                                        <p:cTn id="102" dur="500"/>
                                        <p:tgtEl>
                                          <p:spTgt spid="92"/>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dissolve">
                                      <p:cBhvr>
                                        <p:cTn id="107" dur="500"/>
                                        <p:tgtEl>
                                          <p:spTgt spid="88"/>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92"/>
                                        </p:tgtEl>
                                      </p:cBhvr>
                                    </p:animEffect>
                                    <p:set>
                                      <p:cBhvr>
                                        <p:cTn id="112" dur="1" fill="hold">
                                          <p:stCondLst>
                                            <p:cond delay="499"/>
                                          </p:stCondLst>
                                        </p:cTn>
                                        <p:tgtEl>
                                          <p:spTgt spid="92"/>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88"/>
                                        </p:tgtEl>
                                      </p:cBhvr>
                                    </p:animEffect>
                                    <p:set>
                                      <p:cBhvr>
                                        <p:cTn id="115"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P spid="91" grpId="0" animBg="1"/>
      <p:bldP spid="91" grpId="1" animBg="1"/>
      <p:bldP spid="92" grpId="0" animBg="1"/>
      <p:bldP spid="92" grpId="1" animBg="1"/>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P spid="6" grpId="1" animBg="1"/>
      <p:bldP spid="86" grpId="0" animBg="1"/>
      <p:bldP spid="86" grpId="1" animBg="1"/>
      <p:bldP spid="87" grpId="0" animBg="1"/>
      <p:bldP spid="87" grpId="1" animBg="1"/>
      <p:bldP spid="88" grpId="0" animBg="1"/>
      <p:bldP spid="8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dule Title">
            <a:extLst>
              <a:ext uri="{FF2B5EF4-FFF2-40B4-BE49-F238E27FC236}">
                <a16:creationId xmlns:a16="http://schemas.microsoft.com/office/drawing/2014/main" xmlns="" id="{E036F1A1-71A6-4E2B-80F7-AEC0BCD02854}"/>
              </a:ext>
            </a:extLst>
          </p:cNvPr>
          <p:cNvSpPr>
            <a:spLocks noGrp="1"/>
          </p:cNvSpPr>
          <p:nvPr>
            <p:ph type="body" sz="quarter" idx="10"/>
          </p:nvPr>
        </p:nvSpPr>
        <p:spPr/>
        <p:txBody>
          <a:bodyPr/>
          <a:lstStyle/>
          <a:p>
            <a:r>
              <a:rPr lang="en-AU" dirty="0"/>
              <a:t>Using NCC</a:t>
            </a:r>
            <a:br>
              <a:rPr lang="en-AU" dirty="0"/>
            </a:br>
            <a:r>
              <a:rPr lang="en-AU" dirty="0"/>
              <a:t>Volume One</a:t>
            </a:r>
          </a:p>
        </p:txBody>
      </p:sp>
    </p:spTree>
    <p:custDataLst>
      <p:tags r:id="rId1"/>
    </p:custDataLst>
    <p:extLst>
      <p:ext uri="{BB962C8B-B14F-4D97-AF65-F5344CB8AC3E}">
        <p14:creationId xmlns:p14="http://schemas.microsoft.com/office/powerpoint/2010/main" val="1451283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ext">
            <a:extLst>
              <a:ext uri="{FF2B5EF4-FFF2-40B4-BE49-F238E27FC236}">
                <a16:creationId xmlns:a16="http://schemas.microsoft.com/office/drawing/2014/main" xmlns="" id="{AE2C20CC-3949-4A02-BC7B-380CED5A428B}"/>
              </a:ext>
            </a:extLst>
          </p:cNvPr>
          <p:cNvSpPr>
            <a:spLocks noGrp="1"/>
          </p:cNvSpPr>
          <p:nvPr>
            <p:ph type="body" sz="quarter" idx="10"/>
          </p:nvPr>
        </p:nvSpPr>
        <p:spPr/>
        <p:txBody>
          <a:bodyPr>
            <a:normAutofit/>
          </a:bodyPr>
          <a:lstStyle/>
          <a:p>
            <a:pPr marL="742950" indent="-742950">
              <a:spcBef>
                <a:spcPts val="200"/>
              </a:spcBef>
              <a:spcAft>
                <a:spcPts val="200"/>
              </a:spcAft>
              <a:buAutoNum type="arabicPeriod"/>
            </a:pPr>
            <a:r>
              <a:rPr lang="en-AU" sz="2400" dirty="0"/>
              <a:t>Identify the building’s classification, rise in storeys and required type of construction.</a:t>
            </a:r>
          </a:p>
          <a:p>
            <a:pPr marL="742950" indent="-742950">
              <a:spcBef>
                <a:spcPts val="200"/>
              </a:spcBef>
              <a:spcAft>
                <a:spcPts val="200"/>
              </a:spcAft>
              <a:buAutoNum type="arabicPeriod"/>
            </a:pPr>
            <a:r>
              <a:rPr lang="en-AU" sz="2400" dirty="0"/>
              <a:t>Identify the applicable Performance Requirements, Verification Methods and DTS Provisions in Sections B-J.</a:t>
            </a:r>
          </a:p>
          <a:p>
            <a:pPr marL="742950" indent="-742950">
              <a:spcBef>
                <a:spcPts val="200"/>
              </a:spcBef>
              <a:spcAft>
                <a:spcPts val="200"/>
              </a:spcAft>
              <a:buFontTx/>
              <a:buAutoNum type="arabicPeriod"/>
            </a:pPr>
            <a:r>
              <a:rPr lang="en-AU" sz="2400" dirty="0"/>
              <a:t>Check definitions and note exceptions, limitations and state/territory variations to any Performance Requirements, Verification Methods or DTS Provisions.</a:t>
            </a:r>
          </a:p>
          <a:p>
            <a:pPr marL="742950" indent="-742950">
              <a:spcBef>
                <a:spcPts val="200"/>
              </a:spcBef>
              <a:spcAft>
                <a:spcPts val="200"/>
              </a:spcAft>
              <a:buFontTx/>
              <a:buAutoNum type="arabicPeriod"/>
            </a:pPr>
            <a:r>
              <a:rPr lang="en-AU" sz="2400" dirty="0"/>
              <a:t>Decide on use of a DTS Solution, Performance Solution or a combination of </a:t>
            </a:r>
            <a:r>
              <a:rPr lang="en-AU" sz="2400" dirty="0" smtClean="0"/>
              <a:t>both.</a:t>
            </a:r>
            <a:endParaRPr lang="en-AU" sz="2400" dirty="0"/>
          </a:p>
        </p:txBody>
      </p:sp>
      <p:sp>
        <p:nvSpPr>
          <p:cNvPr id="3" name="Slide title">
            <a:extLst>
              <a:ext uri="{FF2B5EF4-FFF2-40B4-BE49-F238E27FC236}">
                <a16:creationId xmlns:a16="http://schemas.microsoft.com/office/drawing/2014/main" xmlns="" id="{D882A3B7-EBE7-430E-A459-8F426A18691C}"/>
              </a:ext>
            </a:extLst>
          </p:cNvPr>
          <p:cNvSpPr>
            <a:spLocks noGrp="1"/>
          </p:cNvSpPr>
          <p:nvPr>
            <p:ph type="body" sz="quarter" idx="11"/>
          </p:nvPr>
        </p:nvSpPr>
        <p:spPr/>
        <p:txBody>
          <a:bodyPr/>
          <a:lstStyle/>
          <a:p>
            <a:r>
              <a:rPr lang="en-AU" dirty="0"/>
              <a:t>How do we use Volume One?</a:t>
            </a:r>
          </a:p>
        </p:txBody>
      </p:sp>
      <p:pic>
        <p:nvPicPr>
          <p:cNvPr id="5"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292068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CB849A-0339-4662-A9B3-D555116483AC}"/>
              </a:ext>
            </a:extLst>
          </p:cNvPr>
          <p:cNvSpPr>
            <a:spLocks noGrp="1"/>
          </p:cNvSpPr>
          <p:nvPr>
            <p:ph type="body" sz="quarter" idx="11"/>
          </p:nvPr>
        </p:nvSpPr>
        <p:spPr/>
        <p:txBody>
          <a:bodyPr/>
          <a:lstStyle/>
          <a:p>
            <a:r>
              <a:rPr lang="en-AU" dirty="0"/>
              <a:t>Match the Section with its subject…</a:t>
            </a:r>
          </a:p>
        </p:txBody>
      </p:sp>
      <p:sp>
        <p:nvSpPr>
          <p:cNvPr id="22" name="Answer 2">
            <a:extLst>
              <a:ext uri="{FF2B5EF4-FFF2-40B4-BE49-F238E27FC236}">
                <a16:creationId xmlns:a16="http://schemas.microsoft.com/office/drawing/2014/main" xmlns="" id="{852500D9-CF4D-47E0-B837-BE0575022635}"/>
              </a:ext>
            </a:extLst>
          </p:cNvPr>
          <p:cNvSpPr/>
          <p:nvPr/>
        </p:nvSpPr>
        <p:spPr>
          <a:xfrm flipH="1">
            <a:off x="7829229" y="4244737"/>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b="1" dirty="0"/>
              <a:t>Access and egress</a:t>
            </a:r>
          </a:p>
        </p:txBody>
      </p:sp>
      <p:sp>
        <p:nvSpPr>
          <p:cNvPr id="21" name="Answer 3">
            <a:extLst>
              <a:ext uri="{FF2B5EF4-FFF2-40B4-BE49-F238E27FC236}">
                <a16:creationId xmlns:a16="http://schemas.microsoft.com/office/drawing/2014/main" xmlns="" id="{CA8C8862-4010-4B81-8332-AF48A7A2BFC3}"/>
              </a:ext>
            </a:extLst>
          </p:cNvPr>
          <p:cNvSpPr/>
          <p:nvPr/>
        </p:nvSpPr>
        <p:spPr>
          <a:xfrm flipH="1">
            <a:off x="7829229" y="3350359"/>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b="1" dirty="0"/>
              <a:t>Health and amenity</a:t>
            </a:r>
          </a:p>
        </p:txBody>
      </p:sp>
      <p:sp>
        <p:nvSpPr>
          <p:cNvPr id="20" name="Answer 4">
            <a:extLst>
              <a:ext uri="{FF2B5EF4-FFF2-40B4-BE49-F238E27FC236}">
                <a16:creationId xmlns:a16="http://schemas.microsoft.com/office/drawing/2014/main" xmlns="" id="{E3D60CDC-CE85-4AE7-8743-4B3ACC103A4F}"/>
              </a:ext>
            </a:extLst>
          </p:cNvPr>
          <p:cNvSpPr/>
          <p:nvPr/>
        </p:nvSpPr>
        <p:spPr>
          <a:xfrm flipH="1">
            <a:off x="7829229" y="2422752"/>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b="1" dirty="0"/>
              <a:t>Ancillary provisions</a:t>
            </a:r>
          </a:p>
        </p:txBody>
      </p:sp>
      <p:sp>
        <p:nvSpPr>
          <p:cNvPr id="23" name="Answer 1">
            <a:extLst>
              <a:ext uri="{FF2B5EF4-FFF2-40B4-BE49-F238E27FC236}">
                <a16:creationId xmlns:a16="http://schemas.microsoft.com/office/drawing/2014/main" xmlns="" id="{AFABB218-4074-4F4D-B9E7-44C234492307}"/>
              </a:ext>
            </a:extLst>
          </p:cNvPr>
          <p:cNvSpPr/>
          <p:nvPr/>
        </p:nvSpPr>
        <p:spPr>
          <a:xfrm flipH="1">
            <a:off x="7829229" y="5155730"/>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b="1" dirty="0"/>
              <a:t>Structure</a:t>
            </a:r>
          </a:p>
        </p:txBody>
      </p:sp>
      <p:sp>
        <p:nvSpPr>
          <p:cNvPr id="15" name="Option 4">
            <a:extLst>
              <a:ext uri="{FF2B5EF4-FFF2-40B4-BE49-F238E27FC236}">
                <a16:creationId xmlns:a16="http://schemas.microsoft.com/office/drawing/2014/main" xmlns="" id="{F6B38621-B266-4FFB-9461-FE6014A39687}"/>
              </a:ext>
            </a:extLst>
          </p:cNvPr>
          <p:cNvSpPr/>
          <p:nvPr/>
        </p:nvSpPr>
        <p:spPr>
          <a:xfrm>
            <a:off x="688960" y="5164037"/>
            <a:ext cx="3395360" cy="65532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200" b="1" dirty="0"/>
              <a:t>Section G</a:t>
            </a:r>
          </a:p>
        </p:txBody>
      </p:sp>
      <p:sp>
        <p:nvSpPr>
          <p:cNvPr id="16" name="Option 3">
            <a:extLst>
              <a:ext uri="{FF2B5EF4-FFF2-40B4-BE49-F238E27FC236}">
                <a16:creationId xmlns:a16="http://schemas.microsoft.com/office/drawing/2014/main" xmlns="" id="{C00250C7-FB02-454D-ADC7-A48C935638D0}"/>
              </a:ext>
            </a:extLst>
          </p:cNvPr>
          <p:cNvSpPr/>
          <p:nvPr/>
        </p:nvSpPr>
        <p:spPr>
          <a:xfrm>
            <a:off x="688960" y="4253044"/>
            <a:ext cx="3395360" cy="65532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200" b="1" dirty="0"/>
              <a:t>Section F</a:t>
            </a:r>
          </a:p>
        </p:txBody>
      </p:sp>
      <p:sp>
        <p:nvSpPr>
          <p:cNvPr id="17" name="Option 2">
            <a:extLst>
              <a:ext uri="{FF2B5EF4-FFF2-40B4-BE49-F238E27FC236}">
                <a16:creationId xmlns:a16="http://schemas.microsoft.com/office/drawing/2014/main" xmlns="" id="{4F297B1D-0374-436F-9517-313C6E475DED}"/>
              </a:ext>
            </a:extLst>
          </p:cNvPr>
          <p:cNvSpPr/>
          <p:nvPr/>
        </p:nvSpPr>
        <p:spPr>
          <a:xfrm>
            <a:off x="688960" y="3342051"/>
            <a:ext cx="3395360" cy="65532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200" b="1" dirty="0"/>
              <a:t>Section D</a:t>
            </a:r>
          </a:p>
        </p:txBody>
      </p:sp>
      <p:sp>
        <p:nvSpPr>
          <p:cNvPr id="18" name="Option 1">
            <a:extLst>
              <a:ext uri="{FF2B5EF4-FFF2-40B4-BE49-F238E27FC236}">
                <a16:creationId xmlns:a16="http://schemas.microsoft.com/office/drawing/2014/main" xmlns="" id="{4A12CA4C-11DB-4EDB-8CDD-8E2BC879079E}"/>
              </a:ext>
            </a:extLst>
          </p:cNvPr>
          <p:cNvSpPr/>
          <p:nvPr/>
        </p:nvSpPr>
        <p:spPr>
          <a:xfrm>
            <a:off x="688960" y="2431059"/>
            <a:ext cx="3395360" cy="65532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200" b="1" dirty="0"/>
              <a:t>Section B</a:t>
            </a:r>
          </a:p>
        </p:txBody>
      </p:sp>
      <p:pic>
        <p:nvPicPr>
          <p:cNvPr id="13"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5068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22 0.00254 L -0.34571 -0.39699 " pathEditMode="relative" rAng="0" ptsTypes="AA">
                                      <p:cBhvr>
                                        <p:cTn id="6" dur="2000" fill="hold"/>
                                        <p:tgtEl>
                                          <p:spTgt spid="23"/>
                                        </p:tgtEl>
                                        <p:attrNameLst>
                                          <p:attrName>ppt_x</p:attrName>
                                          <p:attrName>ppt_y</p:attrName>
                                        </p:attrNameLst>
                                      </p:cBhvr>
                                      <p:rCtr x="-17174" y="-199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391 -0.00255 L -0.34584 -0.13148 " pathEditMode="relative" rAng="0" ptsTypes="AA">
                                      <p:cBhvr>
                                        <p:cTn id="10" dur="2000" fill="hold"/>
                                        <p:tgtEl>
                                          <p:spTgt spid="22"/>
                                        </p:tgtEl>
                                        <p:attrNameLst>
                                          <p:attrName>ppt_x</p:attrName>
                                          <p:attrName>ppt_y</p:attrName>
                                        </p:attrNameLst>
                                      </p:cBhvr>
                                      <p:rCtr x="-17096" y="-645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157 -1.11111E-6 L -0.34597 0.13195 " pathEditMode="relative" rAng="0" ptsTypes="AA">
                                      <p:cBhvr>
                                        <p:cTn id="14" dur="2000" fill="hold"/>
                                        <p:tgtEl>
                                          <p:spTgt spid="21"/>
                                        </p:tgtEl>
                                        <p:attrNameLst>
                                          <p:attrName>ppt_x</p:attrName>
                                          <p:attrName>ppt_y</p:attrName>
                                        </p:attrNameLst>
                                      </p:cBhvr>
                                      <p:rCtr x="-17227" y="6597"/>
                                    </p:animMotion>
                                  </p:childTnLst>
                                </p:cTn>
                              </p:par>
                            </p:childTnLst>
                          </p:cTn>
                        </p:par>
                        <p:par>
                          <p:cTn id="15" fill="hold">
                            <p:stCondLst>
                              <p:cond delay="2000"/>
                            </p:stCondLst>
                            <p:childTnLst>
                              <p:par>
                                <p:cTn id="16" presetID="42" presetClass="path" presetSubtype="0" accel="50000" decel="50000" fill="hold" grpId="0" nodeType="afterEffect">
                                  <p:stCondLst>
                                    <p:cond delay="0"/>
                                  </p:stCondLst>
                                  <p:childTnLst>
                                    <p:animMotion origin="layout" path="M 2.91667E-6 4.07407E-6 L -0.34636 0.40069 " pathEditMode="relative" rAng="0" ptsTypes="AA">
                                      <p:cBhvr>
                                        <p:cTn id="17" dur="2000" fill="hold"/>
                                        <p:tgtEl>
                                          <p:spTgt spid="20"/>
                                        </p:tgtEl>
                                        <p:attrNameLst>
                                          <p:attrName>ppt_x</p:attrName>
                                          <p:attrName>ppt_y</p:attrName>
                                        </p:attrNameLst>
                                      </p:cBhvr>
                                      <p:rCtr x="-17318" y="20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nswer text overlay">
            <a:extLst>
              <a:ext uri="{FF2B5EF4-FFF2-40B4-BE49-F238E27FC236}">
                <a16:creationId xmlns:a16="http://schemas.microsoft.com/office/drawing/2014/main" xmlns="" id="{C1B36C4A-CB8A-43FF-A7C2-3EC7114FA7A3}"/>
              </a:ext>
            </a:extLst>
          </p:cNvPr>
          <p:cNvPicPr>
            <a:picLocks noChangeAspect="1"/>
          </p:cNvPicPr>
          <p:nvPr/>
        </p:nvPicPr>
        <p:blipFill rotWithShape="1">
          <a:blip r:embed="rId4">
            <a:extLst>
              <a:ext uri="{28A0092B-C50C-407E-A947-70E740481C1C}">
                <a14:useLocalDpi xmlns:a14="http://schemas.microsoft.com/office/drawing/2010/main" val="0"/>
              </a:ext>
            </a:extLst>
          </a:blip>
          <a:srcRect t="1330"/>
          <a:stretch/>
        </p:blipFill>
        <p:spPr>
          <a:xfrm>
            <a:off x="9395554" y="2027903"/>
            <a:ext cx="1781410" cy="3046706"/>
          </a:xfrm>
          <a:prstGeom prst="rect">
            <a:avLst/>
          </a:prstGeom>
        </p:spPr>
      </p:pic>
      <p:sp>
        <p:nvSpPr>
          <p:cNvPr id="2" name="Slide title">
            <a:extLst>
              <a:ext uri="{FF2B5EF4-FFF2-40B4-BE49-F238E27FC236}">
                <a16:creationId xmlns:a16="http://schemas.microsoft.com/office/drawing/2014/main" xmlns="" id="{D054BF10-C36B-4218-B309-17DB85B8035F}"/>
              </a:ext>
            </a:extLst>
          </p:cNvPr>
          <p:cNvSpPr>
            <a:spLocks noGrp="1"/>
          </p:cNvSpPr>
          <p:nvPr>
            <p:ph type="body" sz="quarter" idx="11"/>
          </p:nvPr>
        </p:nvSpPr>
        <p:spPr/>
        <p:txBody>
          <a:bodyPr/>
          <a:lstStyle/>
          <a:p>
            <a:r>
              <a:rPr lang="en-AU" dirty="0"/>
              <a:t>What type of construction is required?</a:t>
            </a:r>
          </a:p>
        </p:txBody>
      </p:sp>
      <p:sp>
        <p:nvSpPr>
          <p:cNvPr id="4" name="Question text">
            <a:extLst>
              <a:ext uri="{FF2B5EF4-FFF2-40B4-BE49-F238E27FC236}">
                <a16:creationId xmlns:a16="http://schemas.microsoft.com/office/drawing/2014/main" xmlns="" id="{3E98D56C-DA35-45A2-B7AE-9808E2C786C5}"/>
              </a:ext>
            </a:extLst>
          </p:cNvPr>
          <p:cNvSpPr txBox="1">
            <a:spLocks/>
          </p:cNvSpPr>
          <p:nvPr/>
        </p:nvSpPr>
        <p:spPr>
          <a:xfrm>
            <a:off x="333374" y="1984375"/>
            <a:ext cx="5263093" cy="2911699"/>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diagram shows a </a:t>
            </a:r>
            <a:r>
              <a:rPr lang="en-US" sz="2400" dirty="0" smtClean="0"/>
              <a:t>3 </a:t>
            </a:r>
            <a:r>
              <a:rPr lang="en-US" sz="2400" dirty="0"/>
              <a:t>storey building with different uses intended for each storey, and therefore a different building classification for each storey.</a:t>
            </a:r>
          </a:p>
          <a:p>
            <a:r>
              <a:rPr lang="en-US" sz="2400" b="1" dirty="0"/>
              <a:t>What type of construction must be used for this building, and why?</a:t>
            </a:r>
            <a:endParaRPr lang="en-AU" sz="2400" b="1" dirty="0"/>
          </a:p>
        </p:txBody>
      </p:sp>
      <p:sp>
        <p:nvSpPr>
          <p:cNvPr id="5" name="Answer text">
            <a:extLst>
              <a:ext uri="{FF2B5EF4-FFF2-40B4-BE49-F238E27FC236}">
                <a16:creationId xmlns:a16="http://schemas.microsoft.com/office/drawing/2014/main" xmlns="" id="{F1C2E596-3A64-4869-9708-CE68CBC9BC51}"/>
              </a:ext>
            </a:extLst>
          </p:cNvPr>
          <p:cNvSpPr txBox="1">
            <a:spLocks/>
          </p:cNvSpPr>
          <p:nvPr/>
        </p:nvSpPr>
        <p:spPr>
          <a:xfrm>
            <a:off x="333374" y="5161682"/>
            <a:ext cx="11544300" cy="1435100"/>
          </a:xfrm>
          <a:prstGeom prst="rect">
            <a:avLst/>
          </a:prstGeom>
          <a:solidFill>
            <a:schemeClr val="accent2">
              <a:lumMod val="20000"/>
              <a:lumOff val="80000"/>
            </a:schemeClr>
          </a:solidFill>
        </p:spPr>
        <p:txBody>
          <a:bodyP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 a building with multiple classifications, the type of construction applicable to the top storey applies to all the storeys below it.</a:t>
            </a:r>
          </a:p>
          <a:p>
            <a:r>
              <a:rPr lang="en-US" sz="2000" dirty="0"/>
              <a:t>The relevant classification is Class 2 and the building has a rise in storeys of </a:t>
            </a:r>
            <a:r>
              <a:rPr lang="en-US" sz="2000" dirty="0" smtClean="0"/>
              <a:t>3.</a:t>
            </a:r>
            <a:endParaRPr lang="en-US" sz="2000" dirty="0"/>
          </a:p>
          <a:p>
            <a:r>
              <a:rPr lang="en-US" sz="2000" dirty="0"/>
              <a:t>The building therefore must be of at least Type A construction.</a:t>
            </a:r>
          </a:p>
        </p:txBody>
      </p:sp>
      <p:pic>
        <p:nvPicPr>
          <p:cNvPr id="14" name="Building image" descr="Image of a building with 3 floors, each of which has a different purpose and classification.">
            <a:extLst>
              <a:ext uri="{FF2B5EF4-FFF2-40B4-BE49-F238E27FC236}">
                <a16:creationId xmlns:a16="http://schemas.microsoft.com/office/drawing/2014/main" xmlns="" id="{0DDF73BF-26F2-4244-9399-6083D84590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81" t="15189" r="9417" b="20620"/>
          <a:stretch/>
        </p:blipFill>
        <p:spPr>
          <a:xfrm>
            <a:off x="5888737" y="1856359"/>
            <a:ext cx="5413248" cy="2911700"/>
          </a:xfrm>
          <a:prstGeom prst="rect">
            <a:avLst/>
          </a:prstGeom>
        </p:spPr>
      </p:pic>
      <p:pic>
        <p:nvPicPr>
          <p:cNvPr id="8"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100882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
        <p:nvSpPr>
          <p:cNvPr id="2" name="Slide title">
            <a:extLst>
              <a:ext uri="{FF2B5EF4-FFF2-40B4-BE49-F238E27FC236}">
                <a16:creationId xmlns:a16="http://schemas.microsoft.com/office/drawing/2014/main" xmlns="" id="{D054BF10-C36B-4218-B309-17DB85B8035F}"/>
              </a:ext>
            </a:extLst>
          </p:cNvPr>
          <p:cNvSpPr>
            <a:spLocks noGrp="1"/>
          </p:cNvSpPr>
          <p:nvPr>
            <p:ph type="body" sz="quarter" idx="11"/>
          </p:nvPr>
        </p:nvSpPr>
        <p:spPr/>
        <p:txBody>
          <a:bodyPr/>
          <a:lstStyle/>
          <a:p>
            <a:r>
              <a:rPr lang="en-AU" dirty="0"/>
              <a:t>What type of construction is required?</a:t>
            </a:r>
          </a:p>
        </p:txBody>
      </p:sp>
      <p:sp>
        <p:nvSpPr>
          <p:cNvPr id="4" name="Question text">
            <a:extLst>
              <a:ext uri="{FF2B5EF4-FFF2-40B4-BE49-F238E27FC236}">
                <a16:creationId xmlns:a16="http://schemas.microsoft.com/office/drawing/2014/main" xmlns="" id="{3E98D56C-DA35-45A2-B7AE-9808E2C786C5}"/>
              </a:ext>
            </a:extLst>
          </p:cNvPr>
          <p:cNvSpPr txBox="1">
            <a:spLocks/>
          </p:cNvSpPr>
          <p:nvPr/>
        </p:nvSpPr>
        <p:spPr>
          <a:xfrm>
            <a:off x="333374" y="1984376"/>
            <a:ext cx="5259705" cy="2521404"/>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diagram shows the same </a:t>
            </a:r>
            <a:r>
              <a:rPr lang="en-US" sz="2400" dirty="0" smtClean="0"/>
              <a:t>3 </a:t>
            </a:r>
            <a:r>
              <a:rPr lang="en-US" sz="2400" dirty="0"/>
              <a:t>storey building, but the intention is to build a Class 4 part of a building on the top storey.</a:t>
            </a:r>
          </a:p>
          <a:p>
            <a:r>
              <a:rPr lang="en-US" sz="2400" b="1" dirty="0"/>
              <a:t>What type of construction must be used for this building, and why?</a:t>
            </a:r>
            <a:endParaRPr lang="en-AU" sz="2400" b="1" dirty="0"/>
          </a:p>
        </p:txBody>
      </p:sp>
      <p:sp>
        <p:nvSpPr>
          <p:cNvPr id="5" name="Answer text">
            <a:extLst>
              <a:ext uri="{FF2B5EF4-FFF2-40B4-BE49-F238E27FC236}">
                <a16:creationId xmlns:a16="http://schemas.microsoft.com/office/drawing/2014/main" xmlns="" id="{F1C2E596-3A64-4869-9708-CE68CBC9BC51}"/>
              </a:ext>
            </a:extLst>
          </p:cNvPr>
          <p:cNvSpPr txBox="1">
            <a:spLocks/>
          </p:cNvSpPr>
          <p:nvPr/>
        </p:nvSpPr>
        <p:spPr>
          <a:xfrm>
            <a:off x="333374" y="4946729"/>
            <a:ext cx="11544300" cy="1596946"/>
          </a:xfrm>
          <a:prstGeom prst="rect">
            <a:avLst/>
          </a:prstGeom>
          <a:solidFill>
            <a:schemeClr val="accent2">
              <a:lumMod val="20000"/>
              <a:lumOff val="80000"/>
            </a:schemeClr>
          </a:solidFill>
        </p:spPr>
        <p:txBody>
          <a:bodyP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For the purposes of determining the type of construction, when the whole of the top storey of a multi-storey building is a Class 4 part of a building, the class of the next highest storey applies to the top storey. </a:t>
            </a:r>
            <a:r>
              <a:rPr lang="en-US" sz="1900" dirty="0" smtClean="0"/>
              <a:t> </a:t>
            </a:r>
          </a:p>
          <a:p>
            <a:r>
              <a:rPr lang="en-US" sz="1900" dirty="0" smtClean="0"/>
              <a:t>So</a:t>
            </a:r>
            <a:r>
              <a:rPr lang="en-US" sz="1900" dirty="0"/>
              <a:t>, this building is considered a Class 5 building with a rise in storeys of </a:t>
            </a:r>
            <a:r>
              <a:rPr lang="en-US" sz="1900" dirty="0" smtClean="0"/>
              <a:t>3. The </a:t>
            </a:r>
            <a:r>
              <a:rPr lang="en-US" sz="1900" dirty="0"/>
              <a:t>building therefore must be at least Type B construction.</a:t>
            </a:r>
          </a:p>
        </p:txBody>
      </p:sp>
      <p:sp>
        <p:nvSpPr>
          <p:cNvPr id="11" name="Top white box">
            <a:extLst>
              <a:ext uri="{FF2B5EF4-FFF2-40B4-BE49-F238E27FC236}">
                <a16:creationId xmlns:a16="http://schemas.microsoft.com/office/drawing/2014/main" xmlns="" id="{E124761B-5A42-4D89-9CD1-D4954C8F79BF}"/>
              </a:ext>
            </a:extLst>
          </p:cNvPr>
          <p:cNvSpPr/>
          <p:nvPr/>
        </p:nvSpPr>
        <p:spPr>
          <a:xfrm>
            <a:off x="9372600" y="1697961"/>
            <a:ext cx="1738772" cy="49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Bottom white box">
            <a:extLst>
              <a:ext uri="{FF2B5EF4-FFF2-40B4-BE49-F238E27FC236}">
                <a16:creationId xmlns:a16="http://schemas.microsoft.com/office/drawing/2014/main" xmlns="" id="{FD421407-CC0B-495C-AAB0-46B18B480AF6}"/>
              </a:ext>
            </a:extLst>
          </p:cNvPr>
          <p:cNvSpPr/>
          <p:nvPr/>
        </p:nvSpPr>
        <p:spPr>
          <a:xfrm>
            <a:off x="9372600" y="4344259"/>
            <a:ext cx="1738772" cy="522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Flats white box">
            <a:extLst>
              <a:ext uri="{FF2B5EF4-FFF2-40B4-BE49-F238E27FC236}">
                <a16:creationId xmlns:a16="http://schemas.microsoft.com/office/drawing/2014/main" xmlns="" id="{AF0F42F8-47E0-4FB3-946A-AADB157FE593}"/>
              </a:ext>
            </a:extLst>
          </p:cNvPr>
          <p:cNvSpPr/>
          <p:nvPr/>
        </p:nvSpPr>
        <p:spPr>
          <a:xfrm>
            <a:off x="7289799" y="2741759"/>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Answer text overlay">
            <a:extLst>
              <a:ext uri="{FF2B5EF4-FFF2-40B4-BE49-F238E27FC236}">
                <a16:creationId xmlns:a16="http://schemas.microsoft.com/office/drawing/2014/main" xmlns="" id="{92C56BB9-CF20-46AC-A0D8-E0984B4DF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848" y="1770033"/>
            <a:ext cx="1624484" cy="3160794"/>
          </a:xfrm>
          <a:prstGeom prst="rect">
            <a:avLst/>
          </a:prstGeom>
        </p:spPr>
      </p:pic>
      <p:pic>
        <p:nvPicPr>
          <p:cNvPr id="7" name="Building image" descr="Image of a building with 3 floors, each of which has a different purpose and classification.">
            <a:extLst>
              <a:ext uri="{FF2B5EF4-FFF2-40B4-BE49-F238E27FC236}">
                <a16:creationId xmlns:a16="http://schemas.microsoft.com/office/drawing/2014/main" xmlns="" id="{54927762-5043-4FEB-8A25-E6A04092FA8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27" t="15657" r="10040" b="22321"/>
          <a:stretch/>
        </p:blipFill>
        <p:spPr>
          <a:xfrm>
            <a:off x="6095185" y="1696904"/>
            <a:ext cx="5260520" cy="2785726"/>
          </a:xfrm>
          <a:prstGeom prst="rect">
            <a:avLst/>
          </a:prstGeom>
        </p:spPr>
      </p:pic>
    </p:spTree>
    <p:custDataLst>
      <p:tags r:id="rId1"/>
    </p:custDataLst>
    <p:extLst>
      <p:ext uri="{BB962C8B-B14F-4D97-AF65-F5344CB8AC3E}">
        <p14:creationId xmlns:p14="http://schemas.microsoft.com/office/powerpoint/2010/main" val="42649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xit" presetSubtype="0" fill="hold" grpId="0" nodeType="afterEffect">
                                  <p:stCondLst>
                                    <p:cond delay="0"/>
                                  </p:stCondLst>
                                  <p:childTnLst>
                                    <p:animEffect transition="out" filter="dissolv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9" presetClass="exit" presetSubtype="0" fill="hold" grpId="0" nodeType="withEffect">
                                  <p:stCondLst>
                                    <p:cond delay="0"/>
                                  </p:stCondLst>
                                  <p:childTnLst>
                                    <p:animEffect transition="out" filter="dissolv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11" grpId="0" animBg="1"/>
      <p:bldP spid="12"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a:extLst>
              <a:ext uri="{FF2B5EF4-FFF2-40B4-BE49-F238E27FC236}">
                <a16:creationId xmlns:a16="http://schemas.microsoft.com/office/drawing/2014/main" xmlns="" id="{47DEAAD3-E48A-42BD-815E-B44781133552}"/>
              </a:ext>
            </a:extLst>
          </p:cNvPr>
          <p:cNvSpPr>
            <a:spLocks noGrp="1"/>
          </p:cNvSpPr>
          <p:nvPr>
            <p:ph type="body" sz="quarter" idx="11"/>
          </p:nvPr>
        </p:nvSpPr>
        <p:spPr/>
        <p:txBody>
          <a:bodyPr>
            <a:normAutofit/>
          </a:bodyPr>
          <a:lstStyle/>
          <a:p>
            <a:r>
              <a:rPr lang="en-AU" dirty="0"/>
              <a:t>Application of Section B</a:t>
            </a:r>
          </a:p>
        </p:txBody>
      </p:sp>
      <p:sp>
        <p:nvSpPr>
          <p:cNvPr id="6" name="Question 1 text">
            <a:extLst>
              <a:ext uri="{FF2B5EF4-FFF2-40B4-BE49-F238E27FC236}">
                <a16:creationId xmlns:a16="http://schemas.microsoft.com/office/drawing/2014/main" xmlns="" id="{88856C79-5303-4D75-BB53-9F26E4B414B8}"/>
              </a:ext>
            </a:extLst>
          </p:cNvPr>
          <p:cNvSpPr/>
          <p:nvPr/>
        </p:nvSpPr>
        <p:spPr>
          <a:xfrm flipH="1">
            <a:off x="5595260" y="1925048"/>
            <a:ext cx="5759544" cy="22303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pPr>
            <a:r>
              <a:rPr lang="en-AU" sz="2800" dirty="0">
                <a:solidFill>
                  <a:schemeClr val="tx1"/>
                </a:solidFill>
              </a:rPr>
              <a:t>What building classifications do the structural provisions in Section B apply to?</a:t>
            </a:r>
            <a:endParaRPr kumimoji="0" lang="en-AU" sz="2800" b="0" i="0" u="none" strike="noStrike" cap="none" spc="0" normalizeH="0" baseline="0" dirty="0">
              <a:ln>
                <a:noFill/>
              </a:ln>
              <a:solidFill>
                <a:schemeClr val="tx1"/>
              </a:solidFill>
              <a:effectLst/>
              <a:uFillTx/>
              <a:cs typeface="Arial" panose="020B0604020202020204" pitchFamily="34" charset="0"/>
              <a:sym typeface="Helvetica Light"/>
            </a:endParaRPr>
          </a:p>
          <a:p>
            <a:pPr algn="ctr"/>
            <a:endParaRPr lang="en-AU" sz="2800" dirty="0">
              <a:cs typeface="Arial" panose="020B0604020202020204" pitchFamily="34" charset="0"/>
            </a:endParaRPr>
          </a:p>
        </p:txBody>
      </p:sp>
      <p:sp>
        <p:nvSpPr>
          <p:cNvPr id="7" name="Answer 1 box">
            <a:extLst>
              <a:ext uri="{FF2B5EF4-FFF2-40B4-BE49-F238E27FC236}">
                <a16:creationId xmlns:a16="http://schemas.microsoft.com/office/drawing/2014/main" xmlns="" id="{C4A16176-9B70-4657-B466-8AB73082CE14}"/>
              </a:ext>
            </a:extLst>
          </p:cNvPr>
          <p:cNvSpPr/>
          <p:nvPr/>
        </p:nvSpPr>
        <p:spPr>
          <a:xfrm flipH="1">
            <a:off x="5595259" y="4409001"/>
            <a:ext cx="5758343" cy="2230336"/>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lgn="l">
              <a:spcBef>
                <a:spcPts val="200"/>
              </a:spcBef>
              <a:spcAft>
                <a:spcPts val="200"/>
              </a:spcAft>
            </a:pPr>
            <a:r>
              <a:rPr lang="en-AU" sz="2400" b="1" dirty="0">
                <a:solidFill>
                  <a:schemeClr val="tx1"/>
                </a:solidFill>
              </a:rPr>
              <a:t>The structural provisions in </a:t>
            </a:r>
            <a:br>
              <a:rPr lang="en-AU" sz="2400" b="1" dirty="0">
                <a:solidFill>
                  <a:schemeClr val="tx1"/>
                </a:solidFill>
              </a:rPr>
            </a:br>
            <a:r>
              <a:rPr lang="en-AU" sz="2400" b="1" dirty="0">
                <a:solidFill>
                  <a:schemeClr val="tx1"/>
                </a:solidFill>
              </a:rPr>
              <a:t>Section B apply to all Class 2-9 buildings.</a:t>
            </a:r>
          </a:p>
        </p:txBody>
      </p:sp>
      <p:pic>
        <p:nvPicPr>
          <p:cNvPr id="8"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grpSp>
        <p:nvGrpSpPr>
          <p:cNvPr id="5" name="BiP1 excerpt"/>
          <p:cNvGrpSpPr/>
          <p:nvPr/>
        </p:nvGrpSpPr>
        <p:grpSpPr>
          <a:xfrm>
            <a:off x="598910" y="1872883"/>
            <a:ext cx="4390368" cy="4785402"/>
            <a:chOff x="598910" y="1872883"/>
            <a:chExt cx="4390368" cy="4785402"/>
          </a:xfrm>
        </p:grpSpPr>
        <p:pic>
          <p:nvPicPr>
            <p:cNvPr id="3" name="Part B1 Excerpt">
              <a:extLst>
                <a:ext uri="{FF2B5EF4-FFF2-40B4-BE49-F238E27FC236}">
                  <a16:creationId xmlns:a16="http://schemas.microsoft.com/office/drawing/2014/main" xmlns="" id="{3D3D453D-9173-4307-A9E1-855F6E52EF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910" y="1872883"/>
              <a:ext cx="4390368" cy="1099093"/>
            </a:xfrm>
            <a:prstGeom prst="rect">
              <a:avLst/>
            </a:prstGeom>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910" y="2986667"/>
              <a:ext cx="4390368" cy="3671618"/>
            </a:xfrm>
            <a:prstGeom prst="rect">
              <a:avLst/>
            </a:prstGeom>
          </p:spPr>
        </p:pic>
      </p:grpSp>
      <p:sp>
        <p:nvSpPr>
          <p:cNvPr id="4" name="Rectangle 3"/>
          <p:cNvSpPr/>
          <p:nvPr/>
        </p:nvSpPr>
        <p:spPr>
          <a:xfrm>
            <a:off x="598910" y="1872883"/>
            <a:ext cx="4390368" cy="4766454"/>
          </a:xfrm>
          <a:prstGeom prst="rect">
            <a:avLst/>
          </a:prstGeom>
          <a:noFill/>
          <a:ln>
            <a:solidFill>
              <a:srgbClr val="485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ustDataLst>
      <p:tags r:id="rId1"/>
    </p:custDataLst>
    <p:extLst>
      <p:ext uri="{BB962C8B-B14F-4D97-AF65-F5344CB8AC3E}">
        <p14:creationId xmlns:p14="http://schemas.microsoft.com/office/powerpoint/2010/main" val="6083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F78BF6CC-69B3-481B-9E2B-5D07E725365F}"/>
              </a:ext>
            </a:extLst>
          </p:cNvPr>
          <p:cNvSpPr>
            <a:spLocks noGrp="1"/>
          </p:cNvSpPr>
          <p:nvPr>
            <p:ph type="body" sz="quarter" idx="11"/>
          </p:nvPr>
        </p:nvSpPr>
        <p:spPr/>
        <p:txBody>
          <a:bodyPr/>
          <a:lstStyle/>
          <a:p>
            <a:r>
              <a:rPr lang="en-AU" dirty="0"/>
              <a:t>True or false?</a:t>
            </a:r>
          </a:p>
        </p:txBody>
      </p:sp>
      <p:sp>
        <p:nvSpPr>
          <p:cNvPr id="3" name="Statement">
            <a:extLst>
              <a:ext uri="{FF2B5EF4-FFF2-40B4-BE49-F238E27FC236}">
                <a16:creationId xmlns:a16="http://schemas.microsoft.com/office/drawing/2014/main" xmlns="" id="{3EE33743-DCA2-4CEB-A9FC-7A370E68E64A}"/>
              </a:ext>
            </a:extLst>
          </p:cNvPr>
          <p:cNvSpPr txBox="1"/>
          <p:nvPr/>
        </p:nvSpPr>
        <p:spPr>
          <a:xfrm>
            <a:off x="451939" y="2554315"/>
            <a:ext cx="3871549" cy="2246769"/>
          </a:xfrm>
          <a:prstGeom prst="rect">
            <a:avLst/>
          </a:prstGeom>
          <a:noFill/>
        </p:spPr>
        <p:txBody>
          <a:bodyPr wrap="square" rtlCol="0">
            <a:spAutoFit/>
          </a:bodyPr>
          <a:lstStyle/>
          <a:p>
            <a:pPr>
              <a:spcBef>
                <a:spcPts val="200"/>
              </a:spcBef>
              <a:spcAft>
                <a:spcPts val="200"/>
              </a:spcAft>
            </a:pPr>
            <a:r>
              <a:rPr lang="en-AU" sz="2800" dirty="0"/>
              <a:t>You must refer to the Guide to Volume One when identifying requirements for </a:t>
            </a:r>
            <a:r>
              <a:rPr lang="en-AU" sz="2800" dirty="0" smtClean="0"/>
              <a:t/>
            </a:r>
            <a:br>
              <a:rPr lang="en-AU" sz="2800" dirty="0" smtClean="0"/>
            </a:br>
            <a:r>
              <a:rPr lang="en-AU" sz="2800" dirty="0" smtClean="0"/>
              <a:t>Class </a:t>
            </a:r>
            <a:r>
              <a:rPr lang="en-AU" sz="2800" dirty="0"/>
              <a:t>2-9 buildings.</a:t>
            </a:r>
          </a:p>
        </p:txBody>
      </p:sp>
      <p:grpSp>
        <p:nvGrpSpPr>
          <p:cNvPr id="4" name="False button">
            <a:extLst>
              <a:ext uri="{FF2B5EF4-FFF2-40B4-BE49-F238E27FC236}">
                <a16:creationId xmlns:a16="http://schemas.microsoft.com/office/drawing/2014/main" xmlns="" id="{DD3C4A91-DFB7-4B67-BBAD-2D6F8C05BA13}"/>
              </a:ext>
            </a:extLst>
          </p:cNvPr>
          <p:cNvGrpSpPr/>
          <p:nvPr/>
        </p:nvGrpSpPr>
        <p:grpSpPr>
          <a:xfrm>
            <a:off x="9869875" y="4531748"/>
            <a:ext cx="2042829" cy="523220"/>
            <a:chOff x="8552285" y="4732652"/>
            <a:chExt cx="2042829" cy="523220"/>
          </a:xfrm>
        </p:grpSpPr>
        <p:sp>
          <p:nvSpPr>
            <p:cNvPr id="5" name="TextBox 4">
              <a:extLst>
                <a:ext uri="{FF2B5EF4-FFF2-40B4-BE49-F238E27FC236}">
                  <a16:creationId xmlns:a16="http://schemas.microsoft.com/office/drawing/2014/main" xmlns=""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a16="http://schemas.microsoft.com/office/drawing/2014/main" xmlns="" id="{8A3051C6-C517-4F2D-8B7F-8FB437748CD4}"/>
                </a:ext>
              </a:extLst>
            </p:cNvPr>
            <p:cNvSpPr/>
            <p:nvPr/>
          </p:nvSpPr>
          <p:spPr>
            <a:xfrm>
              <a:off x="8552285" y="4743459"/>
              <a:ext cx="549364" cy="501606"/>
            </a:xfrm>
            <a:prstGeom prst="diamond">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a16="http://schemas.microsoft.com/office/drawing/2014/main" xmlns="" id="{9CA497A8-D91F-41D0-9C94-4CBDB1647B96}"/>
              </a:ext>
            </a:extLst>
          </p:cNvPr>
          <p:cNvGrpSpPr/>
          <p:nvPr/>
        </p:nvGrpSpPr>
        <p:grpSpPr>
          <a:xfrm>
            <a:off x="9869875" y="3413643"/>
            <a:ext cx="1883802" cy="523220"/>
            <a:chOff x="8552285" y="3853083"/>
            <a:chExt cx="1883802" cy="523220"/>
          </a:xfrm>
        </p:grpSpPr>
        <p:sp>
          <p:nvSpPr>
            <p:cNvPr id="8" name="Diamond 7">
              <a:extLst>
                <a:ext uri="{FF2B5EF4-FFF2-40B4-BE49-F238E27FC236}">
                  <a16:creationId xmlns:a16="http://schemas.microsoft.com/office/drawing/2014/main" xmlns="" id="{B5DC944E-E305-4611-B0E6-505DB7EB2FCE}"/>
                </a:ext>
              </a:extLst>
            </p:cNvPr>
            <p:cNvSpPr/>
            <p:nvPr/>
          </p:nvSpPr>
          <p:spPr>
            <a:xfrm>
              <a:off x="8552285" y="3863890"/>
              <a:ext cx="549364" cy="501606"/>
            </a:xfrm>
            <a:prstGeom prst="diamond">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xmlns=""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a16="http://schemas.microsoft.com/office/drawing/2014/main" xmlns="" id="{99D6481B-532F-4A2B-9193-5732694A6B50}"/>
              </a:ext>
            </a:extLst>
          </p:cNvPr>
          <p:cNvSpPr/>
          <p:nvPr/>
        </p:nvSpPr>
        <p:spPr>
          <a:xfrm>
            <a:off x="4996544" y="1900989"/>
            <a:ext cx="4144126" cy="2246769"/>
          </a:xfrm>
          <a:prstGeom prst="wedgeRoundRectCallout">
            <a:avLst>
              <a:gd name="adj1" fmla="val 65087"/>
              <a:gd name="adj2" fmla="val 30061"/>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sz="2000" b="1" dirty="0">
                <a:solidFill>
                  <a:schemeClr val="tx1"/>
                </a:solidFill>
              </a:rPr>
              <a:t>Sorry, that’s not correct. </a:t>
            </a:r>
          </a:p>
          <a:p>
            <a:pPr algn="ctr">
              <a:spcBef>
                <a:spcPts val="200"/>
              </a:spcBef>
              <a:spcAft>
                <a:spcPts val="200"/>
              </a:spcAft>
            </a:pPr>
            <a:r>
              <a:rPr lang="en-AU" sz="2000" b="1" dirty="0">
                <a:solidFill>
                  <a:schemeClr val="tx1"/>
                </a:solidFill>
              </a:rPr>
              <a:t>The Guide to Volume One contains useful information and explanations, but NOT the mandatory requirements.</a:t>
            </a:r>
          </a:p>
        </p:txBody>
      </p:sp>
      <p:sp>
        <p:nvSpPr>
          <p:cNvPr id="11" name="False Speech Bubble">
            <a:extLst>
              <a:ext uri="{FF2B5EF4-FFF2-40B4-BE49-F238E27FC236}">
                <a16:creationId xmlns:a16="http://schemas.microsoft.com/office/drawing/2014/main" xmlns="" id="{9200A625-C2E4-4BD7-AAAC-8DAC9707263F}"/>
              </a:ext>
            </a:extLst>
          </p:cNvPr>
          <p:cNvSpPr/>
          <p:nvPr/>
        </p:nvSpPr>
        <p:spPr>
          <a:xfrm>
            <a:off x="4998201" y="4353353"/>
            <a:ext cx="4142468" cy="2252058"/>
          </a:xfrm>
          <a:prstGeom prst="wedgeRoundRectCallout">
            <a:avLst>
              <a:gd name="adj1" fmla="val 65248"/>
              <a:gd name="adj2" fmla="val -30075"/>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sz="2000" b="1" dirty="0">
                <a:solidFill>
                  <a:schemeClr val="tx1"/>
                </a:solidFill>
              </a:rPr>
              <a:t>Yes, that’s right. </a:t>
            </a:r>
          </a:p>
          <a:p>
            <a:pPr algn="ctr">
              <a:spcBef>
                <a:spcPts val="200"/>
              </a:spcBef>
              <a:spcAft>
                <a:spcPts val="200"/>
              </a:spcAft>
            </a:pPr>
            <a:r>
              <a:rPr lang="en-AU" sz="2000" b="1" dirty="0">
                <a:solidFill>
                  <a:schemeClr val="tx1"/>
                </a:solidFill>
              </a:rPr>
              <a:t>The Guide to Volume One contains useful information and explanations, but NOT the mandatory requirements.</a:t>
            </a:r>
          </a:p>
        </p:txBody>
      </p:sp>
      <p:pic>
        <p:nvPicPr>
          <p:cNvPr id="13"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5083189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DAA4F5D-BB4A-44E5-B53C-2A9A63FF0EAB}"/>
              </a:ext>
            </a:extLst>
          </p:cNvPr>
          <p:cNvSpPr>
            <a:spLocks noGrp="1"/>
          </p:cNvSpPr>
          <p:nvPr>
            <p:ph type="body" sz="quarter" idx="11"/>
          </p:nvPr>
        </p:nvSpPr>
        <p:spPr/>
        <p:txBody>
          <a:bodyPr/>
          <a:lstStyle/>
          <a:p>
            <a:r>
              <a:rPr lang="en-AU" dirty="0"/>
              <a:t>Summary</a:t>
            </a:r>
          </a:p>
        </p:txBody>
      </p:sp>
      <p:sp>
        <p:nvSpPr>
          <p:cNvPr id="3" name="Lefthand block">
            <a:extLst>
              <a:ext uri="{FF2B5EF4-FFF2-40B4-BE49-F238E27FC236}">
                <a16:creationId xmlns:a16="http://schemas.microsoft.com/office/drawing/2014/main" xmlns="" id="{C64EB41C-4454-4386-8B96-E2F72F19B061}"/>
              </a:ext>
            </a:extLst>
          </p:cNvPr>
          <p:cNvSpPr>
            <a:spLocks noGrp="1"/>
          </p:cNvSpPr>
          <p:nvPr>
            <p:ph type="body" sz="quarter" idx="12"/>
          </p:nvPr>
        </p:nvSpPr>
        <p:spPr/>
        <p:txBody>
          <a:bodyPr/>
          <a:lstStyle/>
          <a:p>
            <a:pPr marL="0" indent="0" algn="ctr">
              <a:buNone/>
            </a:pPr>
            <a:r>
              <a:rPr lang="en-AU" b="1" dirty="0"/>
              <a:t>Section A: </a:t>
            </a:r>
            <a:br>
              <a:rPr lang="en-AU" b="1" dirty="0"/>
            </a:br>
            <a:r>
              <a:rPr lang="en-AU" b="1" dirty="0"/>
              <a:t>Governing Requirements</a:t>
            </a:r>
          </a:p>
          <a:p>
            <a:pPr marL="0" indent="0" algn="ctr">
              <a:buNone/>
            </a:pPr>
            <a:endParaRPr lang="en-AU" dirty="0"/>
          </a:p>
          <a:p>
            <a:pPr marL="342900" indent="-342900">
              <a:buFont typeface="Arial" panose="020B0604020202020204" pitchFamily="34" charset="0"/>
              <a:buChar char="•"/>
            </a:pPr>
            <a:r>
              <a:rPr lang="en-AU" dirty="0"/>
              <a:t>Exactly the same as other volumes</a:t>
            </a:r>
          </a:p>
          <a:p>
            <a:endParaRPr lang="en-AU" dirty="0"/>
          </a:p>
        </p:txBody>
      </p:sp>
      <p:sp>
        <p:nvSpPr>
          <p:cNvPr id="4" name="Centre block">
            <a:extLst>
              <a:ext uri="{FF2B5EF4-FFF2-40B4-BE49-F238E27FC236}">
                <a16:creationId xmlns:a16="http://schemas.microsoft.com/office/drawing/2014/main" xmlns="" id="{33F11AF6-FD91-4BE3-9820-F2C66C4C5FCF}"/>
              </a:ext>
            </a:extLst>
          </p:cNvPr>
          <p:cNvSpPr>
            <a:spLocks noGrp="1"/>
          </p:cNvSpPr>
          <p:nvPr>
            <p:ph type="body" sz="quarter" idx="13"/>
          </p:nvPr>
        </p:nvSpPr>
        <p:spPr/>
        <p:txBody>
          <a:bodyPr>
            <a:normAutofit lnSpcReduction="10000"/>
          </a:bodyPr>
          <a:lstStyle/>
          <a:p>
            <a:pPr marL="0" indent="0" algn="ctr">
              <a:buNone/>
            </a:pPr>
            <a:r>
              <a:rPr lang="en-AU" b="1" dirty="0"/>
              <a:t>Sections B-J</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Performance Requirements</a:t>
            </a:r>
          </a:p>
          <a:p>
            <a:pPr marL="342900" indent="-342900">
              <a:buFont typeface="Arial" panose="020B0604020202020204" pitchFamily="34" charset="0"/>
              <a:buChar char="•"/>
            </a:pPr>
            <a:r>
              <a:rPr lang="en-AU" dirty="0"/>
              <a:t>Verification Methods</a:t>
            </a:r>
          </a:p>
          <a:p>
            <a:pPr marL="342900" indent="-342900">
              <a:buFont typeface="Arial" panose="020B0604020202020204" pitchFamily="34" charset="0"/>
              <a:buChar char="•"/>
            </a:pPr>
            <a:r>
              <a:rPr lang="en-AU" dirty="0"/>
              <a:t>Deemed-to-Satisfy Provisions, including Specifications</a:t>
            </a:r>
          </a:p>
          <a:p>
            <a:endParaRPr lang="en-AU" dirty="0"/>
          </a:p>
        </p:txBody>
      </p:sp>
      <p:sp>
        <p:nvSpPr>
          <p:cNvPr id="5" name="Righthand block">
            <a:extLst>
              <a:ext uri="{FF2B5EF4-FFF2-40B4-BE49-F238E27FC236}">
                <a16:creationId xmlns:a16="http://schemas.microsoft.com/office/drawing/2014/main" xmlns="" id="{87BA33CB-D38B-477E-933C-3BF6EF2CC039}"/>
              </a:ext>
            </a:extLst>
          </p:cNvPr>
          <p:cNvSpPr>
            <a:spLocks noGrp="1"/>
          </p:cNvSpPr>
          <p:nvPr>
            <p:ph type="body" sz="quarter" idx="14"/>
          </p:nvPr>
        </p:nvSpPr>
        <p:spPr/>
        <p:txBody>
          <a:bodyPr/>
          <a:lstStyle/>
          <a:p>
            <a:pPr marL="0" indent="0" algn="ctr">
              <a:buNone/>
            </a:pPr>
            <a:r>
              <a:rPr lang="en-AU" b="1" dirty="0"/>
              <a:t>Schedules</a:t>
            </a:r>
            <a:r>
              <a:rPr lang="en-AU" dirty="0"/>
              <a:t/>
            </a:r>
            <a:br>
              <a:rPr lang="en-AU" dirty="0"/>
            </a:br>
            <a:endParaRPr lang="en-AU" dirty="0"/>
          </a:p>
          <a:p>
            <a:pPr marL="342900" indent="-342900">
              <a:buFont typeface="Arial" panose="020B0604020202020204" pitchFamily="34" charset="0"/>
              <a:buChar char="•"/>
            </a:pPr>
            <a:r>
              <a:rPr lang="en-AU" dirty="0"/>
              <a:t>Exactly the same as other volumes</a:t>
            </a:r>
          </a:p>
        </p:txBody>
      </p:sp>
      <p:pic>
        <p:nvPicPr>
          <p:cNvPr id="7"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2806741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C0E02438-DE5F-403B-B1A8-C5ABEA26F565}"/>
              </a:ext>
            </a:extLst>
          </p:cNvPr>
          <p:cNvSpPr>
            <a:spLocks noGrp="1"/>
          </p:cNvSpPr>
          <p:nvPr>
            <p:ph type="body" sz="quarter" idx="11"/>
          </p:nvPr>
        </p:nvSpPr>
        <p:spPr/>
        <p:txBody>
          <a:bodyPr/>
          <a:lstStyle/>
          <a:p>
            <a:r>
              <a:rPr lang="en-AU" dirty="0"/>
              <a:t>Key points</a:t>
            </a:r>
          </a:p>
        </p:txBody>
      </p:sp>
      <p:sp>
        <p:nvSpPr>
          <p:cNvPr id="3" name="Top Left block">
            <a:extLst>
              <a:ext uri="{FF2B5EF4-FFF2-40B4-BE49-F238E27FC236}">
                <a16:creationId xmlns:a16="http://schemas.microsoft.com/office/drawing/2014/main" xmlns="" id="{AC819FCD-26F0-4AA8-A40F-B0C34AD3F9F2}"/>
              </a:ext>
            </a:extLst>
          </p:cNvPr>
          <p:cNvSpPr>
            <a:spLocks noGrp="1"/>
          </p:cNvSpPr>
          <p:nvPr>
            <p:ph type="body" sz="quarter" idx="12"/>
          </p:nvPr>
        </p:nvSpPr>
        <p:spPr>
          <a:xfrm>
            <a:off x="341480" y="1917700"/>
            <a:ext cx="5373520" cy="2362200"/>
          </a:xfrm>
        </p:spPr>
        <p:txBody>
          <a:bodyPr>
            <a:normAutofit fontScale="70000" lnSpcReduction="20000"/>
          </a:bodyPr>
          <a:lstStyle/>
          <a:p>
            <a:pPr marL="457200" indent="-457200">
              <a:lnSpc>
                <a:spcPct val="120000"/>
              </a:lnSpc>
              <a:buFont typeface="Arial" panose="020B0604020202020204" pitchFamily="34" charset="0"/>
              <a:buChar char="•"/>
            </a:pPr>
            <a:r>
              <a:rPr lang="en-AU" sz="3200" dirty="0"/>
              <a:t>Section B Structural provisions apply to all building classes.</a:t>
            </a:r>
          </a:p>
          <a:p>
            <a:pPr marL="457200" indent="-457200">
              <a:lnSpc>
                <a:spcPct val="120000"/>
              </a:lnSpc>
              <a:buFont typeface="Arial" panose="020B0604020202020204" pitchFamily="34" charset="0"/>
              <a:buChar char="•"/>
            </a:pPr>
            <a:r>
              <a:rPr lang="en-AU" sz="3200" dirty="0"/>
              <a:t>Sections C-J provisions generally apply to particular classes and types of buildings, but may have </a:t>
            </a:r>
            <a:r>
              <a:rPr lang="en-AU" sz="3200" dirty="0" smtClean="0"/>
              <a:t>limitations</a:t>
            </a:r>
          </a:p>
          <a:p>
            <a:pPr marL="457200" indent="-457200">
              <a:lnSpc>
                <a:spcPct val="120000"/>
              </a:lnSpc>
              <a:buFont typeface="Arial" panose="020B0604020202020204" pitchFamily="34" charset="0"/>
              <a:buChar char="•"/>
            </a:pPr>
            <a:r>
              <a:rPr lang="en-AU" sz="3200" dirty="0" smtClean="0"/>
              <a:t>Section H is in Volume Two</a:t>
            </a:r>
            <a:endParaRPr lang="en-AU" sz="3200" dirty="0"/>
          </a:p>
          <a:p>
            <a:pPr>
              <a:lnSpc>
                <a:spcPct val="120000"/>
              </a:lnSpc>
            </a:pPr>
            <a:endParaRPr lang="en-AU" dirty="0"/>
          </a:p>
        </p:txBody>
      </p:sp>
      <p:sp>
        <p:nvSpPr>
          <p:cNvPr id="4" name="Top right block">
            <a:extLst>
              <a:ext uri="{FF2B5EF4-FFF2-40B4-BE49-F238E27FC236}">
                <a16:creationId xmlns:a16="http://schemas.microsoft.com/office/drawing/2014/main" xmlns="" id="{479A2865-9B6B-43B5-9E0C-5EBD85AEE1C6}"/>
              </a:ext>
            </a:extLst>
          </p:cNvPr>
          <p:cNvSpPr>
            <a:spLocks noGrp="1"/>
          </p:cNvSpPr>
          <p:nvPr>
            <p:ph type="body" sz="quarter" idx="13"/>
          </p:nvPr>
        </p:nvSpPr>
        <p:spPr/>
        <p:txBody>
          <a:bodyPr>
            <a:normAutofit lnSpcReduction="10000"/>
          </a:bodyPr>
          <a:lstStyle/>
          <a:p>
            <a:pPr marL="342900" indent="-342900">
              <a:buFont typeface="Arial" panose="020B0604020202020204" pitchFamily="34" charset="0"/>
              <a:buChar char="•"/>
            </a:pPr>
            <a:r>
              <a:rPr lang="en-AU" sz="2200" dirty="0"/>
              <a:t>Different sections are organised in different ways</a:t>
            </a:r>
          </a:p>
          <a:p>
            <a:pPr marL="342900" indent="-342900">
              <a:buFont typeface="Arial" panose="020B0604020202020204" pitchFamily="34" charset="0"/>
              <a:buChar char="•"/>
            </a:pPr>
            <a:r>
              <a:rPr lang="en-AU" sz="2200" dirty="0"/>
              <a:t>May have Parts which group Performance Requirements, Verification Methods and DTS Provisions under topic areas</a:t>
            </a:r>
          </a:p>
        </p:txBody>
      </p:sp>
      <p:sp>
        <p:nvSpPr>
          <p:cNvPr id="5" name="Bottom left block">
            <a:extLst>
              <a:ext uri="{FF2B5EF4-FFF2-40B4-BE49-F238E27FC236}">
                <a16:creationId xmlns:a16="http://schemas.microsoft.com/office/drawing/2014/main" xmlns="" id="{591D55AA-2547-41A0-8CF8-F32480860F87}"/>
              </a:ext>
            </a:extLst>
          </p:cNvPr>
          <p:cNvSpPr>
            <a:spLocks noGrp="1"/>
          </p:cNvSpPr>
          <p:nvPr>
            <p:ph type="body" sz="quarter" idx="14"/>
          </p:nvPr>
        </p:nvSpPr>
        <p:spPr/>
        <p:txBody>
          <a:bodyPr>
            <a:normAutofit/>
          </a:bodyPr>
          <a:lstStyle/>
          <a:p>
            <a:pPr>
              <a:lnSpc>
                <a:spcPct val="120000"/>
              </a:lnSpc>
            </a:pPr>
            <a:r>
              <a:rPr lang="en-AU" sz="2200" dirty="0"/>
              <a:t>Key concepts in Volume One:</a:t>
            </a:r>
          </a:p>
          <a:p>
            <a:pPr marL="457200" indent="-457200">
              <a:lnSpc>
                <a:spcPct val="120000"/>
              </a:lnSpc>
              <a:buFont typeface="Arial" panose="020B0604020202020204" pitchFamily="34" charset="0"/>
              <a:buChar char="•"/>
            </a:pPr>
            <a:r>
              <a:rPr lang="en-AU" sz="2200" dirty="0"/>
              <a:t>Rise in storeys</a:t>
            </a:r>
          </a:p>
          <a:p>
            <a:pPr marL="457200" indent="-457200">
              <a:lnSpc>
                <a:spcPct val="120000"/>
              </a:lnSpc>
              <a:buFont typeface="Arial" panose="020B0604020202020204" pitchFamily="34" charset="0"/>
              <a:buChar char="•"/>
            </a:pPr>
            <a:r>
              <a:rPr lang="en-AU" sz="2200" dirty="0"/>
              <a:t>Type of construction</a:t>
            </a:r>
          </a:p>
          <a:p>
            <a:pPr marL="457200" indent="-457200">
              <a:lnSpc>
                <a:spcPct val="120000"/>
              </a:lnSpc>
              <a:buFont typeface="Arial" panose="020B0604020202020204" pitchFamily="34" charset="0"/>
              <a:buChar char="•"/>
            </a:pPr>
            <a:r>
              <a:rPr lang="en-AU" sz="2200" dirty="0"/>
              <a:t>Fire compartments</a:t>
            </a:r>
          </a:p>
        </p:txBody>
      </p:sp>
      <p:sp>
        <p:nvSpPr>
          <p:cNvPr id="6" name="Bottom right block">
            <a:extLst>
              <a:ext uri="{FF2B5EF4-FFF2-40B4-BE49-F238E27FC236}">
                <a16:creationId xmlns:a16="http://schemas.microsoft.com/office/drawing/2014/main" xmlns="" id="{78DF62D9-1298-48DE-A182-5AE2A9DCEB4F}"/>
              </a:ext>
            </a:extLst>
          </p:cNvPr>
          <p:cNvSpPr>
            <a:spLocks noGrp="1"/>
          </p:cNvSpPr>
          <p:nvPr>
            <p:ph type="body" sz="quarter" idx="15"/>
          </p:nvPr>
        </p:nvSpPr>
        <p:spPr/>
        <p:txBody>
          <a:bodyPr>
            <a:normAutofit/>
          </a:bodyPr>
          <a:lstStyle/>
          <a:p>
            <a:r>
              <a:rPr lang="en-AU" sz="2200" dirty="0"/>
              <a:t>The following documents on the </a:t>
            </a:r>
            <a:br>
              <a:rPr lang="en-AU" sz="2200" dirty="0"/>
            </a:br>
            <a:r>
              <a:rPr lang="en-AU" sz="2200" dirty="0">
                <a:hlinkClick r:id="rId4"/>
              </a:rPr>
              <a:t>ABCB website</a:t>
            </a:r>
            <a:r>
              <a:rPr lang="en-AU" sz="2200" dirty="0"/>
              <a:t> provide additional, </a:t>
            </a:r>
            <a:br>
              <a:rPr lang="en-AU" sz="2200" dirty="0"/>
            </a:br>
            <a:r>
              <a:rPr lang="en-AU" sz="2200" dirty="0"/>
              <a:t>non-mandatory guidance:</a:t>
            </a:r>
          </a:p>
          <a:p>
            <a:pPr marL="457200" indent="-457200">
              <a:buFont typeface="Arial" panose="020B0604020202020204" pitchFamily="34" charset="0"/>
              <a:buChar char="•"/>
            </a:pPr>
            <a:r>
              <a:rPr lang="en-AU" sz="2200" dirty="0"/>
              <a:t>Guide to NCC Volume One</a:t>
            </a:r>
          </a:p>
          <a:p>
            <a:pPr marL="457200" indent="-457200">
              <a:buFont typeface="Arial" panose="020B0604020202020204" pitchFamily="34" charset="0"/>
              <a:buChar char="•"/>
            </a:pPr>
            <a:r>
              <a:rPr lang="en-AU" sz="2200" dirty="0"/>
              <a:t>Other handbooks on specific topics</a:t>
            </a:r>
          </a:p>
        </p:txBody>
      </p:sp>
      <p:pic>
        <p:nvPicPr>
          <p:cNvPr id="9"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160580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C8DC495C-8D20-4B56-B7C2-CDCE0D1E1C69}"/>
              </a:ext>
            </a:extLst>
          </p:cNvPr>
          <p:cNvSpPr>
            <a:spLocks noGrp="1"/>
          </p:cNvSpPr>
          <p:nvPr>
            <p:ph type="body" sz="quarter" idx="11"/>
          </p:nvPr>
        </p:nvSpPr>
        <p:spPr/>
        <p:txBody>
          <a:bodyPr/>
          <a:lstStyle/>
          <a:p>
            <a:r>
              <a:rPr lang="en-AU" dirty="0"/>
              <a:t>Questions?</a:t>
            </a:r>
          </a:p>
        </p:txBody>
      </p:sp>
    </p:spTree>
    <p:custDataLst>
      <p:tags r:id="rId1"/>
    </p:custDataLst>
    <p:extLst>
      <p:ext uri="{BB962C8B-B14F-4D97-AF65-F5344CB8AC3E}">
        <p14:creationId xmlns:p14="http://schemas.microsoft.com/office/powerpoint/2010/main" val="2855133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ext">
            <a:extLst>
              <a:ext uri="{FF2B5EF4-FFF2-40B4-BE49-F238E27FC236}">
                <a16:creationId xmlns:a16="http://schemas.microsoft.com/office/drawing/2014/main" xmlns="" id="{4DA3CAF2-C45C-46A9-9FEB-0E48521A07E7}"/>
              </a:ext>
            </a:extLst>
          </p:cNvPr>
          <p:cNvSpPr>
            <a:spLocks noGrp="1"/>
          </p:cNvSpPr>
          <p:nvPr>
            <p:ph type="body" sz="quarter" idx="10"/>
          </p:nvPr>
        </p:nvSpPr>
        <p:spPr>
          <a:xfrm>
            <a:off x="334963" y="2006600"/>
            <a:ext cx="5761037" cy="4554538"/>
          </a:xfrm>
        </p:spPr>
        <p:txBody>
          <a:bodyPr>
            <a:normAutofit/>
          </a:bodyPr>
          <a:lstStyle/>
          <a:p>
            <a:pPr>
              <a:spcBef>
                <a:spcPts val="300"/>
              </a:spcBef>
              <a:spcAft>
                <a:spcPts val="300"/>
              </a:spcAft>
            </a:pPr>
            <a:r>
              <a:rPr lang="en-AU" dirty="0"/>
              <a:t>What NCC Volume One contains</a:t>
            </a:r>
          </a:p>
          <a:p>
            <a:pPr>
              <a:spcBef>
                <a:spcPts val="300"/>
              </a:spcBef>
              <a:spcAft>
                <a:spcPts val="300"/>
              </a:spcAft>
            </a:pPr>
            <a:r>
              <a:rPr lang="en-AU" dirty="0"/>
              <a:t>Where to get guidance on using Volume One</a:t>
            </a:r>
          </a:p>
          <a:p>
            <a:pPr>
              <a:spcBef>
                <a:spcPts val="300"/>
              </a:spcBef>
              <a:spcAft>
                <a:spcPts val="300"/>
              </a:spcAft>
            </a:pPr>
            <a:r>
              <a:rPr lang="en-AU" dirty="0"/>
              <a:t>How NCC Volume One is organised and where to find information within it</a:t>
            </a:r>
          </a:p>
          <a:p>
            <a:pPr>
              <a:spcBef>
                <a:spcPts val="300"/>
              </a:spcBef>
              <a:spcAft>
                <a:spcPts val="300"/>
              </a:spcAft>
            </a:pPr>
            <a:r>
              <a:rPr lang="en-AU" dirty="0"/>
              <a:t>Key concepts in Volume One</a:t>
            </a:r>
          </a:p>
          <a:p>
            <a:pPr>
              <a:spcBef>
                <a:spcPts val="300"/>
              </a:spcBef>
              <a:spcAft>
                <a:spcPts val="300"/>
              </a:spcAft>
            </a:pPr>
            <a:r>
              <a:rPr lang="en-AU" dirty="0"/>
              <a:t>How to interpret the different Sections of Volume One</a:t>
            </a:r>
          </a:p>
        </p:txBody>
      </p:sp>
      <p:sp>
        <p:nvSpPr>
          <p:cNvPr id="3" name="Slide Title">
            <a:extLst>
              <a:ext uri="{FF2B5EF4-FFF2-40B4-BE49-F238E27FC236}">
                <a16:creationId xmlns:a16="http://schemas.microsoft.com/office/drawing/2014/main" xmlns="" id="{2E1BD2E6-ACFE-4F69-B334-149198C26832}"/>
              </a:ext>
            </a:extLst>
          </p:cNvPr>
          <p:cNvSpPr>
            <a:spLocks noGrp="1"/>
          </p:cNvSpPr>
          <p:nvPr>
            <p:ph type="body" sz="quarter" idx="11"/>
          </p:nvPr>
        </p:nvSpPr>
        <p:spPr/>
        <p:txBody>
          <a:bodyPr/>
          <a:lstStyle/>
          <a:p>
            <a:r>
              <a:rPr lang="en-AU" dirty="0"/>
              <a:t>What you will learn</a:t>
            </a:r>
          </a:p>
        </p:txBody>
      </p:sp>
      <p:pic>
        <p:nvPicPr>
          <p:cNvPr id="4" name="Picture 3" descr="A photograph of a Class 2 Apartment building, taken from the  ground looking up." title="Apartment build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4942" y="2294965"/>
            <a:ext cx="5276338" cy="3532094"/>
          </a:xfrm>
          <a:prstGeom prst="rect">
            <a:avLst/>
          </a:prstGeom>
        </p:spPr>
      </p:pic>
      <p:pic>
        <p:nvPicPr>
          <p:cNvPr id="6"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164264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58ED2F0C-E8DF-49A4-9DF2-8C9391943D7C}"/>
              </a:ext>
            </a:extLst>
          </p:cNvPr>
          <p:cNvSpPr>
            <a:spLocks noGrp="1"/>
          </p:cNvSpPr>
          <p:nvPr>
            <p:ph type="body" sz="quarter" idx="11"/>
          </p:nvPr>
        </p:nvSpPr>
        <p:spPr/>
        <p:txBody>
          <a:bodyPr>
            <a:normAutofit/>
          </a:bodyPr>
          <a:lstStyle/>
          <a:p>
            <a:r>
              <a:rPr lang="en-AU" dirty="0"/>
              <a:t>What does Volume One of the NCC contain?</a:t>
            </a:r>
          </a:p>
        </p:txBody>
      </p:sp>
      <p:sp>
        <p:nvSpPr>
          <p:cNvPr id="3" name="Left hand block">
            <a:extLst>
              <a:ext uri="{FF2B5EF4-FFF2-40B4-BE49-F238E27FC236}">
                <a16:creationId xmlns:a16="http://schemas.microsoft.com/office/drawing/2014/main" xmlns="" id="{CF0C3833-8379-4728-9A57-BCE2C2E8C3CA}"/>
              </a:ext>
            </a:extLst>
          </p:cNvPr>
          <p:cNvSpPr>
            <a:spLocks noGrp="1"/>
          </p:cNvSpPr>
          <p:nvPr>
            <p:ph type="body" sz="quarter" idx="12"/>
          </p:nvPr>
        </p:nvSpPr>
        <p:spPr/>
        <p:txBody>
          <a:bodyPr/>
          <a:lstStyle/>
          <a:p>
            <a:pPr marL="342900" indent="-342900">
              <a:buFont typeface="Arial" panose="020B0604020202020204" pitchFamily="34" charset="0"/>
              <a:buChar char="•"/>
            </a:pPr>
            <a:r>
              <a:rPr lang="en-AU" sz="2400" dirty="0"/>
              <a:t>Design and construction requirements for Class 2-9 buildings</a:t>
            </a:r>
          </a:p>
          <a:p>
            <a:pPr marL="342900" indent="-342900"/>
            <a:r>
              <a:rPr lang="en-AU" sz="2400" dirty="0"/>
              <a:t>Some provisions also apply to some:</a:t>
            </a:r>
          </a:p>
          <a:p>
            <a:pPr marL="800100" lvl="1" indent="-342900">
              <a:buFont typeface="Arial" panose="020B0604020202020204" pitchFamily="34" charset="0"/>
              <a:buChar char="•"/>
            </a:pPr>
            <a:r>
              <a:rPr lang="en-AU" sz="2400" dirty="0"/>
              <a:t>Class 1b buildings</a:t>
            </a:r>
          </a:p>
          <a:p>
            <a:pPr marL="800100" lvl="1" indent="-342900">
              <a:buFont typeface="Arial" panose="020B0604020202020204" pitchFamily="34" charset="0"/>
              <a:buChar char="•"/>
            </a:pPr>
            <a:r>
              <a:rPr lang="en-AU" sz="2400" dirty="0"/>
              <a:t>Class 10a and 10b buildings</a:t>
            </a:r>
            <a:endParaRPr lang="en-AU" dirty="0"/>
          </a:p>
        </p:txBody>
      </p:sp>
      <p:sp>
        <p:nvSpPr>
          <p:cNvPr id="4" name="Centre block">
            <a:extLst>
              <a:ext uri="{FF2B5EF4-FFF2-40B4-BE49-F238E27FC236}">
                <a16:creationId xmlns:a16="http://schemas.microsoft.com/office/drawing/2014/main" xmlns="" id="{180C093C-ECF1-4BCE-B369-0AD7370D5FCB}"/>
              </a:ext>
            </a:extLst>
          </p:cNvPr>
          <p:cNvSpPr>
            <a:spLocks noGrp="1"/>
          </p:cNvSpPr>
          <p:nvPr>
            <p:ph type="body" sz="quarter" idx="13"/>
          </p:nvPr>
        </p:nvSpPr>
        <p:spPr/>
        <p:txBody>
          <a:bodyPr>
            <a:normAutofit lnSpcReduction="10000"/>
          </a:bodyPr>
          <a:lstStyle/>
          <a:p>
            <a:pPr marL="342900" indent="-342900">
              <a:buFont typeface="Arial" panose="020B0604020202020204" pitchFamily="34" charset="0"/>
              <a:buChar char="•"/>
            </a:pPr>
            <a:r>
              <a:rPr lang="en-AU" sz="2400" dirty="0"/>
              <a:t>Commercial, industrial, multi-residential and institutional buildings</a:t>
            </a:r>
          </a:p>
          <a:p>
            <a:pPr marL="342900" indent="-342900">
              <a:buFont typeface="Arial" panose="020B0604020202020204" pitchFamily="34" charset="0"/>
              <a:buChar char="•"/>
            </a:pPr>
            <a:r>
              <a:rPr lang="en-AU" sz="2400" dirty="0"/>
              <a:t>Examples:</a:t>
            </a:r>
          </a:p>
          <a:p>
            <a:pPr marL="800100" lvl="1" indent="-342900"/>
            <a:r>
              <a:rPr lang="en-AU" dirty="0"/>
              <a:t>Apartments</a:t>
            </a:r>
          </a:p>
          <a:p>
            <a:pPr marL="800100" lvl="1" indent="-342900">
              <a:buFont typeface="Arial" panose="020B0604020202020204" pitchFamily="34" charset="0"/>
              <a:buChar char="•"/>
            </a:pPr>
            <a:r>
              <a:rPr lang="en-AU" sz="2400" dirty="0"/>
              <a:t>Hotel, motel</a:t>
            </a:r>
          </a:p>
          <a:p>
            <a:pPr marL="800100" lvl="1" indent="-342900">
              <a:buFont typeface="Arial" panose="020B0604020202020204" pitchFamily="34" charset="0"/>
              <a:buChar char="•"/>
            </a:pPr>
            <a:r>
              <a:rPr lang="en-AU" sz="2400" dirty="0"/>
              <a:t>Office building</a:t>
            </a:r>
          </a:p>
          <a:p>
            <a:pPr marL="800100" lvl="1" indent="-342900">
              <a:buFont typeface="Arial" panose="020B0604020202020204" pitchFamily="34" charset="0"/>
              <a:buChar char="•"/>
            </a:pPr>
            <a:r>
              <a:rPr lang="en-AU" sz="2400" dirty="0"/>
              <a:t>Shopping centre</a:t>
            </a:r>
          </a:p>
          <a:p>
            <a:pPr marL="800100" lvl="1" indent="-342900">
              <a:buFont typeface="Arial" panose="020B0604020202020204" pitchFamily="34" charset="0"/>
              <a:buChar char="•"/>
            </a:pPr>
            <a:r>
              <a:rPr lang="en-AU" sz="2400" dirty="0"/>
              <a:t>Factory</a:t>
            </a:r>
          </a:p>
          <a:p>
            <a:pPr marL="800100" lvl="1" indent="-342900">
              <a:buFont typeface="Arial" panose="020B0604020202020204" pitchFamily="34" charset="0"/>
              <a:buChar char="•"/>
            </a:pPr>
            <a:r>
              <a:rPr lang="en-AU" sz="2400" dirty="0"/>
              <a:t>Hospital</a:t>
            </a:r>
          </a:p>
          <a:p>
            <a:pPr marL="800100" lvl="1" indent="-342900">
              <a:buFont typeface="Arial" panose="020B0604020202020204" pitchFamily="34" charset="0"/>
              <a:buChar char="•"/>
            </a:pPr>
            <a:r>
              <a:rPr lang="en-AU" dirty="0"/>
              <a:t>S</a:t>
            </a:r>
            <a:r>
              <a:rPr lang="en-AU" sz="2400" dirty="0"/>
              <a:t>chool</a:t>
            </a:r>
          </a:p>
        </p:txBody>
      </p:sp>
      <p:sp>
        <p:nvSpPr>
          <p:cNvPr id="5" name="Right hand block">
            <a:extLst>
              <a:ext uri="{FF2B5EF4-FFF2-40B4-BE49-F238E27FC236}">
                <a16:creationId xmlns:a16="http://schemas.microsoft.com/office/drawing/2014/main" xmlns="" id="{AB196A72-2A6C-4D7C-90C8-708019D11ED2}"/>
              </a:ext>
            </a:extLst>
          </p:cNvPr>
          <p:cNvSpPr>
            <a:spLocks noGrp="1"/>
          </p:cNvSpPr>
          <p:nvPr>
            <p:ph type="body" sz="quarter" idx="14"/>
          </p:nvPr>
        </p:nvSpPr>
        <p:spPr/>
        <p:txBody>
          <a:bodyPr/>
          <a:lstStyle/>
          <a:p>
            <a:pPr marL="342900" indent="-342900">
              <a:buFont typeface="Arial" panose="020B0604020202020204" pitchFamily="34" charset="0"/>
              <a:buChar char="•"/>
            </a:pPr>
            <a:r>
              <a:rPr lang="en-AU" sz="2400" dirty="0"/>
              <a:t>Part of the Building Code of Australia (BCA)</a:t>
            </a:r>
          </a:p>
          <a:p>
            <a:pPr marL="342900" indent="-342900">
              <a:buFont typeface="Arial" panose="020B0604020202020204" pitchFamily="34" charset="0"/>
              <a:buChar char="•"/>
            </a:pPr>
            <a:r>
              <a:rPr lang="en-AU" sz="2400" dirty="0"/>
              <a:t>Also referred to as ‘BCA Volume One’</a:t>
            </a:r>
          </a:p>
          <a:p>
            <a:endParaRPr lang="en-AU" dirty="0"/>
          </a:p>
        </p:txBody>
      </p:sp>
      <p:pic>
        <p:nvPicPr>
          <p:cNvPr id="8"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302902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BE04C02-B970-4376-B309-4C2863B3D3BE}"/>
              </a:ext>
            </a:extLst>
          </p:cNvPr>
          <p:cNvSpPr>
            <a:spLocks noGrp="1"/>
          </p:cNvSpPr>
          <p:nvPr>
            <p:ph type="body" sz="quarter" idx="11"/>
          </p:nvPr>
        </p:nvSpPr>
        <p:spPr/>
        <p:txBody>
          <a:bodyPr>
            <a:normAutofit/>
          </a:bodyPr>
          <a:lstStyle/>
          <a:p>
            <a:r>
              <a:rPr lang="en-AU" dirty="0"/>
              <a:t>Where can we get guidance on Volume One?</a:t>
            </a:r>
          </a:p>
        </p:txBody>
      </p:sp>
      <p:sp>
        <p:nvSpPr>
          <p:cNvPr id="7" name="Handbooks upper text">
            <a:extLst>
              <a:ext uri="{FF2B5EF4-FFF2-40B4-BE49-F238E27FC236}">
                <a16:creationId xmlns:a16="http://schemas.microsoft.com/office/drawing/2014/main" xmlns="" id="{7E64BFC9-3451-4773-97BF-83C34668548A}"/>
              </a:ext>
            </a:extLst>
          </p:cNvPr>
          <p:cNvSpPr>
            <a:spLocks noGrp="1"/>
          </p:cNvSpPr>
          <p:nvPr>
            <p:ph type="body" sz="quarter" idx="10"/>
          </p:nvPr>
        </p:nvSpPr>
        <p:spPr>
          <a:xfrm>
            <a:off x="6457038" y="1985332"/>
            <a:ext cx="3639160" cy="2077604"/>
          </a:xfrm>
        </p:spPr>
        <p:txBody>
          <a:bodyPr>
            <a:normAutofit/>
          </a:bodyPr>
          <a:lstStyle/>
          <a:p>
            <a:r>
              <a:rPr lang="en-AU" sz="2400" dirty="0"/>
              <a:t>Various handbooks </a:t>
            </a:r>
            <a:br>
              <a:rPr lang="en-AU" sz="2400" dirty="0"/>
            </a:br>
            <a:r>
              <a:rPr lang="en-AU" sz="2400" dirty="0"/>
              <a:t>at </a:t>
            </a:r>
            <a:r>
              <a:rPr lang="en-AU" sz="2400" dirty="0">
                <a:hlinkClick r:id="rId4"/>
              </a:rPr>
              <a:t>abcb.gov.au</a:t>
            </a:r>
            <a:r>
              <a:rPr lang="en-AU" sz="2400" dirty="0"/>
              <a:t> </a:t>
            </a:r>
          </a:p>
          <a:p>
            <a:r>
              <a:rPr lang="en-AU" sz="2400" dirty="0"/>
              <a:t>Additional background and explanatory information</a:t>
            </a:r>
          </a:p>
        </p:txBody>
      </p:sp>
      <p:sp>
        <p:nvSpPr>
          <p:cNvPr id="4" name="Guide upper  text box">
            <a:extLst>
              <a:ext uri="{FF2B5EF4-FFF2-40B4-BE49-F238E27FC236}">
                <a16:creationId xmlns:a16="http://schemas.microsoft.com/office/drawing/2014/main" xmlns="" id="{E3FDAB15-893D-481D-B2E6-5A944C71CF50}"/>
              </a:ext>
            </a:extLst>
          </p:cNvPr>
          <p:cNvSpPr>
            <a:spLocks noGrp="1"/>
          </p:cNvSpPr>
          <p:nvPr>
            <p:ph type="body" sz="quarter" idx="12"/>
          </p:nvPr>
        </p:nvSpPr>
        <p:spPr>
          <a:xfrm>
            <a:off x="334962" y="1985333"/>
            <a:ext cx="3639161" cy="2555655"/>
          </a:xfrm>
        </p:spPr>
        <p:txBody>
          <a:bodyPr>
            <a:normAutofit/>
          </a:bodyPr>
          <a:lstStyle/>
          <a:p>
            <a:r>
              <a:rPr lang="en-AU" sz="2400" i="1" dirty="0"/>
              <a:t>Guide to NCC </a:t>
            </a:r>
            <a:br>
              <a:rPr lang="en-AU" sz="2400" i="1" dirty="0"/>
            </a:br>
            <a:r>
              <a:rPr lang="en-AU" sz="2400" i="1" dirty="0"/>
              <a:t>Volume One</a:t>
            </a:r>
          </a:p>
          <a:p>
            <a:r>
              <a:rPr lang="en-AU" sz="2400" dirty="0" smtClean="0"/>
              <a:t>Integrated online </a:t>
            </a:r>
            <a:r>
              <a:rPr lang="en-AU" sz="2400" dirty="0"/>
              <a:t>into </a:t>
            </a:r>
            <a:br>
              <a:rPr lang="en-AU" sz="2400" dirty="0"/>
            </a:br>
            <a:r>
              <a:rPr lang="en-AU" sz="2400" dirty="0"/>
              <a:t>NCC Volume One, </a:t>
            </a:r>
            <a:br>
              <a:rPr lang="en-AU" sz="2400" dirty="0"/>
            </a:br>
            <a:r>
              <a:rPr lang="en-AU" sz="2400" dirty="0"/>
              <a:t>so it is accessible  </a:t>
            </a:r>
            <a:br>
              <a:rPr lang="en-AU" sz="2400" dirty="0"/>
            </a:br>
            <a:r>
              <a:rPr lang="en-AU" sz="2400" dirty="0" smtClean="0"/>
              <a:t>with </a:t>
            </a:r>
            <a:r>
              <a:rPr lang="en-AU" sz="2400" dirty="0"/>
              <a:t>that </a:t>
            </a:r>
            <a:r>
              <a:rPr lang="en-AU" sz="2400" dirty="0" smtClean="0"/>
              <a:t>volume</a:t>
            </a:r>
            <a:endParaRPr lang="en-AU" sz="2400" dirty="0"/>
          </a:p>
        </p:txBody>
      </p:sp>
      <p:pic>
        <p:nvPicPr>
          <p:cNvPr id="12" name="Vol One Main text  Logo" descr="NCC Volume One Logo. A stylised multi-storey building in bright blue.">
            <a:extLst>
              <a:ext uri="{FF2B5EF4-FFF2-40B4-BE49-F238E27FC236}">
                <a16:creationId xmlns:a16="http://schemas.microsoft.com/office/drawing/2014/main" xmlns="" id="{86436B68-8BB9-4D28-B5EF-666084E1FD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6470" y="1985332"/>
            <a:ext cx="1741203" cy="1741203"/>
          </a:xfrm>
          <a:prstGeom prst="rect">
            <a:avLst/>
          </a:prstGeom>
        </p:spPr>
      </p:pic>
      <p:sp>
        <p:nvSpPr>
          <p:cNvPr id="6" name="Guide lower text box">
            <a:extLst>
              <a:ext uri="{FF2B5EF4-FFF2-40B4-BE49-F238E27FC236}">
                <a16:creationId xmlns:a16="http://schemas.microsoft.com/office/drawing/2014/main" xmlns="" id="{7B446826-F126-42E1-8FF3-EA6046CCFF2C}"/>
              </a:ext>
            </a:extLst>
          </p:cNvPr>
          <p:cNvSpPr txBox="1">
            <a:spLocks/>
          </p:cNvSpPr>
          <p:nvPr/>
        </p:nvSpPr>
        <p:spPr>
          <a:xfrm>
            <a:off x="334962" y="4416468"/>
            <a:ext cx="5653948" cy="16063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Guidance on applying particular Parts, clauses and defined terms</a:t>
            </a:r>
          </a:p>
          <a:p>
            <a:r>
              <a:rPr lang="en-AU" sz="2400" dirty="0"/>
              <a:t>Structure reflects the structure of NCC Volume One, Sections A-J, Schedules</a:t>
            </a:r>
          </a:p>
        </p:txBody>
      </p:sp>
      <p:sp>
        <p:nvSpPr>
          <p:cNvPr id="8" name="Handbooks lower text">
            <a:extLst>
              <a:ext uri="{FF2B5EF4-FFF2-40B4-BE49-F238E27FC236}">
                <a16:creationId xmlns:a16="http://schemas.microsoft.com/office/drawing/2014/main" xmlns="" id="{2708A54F-880F-454C-96B0-901F23FE73A6}"/>
              </a:ext>
            </a:extLst>
          </p:cNvPr>
          <p:cNvSpPr txBox="1">
            <a:spLocks/>
          </p:cNvSpPr>
          <p:nvPr/>
        </p:nvSpPr>
        <p:spPr>
          <a:xfrm>
            <a:off x="6457038" y="3934205"/>
            <a:ext cx="5400000" cy="255565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Examples:</a:t>
            </a:r>
          </a:p>
          <a:p>
            <a:pPr lvl="1"/>
            <a:r>
              <a:rPr lang="en-AU" sz="1800" dirty="0">
                <a:hlinkClick r:id="rId6"/>
              </a:rPr>
              <a:t>Lifts Used During Evacuation</a:t>
            </a:r>
            <a:endParaRPr lang="en-AU" sz="1800" dirty="0"/>
          </a:p>
          <a:p>
            <a:pPr lvl="1"/>
            <a:r>
              <a:rPr lang="en-AU" sz="1800" dirty="0">
                <a:hlinkClick r:id="rId7"/>
              </a:rPr>
              <a:t>Construction of Buildings in Flood Hazard Areas</a:t>
            </a:r>
            <a:endParaRPr lang="en-AU" sz="1800" dirty="0"/>
          </a:p>
          <a:p>
            <a:pPr lvl="1"/>
            <a:r>
              <a:rPr lang="en-AU" sz="1800" dirty="0">
                <a:hlinkClick r:id="rId8"/>
              </a:rPr>
              <a:t>Sound Transmission and Insulation in Buildings</a:t>
            </a:r>
            <a:endParaRPr lang="en-AU" sz="1800" dirty="0"/>
          </a:p>
          <a:p>
            <a:pPr lvl="1"/>
            <a:r>
              <a:rPr lang="en-AU" sz="1800" dirty="0">
                <a:hlinkClick r:id="rId9"/>
              </a:rPr>
              <a:t>Energy efficiency NCC Volume One</a:t>
            </a:r>
            <a:endParaRPr lang="en-AU" sz="1800" dirty="0"/>
          </a:p>
        </p:txBody>
      </p:sp>
      <p:pic>
        <p:nvPicPr>
          <p:cNvPr id="5" name="Picture 4" descr="Stylised navy blue handbook icon."/>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1758" y1="74788" x2="41758" y2="74788"/>
                        <a14:foregroundMark x1="60303" y1="75152" x2="60303" y2="75152"/>
                      </a14:backgroundRemoval>
                    </a14:imgEffect>
                  </a14:imgLayer>
                </a14:imgProps>
              </a:ext>
              <a:ext uri="{28A0092B-C50C-407E-A947-70E740481C1C}">
                <a14:useLocalDpi xmlns:a14="http://schemas.microsoft.com/office/drawing/2010/main" val="0"/>
              </a:ext>
            </a:extLst>
          </a:blip>
          <a:srcRect l="22529" t="18893" r="24611" b="11540"/>
          <a:stretch/>
        </p:blipFill>
        <p:spPr>
          <a:xfrm>
            <a:off x="9932895" y="1785901"/>
            <a:ext cx="1730188" cy="2277035"/>
          </a:xfrm>
          <a:prstGeom prst="rect">
            <a:avLst/>
          </a:prstGeom>
        </p:spPr>
      </p:pic>
      <p:pic>
        <p:nvPicPr>
          <p:cNvPr id="11"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161553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uiExpand="1" build="p"/>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5D1D48-9A28-4681-B186-5C4C427E9D67}"/>
              </a:ext>
            </a:extLst>
          </p:cNvPr>
          <p:cNvSpPr>
            <a:spLocks noGrp="1"/>
          </p:cNvSpPr>
          <p:nvPr>
            <p:ph type="body" sz="quarter" idx="11"/>
          </p:nvPr>
        </p:nvSpPr>
        <p:spPr/>
        <p:txBody>
          <a:bodyPr/>
          <a:lstStyle/>
          <a:p>
            <a:r>
              <a:rPr lang="en-AU" dirty="0"/>
              <a:t>How is Volume One of the NCC organised?</a:t>
            </a:r>
          </a:p>
        </p:txBody>
      </p:sp>
      <p:grpSp>
        <p:nvGrpSpPr>
          <p:cNvPr id="3" name="Sections Group">
            <a:extLst>
              <a:ext uri="{FF2B5EF4-FFF2-40B4-BE49-F238E27FC236}">
                <a16:creationId xmlns:a16="http://schemas.microsoft.com/office/drawing/2014/main" xmlns="" id="{E5510ABA-FE1B-4182-B0A3-77DD832085A1}"/>
              </a:ext>
            </a:extLst>
          </p:cNvPr>
          <p:cNvGrpSpPr/>
          <p:nvPr/>
        </p:nvGrpSpPr>
        <p:grpSpPr>
          <a:xfrm>
            <a:off x="556535" y="2380184"/>
            <a:ext cx="3345223" cy="3697572"/>
            <a:chOff x="1662590" y="2380184"/>
            <a:chExt cx="3345223" cy="3697572"/>
          </a:xfrm>
        </p:grpSpPr>
        <p:sp>
          <p:nvSpPr>
            <p:cNvPr id="21" name="Section A">
              <a:extLst>
                <a:ext uri="{FF2B5EF4-FFF2-40B4-BE49-F238E27FC236}">
                  <a16:creationId xmlns:a16="http://schemas.microsoft.com/office/drawing/2014/main" xmlns="" id="{7687F845-4649-421A-B744-2A6A064B51B3}"/>
                </a:ext>
              </a:extLst>
            </p:cNvPr>
            <p:cNvSpPr/>
            <p:nvPr/>
          </p:nvSpPr>
          <p:spPr>
            <a:xfrm>
              <a:off x="1662590" y="2380184"/>
              <a:ext cx="3345223" cy="867530"/>
            </a:xfrm>
            <a:prstGeom prst="roundRect">
              <a:avLst/>
            </a:prstGeom>
            <a:solidFill>
              <a:schemeClr val="accent2"/>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chemeClr val="bg1"/>
                  </a:solidFill>
                  <a:effectLst/>
                  <a:uLnTx/>
                  <a:uFillTx/>
                  <a:ea typeface="+mn-ea"/>
                  <a:cs typeface="+mn-cs"/>
                </a:rPr>
                <a:t>Section</a:t>
              </a:r>
              <a:r>
                <a:rPr kumimoji="0" lang="en-AU" b="1" i="0" u="none" strike="noStrike" kern="1200" cap="none" spc="0" normalizeH="0" noProof="0" dirty="0">
                  <a:ln>
                    <a:noFill/>
                  </a:ln>
                  <a:solidFill>
                    <a:schemeClr val="bg1"/>
                  </a:solidFill>
                  <a:effectLst/>
                  <a:uLnTx/>
                  <a:uFillTx/>
                  <a:ea typeface="+mn-ea"/>
                  <a:cs typeface="+mn-cs"/>
                </a:rPr>
                <a:t> A</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chemeClr val="bg1"/>
                  </a:solidFill>
                </a:rPr>
                <a:t>Governing Requirements</a:t>
              </a:r>
              <a:endParaRPr kumimoji="0" lang="en-AU" b="1" i="0" u="none" strike="noStrike" kern="1200" cap="none" spc="0" normalizeH="0" noProof="0" dirty="0">
                <a:ln>
                  <a:noFill/>
                </a:ln>
                <a:solidFill>
                  <a:schemeClr val="bg1"/>
                </a:solidFill>
                <a:effectLst/>
                <a:uLnTx/>
                <a:uFillTx/>
              </a:endParaRPr>
            </a:p>
          </p:txBody>
        </p:sp>
        <p:sp>
          <p:nvSpPr>
            <p:cNvPr id="25" name="Sections B-J">
              <a:extLst>
                <a:ext uri="{FF2B5EF4-FFF2-40B4-BE49-F238E27FC236}">
                  <a16:creationId xmlns:a16="http://schemas.microsoft.com/office/drawing/2014/main" xmlns="" id="{0027D0C0-C8CE-48FC-9C20-6E754354EBED}"/>
                </a:ext>
              </a:extLst>
            </p:cNvPr>
            <p:cNvSpPr/>
            <p:nvPr/>
          </p:nvSpPr>
          <p:spPr>
            <a:xfrm>
              <a:off x="1662590" y="5210156"/>
              <a:ext cx="3344400" cy="867600"/>
            </a:xfrm>
            <a:prstGeom prst="roundRect">
              <a:avLst/>
            </a:prstGeom>
            <a:solidFill>
              <a:schemeClr val="accent2"/>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chemeClr val="bg1"/>
                  </a:solidFill>
                  <a:effectLst/>
                  <a:uLnTx/>
                  <a:uFillTx/>
                  <a:ea typeface="+mn-ea"/>
                  <a:cs typeface="+mn-cs"/>
                </a:rPr>
                <a:t>Schedules</a:t>
              </a:r>
              <a:endParaRPr kumimoji="0" lang="en-AU" b="1" i="0" u="none" strike="noStrike" kern="1200" cap="none" spc="0" normalizeH="0" noProof="0" dirty="0">
                <a:ln>
                  <a:noFill/>
                </a:ln>
                <a:solidFill>
                  <a:schemeClr val="bg1"/>
                </a:solidFill>
                <a:effectLst/>
                <a:uLnTx/>
                <a:uFillTx/>
              </a:endParaRPr>
            </a:p>
          </p:txBody>
        </p:sp>
        <p:sp>
          <p:nvSpPr>
            <p:cNvPr id="29" name="Schedules">
              <a:extLst>
                <a:ext uri="{FF2B5EF4-FFF2-40B4-BE49-F238E27FC236}">
                  <a16:creationId xmlns:a16="http://schemas.microsoft.com/office/drawing/2014/main" xmlns="" id="{E14080A4-F75C-40B9-A4A6-AF080777A59A}"/>
                </a:ext>
              </a:extLst>
            </p:cNvPr>
            <p:cNvSpPr/>
            <p:nvPr/>
          </p:nvSpPr>
          <p:spPr>
            <a:xfrm>
              <a:off x="1662590" y="3794911"/>
              <a:ext cx="3345223" cy="868048"/>
            </a:xfrm>
            <a:prstGeom prst="roundRect">
              <a:avLst/>
            </a:prstGeom>
            <a:solidFill>
              <a:schemeClr val="accent2"/>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chemeClr val="bg1"/>
                  </a:solidFill>
                  <a:effectLst/>
                  <a:uLnTx/>
                  <a:uFillTx/>
                  <a:ea typeface="+mn-ea"/>
                  <a:cs typeface="+mn-cs"/>
                </a:rPr>
                <a:t>Sections B- J</a:t>
              </a:r>
              <a:endParaRPr kumimoji="0" lang="en-AU" b="1" i="0" u="none" strike="noStrike" kern="1200" cap="none" spc="0" normalizeH="0" noProof="0" dirty="0">
                <a:ln>
                  <a:noFill/>
                </a:ln>
                <a:solidFill>
                  <a:schemeClr val="bg1"/>
                </a:solidFill>
                <a:effectLst/>
                <a:uLnTx/>
                <a:uFillTx/>
              </a:endParaRPr>
            </a:p>
          </p:txBody>
        </p:sp>
      </p:grpSp>
      <p:grpSp>
        <p:nvGrpSpPr>
          <p:cNvPr id="32" name="Contents group">
            <a:extLst>
              <a:ext uri="{FF2B5EF4-FFF2-40B4-BE49-F238E27FC236}">
                <a16:creationId xmlns:a16="http://schemas.microsoft.com/office/drawing/2014/main" xmlns="" id="{3C2F1BBA-91B6-480D-B770-2B44FF18A8DB}"/>
              </a:ext>
            </a:extLst>
          </p:cNvPr>
          <p:cNvGrpSpPr/>
          <p:nvPr/>
        </p:nvGrpSpPr>
        <p:grpSpPr>
          <a:xfrm>
            <a:off x="4135978" y="2380184"/>
            <a:ext cx="5206077" cy="3666762"/>
            <a:chOff x="5242033" y="2380184"/>
            <a:chExt cx="5206077" cy="3666762"/>
          </a:xfrm>
        </p:grpSpPr>
        <p:sp>
          <p:nvSpPr>
            <p:cNvPr id="22" name="Top arrow" descr="Arrow leading from 'General Requirements' to 'Section 1'.">
              <a:extLst>
                <a:ext uri="{FF2B5EF4-FFF2-40B4-BE49-F238E27FC236}">
                  <a16:creationId xmlns:a16="http://schemas.microsoft.com/office/drawing/2014/main" xmlns="" id="{382EEB3D-8E3C-4CDD-AEAA-4020F18F9293}"/>
                </a:ext>
              </a:extLst>
            </p:cNvPr>
            <p:cNvSpPr/>
            <p:nvPr/>
          </p:nvSpPr>
          <p:spPr>
            <a:xfrm>
              <a:off x="5242033" y="2629080"/>
              <a:ext cx="504056" cy="36004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sp>
          <p:nvSpPr>
            <p:cNvPr id="23" name="Top box">
              <a:extLst>
                <a:ext uri="{FF2B5EF4-FFF2-40B4-BE49-F238E27FC236}">
                  <a16:creationId xmlns:a16="http://schemas.microsoft.com/office/drawing/2014/main" xmlns="" id="{9F0E84C3-A343-49B4-8088-8C61E2159605}"/>
                </a:ext>
              </a:extLst>
            </p:cNvPr>
            <p:cNvSpPr/>
            <p:nvPr/>
          </p:nvSpPr>
          <p:spPr>
            <a:xfrm>
              <a:off x="5893277" y="2380184"/>
              <a:ext cx="4554832" cy="867530"/>
            </a:xfrm>
            <a:prstGeom prst="roundRect">
              <a:avLst/>
            </a:prstGeom>
            <a:solidFill>
              <a:schemeClr val="accent2">
                <a:lumMod val="20000"/>
                <a:lumOff val="80000"/>
              </a:schemeClr>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solidFill>
                    <a:schemeClr val="tx1"/>
                  </a:solidFill>
                </a:rPr>
                <a:t>Contains information on the operation and application of the NCC</a:t>
              </a:r>
            </a:p>
          </p:txBody>
        </p:sp>
        <p:sp>
          <p:nvSpPr>
            <p:cNvPr id="26" name="Bottom box">
              <a:extLst>
                <a:ext uri="{FF2B5EF4-FFF2-40B4-BE49-F238E27FC236}">
                  <a16:creationId xmlns:a16="http://schemas.microsoft.com/office/drawing/2014/main" xmlns="" id="{4FF97515-F9C8-49B3-A6D8-D7FBBE89E955}"/>
                </a:ext>
              </a:extLst>
            </p:cNvPr>
            <p:cNvSpPr/>
            <p:nvPr/>
          </p:nvSpPr>
          <p:spPr>
            <a:xfrm>
              <a:off x="5893278" y="5210157"/>
              <a:ext cx="4554832" cy="836789"/>
            </a:xfrm>
            <a:prstGeom prst="roundRect">
              <a:avLst/>
            </a:prstGeom>
            <a:solidFill>
              <a:schemeClr val="accent2">
                <a:lumMod val="20000"/>
                <a:lumOff val="80000"/>
              </a:schemeClr>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AU" dirty="0">
                  <a:solidFill>
                    <a:schemeClr val="tx1"/>
                  </a:solidFill>
                </a:rPr>
                <a:t>Contain additional information e.g. State &amp; Territory Appendices</a:t>
              </a:r>
            </a:p>
          </p:txBody>
        </p:sp>
        <p:sp>
          <p:nvSpPr>
            <p:cNvPr id="27" name="Bottom arrow" descr="Arrow leading from 'Acceptable Construction (DtS Provisions)' to 'Section 3'.">
              <a:extLst>
                <a:ext uri="{FF2B5EF4-FFF2-40B4-BE49-F238E27FC236}">
                  <a16:creationId xmlns:a16="http://schemas.microsoft.com/office/drawing/2014/main" xmlns="" id="{A77736B6-9640-4A39-A8D4-8773039611F5}"/>
                </a:ext>
              </a:extLst>
            </p:cNvPr>
            <p:cNvSpPr/>
            <p:nvPr/>
          </p:nvSpPr>
          <p:spPr>
            <a:xfrm>
              <a:off x="5242033" y="5448531"/>
              <a:ext cx="504056" cy="36004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sp>
          <p:nvSpPr>
            <p:cNvPr id="30" name="Middle arrow" descr="Arrow leading from 'Performance Requirements' to 'Section 2'.">
              <a:extLst>
                <a:ext uri="{FF2B5EF4-FFF2-40B4-BE49-F238E27FC236}">
                  <a16:creationId xmlns:a16="http://schemas.microsoft.com/office/drawing/2014/main" xmlns="" id="{80FDCEBB-A460-4D6C-897C-9FDDE5215B3A}"/>
                </a:ext>
              </a:extLst>
            </p:cNvPr>
            <p:cNvSpPr/>
            <p:nvPr/>
          </p:nvSpPr>
          <p:spPr>
            <a:xfrm>
              <a:off x="5242033" y="4072105"/>
              <a:ext cx="504056" cy="36004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sp>
          <p:nvSpPr>
            <p:cNvPr id="31" name="Middle box">
              <a:extLst>
                <a:ext uri="{FF2B5EF4-FFF2-40B4-BE49-F238E27FC236}">
                  <a16:creationId xmlns:a16="http://schemas.microsoft.com/office/drawing/2014/main" xmlns="" id="{0A5B443F-7C02-4D1A-9C15-EF46335B3353}"/>
                </a:ext>
              </a:extLst>
            </p:cNvPr>
            <p:cNvSpPr/>
            <p:nvPr/>
          </p:nvSpPr>
          <p:spPr>
            <a:xfrm>
              <a:off x="5893277" y="3729594"/>
              <a:ext cx="4554832" cy="1016575"/>
            </a:xfrm>
            <a:prstGeom prst="roundRect">
              <a:avLst/>
            </a:prstGeom>
            <a:solidFill>
              <a:schemeClr val="accent2">
                <a:lumMod val="20000"/>
                <a:lumOff val="80000"/>
              </a:schemeClr>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AU" dirty="0">
                  <a:solidFill>
                    <a:schemeClr val="tx1"/>
                  </a:solidFill>
                </a:rPr>
                <a:t>Contain all Performance Requirements, Verification Methods, and Deemed-to-Satisfy Provisions for Volume One</a:t>
              </a:r>
              <a:endParaRPr kumimoji="0" lang="en-AU" b="0" i="0" u="none" strike="noStrike" kern="1200" cap="none" spc="0" normalizeH="0" baseline="0" noProof="0" dirty="0">
                <a:ln>
                  <a:noFill/>
                </a:ln>
                <a:solidFill>
                  <a:schemeClr val="tx1"/>
                </a:solidFill>
                <a:effectLst/>
                <a:uLnTx/>
                <a:uFillTx/>
                <a:latin typeface="Arial Narrow"/>
              </a:endParaRPr>
            </a:p>
          </p:txBody>
        </p:sp>
      </p:grpSp>
      <p:grpSp>
        <p:nvGrpSpPr>
          <p:cNvPr id="28" name="Identical Group">
            <a:extLst>
              <a:ext uri="{FF2B5EF4-FFF2-40B4-BE49-F238E27FC236}">
                <a16:creationId xmlns:a16="http://schemas.microsoft.com/office/drawing/2014/main" xmlns="" id="{08EFE4EF-0A61-4674-BF62-D2C1AB2B83B9}"/>
              </a:ext>
            </a:extLst>
          </p:cNvPr>
          <p:cNvGrpSpPr/>
          <p:nvPr/>
        </p:nvGrpSpPr>
        <p:grpSpPr>
          <a:xfrm>
            <a:off x="9698182" y="2827867"/>
            <a:ext cx="2031227" cy="2843647"/>
            <a:chOff x="9698182" y="2827867"/>
            <a:chExt cx="2031227" cy="2843647"/>
          </a:xfrm>
        </p:grpSpPr>
        <p:sp>
          <p:nvSpPr>
            <p:cNvPr id="33" name="Box with identical text">
              <a:extLst>
                <a:ext uri="{FF2B5EF4-FFF2-40B4-BE49-F238E27FC236}">
                  <a16:creationId xmlns:a16="http://schemas.microsoft.com/office/drawing/2014/main" xmlns="" id="{6C850DE6-B84C-4D21-B676-DB810F547029}"/>
                </a:ext>
              </a:extLst>
            </p:cNvPr>
            <p:cNvSpPr/>
            <p:nvPr/>
          </p:nvSpPr>
          <p:spPr>
            <a:xfrm>
              <a:off x="10171543" y="3551948"/>
              <a:ext cx="1557866" cy="1458867"/>
            </a:xfrm>
            <a:prstGeom prst="round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Identical content across </a:t>
              </a:r>
              <a:br>
                <a:rPr lang="en-AU" sz="1600" dirty="0">
                  <a:solidFill>
                    <a:schemeClr val="tx1"/>
                  </a:solidFill>
                </a:rPr>
              </a:br>
              <a:r>
                <a:rPr lang="en-AU" sz="1600" dirty="0" smtClean="0">
                  <a:solidFill>
                    <a:schemeClr val="tx1"/>
                  </a:solidFill>
                </a:rPr>
                <a:t>all </a:t>
              </a:r>
              <a:r>
                <a:rPr lang="en-AU" sz="1600" dirty="0">
                  <a:solidFill>
                    <a:schemeClr val="tx1"/>
                  </a:solidFill>
                </a:rPr>
                <a:t>volumes</a:t>
              </a:r>
            </a:p>
          </p:txBody>
        </p:sp>
        <p:cxnSp>
          <p:nvCxnSpPr>
            <p:cNvPr id="34" name="Upper identical arrow">
              <a:extLst>
                <a:ext uri="{FF2B5EF4-FFF2-40B4-BE49-F238E27FC236}">
                  <a16:creationId xmlns:a16="http://schemas.microsoft.com/office/drawing/2014/main" xmlns="" id="{F77C6B3D-F93E-46D4-92D2-02B44B8F942B}"/>
                </a:ext>
              </a:extLst>
            </p:cNvPr>
            <p:cNvCxnSpPr>
              <a:cxnSpLocks/>
              <a:stCxn id="33" idx="0"/>
            </p:cNvCxnSpPr>
            <p:nvPr/>
          </p:nvCxnSpPr>
          <p:spPr>
            <a:xfrm rot="16200000" flipV="1">
              <a:off x="9962289" y="2563760"/>
              <a:ext cx="724081" cy="1252295"/>
            </a:xfrm>
            <a:prstGeom prst="bentConnector2">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Lower identical arrow">
              <a:extLst>
                <a:ext uri="{FF2B5EF4-FFF2-40B4-BE49-F238E27FC236}">
                  <a16:creationId xmlns:a16="http://schemas.microsoft.com/office/drawing/2014/main" xmlns="" id="{62AC26F8-A773-4454-9B23-12AABE87AC85}"/>
                </a:ext>
              </a:extLst>
            </p:cNvPr>
            <p:cNvCxnSpPr>
              <a:stCxn id="33" idx="2"/>
            </p:cNvCxnSpPr>
            <p:nvPr/>
          </p:nvCxnSpPr>
          <p:spPr>
            <a:xfrm rot="5400000">
              <a:off x="9993980" y="4715017"/>
              <a:ext cx="660699" cy="1252295"/>
            </a:xfrm>
            <a:prstGeom prst="bentConnector2">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57981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8E9761B-06D6-46AA-96EB-D12DD7D0A72E}"/>
              </a:ext>
            </a:extLst>
          </p:cNvPr>
          <p:cNvSpPr>
            <a:spLocks noGrp="1"/>
          </p:cNvSpPr>
          <p:nvPr>
            <p:ph type="body" sz="quarter" idx="11"/>
          </p:nvPr>
        </p:nvSpPr>
        <p:spPr/>
        <p:txBody>
          <a:bodyPr>
            <a:normAutofit/>
          </a:bodyPr>
          <a:lstStyle/>
          <a:p>
            <a:r>
              <a:rPr lang="en-AU" dirty="0"/>
              <a:t>Key concept: Rise in storeys</a:t>
            </a:r>
          </a:p>
        </p:txBody>
      </p:sp>
      <p:sp>
        <p:nvSpPr>
          <p:cNvPr id="13" name="Rise in storeys text">
            <a:extLst>
              <a:ext uri="{FF2B5EF4-FFF2-40B4-BE49-F238E27FC236}">
                <a16:creationId xmlns:a16="http://schemas.microsoft.com/office/drawing/2014/main" xmlns="" id="{B59C474E-0109-4546-A4FE-526A831362B2}"/>
              </a:ext>
            </a:extLst>
          </p:cNvPr>
          <p:cNvSpPr txBox="1"/>
          <p:nvPr/>
        </p:nvSpPr>
        <p:spPr>
          <a:xfrm>
            <a:off x="4749800" y="1951672"/>
            <a:ext cx="7112664" cy="1426031"/>
          </a:xfrm>
          <a:prstGeom prst="rect">
            <a:avLst/>
          </a:prstGeom>
          <a:noFill/>
        </p:spPr>
        <p:txBody>
          <a:bodyPr wrap="square" rtlCol="0">
            <a:spAutoFit/>
          </a:bodyPr>
          <a:lstStyle/>
          <a:p>
            <a:pPr>
              <a:spcBef>
                <a:spcPts val="200"/>
              </a:spcBef>
              <a:spcAft>
                <a:spcPts val="200"/>
              </a:spcAft>
            </a:pPr>
            <a:r>
              <a:rPr lang="en-AU" sz="2000" dirty="0"/>
              <a:t>In NCC Volume One, the </a:t>
            </a:r>
            <a:r>
              <a:rPr lang="en-AU" sz="2000" dirty="0">
                <a:solidFill>
                  <a:srgbClr val="485CC7"/>
                </a:solidFill>
              </a:rPr>
              <a:t>rise in storeys </a:t>
            </a:r>
            <a:r>
              <a:rPr lang="en-AU" sz="2000" dirty="0"/>
              <a:t>of a building generally means:</a:t>
            </a:r>
          </a:p>
          <a:p>
            <a:pPr marL="342900" indent="-342900">
              <a:spcBef>
                <a:spcPts val="200"/>
              </a:spcBef>
              <a:spcAft>
                <a:spcPts val="200"/>
              </a:spcAft>
              <a:buFont typeface="Arial" panose="020B0604020202020204" pitchFamily="34" charset="0"/>
              <a:buChar char="•"/>
            </a:pPr>
            <a:r>
              <a:rPr lang="en-AU" sz="2000" dirty="0"/>
              <a:t>The number of storeys above natural ground level, and </a:t>
            </a:r>
          </a:p>
          <a:p>
            <a:pPr marL="342900" indent="-342900">
              <a:spcBef>
                <a:spcPts val="200"/>
              </a:spcBef>
              <a:spcAft>
                <a:spcPts val="200"/>
              </a:spcAft>
              <a:buFont typeface="Arial" panose="020B0604020202020204" pitchFamily="34" charset="0"/>
              <a:buChar char="•"/>
            </a:pPr>
            <a:r>
              <a:rPr lang="en-AU" sz="2000" dirty="0"/>
              <a:t>Any storeys within the roof space.</a:t>
            </a:r>
          </a:p>
        </p:txBody>
      </p:sp>
      <p:sp>
        <p:nvSpPr>
          <p:cNvPr id="29" name="NCC Def Rise in storeysbutton">
            <a:extLst>
              <a:ext uri="{FF2B5EF4-FFF2-40B4-BE49-F238E27FC236}">
                <a16:creationId xmlns:a16="http://schemas.microsoft.com/office/drawing/2014/main" xmlns="" id="{6D008131-B3A9-4EC3-B7FC-C65C02BEDF0F}"/>
              </a:ext>
            </a:extLst>
          </p:cNvPr>
          <p:cNvSpPr/>
          <p:nvPr/>
        </p:nvSpPr>
        <p:spPr>
          <a:xfrm>
            <a:off x="334962" y="2312799"/>
            <a:ext cx="3672000" cy="62018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NCC </a:t>
            </a:r>
            <a:r>
              <a:rPr lang="en-AU" dirty="0" smtClean="0"/>
              <a:t>Definition: rise </a:t>
            </a:r>
            <a:r>
              <a:rPr lang="en-AU" dirty="0"/>
              <a:t>in storeys</a:t>
            </a:r>
          </a:p>
        </p:txBody>
      </p:sp>
      <p:sp>
        <p:nvSpPr>
          <p:cNvPr id="4" name="NCC Def Storey button">
            <a:extLst>
              <a:ext uri="{FF2B5EF4-FFF2-40B4-BE49-F238E27FC236}">
                <a16:creationId xmlns:a16="http://schemas.microsoft.com/office/drawing/2014/main" xmlns="" id="{05DAF1C2-CE99-4772-827E-5FD4386CC03B}"/>
              </a:ext>
            </a:extLst>
          </p:cNvPr>
          <p:cNvSpPr/>
          <p:nvPr/>
        </p:nvSpPr>
        <p:spPr>
          <a:xfrm>
            <a:off x="334962" y="3384974"/>
            <a:ext cx="3672000" cy="5654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NCC Definition: </a:t>
            </a:r>
            <a:r>
              <a:rPr lang="en-AU" dirty="0" smtClean="0"/>
              <a:t>storey</a:t>
            </a:r>
            <a:endParaRPr lang="en-AU" dirty="0"/>
          </a:p>
        </p:txBody>
      </p:sp>
      <p:sp>
        <p:nvSpPr>
          <p:cNvPr id="38" name="Part C2D button">
            <a:extLst>
              <a:ext uri="{FF2B5EF4-FFF2-40B4-BE49-F238E27FC236}">
                <a16:creationId xmlns:a16="http://schemas.microsoft.com/office/drawing/2014/main" xmlns="" id="{692A12AE-BA81-4E66-8BC6-47FEF063EB1F}"/>
              </a:ext>
            </a:extLst>
          </p:cNvPr>
          <p:cNvSpPr/>
          <p:nvPr/>
        </p:nvSpPr>
        <p:spPr>
          <a:xfrm>
            <a:off x="334962" y="4402373"/>
            <a:ext cx="3672000" cy="5720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NCC Volume One: Part </a:t>
            </a:r>
            <a:r>
              <a:rPr lang="en-AU" dirty="0" smtClean="0"/>
              <a:t>C2D3</a:t>
            </a:r>
            <a:endParaRPr lang="en-AU" dirty="0"/>
          </a:p>
        </p:txBody>
      </p:sp>
      <p:sp>
        <p:nvSpPr>
          <p:cNvPr id="36" name="Illustrations button">
            <a:extLst>
              <a:ext uri="{FF2B5EF4-FFF2-40B4-BE49-F238E27FC236}">
                <a16:creationId xmlns:a16="http://schemas.microsoft.com/office/drawing/2014/main" xmlns="" id="{39584D45-2439-4DDF-960E-55C969538007}"/>
              </a:ext>
            </a:extLst>
          </p:cNvPr>
          <p:cNvSpPr/>
          <p:nvPr/>
        </p:nvSpPr>
        <p:spPr>
          <a:xfrm>
            <a:off x="334962" y="5426406"/>
            <a:ext cx="3672000" cy="55209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Illustrations</a:t>
            </a:r>
          </a:p>
        </p:txBody>
      </p:sp>
      <p:pic>
        <p:nvPicPr>
          <p:cNvPr id="5" name="Rise in storeys definition">
            <a:extLst>
              <a:ext uri="{FF2B5EF4-FFF2-40B4-BE49-F238E27FC236}">
                <a16:creationId xmlns:a16="http://schemas.microsoft.com/office/drawing/2014/main" xmlns="" id="{FDE644CE-57DF-4788-A28D-EBDCF464F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917" y="4500282"/>
            <a:ext cx="7157841" cy="429681"/>
          </a:xfrm>
          <a:prstGeom prst="rect">
            <a:avLst/>
          </a:prstGeom>
          <a:ln>
            <a:solidFill>
              <a:schemeClr val="accent2"/>
            </a:solidFill>
          </a:ln>
        </p:spPr>
      </p:pic>
      <p:pic>
        <p:nvPicPr>
          <p:cNvPr id="7" name="Storey definition">
            <a:extLst>
              <a:ext uri="{FF2B5EF4-FFF2-40B4-BE49-F238E27FC236}">
                <a16:creationId xmlns:a16="http://schemas.microsoft.com/office/drawing/2014/main" xmlns="" id="{2E659173-F8F8-4810-AE26-DCECFB28AF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9513" y="4061013"/>
            <a:ext cx="6941048" cy="1748116"/>
          </a:xfrm>
          <a:prstGeom prst="rect">
            <a:avLst/>
          </a:prstGeom>
          <a:ln>
            <a:solidFill>
              <a:schemeClr val="accent2"/>
            </a:solidFill>
          </a:ln>
        </p:spPr>
      </p:pic>
      <p:pic>
        <p:nvPicPr>
          <p:cNvPr id="10" name="Part C2D3 Excerpt">
            <a:extLst>
              <a:ext uri="{FF2B5EF4-FFF2-40B4-BE49-F238E27FC236}">
                <a16:creationId xmlns:a16="http://schemas.microsoft.com/office/drawing/2014/main" xmlns="" id="{A9BCDF46-AF73-4541-A2FF-E0E83F5D57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3629" y="3576918"/>
            <a:ext cx="6939694" cy="2743200"/>
          </a:xfrm>
          <a:prstGeom prst="rect">
            <a:avLst/>
          </a:prstGeom>
          <a:ln>
            <a:solidFill>
              <a:schemeClr val="accent2"/>
            </a:solidFill>
          </a:ln>
        </p:spPr>
      </p:pic>
      <p:pic>
        <p:nvPicPr>
          <p:cNvPr id="16"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grpSp>
        <p:nvGrpSpPr>
          <p:cNvPr id="6" name="Illustration example"/>
          <p:cNvGrpSpPr/>
          <p:nvPr/>
        </p:nvGrpSpPr>
        <p:grpSpPr>
          <a:xfrm>
            <a:off x="5813085" y="672674"/>
            <a:ext cx="4218191" cy="5991605"/>
            <a:chOff x="5813085" y="672674"/>
            <a:chExt cx="4218191" cy="5991605"/>
          </a:xfrm>
        </p:grpSpPr>
        <p:pic>
          <p:nvPicPr>
            <p:cNvPr id="37" name="Illustration image" descr="Extract from the Guide to Volume One, Section C Fire resistance. " title="Figure C1.2(2) Examples of calculating the rise in storeys of a building.">
              <a:extLst>
                <a:ext uri="{FF2B5EF4-FFF2-40B4-BE49-F238E27FC236}">
                  <a16:creationId xmlns:a16="http://schemas.microsoft.com/office/drawing/2014/main" xmlns="" id="{35A6D873-3227-496E-92FD-E82CF4C7D9E0}"/>
                </a:ext>
              </a:extLst>
            </p:cNvPr>
            <p:cNvPicPr>
              <a:picLocks noChangeAspect="1"/>
            </p:cNvPicPr>
            <p:nvPr/>
          </p:nvPicPr>
          <p:blipFill>
            <a:blip r:embed="rId8"/>
            <a:stretch>
              <a:fillRect/>
            </a:stretch>
          </p:blipFill>
          <p:spPr>
            <a:xfrm>
              <a:off x="5813085" y="672674"/>
              <a:ext cx="4218191" cy="5991605"/>
            </a:xfrm>
            <a:prstGeom prst="rect">
              <a:avLst/>
            </a:prstGeom>
            <a:ln>
              <a:solidFill>
                <a:schemeClr val="accent2"/>
              </a:solidFill>
            </a:ln>
          </p:spPr>
        </p:pic>
        <p:sp>
          <p:nvSpPr>
            <p:cNvPr id="3" name="Rectangle 2"/>
            <p:cNvSpPr/>
            <p:nvPr/>
          </p:nvSpPr>
          <p:spPr>
            <a:xfrm>
              <a:off x="7600467" y="785812"/>
              <a:ext cx="642370" cy="15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custDataLst>
      <p:tags r:id="rId1"/>
    </p:custDataLst>
    <p:extLst>
      <p:ext uri="{BB962C8B-B14F-4D97-AF65-F5344CB8AC3E}">
        <p14:creationId xmlns:p14="http://schemas.microsoft.com/office/powerpoint/2010/main" val="1168436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7"/>
                                        </p:tgtEl>
                                        <p:attrNameLst>
                                          <p:attrName>ppt_w</p:attrName>
                                        </p:attrNameLst>
                                      </p:cBhvr>
                                      <p:tavLst>
                                        <p:tav tm="0">
                                          <p:val>
                                            <p:strVal val="ppt_w"/>
                                          </p:val>
                                        </p:tav>
                                        <p:tav tm="100000">
                                          <p:val>
                                            <p:fltVal val="0"/>
                                          </p:val>
                                        </p:tav>
                                      </p:tavLst>
                                    </p:anim>
                                    <p:anim calcmode="lin" valueType="num">
                                      <p:cBhvr>
                                        <p:cTn id="15" dur="1000"/>
                                        <p:tgtEl>
                                          <p:spTgt spid="7"/>
                                        </p:tgtEl>
                                        <p:attrNameLst>
                                          <p:attrName>ppt_h</p:attrName>
                                        </p:attrNameLst>
                                      </p:cBhvr>
                                      <p:tavLst>
                                        <p:tav tm="0">
                                          <p:val>
                                            <p:strVal val="ppt_h"/>
                                          </p:val>
                                        </p:tav>
                                        <p:tav tm="100000">
                                          <p:val>
                                            <p:fltVal val="0"/>
                                          </p:val>
                                        </p:tav>
                                      </p:tavLst>
                                    </p:anim>
                                    <p:anim calcmode="lin" valueType="num">
                                      <p:cBhvr>
                                        <p:cTn id="16" dur="1000"/>
                                        <p:tgtEl>
                                          <p:spTgt spid="7"/>
                                        </p:tgtEl>
                                        <p:attrNameLst>
                                          <p:attrName>style.rotation</p:attrName>
                                        </p:attrNameLst>
                                      </p:cBhvr>
                                      <p:tavLst>
                                        <p:tav tm="0">
                                          <p:val>
                                            <p:fltVal val="0"/>
                                          </p:val>
                                        </p:tav>
                                        <p:tav tm="100000">
                                          <p:val>
                                            <p:fltVal val="90"/>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9" restart="whenNotActive" fill="hold" evtFilter="cancelBubble" nodeType="interactiveSeq">
                <p:stCondLst>
                  <p:cond evt="onClick" delay="0">
                    <p:tgtEl>
                      <p:spTgt spid="29"/>
                    </p:tgtEl>
                  </p:cond>
                </p:stCondLst>
                <p:endSync evt="end" delay="0">
                  <p:rtn val="all"/>
                </p:endSync>
                <p:childTnLst>
                  <p:par>
                    <p:cTn id="20" fill="hold">
                      <p:stCondLst>
                        <p:cond delay="0"/>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xit" presetSubtype="0" fill="hold" nodeType="clickEffect">
                                  <p:stCondLst>
                                    <p:cond delay="0"/>
                                  </p:stCondLst>
                                  <p:childTnLst>
                                    <p:anim calcmode="lin" valueType="num">
                                      <p:cBhvr>
                                        <p:cTn id="31" dur="1000"/>
                                        <p:tgtEl>
                                          <p:spTgt spid="5"/>
                                        </p:tgtEl>
                                        <p:attrNameLst>
                                          <p:attrName>ppt_w</p:attrName>
                                        </p:attrNameLst>
                                      </p:cBhvr>
                                      <p:tavLst>
                                        <p:tav tm="0">
                                          <p:val>
                                            <p:strVal val="ppt_w"/>
                                          </p:val>
                                        </p:tav>
                                        <p:tav tm="100000">
                                          <p:val>
                                            <p:fltVal val="0"/>
                                          </p:val>
                                        </p:tav>
                                      </p:tavLst>
                                    </p:anim>
                                    <p:anim calcmode="lin" valueType="num">
                                      <p:cBhvr>
                                        <p:cTn id="32" dur="1000"/>
                                        <p:tgtEl>
                                          <p:spTgt spid="5"/>
                                        </p:tgtEl>
                                        <p:attrNameLst>
                                          <p:attrName>ppt_h</p:attrName>
                                        </p:attrNameLst>
                                      </p:cBhvr>
                                      <p:tavLst>
                                        <p:tav tm="0">
                                          <p:val>
                                            <p:strVal val="ppt_h"/>
                                          </p:val>
                                        </p:tav>
                                        <p:tav tm="100000">
                                          <p:val>
                                            <p:fltVal val="0"/>
                                          </p:val>
                                        </p:tav>
                                      </p:tavLst>
                                    </p:anim>
                                    <p:anim calcmode="lin" valueType="num">
                                      <p:cBhvr>
                                        <p:cTn id="33" dur="1000"/>
                                        <p:tgtEl>
                                          <p:spTgt spid="5"/>
                                        </p:tgtEl>
                                        <p:attrNameLst>
                                          <p:attrName>style.rotation</p:attrName>
                                        </p:attrNameLst>
                                      </p:cBhvr>
                                      <p:tavLst>
                                        <p:tav tm="0">
                                          <p:val>
                                            <p:fltVal val="0"/>
                                          </p:val>
                                        </p:tav>
                                        <p:tav tm="100000">
                                          <p:val>
                                            <p:fltVal val="90"/>
                                          </p:val>
                                        </p:tav>
                                      </p:tavLst>
                                    </p:anim>
                                    <p:animEffect transition="out" filter="fade">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6" restart="whenNotActive" fill="hold" evtFilter="cancelBubble" nodeType="interactiveSeq">
                <p:stCondLst>
                  <p:cond evt="onClick" delay="0">
                    <p:tgtEl>
                      <p:spTgt spid="38"/>
                    </p:tgtEl>
                  </p:cond>
                </p:stCondLst>
                <p:endSync evt="end" delay="0">
                  <p:rtn val="all"/>
                </p:endSync>
                <p:childTnLst>
                  <p:par>
                    <p:cTn id="37" fill="hold">
                      <p:stCondLst>
                        <p:cond delay="0"/>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xit" presetSubtype="0" fill="hold" nodeType="clickEffect">
                                  <p:stCondLst>
                                    <p:cond delay="0"/>
                                  </p:stCondLst>
                                  <p:childTnLst>
                                    <p:anim calcmode="lin" valueType="num">
                                      <p:cBhvr>
                                        <p:cTn id="48" dur="1000"/>
                                        <p:tgtEl>
                                          <p:spTgt spid="10"/>
                                        </p:tgtEl>
                                        <p:attrNameLst>
                                          <p:attrName>ppt_w</p:attrName>
                                        </p:attrNameLst>
                                      </p:cBhvr>
                                      <p:tavLst>
                                        <p:tav tm="0">
                                          <p:val>
                                            <p:strVal val="ppt_w"/>
                                          </p:val>
                                        </p:tav>
                                        <p:tav tm="100000">
                                          <p:val>
                                            <p:fltVal val="0"/>
                                          </p:val>
                                        </p:tav>
                                      </p:tavLst>
                                    </p:anim>
                                    <p:anim calcmode="lin" valueType="num">
                                      <p:cBhvr>
                                        <p:cTn id="49" dur="1000"/>
                                        <p:tgtEl>
                                          <p:spTgt spid="10"/>
                                        </p:tgtEl>
                                        <p:attrNameLst>
                                          <p:attrName>ppt_h</p:attrName>
                                        </p:attrNameLst>
                                      </p:cBhvr>
                                      <p:tavLst>
                                        <p:tav tm="0">
                                          <p:val>
                                            <p:strVal val="ppt_h"/>
                                          </p:val>
                                        </p:tav>
                                        <p:tav tm="100000">
                                          <p:val>
                                            <p:fltVal val="0"/>
                                          </p:val>
                                        </p:tav>
                                      </p:tavLst>
                                    </p:anim>
                                    <p:anim calcmode="lin" valueType="num">
                                      <p:cBhvr>
                                        <p:cTn id="50" dur="1000"/>
                                        <p:tgtEl>
                                          <p:spTgt spid="10"/>
                                        </p:tgtEl>
                                        <p:attrNameLst>
                                          <p:attrName>style.rotation</p:attrName>
                                        </p:attrNameLst>
                                      </p:cBhvr>
                                      <p:tavLst>
                                        <p:tav tm="0">
                                          <p:val>
                                            <p:fltVal val="0"/>
                                          </p:val>
                                        </p:tav>
                                        <p:tav tm="100000">
                                          <p:val>
                                            <p:fltVal val="90"/>
                                          </p:val>
                                        </p:tav>
                                      </p:tavLst>
                                    </p:anim>
                                    <p:animEffect transition="out" filter="fade">
                                      <p:cBhvr>
                                        <p:cTn id="51" dur="1000"/>
                                        <p:tgtEl>
                                          <p:spTgt spid="10"/>
                                        </p:tgtEl>
                                      </p:cBhvr>
                                    </p:animEffect>
                                    <p:set>
                                      <p:cBhvr>
                                        <p:cTn id="5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3" restart="whenNotActive" fill="hold" evtFilter="cancelBubble" nodeType="interactiveSeq">
                <p:stCondLst>
                  <p:cond evt="onClick" delay="0">
                    <p:tgtEl>
                      <p:spTgt spid="36"/>
                    </p:tgtEl>
                  </p:cond>
                </p:stCondLst>
                <p:endSync evt="end" delay="0">
                  <p:rtn val="all"/>
                </p:endSync>
                <p:childTnLst>
                  <p:par>
                    <p:cTn id="54" fill="hold">
                      <p:stCondLst>
                        <p:cond delay="0"/>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ppt_w</p:attrName>
                                        </p:attrNameLst>
                                      </p:cBhvr>
                                      <p:tavLst>
                                        <p:tav tm="0">
                                          <p:val>
                                            <p:fltVal val="0"/>
                                          </p:val>
                                        </p:tav>
                                        <p:tav tm="100000">
                                          <p:val>
                                            <p:strVal val="#ppt_w"/>
                                          </p:val>
                                        </p:tav>
                                      </p:tavLst>
                                    </p:anim>
                                    <p:anim calcmode="lin" valueType="num">
                                      <p:cBhvr>
                                        <p:cTn id="59" dur="1000" fill="hold"/>
                                        <p:tgtEl>
                                          <p:spTgt spid="6"/>
                                        </p:tgtEl>
                                        <p:attrNameLst>
                                          <p:attrName>ppt_h</p:attrName>
                                        </p:attrNameLst>
                                      </p:cBhvr>
                                      <p:tavLst>
                                        <p:tav tm="0">
                                          <p:val>
                                            <p:fltVal val="0"/>
                                          </p:val>
                                        </p:tav>
                                        <p:tav tm="100000">
                                          <p:val>
                                            <p:strVal val="#ppt_h"/>
                                          </p:val>
                                        </p:tav>
                                      </p:tavLst>
                                    </p:anim>
                                    <p:anim calcmode="lin" valueType="num">
                                      <p:cBhvr>
                                        <p:cTn id="60" dur="1000" fill="hold"/>
                                        <p:tgtEl>
                                          <p:spTgt spid="6"/>
                                        </p:tgtEl>
                                        <p:attrNameLst>
                                          <p:attrName>style.rotation</p:attrName>
                                        </p:attrNameLst>
                                      </p:cBhvr>
                                      <p:tavLst>
                                        <p:tav tm="0">
                                          <p:val>
                                            <p:fltVal val="90"/>
                                          </p:val>
                                        </p:tav>
                                        <p:tav tm="100000">
                                          <p:val>
                                            <p:fltVal val="0"/>
                                          </p:val>
                                        </p:tav>
                                      </p:tavLst>
                                    </p:anim>
                                    <p:animEffect transition="in" filter="fade">
                                      <p:cBhvr>
                                        <p:cTn id="61" dur="10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xit" presetSubtype="0" fill="hold" nodeType="clickEffect">
                                  <p:stCondLst>
                                    <p:cond delay="0"/>
                                  </p:stCondLst>
                                  <p:childTnLst>
                                    <p:anim calcmode="lin" valueType="num">
                                      <p:cBhvr>
                                        <p:cTn id="65" dur="1000"/>
                                        <p:tgtEl>
                                          <p:spTgt spid="6"/>
                                        </p:tgtEl>
                                        <p:attrNameLst>
                                          <p:attrName>ppt_w</p:attrName>
                                        </p:attrNameLst>
                                      </p:cBhvr>
                                      <p:tavLst>
                                        <p:tav tm="0">
                                          <p:val>
                                            <p:strVal val="ppt_w"/>
                                          </p:val>
                                        </p:tav>
                                        <p:tav tm="100000">
                                          <p:val>
                                            <p:fltVal val="0"/>
                                          </p:val>
                                        </p:tav>
                                      </p:tavLst>
                                    </p:anim>
                                    <p:anim calcmode="lin" valueType="num">
                                      <p:cBhvr>
                                        <p:cTn id="66" dur="1000"/>
                                        <p:tgtEl>
                                          <p:spTgt spid="6"/>
                                        </p:tgtEl>
                                        <p:attrNameLst>
                                          <p:attrName>ppt_h</p:attrName>
                                        </p:attrNameLst>
                                      </p:cBhvr>
                                      <p:tavLst>
                                        <p:tav tm="0">
                                          <p:val>
                                            <p:strVal val="ppt_h"/>
                                          </p:val>
                                        </p:tav>
                                        <p:tav tm="100000">
                                          <p:val>
                                            <p:fltVal val="0"/>
                                          </p:val>
                                        </p:tav>
                                      </p:tavLst>
                                    </p:anim>
                                    <p:anim calcmode="lin" valueType="num">
                                      <p:cBhvr>
                                        <p:cTn id="67" dur="1000"/>
                                        <p:tgtEl>
                                          <p:spTgt spid="6"/>
                                        </p:tgtEl>
                                        <p:attrNameLst>
                                          <p:attrName>style.rotation</p:attrName>
                                        </p:attrNameLst>
                                      </p:cBhvr>
                                      <p:tavLst>
                                        <p:tav tm="0">
                                          <p:val>
                                            <p:fltVal val="0"/>
                                          </p:val>
                                        </p:tav>
                                        <p:tav tm="100000">
                                          <p:val>
                                            <p:fltVal val="90"/>
                                          </p:val>
                                        </p:tav>
                                      </p:tavLst>
                                    </p:anim>
                                    <p:animEffect transition="out" filter="fade">
                                      <p:cBhvr>
                                        <p:cTn id="68" dur="1000"/>
                                        <p:tgtEl>
                                          <p:spTgt spid="6"/>
                                        </p:tgtEl>
                                      </p:cBhvr>
                                    </p:animEffect>
                                    <p:set>
                                      <p:cBhvr>
                                        <p:cTn id="69"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054BF10-C36B-4218-B309-17DB85B8035F}"/>
              </a:ext>
            </a:extLst>
          </p:cNvPr>
          <p:cNvSpPr>
            <a:spLocks noGrp="1"/>
          </p:cNvSpPr>
          <p:nvPr>
            <p:ph type="body" sz="quarter" idx="11"/>
          </p:nvPr>
        </p:nvSpPr>
        <p:spPr/>
        <p:txBody>
          <a:bodyPr/>
          <a:lstStyle/>
          <a:p>
            <a:r>
              <a:rPr lang="en-AU" dirty="0"/>
              <a:t>Calculating the rise in storeys</a:t>
            </a:r>
          </a:p>
        </p:txBody>
      </p:sp>
      <p:sp>
        <p:nvSpPr>
          <p:cNvPr id="4" name="Question text">
            <a:extLst>
              <a:ext uri="{FF2B5EF4-FFF2-40B4-BE49-F238E27FC236}">
                <a16:creationId xmlns:a16="http://schemas.microsoft.com/office/drawing/2014/main" xmlns="" id="{3E98D56C-DA35-45A2-B7AE-9808E2C786C5}"/>
              </a:ext>
            </a:extLst>
          </p:cNvPr>
          <p:cNvSpPr txBox="1">
            <a:spLocks/>
          </p:cNvSpPr>
          <p:nvPr/>
        </p:nvSpPr>
        <p:spPr>
          <a:xfrm>
            <a:off x="333375" y="1984375"/>
            <a:ext cx="4299586" cy="2911699"/>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the rise in storeys of the building shown in this image?</a:t>
            </a:r>
            <a:endParaRPr lang="en-AU" dirty="0"/>
          </a:p>
        </p:txBody>
      </p:sp>
      <p:grpSp>
        <p:nvGrpSpPr>
          <p:cNvPr id="12" name="Building image group" descr="Image of a small apartment block with shops to the left on the ground floor and the entry to an underground car park on the right.">
            <a:extLst>
              <a:ext uri="{FF2B5EF4-FFF2-40B4-BE49-F238E27FC236}">
                <a16:creationId xmlns:a16="http://schemas.microsoft.com/office/drawing/2014/main" xmlns="" id="{2369742E-D4B6-4FB9-8B33-6A549C231F52}"/>
              </a:ext>
            </a:extLst>
          </p:cNvPr>
          <p:cNvGrpSpPr/>
          <p:nvPr/>
        </p:nvGrpSpPr>
        <p:grpSpPr>
          <a:xfrm>
            <a:off x="3661060" y="2013381"/>
            <a:ext cx="8216614" cy="2983959"/>
            <a:chOff x="3661060" y="1906701"/>
            <a:chExt cx="8216614" cy="2983959"/>
          </a:xfrm>
        </p:grpSpPr>
        <p:pic>
          <p:nvPicPr>
            <p:cNvPr id="7" name="First layer building image" descr="Image of a mixed use building. The building has 7 storeys. On the ground floor, there are several shops and a carpark area. The other floors contain apartments.">
              <a:extLst>
                <a:ext uri="{FF2B5EF4-FFF2-40B4-BE49-F238E27FC236}">
                  <a16:creationId xmlns:a16="http://schemas.microsoft.com/office/drawing/2014/main" xmlns="" id="{674808D6-05FC-4312-AB7D-838999350A56}"/>
                </a:ext>
              </a:extLst>
            </p:cNvPr>
            <p:cNvPicPr>
              <a:picLocks noChangeAspect="1"/>
            </p:cNvPicPr>
            <p:nvPr/>
          </p:nvPicPr>
          <p:blipFill>
            <a:blip r:embed="rId4" cstate="print"/>
            <a:stretch>
              <a:fillRect/>
            </a:stretch>
          </p:blipFill>
          <p:spPr>
            <a:xfrm>
              <a:off x="6466020" y="1906701"/>
              <a:ext cx="2988321" cy="2983959"/>
            </a:xfrm>
            <a:prstGeom prst="rect">
              <a:avLst/>
            </a:prstGeom>
          </p:spPr>
        </p:pic>
        <p:sp>
          <p:nvSpPr>
            <p:cNvPr id="8" name="Natural ground level">
              <a:extLst>
                <a:ext uri="{FF2B5EF4-FFF2-40B4-BE49-F238E27FC236}">
                  <a16:creationId xmlns:a16="http://schemas.microsoft.com/office/drawing/2014/main" xmlns="" id="{300F567D-E0E8-4F6C-A1C1-3E97DB3B0562}"/>
                </a:ext>
              </a:extLst>
            </p:cNvPr>
            <p:cNvSpPr txBox="1"/>
            <p:nvPr/>
          </p:nvSpPr>
          <p:spPr>
            <a:xfrm>
              <a:off x="3661060" y="4522952"/>
              <a:ext cx="2301240" cy="338554"/>
            </a:xfrm>
            <a:prstGeom prst="rect">
              <a:avLst/>
            </a:prstGeom>
            <a:noFill/>
          </p:spPr>
          <p:txBody>
            <a:bodyPr wrap="square" rtlCol="0">
              <a:spAutoFit/>
            </a:bodyPr>
            <a:lstStyle/>
            <a:p>
              <a:r>
                <a:rPr lang="en-AU" sz="1600" b="1" dirty="0"/>
                <a:t>Natural ground level </a:t>
              </a:r>
            </a:p>
          </p:txBody>
        </p:sp>
        <p:sp>
          <p:nvSpPr>
            <p:cNvPr id="9" name="Underground car park">
              <a:extLst>
                <a:ext uri="{FF2B5EF4-FFF2-40B4-BE49-F238E27FC236}">
                  <a16:creationId xmlns:a16="http://schemas.microsoft.com/office/drawing/2014/main" xmlns="" id="{28C7135A-E66D-4772-912A-F179C5C69A50}"/>
                </a:ext>
              </a:extLst>
            </p:cNvPr>
            <p:cNvSpPr txBox="1"/>
            <p:nvPr/>
          </p:nvSpPr>
          <p:spPr>
            <a:xfrm>
              <a:off x="9592880" y="4095221"/>
              <a:ext cx="2284794" cy="584775"/>
            </a:xfrm>
            <a:prstGeom prst="rect">
              <a:avLst/>
            </a:prstGeom>
            <a:noFill/>
          </p:spPr>
          <p:txBody>
            <a:bodyPr wrap="square" rtlCol="0">
              <a:spAutoFit/>
            </a:bodyPr>
            <a:lstStyle/>
            <a:p>
              <a:r>
                <a:rPr lang="en-AU" sz="1600" b="1" dirty="0"/>
                <a:t>2 level underground car park</a:t>
              </a:r>
            </a:p>
          </p:txBody>
        </p:sp>
        <p:sp>
          <p:nvSpPr>
            <p:cNvPr id="10" name="Arrow: Ground level">
              <a:extLst>
                <a:ext uri="{FF2B5EF4-FFF2-40B4-BE49-F238E27FC236}">
                  <a16:creationId xmlns:a16="http://schemas.microsoft.com/office/drawing/2014/main" xmlns="" id="{C1753F25-DC47-49A4-AFF8-9B57EE25523C}"/>
                </a:ext>
              </a:extLst>
            </p:cNvPr>
            <p:cNvSpPr/>
            <p:nvPr/>
          </p:nvSpPr>
          <p:spPr>
            <a:xfrm>
              <a:off x="5852160" y="4568003"/>
              <a:ext cx="475321" cy="236540"/>
            </a:xfrm>
            <a:prstGeom prst="right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dirty="0"/>
            </a:p>
          </p:txBody>
        </p:sp>
        <p:sp>
          <p:nvSpPr>
            <p:cNvPr id="11" name="Arrow: Car park">
              <a:extLst>
                <a:ext uri="{FF2B5EF4-FFF2-40B4-BE49-F238E27FC236}">
                  <a16:creationId xmlns:a16="http://schemas.microsoft.com/office/drawing/2014/main" xmlns="" id="{F5D5A041-2F63-481D-8405-29E135F6B0AD}"/>
                </a:ext>
              </a:extLst>
            </p:cNvPr>
            <p:cNvSpPr/>
            <p:nvPr/>
          </p:nvSpPr>
          <p:spPr>
            <a:xfrm rot="10800000">
              <a:off x="8564880" y="4368343"/>
              <a:ext cx="1028000" cy="360000"/>
            </a:xfrm>
            <a:prstGeom prst="bentUp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dirty="0"/>
            </a:p>
          </p:txBody>
        </p:sp>
      </p:grpSp>
      <p:sp>
        <p:nvSpPr>
          <p:cNvPr id="5" name="Answer text">
            <a:extLst>
              <a:ext uri="{FF2B5EF4-FFF2-40B4-BE49-F238E27FC236}">
                <a16:creationId xmlns:a16="http://schemas.microsoft.com/office/drawing/2014/main" xmlns="" id="{F1C2E596-3A64-4869-9708-CE68CBC9BC51}"/>
              </a:ext>
            </a:extLst>
          </p:cNvPr>
          <p:cNvSpPr txBox="1">
            <a:spLocks/>
          </p:cNvSpPr>
          <p:nvPr/>
        </p:nvSpPr>
        <p:spPr>
          <a:xfrm>
            <a:off x="333374" y="5314082"/>
            <a:ext cx="11544300" cy="1239118"/>
          </a:xfrm>
          <a:prstGeom prst="rect">
            <a:avLst/>
          </a:prstGeom>
          <a:solidFill>
            <a:schemeClr val="accent2">
              <a:lumMod val="20000"/>
              <a:lumOff val="80000"/>
            </a:schemeClr>
          </a:solidFill>
        </p:spPr>
        <p:txBody>
          <a:bodyP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400" dirty="0"/>
              <a:t>Rise in storeys = </a:t>
            </a:r>
            <a:r>
              <a:rPr lang="en-US" sz="2400" dirty="0" smtClean="0"/>
              <a:t>7</a:t>
            </a:r>
            <a:endParaRPr lang="en-US" sz="2400" dirty="0"/>
          </a:p>
          <a:p>
            <a:r>
              <a:rPr lang="en-US" sz="2400" dirty="0"/>
              <a:t>The underground storeys don’t count in the calculation, since they are completely below natural ground level.</a:t>
            </a:r>
          </a:p>
        </p:txBody>
      </p:sp>
      <p:pic>
        <p:nvPicPr>
          <p:cNvPr id="13"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334011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054BF10-C36B-4218-B309-17DB85B8035F}"/>
              </a:ext>
            </a:extLst>
          </p:cNvPr>
          <p:cNvSpPr>
            <a:spLocks noGrp="1"/>
          </p:cNvSpPr>
          <p:nvPr>
            <p:ph type="body" sz="quarter" idx="11"/>
          </p:nvPr>
        </p:nvSpPr>
        <p:spPr/>
        <p:txBody>
          <a:bodyPr/>
          <a:lstStyle/>
          <a:p>
            <a:r>
              <a:rPr lang="en-AU" dirty="0"/>
              <a:t>Calculating the rise in storeys</a:t>
            </a:r>
          </a:p>
        </p:txBody>
      </p:sp>
      <p:sp>
        <p:nvSpPr>
          <p:cNvPr id="4" name="Question text">
            <a:extLst>
              <a:ext uri="{FF2B5EF4-FFF2-40B4-BE49-F238E27FC236}">
                <a16:creationId xmlns:a16="http://schemas.microsoft.com/office/drawing/2014/main" xmlns="" id="{3E98D56C-DA35-45A2-B7AE-9808E2C786C5}"/>
              </a:ext>
            </a:extLst>
          </p:cNvPr>
          <p:cNvSpPr txBox="1">
            <a:spLocks/>
          </p:cNvSpPr>
          <p:nvPr/>
        </p:nvSpPr>
        <p:spPr>
          <a:xfrm>
            <a:off x="333374" y="1984376"/>
            <a:ext cx="11544299" cy="981076"/>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difference does a firewall make to the calculation of the rise in storeys for this multi-unit development?</a:t>
            </a:r>
            <a:endParaRPr lang="en-AU" dirty="0"/>
          </a:p>
        </p:txBody>
      </p:sp>
      <p:sp>
        <p:nvSpPr>
          <p:cNvPr id="5" name="Answer text">
            <a:extLst>
              <a:ext uri="{FF2B5EF4-FFF2-40B4-BE49-F238E27FC236}">
                <a16:creationId xmlns:a16="http://schemas.microsoft.com/office/drawing/2014/main" xmlns="" id="{F1C2E596-3A64-4869-9708-CE68CBC9BC51}"/>
              </a:ext>
            </a:extLst>
          </p:cNvPr>
          <p:cNvSpPr txBox="1">
            <a:spLocks/>
          </p:cNvSpPr>
          <p:nvPr/>
        </p:nvSpPr>
        <p:spPr>
          <a:xfrm>
            <a:off x="333374" y="5314082"/>
            <a:ext cx="11544300" cy="1239118"/>
          </a:xfrm>
          <a:prstGeom prst="rect">
            <a:avLst/>
          </a:prstGeom>
          <a:solidFill>
            <a:schemeClr val="accent2">
              <a:lumMod val="20000"/>
              <a:lumOff val="80000"/>
            </a:schemeClr>
          </a:solidFill>
        </p:spPr>
        <p:txBody>
          <a:bodyP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400" dirty="0"/>
              <a:t>Without the firewall, the rise in storeys is 4 for the entire development.</a:t>
            </a:r>
          </a:p>
          <a:p>
            <a:r>
              <a:rPr lang="en-US" sz="2400" dirty="0"/>
              <a:t>With the firewall, it is treated as 2</a:t>
            </a:r>
            <a:r>
              <a:rPr lang="en-US" sz="2400" dirty="0" smtClean="0"/>
              <a:t> </a:t>
            </a:r>
            <a:r>
              <a:rPr lang="en-US" sz="2400" dirty="0"/>
              <a:t>separate buildings. The rise in storeys</a:t>
            </a:r>
            <a:br>
              <a:rPr lang="en-US" sz="2400" dirty="0"/>
            </a:br>
            <a:r>
              <a:rPr lang="en-US" sz="2400" dirty="0"/>
              <a:t>is 4 for the building on the left and 2 for the building on the right.</a:t>
            </a:r>
          </a:p>
        </p:txBody>
      </p:sp>
      <p:pic>
        <p:nvPicPr>
          <p:cNvPr id="8" name="Building with firewall" descr="Image of a building with 2 long floors and 2 more floors above half of that length. A fire wall is shown between the 2 storey section and the 4 storey section.">
            <a:extLst>
              <a:ext uri="{FF2B5EF4-FFF2-40B4-BE49-F238E27FC236}">
                <a16:creationId xmlns:a16="http://schemas.microsoft.com/office/drawing/2014/main" xmlns="" id="{725B3833-9795-4D7D-B695-D088500B01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938" t="31240" r="10297" b="27341"/>
          <a:stretch/>
        </p:blipFill>
        <p:spPr>
          <a:xfrm>
            <a:off x="6179128" y="2967496"/>
            <a:ext cx="5078979" cy="2102417"/>
          </a:xfrm>
          <a:prstGeom prst="rect">
            <a:avLst/>
          </a:prstGeom>
        </p:spPr>
      </p:pic>
      <p:pic>
        <p:nvPicPr>
          <p:cNvPr id="9" name="Building without firewall" descr="Image of a building with 2 long floors and 2 more floors above half of that length.">
            <a:extLst>
              <a:ext uri="{FF2B5EF4-FFF2-40B4-BE49-F238E27FC236}">
                <a16:creationId xmlns:a16="http://schemas.microsoft.com/office/drawing/2014/main" xmlns="" id="{5BFCAED2-6FDC-415A-A0D2-476BBA4910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294" t="31435" r="12762" b="28248"/>
          <a:stretch/>
        </p:blipFill>
        <p:spPr>
          <a:xfrm>
            <a:off x="1002046" y="2987594"/>
            <a:ext cx="4874483" cy="2016000"/>
          </a:xfrm>
          <a:prstGeom prst="rect">
            <a:avLst/>
          </a:prstGeom>
        </p:spPr>
      </p:pic>
      <p:pic>
        <p:nvPicPr>
          <p:cNvPr id="19" name="Rise in storeys 4 x 1" descr="A picture containing text, night sky&#10;&#10;Description automatically generated">
            <a:extLst>
              <a:ext uri="{FF2B5EF4-FFF2-40B4-BE49-F238E27FC236}">
                <a16:creationId xmlns:a16="http://schemas.microsoft.com/office/drawing/2014/main" xmlns="" id="{157C97D8-78E9-4819-9D0E-F77B5ACB26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942" t="31991" r="69984" b="30580"/>
          <a:stretch/>
        </p:blipFill>
        <p:spPr>
          <a:xfrm>
            <a:off x="395720" y="3046847"/>
            <a:ext cx="1442164" cy="1766244"/>
          </a:xfrm>
          <a:prstGeom prst="rect">
            <a:avLst/>
          </a:prstGeom>
        </p:spPr>
      </p:pic>
      <p:pic>
        <p:nvPicPr>
          <p:cNvPr id="20" name="Rise in storeys 4 x 2" descr="A picture containing text, night sky&#10;&#10;Description automatically generated">
            <a:extLst>
              <a:ext uri="{FF2B5EF4-FFF2-40B4-BE49-F238E27FC236}">
                <a16:creationId xmlns:a16="http://schemas.microsoft.com/office/drawing/2014/main" xmlns="" id="{570C5D50-7C41-430B-AFEB-34A2AB7ADF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942" t="31991" r="69984" b="30580"/>
          <a:stretch/>
        </p:blipFill>
        <p:spPr>
          <a:xfrm>
            <a:off x="5511263" y="3042686"/>
            <a:ext cx="1442164" cy="1766244"/>
          </a:xfrm>
          <a:prstGeom prst="rect">
            <a:avLst/>
          </a:prstGeom>
        </p:spPr>
      </p:pic>
      <p:pic>
        <p:nvPicPr>
          <p:cNvPr id="22" name="Rise in storeys 2" descr="A picture containing text&#10;&#10;Description automatically generated">
            <a:extLst>
              <a:ext uri="{FF2B5EF4-FFF2-40B4-BE49-F238E27FC236}">
                <a16:creationId xmlns:a16="http://schemas.microsoft.com/office/drawing/2014/main" xmlns="" id="{0459781D-C5A6-4A5E-A897-2E17B69A49C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2159" t="39182" r="6315" b="22714"/>
          <a:stretch/>
        </p:blipFill>
        <p:spPr>
          <a:xfrm>
            <a:off x="10025106" y="3371125"/>
            <a:ext cx="1558750" cy="1951401"/>
          </a:xfrm>
          <a:prstGeom prst="rect">
            <a:avLst/>
          </a:prstGeom>
        </p:spPr>
      </p:pic>
      <p:pic>
        <p:nvPicPr>
          <p:cNvPr id="11" name="Vol One Logo" descr="NCC Volume One Logo. A stylised multi-storey building in bright blue.">
            <a:extLst>
              <a:ext uri="{FF2B5EF4-FFF2-40B4-BE49-F238E27FC236}">
                <a16:creationId xmlns:a16="http://schemas.microsoft.com/office/drawing/2014/main" xmlns="" id="{11729247-D3D1-422F-A56F-98F3207E67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spTree>
    <p:custDataLst>
      <p:tags r:id="rId1"/>
    </p:custDataLst>
    <p:extLst>
      <p:ext uri="{BB962C8B-B14F-4D97-AF65-F5344CB8AC3E}">
        <p14:creationId xmlns:p14="http://schemas.microsoft.com/office/powerpoint/2010/main" val="254241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Custom 1">
      <a:dk1>
        <a:sysClr val="windowText" lastClr="000000"/>
      </a:dk1>
      <a:lt1>
        <a:srgbClr val="FFFFFF"/>
      </a:lt1>
      <a:dk2>
        <a:srgbClr val="44546A"/>
      </a:dk2>
      <a:lt2>
        <a:srgbClr val="FFFFFF"/>
      </a:lt2>
      <a:accent1>
        <a:srgbClr val="193C6A"/>
      </a:accent1>
      <a:accent2>
        <a:srgbClr val="5762A7"/>
      </a:accent2>
      <a:accent3>
        <a:srgbClr val="00467F"/>
      </a:accent3>
      <a:accent4>
        <a:srgbClr val="1679A7"/>
      </a:accent4>
      <a:accent5>
        <a:srgbClr val="DA2B10"/>
      </a:accent5>
      <a:accent6>
        <a:srgbClr val="00856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7A0EF34E-821C-4059-8F17-20C54A2BF50B}" vid="{E7F21D09-0D47-4530-8412-17B68938BD7B}"/>
    </a:ext>
  </a:extLst>
</a:theme>
</file>

<file path=ppt/theme/theme2.xml><?xml version="1.0" encoding="utf-8"?>
<a:theme xmlns:a="http://schemas.openxmlformats.org/drawingml/2006/main" name="Theme1">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930DFD5-09B9-410D-949A-1872B70E607D}" vid="{2E24D060-C436-48D5-B4CE-AF02D68F3D7C}"/>
    </a:ext>
  </a:extLst>
</a:theme>
</file>

<file path=ppt/theme/theme3.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d064c82f-d8ab-4a3d-94af-5f326bc58d2d">WUYEHK7WH6H4-1653706823-1388</_dlc_DocId>
    <_dlc_DocIdUrl xmlns="d064c82f-d8ab-4a3d-94af-5f326bc58d2d">
      <Url>https://dochub/div/australianbuildingcodesboard/businessfunctions/resourcelibrary/guidanceandtraining/_layouts/15/DocIdRedir.aspx?ID=WUYEHK7WH6H4-1653706823-1388</Url>
      <Description>WUYEHK7WH6H4-1653706823-1388</Description>
    </_dlc_DocIdUrl>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4a777a70-2aa9-481e-a746-cca47d761c8e</TermId>
        </TermInfo>
      </Terms>
    </n99e4c9942c6404eb103464a00e6097b>
    <adb9bed2e36e4a93af574aeb444da63e xmlns="d064c82f-d8ab-4a3d-94af-5f326bc58d2d">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72b08e84-07d2-42cd-a5f2-8f8ce76dc64d</TermId>
        </TermInfo>
        <TermInfo xmlns="http://schemas.microsoft.com/office/infopath/2007/PartnerControls">
          <TermName xmlns="http://schemas.microsoft.com/office/infopath/2007/PartnerControls">Education</TermName>
          <TermId xmlns="http://schemas.microsoft.com/office/infopath/2007/PartnerControls">4d80e486-8489-4dcd-903d-ee8f24163c3c</TermId>
        </TermInfo>
        <TermInfo xmlns="http://schemas.microsoft.com/office/infopath/2007/PartnerControls">
          <TermName xmlns="http://schemas.microsoft.com/office/infopath/2007/PartnerControls">Tutor</TermName>
          <TermId xmlns="http://schemas.microsoft.com/office/infopath/2007/PartnerControls">1ce3eea8-ddb8-4eff-86b1-4b6040eed2c8</TermId>
        </TermInfo>
        <TermInfo xmlns="http://schemas.microsoft.com/office/infopath/2007/PartnerControls">
          <TermName xmlns="http://schemas.microsoft.com/office/infopath/2007/PartnerControls">Volume One</TermName>
          <TermId xmlns="http://schemas.microsoft.com/office/infopath/2007/PartnerControls">b0c06fa0-6f0c-42f0-8769-ba189a6f7b53</TermId>
        </TermInfo>
      </Terms>
    </adb9bed2e36e4a93af574aeb444da63e>
    <aa25a1a23adf4c92a153145de6afe324 xmlns="d064c82f-d8ab-4a3d-94af-5f326bc58d2d">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82b7179b-f672-4694-9a36-74ec64695c9b</TermId>
        </TermInfo>
      </Terms>
    </g7bcb40ba23249a78edca7d43a67c1c9>
    <TaxCatchAll xmlns="d064c82f-d8ab-4a3d-94af-5f326bc58d2d">
      <Value>83</Value>
      <Value>30</Value>
      <Value>111</Value>
      <Value>1163</Value>
      <Value>125</Value>
      <Value>224</Value>
      <Value>3</Value>
      <Value>85</Value>
    </TaxCatchAll>
    <Comments xmlns="http://schemas.microsoft.com/sharepoint/v3" xsi:nil="true"/>
    <IconOverlay xmlns="http://schemas.microsoft.com/sharepoint/v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da51352f66ec3f78b0ca210b279cbbee">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87c41af653eb1cfdf031f9a0717fdd63"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5E7F74-201A-43A8-AED5-94969DF97103}">
  <ds:schemaRefs>
    <ds:schemaRef ds:uri="http://schemas.microsoft.com/sharepoint/v3/contenttype/forms"/>
  </ds:schemaRefs>
</ds:datastoreItem>
</file>

<file path=customXml/itemProps2.xml><?xml version="1.0" encoding="utf-8"?>
<ds:datastoreItem xmlns:ds="http://schemas.openxmlformats.org/officeDocument/2006/customXml" ds:itemID="{BE378927-7F46-4B3E-A338-EBC84D6C5717}">
  <ds:schemaRefs>
    <ds:schemaRef ds:uri="http://schemas.microsoft.com/sharepoint/v4"/>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064c82f-d8ab-4a3d-94af-5f326bc58d2d"/>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C6DA522B-1C0C-4782-9EC5-3BF2828708C1}">
  <ds:schemaRefs>
    <ds:schemaRef ds:uri="http://schemas.microsoft.com/sharepoint/events"/>
  </ds:schemaRefs>
</ds:datastoreItem>
</file>

<file path=customXml/itemProps4.xml><?xml version="1.0" encoding="utf-8"?>
<ds:datastoreItem xmlns:ds="http://schemas.openxmlformats.org/officeDocument/2006/customXml" ds:itemID="{36777689-77F2-4B35-83AD-13425F1EB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ABCB Master template V6.0</Template>
  <TotalTime>11908</TotalTime>
  <Words>9539</Words>
  <Application>Microsoft Office PowerPoint</Application>
  <PresentationFormat>Widescreen</PresentationFormat>
  <Paragraphs>987</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Arial Narrow</vt:lpstr>
      <vt:lpstr>Helvetica Light</vt:lpstr>
      <vt:lpstr>Wingdings</vt:lpstr>
      <vt:lpstr>Master slide set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Moore, Scarlet</cp:lastModifiedBy>
  <cp:revision>358</cp:revision>
  <dcterms:created xsi:type="dcterms:W3CDTF">2020-12-14T09:23:28Z</dcterms:created>
  <dcterms:modified xsi:type="dcterms:W3CDTF">2022-10-04T22:07:04Z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_dlc_DocIdItemGuid">
    <vt:lpwstr>b4721c14-b039-453f-b682-8b66f05da463</vt:lpwstr>
  </property>
  <property fmtid="{D5CDD505-2E9C-101B-9397-08002B2CF9AE}" pid="6" name="DocHub_Year">
    <vt:lpwstr>111;#2022|4a777a70-2aa9-481e-a746-cca47d761c8e</vt:lpwstr>
  </property>
  <property fmtid="{D5CDD505-2E9C-101B-9397-08002B2CF9AE}" pid="7" name="DocHub_DocumentType">
    <vt:lpwstr>125;#Presentation|ab805e68-7a57-486a-be81-1c5c2b6ed4f5</vt:lpwstr>
  </property>
  <property fmtid="{D5CDD505-2E9C-101B-9397-08002B2CF9AE}" pid="8" name="DocHub_SecurityClassification">
    <vt:lpwstr>3;#OFFICIAL|6106d03b-a1a0-4e30-9d91-d5e9fb4314f9</vt:lpwstr>
  </property>
  <property fmtid="{D5CDD505-2E9C-101B-9397-08002B2CF9AE}" pid="9" name="DocHub_Keywords">
    <vt:lpwstr>1163;#Training|72b08e84-07d2-42cd-a5f2-8f8ce76dc64d;#85;#Education|4d80e486-8489-4dcd-903d-ee8f24163c3c;#224;#Tutor|1ce3eea8-ddb8-4eff-86b1-4b6040eed2c8;#30;#Volume One|b0c06fa0-6f0c-42f0-8769-ba189a6f7b53</vt:lpwstr>
  </property>
  <property fmtid="{D5CDD505-2E9C-101B-9397-08002B2CF9AE}" pid="10" name="DocHub_WorkActivity">
    <vt:lpwstr>83;#Training|82b7179b-f672-4694-9a36-74ec64695c9b</vt:lpwstr>
  </property>
</Properties>
</file>