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0" r:id="rId6"/>
  </p:sldMasterIdLst>
  <p:notesMasterIdLst>
    <p:notesMasterId r:id="rId31"/>
  </p:notesMasterIdLst>
  <p:sldIdLst>
    <p:sldId id="259" r:id="rId7"/>
    <p:sldId id="281" r:id="rId8"/>
    <p:sldId id="738" r:id="rId9"/>
    <p:sldId id="752" r:id="rId10"/>
    <p:sldId id="761" r:id="rId11"/>
    <p:sldId id="852" r:id="rId12"/>
    <p:sldId id="809" r:id="rId13"/>
    <p:sldId id="853" r:id="rId14"/>
    <p:sldId id="854" r:id="rId15"/>
    <p:sldId id="855" r:id="rId16"/>
    <p:sldId id="868" r:id="rId17"/>
    <p:sldId id="856" r:id="rId18"/>
    <p:sldId id="860" r:id="rId19"/>
    <p:sldId id="754" r:id="rId20"/>
    <p:sldId id="755" r:id="rId21"/>
    <p:sldId id="863" r:id="rId22"/>
    <p:sldId id="864" r:id="rId23"/>
    <p:sldId id="865" r:id="rId24"/>
    <p:sldId id="745" r:id="rId25"/>
    <p:sldId id="861" r:id="rId26"/>
    <p:sldId id="785" r:id="rId27"/>
    <p:sldId id="866" r:id="rId28"/>
    <p:sldId id="867" r:id="rId29"/>
    <p:sldId id="739"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34" clrIdx="0">
    <p:extLst>
      <p:ext uri="{19B8F6BF-5375-455C-9EA6-DF929625EA0E}">
        <p15:presenceInfo xmlns:p15="http://schemas.microsoft.com/office/powerpoint/2012/main" userId="S-1-5-21-2957929095-3120739573-999721741-118616" providerId="AD"/>
      </p:ext>
    </p:extLst>
  </p:cmAuthor>
  <p:cmAuthor id="2" name="Wright, Clare" initials="WC" lastIdx="21" clrIdx="1">
    <p:extLst>
      <p:ext uri="{19B8F6BF-5375-455C-9EA6-DF929625EA0E}">
        <p15:presenceInfo xmlns:p15="http://schemas.microsoft.com/office/powerpoint/2012/main" userId="S-1-5-21-2957929095-3120739573-999721741-85180" providerId="AD"/>
      </p:ext>
    </p:extLst>
  </p:cmAuthor>
  <p:cmAuthor id="3" name="Jacinta Nelligan" initials="JN" lastIdx="7" clrIdx="2">
    <p:extLst>
      <p:ext uri="{19B8F6BF-5375-455C-9EA6-DF929625EA0E}">
        <p15:presenceInfo xmlns:p15="http://schemas.microsoft.com/office/powerpoint/2012/main" userId="ad990f9a64414bef" providerId="Windows Live"/>
      </p:ext>
    </p:extLst>
  </p:cmAuthor>
  <p:cmAuthor id="4" name="Armstrong, Alexander" initials="AA" lastIdx="5" clrIdx="3">
    <p:extLst>
      <p:ext uri="{19B8F6BF-5375-455C-9EA6-DF929625EA0E}">
        <p15:presenceInfo xmlns:p15="http://schemas.microsoft.com/office/powerpoint/2012/main" userId="S-1-5-21-2957929095-3120739573-999721741-100650" providerId="AD"/>
      </p:ext>
    </p:extLst>
  </p:cmAuthor>
  <p:cmAuthor id="5" name="Galbraith, Penny" initials="GP" lastIdx="4" clrIdx="4">
    <p:extLst>
      <p:ext uri="{19B8F6BF-5375-455C-9EA6-DF929625EA0E}">
        <p15:presenceInfo xmlns:p15="http://schemas.microsoft.com/office/powerpoint/2012/main" userId="S-1-5-21-2957929095-3120739573-999721741-126771" providerId="AD"/>
      </p:ext>
    </p:extLst>
  </p:cmAuthor>
  <p:cmAuthor id="6" name="Moss, Graham" initials="MG" lastIdx="17" clrIdx="5">
    <p:extLst>
      <p:ext uri="{19B8F6BF-5375-455C-9EA6-DF929625EA0E}">
        <p15:presenceInfo xmlns:p15="http://schemas.microsoft.com/office/powerpoint/2012/main" userId="S-1-5-21-2957929095-3120739573-999721741-93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D"/>
    <a:srgbClr val="DADEF4"/>
    <a:srgbClr val="9E2A2B"/>
    <a:srgbClr val="004C97"/>
    <a:srgbClr val="835320"/>
    <a:srgbClr val="C0081F"/>
    <a:srgbClr val="009FEE"/>
    <a:srgbClr val="663300"/>
    <a:srgbClr val="5762A7"/>
    <a:srgbClr val="193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52816" autoAdjust="0"/>
  </p:normalViewPr>
  <p:slideViewPr>
    <p:cSldViewPr snapToGrid="0">
      <p:cViewPr varScale="1">
        <p:scale>
          <a:sx n="71" d="100"/>
          <a:sy n="71" d="100"/>
        </p:scale>
        <p:origin x="2004" y="56"/>
      </p:cViewPr>
      <p:guideLst/>
    </p:cSldViewPr>
  </p:slideViewPr>
  <p:notesTextViewPr>
    <p:cViewPr>
      <p:scale>
        <a:sx n="1" d="1"/>
        <a:sy n="1" d="1"/>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smtClean="0">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22707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a:t>
            </a:r>
            <a:r>
              <a:rPr lang="en-AU" b="0" dirty="0" smtClean="0"/>
              <a:t>banner.</a:t>
            </a:r>
            <a:endParaRPr lang="en-AU" b="0" dirty="0"/>
          </a:p>
          <a:p>
            <a:r>
              <a:rPr lang="en-AU" b="0" dirty="0" smtClean="0"/>
              <a:t>Click once</a:t>
            </a:r>
            <a:r>
              <a:rPr lang="en-AU" b="0" baseline="0" dirty="0" smtClean="0"/>
              <a:t> to bring up the non-combustible definition </a:t>
            </a:r>
            <a:r>
              <a:rPr lang="en-AU" b="0" dirty="0" smtClean="0"/>
              <a:t>excerpt </a:t>
            </a:r>
            <a:r>
              <a:rPr lang="en-AU" b="0" dirty="0"/>
              <a:t>from the NCC Schedule </a:t>
            </a:r>
            <a:r>
              <a:rPr lang="en-AU" b="0" dirty="0" smtClean="0"/>
              <a:t>1 </a:t>
            </a:r>
            <a:r>
              <a:rPr lang="en-AU" b="0" dirty="0"/>
              <a:t>Definitions.</a:t>
            </a:r>
          </a:p>
          <a:p>
            <a:r>
              <a:rPr lang="en-AU" b="0" dirty="0" smtClean="0"/>
              <a:t>Click again to bring up examples of non-combustible materials and image.</a:t>
            </a:r>
            <a:endParaRPr lang="en-AU" b="0" dirty="0"/>
          </a:p>
          <a:p>
            <a:endParaRPr lang="en-AU" b="0" dirty="0"/>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third of </a:t>
            </a:r>
            <a:r>
              <a:rPr lang="en-AU" dirty="0" smtClean="0"/>
              <a:t>4 </a:t>
            </a:r>
            <a:r>
              <a:rPr lang="en-AU" dirty="0"/>
              <a:t>key concepts that trainees need to understand if they are to interpret the fire safety provisions  of the NCC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Discuss the concepts of combustible and non-combustible buildings and materials, and ensure that the trainees understand the </a:t>
            </a:r>
            <a:r>
              <a:rPr lang="en-AU" dirty="0" smtClean="0"/>
              <a:t>2 </a:t>
            </a:r>
            <a:r>
              <a:rPr lang="en-AU" dirty="0"/>
              <a:t>concepts.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lvl="1" indent="-171450" defTabSz="922544">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Non-combustible is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defined </a:t>
            </a:r>
            <a:r>
              <a:rPr lang="en-US" sz="1200" dirty="0">
                <a:latin typeface="Arial" panose="020B0604020202020204" pitchFamily="34" charset="0"/>
                <a:cs typeface="Arial" panose="020B0604020202020204" pitchFamily="34" charset="0"/>
              </a:rPr>
              <a:t>in </a:t>
            </a:r>
            <a:r>
              <a:rPr lang="en-US" sz="1200" dirty="0" smtClean="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parts: </a:t>
            </a:r>
          </a:p>
          <a:p>
            <a:pPr marL="685800" lvl="2" indent="-228600" defTabSz="922544">
              <a:buFont typeface="+mj-lt"/>
              <a:buAutoNum type="alphaLcParenR"/>
              <a:defRPr/>
            </a:pPr>
            <a:r>
              <a:rPr lang="en-US" sz="1200" baseline="0" dirty="0">
                <a:latin typeface="Arial" panose="020B0604020202020204" pitchFamily="34" charset="0"/>
                <a:cs typeface="Arial" panose="020B0604020202020204" pitchFamily="34" charset="0"/>
              </a:rPr>
              <a:t>For a material; and</a:t>
            </a:r>
          </a:p>
          <a:p>
            <a:pPr marL="685800" lvl="2" indent="-228600" defTabSz="922544">
              <a:buFont typeface="+mj-lt"/>
              <a:buAutoNum type="alphaLcParenR"/>
              <a:defRPr/>
            </a:pPr>
            <a:r>
              <a:rPr lang="en-US" sz="1200" baseline="0" dirty="0">
                <a:latin typeface="Arial" panose="020B0604020202020204" pitchFamily="34" charset="0"/>
                <a:cs typeface="Arial" panose="020B0604020202020204" pitchFamily="34" charset="0"/>
              </a:rPr>
              <a:t>For construction or part of a </a:t>
            </a:r>
            <a:r>
              <a:rPr lang="en-US" sz="1200" baseline="0" dirty="0" smtClean="0">
                <a:latin typeface="Arial" panose="020B0604020202020204" pitchFamily="34" charset="0"/>
                <a:cs typeface="Arial" panose="020B0604020202020204" pitchFamily="34" charset="0"/>
              </a:rPr>
              <a:t>building.</a:t>
            </a:r>
            <a:endParaRPr lang="en-US" sz="1200" baseline="0" dirty="0">
              <a:latin typeface="Arial" panose="020B0604020202020204" pitchFamily="34" charset="0"/>
              <a:cs typeface="Arial" panose="020B0604020202020204" pitchFamily="34" charset="0"/>
            </a:endParaRPr>
          </a:p>
          <a:p>
            <a:pPr marL="685800" lvl="2" indent="-228600" defTabSz="922544">
              <a:buFont typeface="+mj-lt"/>
              <a:buAutoNum type="alphaLcParenR"/>
              <a:defRPr/>
            </a:pPr>
            <a:endParaRPr lang="en-US" sz="1200" baseline="0" dirty="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r>
              <a:rPr lang="en-US" sz="1200" baseline="0" dirty="0">
                <a:latin typeface="Arial" panose="020B0604020202020204" pitchFamily="34" charset="0"/>
                <a:cs typeface="Arial" panose="020B0604020202020204" pitchFamily="34" charset="0"/>
              </a:rPr>
              <a:t>For a </a:t>
            </a:r>
            <a:r>
              <a:rPr lang="en-US" sz="1200" b="1" baseline="0" dirty="0">
                <a:latin typeface="Arial" panose="020B0604020202020204" pitchFamily="34" charset="0"/>
                <a:cs typeface="Arial" panose="020B0604020202020204" pitchFamily="34" charset="0"/>
              </a:rPr>
              <a:t>material</a:t>
            </a:r>
            <a:r>
              <a:rPr lang="en-US" sz="1200" baseline="0" dirty="0">
                <a:latin typeface="Arial" panose="020B0604020202020204" pitchFamily="34" charset="0"/>
                <a:cs typeface="Arial" panose="020B0604020202020204" pitchFamily="34" charset="0"/>
              </a:rPr>
              <a:t>, this </a:t>
            </a:r>
            <a:r>
              <a:rPr lang="en-US" sz="1200" dirty="0">
                <a:latin typeface="Arial" panose="020B0604020202020204" pitchFamily="34" charset="0"/>
                <a:cs typeface="Arial" panose="020B0604020202020204" pitchFamily="34" charset="0"/>
              </a:rPr>
              <a:t>means a material which</a:t>
            </a:r>
            <a:r>
              <a:rPr lang="en-US" sz="1200" baseline="0" dirty="0">
                <a:latin typeface="Arial" panose="020B0604020202020204" pitchFamily="34" charset="0"/>
                <a:cs typeface="Arial" panose="020B0604020202020204" pitchFamily="34" charset="0"/>
              </a:rPr>
              <a:t> is or is not deemed to be combustible as determined by the Australian Standard </a:t>
            </a:r>
            <a:r>
              <a:rPr lang="en-US" sz="1200" i="1" baseline="0" dirty="0">
                <a:latin typeface="Arial" panose="020B0604020202020204" pitchFamily="34" charset="0"/>
                <a:cs typeface="Arial" panose="020B0604020202020204" pitchFamily="34" charset="0"/>
              </a:rPr>
              <a:t>AS 1530.1 Combustibility </a:t>
            </a:r>
            <a:r>
              <a:rPr lang="en-US" sz="1200" i="1" baseline="0" dirty="0" smtClean="0">
                <a:latin typeface="Arial" panose="020B0604020202020204" pitchFamily="34" charset="0"/>
                <a:cs typeface="Arial" panose="020B0604020202020204" pitchFamily="34" charset="0"/>
              </a:rPr>
              <a:t>Tests </a:t>
            </a:r>
            <a:r>
              <a:rPr lang="en-US" sz="1200" i="1" baseline="0" dirty="0">
                <a:latin typeface="Arial" panose="020B0604020202020204" pitchFamily="34" charset="0"/>
                <a:cs typeface="Arial" panose="020B0604020202020204" pitchFamily="34" charset="0"/>
              </a:rPr>
              <a:t>for Materials.</a:t>
            </a:r>
          </a:p>
          <a:p>
            <a:pPr marL="171450" lvl="1" indent="-171450" defTabSz="922544">
              <a:buFont typeface="Arial" panose="020B0604020202020204" pitchFamily="34" charset="0"/>
              <a:buChar char="•"/>
              <a:defRPr/>
            </a:pPr>
            <a:endParaRPr lang="en-US" sz="1200" i="1" baseline="0" dirty="0">
              <a:latin typeface="Arial" panose="020B0604020202020204" pitchFamily="34" charset="0"/>
              <a:cs typeface="Arial" panose="020B0604020202020204" pitchFamily="34" charset="0"/>
            </a:endParaRPr>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As you can tell from the examples given, non-combustible materials will not propagate fire spread during a building fire.</a:t>
            </a:r>
            <a:endParaRPr lang="en-AU" dirty="0"/>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Obviously, for fire safety a non-combustible material is better. However, not every material or building element is equally exposed to fire, so they do not all need to provide the same level of protection. Also, sometimes, more combustible materials have properties that make them desirable in other ways. So, sometimes there is a need or desire to balance or trade-off the combustibility of a material with its other performance characteristics. </a:t>
            </a:r>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Non-combustible materials may be required in isolation or as an addition to a requirement for an element to have a FRL.</a:t>
            </a:r>
            <a:r>
              <a:rPr lang="en-US" sz="1200" b="1" i="0" baseline="0" dirty="0">
                <a:latin typeface="Arial" panose="020B0604020202020204" pitchFamily="34" charset="0"/>
                <a:cs typeface="Arial" panose="020B0604020202020204" pitchFamily="34" charset="0"/>
              </a:rPr>
              <a:t> </a:t>
            </a:r>
            <a:endParaRPr lang="en-US" sz="1200" b="1" i="0" baseline="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fact that a material is classed as non-combustible, does not imply that the material has an FRL.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baseline="0" dirty="0">
                <a:latin typeface="Arial" panose="020B0604020202020204" pitchFamily="34" charset="0"/>
                <a:cs typeface="Arial" panose="020B0604020202020204" pitchFamily="34" charset="0"/>
              </a:rPr>
              <a:t>If the provisions require use of a non-combustible material with a certain FRL, you must use a material that clearly meets both of these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is a concession for certain types of combustible materials, which is discussed </a:t>
            </a:r>
            <a:r>
              <a:rPr lang="en-AU" dirty="0" smtClean="0"/>
              <a:t>shortly.</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242462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smtClean="0"/>
              <a:t>This slide starts with the title in the banner.</a:t>
            </a:r>
          </a:p>
          <a:p>
            <a:r>
              <a:rPr lang="en-AU" b="0" dirty="0" smtClean="0"/>
              <a:t>Click once</a:t>
            </a:r>
            <a:r>
              <a:rPr lang="en-AU" b="0" baseline="0" dirty="0" smtClean="0"/>
              <a:t> to bring up the text box and image.</a:t>
            </a:r>
          </a:p>
          <a:p>
            <a:r>
              <a:rPr lang="en-AU" b="0" baseline="0" dirty="0" smtClean="0"/>
              <a:t>Click again to bring up text box of examples of combustible materials. </a:t>
            </a:r>
            <a:endParaRPr lang="en-AU" b="0" dirty="0" smtClean="0"/>
          </a:p>
          <a:p>
            <a:endParaRPr lang="en-AU" b="0" dirty="0" smtClean="0"/>
          </a:p>
          <a:p>
            <a:r>
              <a:rPr lang="en-AU" b="0" dirty="0" smtClean="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t>
            </a:r>
            <a:r>
              <a:rPr lang="en-AU" dirty="0" smtClean="0"/>
              <a:t>follow</a:t>
            </a:r>
            <a:r>
              <a:rPr lang="en-AU" baseline="0" dirty="0" smtClean="0"/>
              <a:t> on from the previous slide which discussed the concept of non-combustible materials, and discuss here the </a:t>
            </a:r>
            <a:r>
              <a:rPr lang="en-AU" dirty="0" smtClean="0"/>
              <a:t>concept </a:t>
            </a:r>
            <a:r>
              <a:rPr lang="en-AU" dirty="0"/>
              <a:t>of combustible </a:t>
            </a:r>
            <a:r>
              <a:rPr lang="en-AU" dirty="0" smtClean="0"/>
              <a:t>materials</a:t>
            </a:r>
            <a:r>
              <a:rPr lang="en-AU" dirty="0"/>
              <a:t>, and ensure </a:t>
            </a:r>
            <a:r>
              <a:rPr lang="en-AU" dirty="0" smtClean="0"/>
              <a:t>the </a:t>
            </a:r>
            <a:r>
              <a:rPr lang="en-AU" dirty="0"/>
              <a:t>trainees </a:t>
            </a:r>
            <a:r>
              <a:rPr lang="en-AU" dirty="0" smtClean="0"/>
              <a:t>understand the difference between combustible</a:t>
            </a:r>
            <a:r>
              <a:rPr lang="en-AU" baseline="0" dirty="0" smtClean="0"/>
              <a:t> and non-combustible materials. </a:t>
            </a:r>
            <a:r>
              <a:rPr lang="en-AU" dirty="0" smtClean="0"/>
              <a:t> </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lvl="1" indent="-171450" defTabSz="922544">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Like non-combustible materials, combustible materials are also defined </a:t>
            </a:r>
            <a:r>
              <a:rPr lang="en-US" sz="1200" dirty="0">
                <a:latin typeface="Arial" panose="020B0604020202020204" pitchFamily="34" charset="0"/>
                <a:cs typeface="Arial" panose="020B0604020202020204" pitchFamily="34" charset="0"/>
              </a:rPr>
              <a:t>in </a:t>
            </a:r>
            <a:r>
              <a:rPr lang="en-US" sz="1200" dirty="0" smtClean="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parts: </a:t>
            </a:r>
          </a:p>
          <a:p>
            <a:pPr marL="685800" lvl="2" indent="-228600" defTabSz="922544">
              <a:buFont typeface="+mj-lt"/>
              <a:buAutoNum type="alphaLcParenR"/>
              <a:defRPr/>
            </a:pPr>
            <a:r>
              <a:rPr lang="en-US" sz="1200" baseline="0" dirty="0">
                <a:latin typeface="Arial" panose="020B0604020202020204" pitchFamily="34" charset="0"/>
                <a:cs typeface="Arial" panose="020B0604020202020204" pitchFamily="34" charset="0"/>
              </a:rPr>
              <a:t>For a material; and</a:t>
            </a:r>
          </a:p>
          <a:p>
            <a:pPr marL="685800" lvl="2" indent="-228600" defTabSz="922544">
              <a:buFont typeface="+mj-lt"/>
              <a:buAutoNum type="alphaLcParenR"/>
              <a:defRPr/>
            </a:pPr>
            <a:r>
              <a:rPr lang="en-US" sz="1200" baseline="0" dirty="0">
                <a:latin typeface="Arial" panose="020B0604020202020204" pitchFamily="34" charset="0"/>
                <a:cs typeface="Arial" panose="020B0604020202020204" pitchFamily="34" charset="0"/>
              </a:rPr>
              <a:t>For construction or part of a </a:t>
            </a:r>
            <a:r>
              <a:rPr lang="en-US" sz="1200" baseline="0" dirty="0" smtClean="0">
                <a:latin typeface="Arial" panose="020B0604020202020204" pitchFamily="34" charset="0"/>
                <a:cs typeface="Arial" panose="020B0604020202020204" pitchFamily="34" charset="0"/>
              </a:rPr>
              <a:t>building.</a:t>
            </a:r>
            <a:endParaRPr lang="en-US" sz="1200" baseline="0" dirty="0">
              <a:latin typeface="Arial" panose="020B0604020202020204" pitchFamily="34" charset="0"/>
              <a:cs typeface="Arial" panose="020B0604020202020204" pitchFamily="34" charset="0"/>
            </a:endParaRPr>
          </a:p>
          <a:p>
            <a:pPr marL="685800" lvl="2" indent="-228600" defTabSz="922544">
              <a:buFont typeface="+mj-lt"/>
              <a:buAutoNum type="alphaLcParenR"/>
              <a:defRPr/>
            </a:pPr>
            <a:endParaRPr lang="en-US" sz="1200" baseline="0" dirty="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r>
              <a:rPr lang="en-US" sz="1200" baseline="0" dirty="0" smtClean="0">
                <a:latin typeface="Arial" panose="020B0604020202020204" pitchFamily="34" charset="0"/>
                <a:cs typeface="Arial" panose="020B0604020202020204" pitchFamily="34" charset="0"/>
              </a:rPr>
              <a:t>Combustible materials is also a defined term from Schedule 1 Definitions in the NCC. </a:t>
            </a:r>
            <a:endParaRPr lang="en-US" sz="1200" i="1" baseline="0" dirty="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endParaRPr lang="en-US" sz="1200" i="1" baseline="0" dirty="0">
              <a:latin typeface="Arial" panose="020B0604020202020204" pitchFamily="34" charset="0"/>
              <a:cs typeface="Arial" panose="020B0604020202020204" pitchFamily="34" charset="0"/>
            </a:endParaRPr>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Essentially, if a material can’t withstand the AS 1530.1 test, it is combustible. </a:t>
            </a:r>
          </a:p>
          <a:p>
            <a:pPr marL="0" marR="0" lvl="1" indent="0" algn="l" defTabSz="92254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171450" marR="0" lvl="1" indent="-171450" algn="l" defTabSz="922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Although a building built entirely from non-combustible materials would have fire-safety advantages, it would be difficult to achieve and therefore impractical, which is one reason why the BCA reserves non-combustibility requirements for key high-risk areas of certain buildings, such as the external cladding of high-rise buildings. Nevertheless, the BCA achieves fire-safety by other means, including fire-resistance (as already covered) and fire hazard properties (which will be covered shortly).</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is a concession for certain types of combustible materials, which is discussed on the next slide.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19233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excerpt and text on the slide.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explain that some materials may be used in any location that a non-combustible material is required, even though they may be combustible or may contain combustible fibres.  Note that this slide is designed to be a simpler slide, to create a visual and cognitive break between the slides that come before and after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information on the slide, which comes from NCC Volume Two. </a:t>
            </a:r>
            <a:r>
              <a:rPr lang="en-AU" dirty="0" smtClean="0"/>
              <a:t>Encourage </a:t>
            </a:r>
            <a:r>
              <a:rPr lang="en-AU" dirty="0"/>
              <a:t>the trainees to find Part </a:t>
            </a:r>
            <a:r>
              <a:rPr lang="en-AU" dirty="0" smtClean="0"/>
              <a:t>C2D10(6) in </a:t>
            </a:r>
            <a:r>
              <a:rPr lang="en-AU" dirty="0"/>
              <a:t>NCC Volume One to check that the list is the same (apart from</a:t>
            </a:r>
            <a:r>
              <a:rPr lang="en-AU" baseline="0" dirty="0"/>
              <a:t> the difference in the referencing system)</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to suggest where they might use each of these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also use this slide to introduce the idea of fire-hazard properties, as several of them are listed on the slide, that is flammability index, Spread-of-Flame Index and Smoke-Developed Index. This can allow you to segue into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Clauses in both </a:t>
            </a:r>
            <a:r>
              <a:rPr lang="en-US" sz="1200" i="0" baseline="0" dirty="0" smtClean="0">
                <a:latin typeface="Arial" panose="020B0604020202020204" pitchFamily="34" charset="0"/>
                <a:cs typeface="Arial" panose="020B0604020202020204" pitchFamily="34" charset="0"/>
              </a:rPr>
              <a:t>Volumes </a:t>
            </a:r>
            <a:r>
              <a:rPr lang="en-US" sz="1200" i="0" baseline="0" dirty="0">
                <a:latin typeface="Arial" panose="020B0604020202020204" pitchFamily="34" charset="0"/>
                <a:cs typeface="Arial" panose="020B0604020202020204" pitchFamily="34" charset="0"/>
              </a:rPr>
              <a:t>One and </a:t>
            </a:r>
            <a:r>
              <a:rPr lang="en-US" sz="1200" i="0" baseline="0" dirty="0" smtClean="0">
                <a:latin typeface="Arial" panose="020B0604020202020204" pitchFamily="34" charset="0"/>
                <a:cs typeface="Arial" panose="020B0604020202020204" pitchFamily="34" charset="0"/>
              </a:rPr>
              <a:t>Two </a:t>
            </a:r>
            <a:r>
              <a:rPr lang="en-AU" sz="1200" baseline="0" dirty="0">
                <a:latin typeface="Arial" panose="020B0604020202020204" pitchFamily="34" charset="0"/>
                <a:cs typeface="Arial" panose="020B0604020202020204" pitchFamily="34" charset="0"/>
              </a:rPr>
              <a:t>provide a concession that allows the use of certain ‘combustible’ materials to be used where a ‘non-combustible’ material is required in the provisions.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r>
              <a:rPr lang="en-AU" sz="1200" baseline="0" dirty="0">
                <a:latin typeface="Arial" panose="020B0604020202020204" pitchFamily="34" charset="0"/>
                <a:cs typeface="Arial" panose="020B0604020202020204" pitchFamily="34" charset="0"/>
              </a:rPr>
              <a:t>These clauses are</a:t>
            </a:r>
            <a:r>
              <a:rPr lang="en-AU" sz="1200" baseline="0" dirty="0" smtClean="0">
                <a:latin typeface="Arial" panose="020B0604020202020204" pitchFamily="34" charset="0"/>
                <a:cs typeface="Arial" panose="020B0604020202020204" pitchFamily="34" charset="0"/>
              </a:rPr>
              <a:t>:</a:t>
            </a:r>
            <a:endParaRPr lang="en-AU" sz="1200" baseline="0" dirty="0">
              <a:latin typeface="Arial" panose="020B0604020202020204" pitchFamily="34" charset="0"/>
              <a:cs typeface="Arial" panose="020B0604020202020204" pitchFamily="34" charset="0"/>
            </a:endParaRPr>
          </a:p>
          <a:p>
            <a:pPr marL="628650" lvl="2" indent="-171450" defTabSz="922544">
              <a:buFont typeface="Arial" panose="020B0604020202020204" pitchFamily="34" charset="0"/>
              <a:buChar char="•"/>
              <a:defRPr/>
            </a:pPr>
            <a:r>
              <a:rPr lang="en-AU" sz="1200" baseline="0" dirty="0">
                <a:latin typeface="Arial" panose="020B0604020202020204" pitchFamily="34" charset="0"/>
                <a:cs typeface="Arial" panose="020B0604020202020204" pitchFamily="34" charset="0"/>
              </a:rPr>
              <a:t>Volume One = </a:t>
            </a:r>
            <a:r>
              <a:rPr lang="en-AU" sz="1200" dirty="0">
                <a:latin typeface="Arial" panose="020B0604020202020204" pitchFamily="34" charset="0"/>
                <a:cs typeface="Arial" panose="020B0604020202020204" pitchFamily="34" charset="0"/>
              </a:rPr>
              <a:t>Clause</a:t>
            </a:r>
            <a:r>
              <a:rPr lang="en-AU" sz="1200" baseline="0" dirty="0">
                <a:latin typeface="Arial" panose="020B0604020202020204" pitchFamily="34" charset="0"/>
                <a:cs typeface="Arial" panose="020B0604020202020204" pitchFamily="34" charset="0"/>
              </a:rPr>
              <a:t> </a:t>
            </a:r>
            <a:r>
              <a:rPr lang="en-AU" sz="1200" baseline="0" dirty="0" smtClean="0">
                <a:latin typeface="Arial" panose="020B0604020202020204" pitchFamily="34" charset="0"/>
                <a:cs typeface="Arial" panose="020B0604020202020204" pitchFamily="34" charset="0"/>
              </a:rPr>
              <a:t>C2D10(6) in </a:t>
            </a:r>
            <a:r>
              <a:rPr lang="en-AU" sz="1200" baseline="0" dirty="0">
                <a:latin typeface="Arial" panose="020B0604020202020204" pitchFamily="34" charset="0"/>
                <a:cs typeface="Arial" panose="020B0604020202020204" pitchFamily="34" charset="0"/>
              </a:rPr>
              <a:t>the DTS Provisions of Section </a:t>
            </a:r>
            <a:r>
              <a:rPr lang="en-AU" sz="1200" baseline="0" dirty="0" smtClean="0">
                <a:latin typeface="Arial" panose="020B0604020202020204" pitchFamily="34" charset="0"/>
                <a:cs typeface="Arial" panose="020B0604020202020204" pitchFamily="34" charset="0"/>
              </a:rPr>
              <a:t>C Fire resistance. </a:t>
            </a:r>
            <a:endParaRPr lang="en-AU" sz="1200" baseline="0" dirty="0">
              <a:latin typeface="Arial" panose="020B0604020202020204" pitchFamily="34" charset="0"/>
              <a:cs typeface="Arial" panose="020B0604020202020204" pitchFamily="34" charset="0"/>
            </a:endParaRPr>
          </a:p>
          <a:p>
            <a:pPr marL="628650" lvl="2" indent="-171450" defTabSz="922544">
              <a:buFont typeface="Arial" panose="020B0604020202020204" pitchFamily="34" charset="0"/>
              <a:buChar char="•"/>
              <a:defRPr/>
            </a:pPr>
            <a:r>
              <a:rPr lang="en-AU" sz="1200" baseline="0" dirty="0">
                <a:latin typeface="Arial" panose="020B0604020202020204" pitchFamily="34" charset="0"/>
                <a:cs typeface="Arial" panose="020B0604020202020204" pitchFamily="34" charset="0"/>
              </a:rPr>
              <a:t>Volume Two = Clause </a:t>
            </a:r>
            <a:r>
              <a:rPr lang="en-AU" sz="1200" baseline="0" dirty="0" smtClean="0">
                <a:latin typeface="Arial" panose="020B0604020202020204" pitchFamily="34" charset="0"/>
                <a:cs typeface="Arial" panose="020B0604020202020204" pitchFamily="34" charset="0"/>
              </a:rPr>
              <a:t>H3D2 </a:t>
            </a:r>
            <a:r>
              <a:rPr lang="en-AU" sz="1200" baseline="0" dirty="0">
                <a:latin typeface="Arial" panose="020B0604020202020204" pitchFamily="34" charset="0"/>
                <a:cs typeface="Arial" panose="020B0604020202020204" pitchFamily="34" charset="0"/>
              </a:rPr>
              <a:t>in the DTS Provisions of Part </a:t>
            </a:r>
            <a:r>
              <a:rPr lang="en-AU" sz="1200" baseline="0" dirty="0" smtClean="0">
                <a:latin typeface="Arial" panose="020B0604020202020204" pitchFamily="34" charset="0"/>
                <a:cs typeface="Arial" panose="020B0604020202020204" pitchFamily="34" charset="0"/>
              </a:rPr>
              <a:t>H3 Fire safety. </a:t>
            </a:r>
            <a:endParaRPr lang="en-AU" sz="1200" baseline="0" dirty="0">
              <a:latin typeface="Arial" panose="020B0604020202020204" pitchFamily="34" charset="0"/>
              <a:cs typeface="Arial" panose="020B0604020202020204" pitchFamily="34" charset="0"/>
            </a:endParaRPr>
          </a:p>
          <a:p>
            <a:pPr marL="628650" lvl="2" indent="-171450" defTabSz="922544">
              <a:buFont typeface="Arial" panose="020B0604020202020204" pitchFamily="34" charset="0"/>
              <a:buChar char="•"/>
              <a:defRPr/>
            </a:pPr>
            <a:endParaRPr lang="en-AU" sz="1200" baseline="0" dirty="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r>
              <a:rPr lang="en-AU" sz="1200" baseline="0" dirty="0" smtClean="0">
                <a:latin typeface="Arial" panose="020B0604020202020204" pitchFamily="34" charset="0"/>
                <a:cs typeface="Arial" panose="020B0604020202020204" pitchFamily="34" charset="0"/>
              </a:rPr>
              <a:t>If teaching about concessions in Volume One, note that:</a:t>
            </a:r>
          </a:p>
          <a:p>
            <a:pPr marL="628650" lvl="2" indent="-171450" defTabSz="922544">
              <a:buFont typeface="Arial" panose="020B0604020202020204" pitchFamily="34" charset="0"/>
              <a:buChar char="•"/>
              <a:defRPr/>
            </a:pPr>
            <a:r>
              <a:rPr lang="en-AU" sz="1200" baseline="0" dirty="0" smtClean="0">
                <a:latin typeface="Arial" panose="020B0604020202020204" pitchFamily="34" charset="0"/>
                <a:cs typeface="Arial" panose="020B0604020202020204" pitchFamily="34" charset="0"/>
              </a:rPr>
              <a:t>(a) C2D10(4) – concessions from needing to be non-combustible for (1) and (2)</a:t>
            </a:r>
          </a:p>
          <a:p>
            <a:pPr marL="628650" lvl="2" indent="-171450" defTabSz="922544">
              <a:buFont typeface="Arial" panose="020B0604020202020204" pitchFamily="34" charset="0"/>
              <a:buChar char="•"/>
              <a:defRPr/>
            </a:pPr>
            <a:r>
              <a:rPr lang="en-AU" sz="1200" baseline="0" dirty="0" smtClean="0">
                <a:latin typeface="Arial" panose="020B0604020202020204" pitchFamily="34" charset="0"/>
                <a:cs typeface="Arial" panose="020B0604020202020204" pitchFamily="34" charset="0"/>
              </a:rPr>
              <a:t>(b) C2D10(5) - concessions from needing to be non-combustible anywhere because they are</a:t>
            </a:r>
          </a:p>
          <a:p>
            <a:pPr marL="628650" lvl="2" indent="-171450" defTabSz="922544">
              <a:buFont typeface="Arial" panose="020B0604020202020204" pitchFamily="34" charset="0"/>
              <a:buChar char="•"/>
              <a:defRPr/>
            </a:pPr>
            <a:r>
              <a:rPr lang="en-AU" sz="1200" baseline="0" dirty="0" smtClean="0">
                <a:latin typeface="Arial" panose="020B0604020202020204" pitchFamily="34" charset="0"/>
                <a:cs typeface="Arial" panose="020B0604020202020204" pitchFamily="34" charset="0"/>
              </a:rPr>
              <a:t>(c) C2D10(6) - concessions from needing to be non-combustible anywhere.</a:t>
            </a:r>
          </a:p>
          <a:p>
            <a:pPr marL="628650" lvl="2" indent="-171450" defTabSz="922544">
              <a:buFont typeface="Arial" panose="020B0604020202020204" pitchFamily="34" charset="0"/>
              <a:buChar char="•"/>
              <a:defRPr/>
            </a:pPr>
            <a:endParaRPr lang="en-AU" sz="1200" baseline="0" dirty="0" smtClean="0">
              <a:latin typeface="Arial" panose="020B0604020202020204" pitchFamily="34" charset="0"/>
              <a:cs typeface="Arial" panose="020B0604020202020204" pitchFamily="34" charset="0"/>
            </a:endParaRPr>
          </a:p>
          <a:p>
            <a:pPr marL="171450" lvl="1" indent="-171450" defTabSz="922544">
              <a:buFont typeface="Arial" panose="020B0604020202020204" pitchFamily="34" charset="0"/>
              <a:buChar char="•"/>
              <a:defRPr/>
            </a:pPr>
            <a:r>
              <a:rPr lang="en-AU" sz="1200" baseline="0" dirty="0" smtClean="0">
                <a:latin typeface="Arial" panose="020B0604020202020204" pitchFamily="34" charset="0"/>
                <a:cs typeface="Arial" panose="020B0604020202020204" pitchFamily="34" charset="0"/>
              </a:rPr>
              <a:t>In some circumstances (though not as many as Volume One) the Housing Provisions require a building element to be non-combustible.</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70052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excerpt on the slide below.</a:t>
            </a:r>
          </a:p>
          <a:p>
            <a:r>
              <a:rPr lang="en-AU" b="0" dirty="0"/>
              <a:t>Click once to bring in the left text block.</a:t>
            </a:r>
          </a:p>
          <a:p>
            <a:r>
              <a:rPr lang="en-AU" b="0" dirty="0"/>
              <a:t>Click a second time to bring in the right text block.</a:t>
            </a:r>
          </a:p>
          <a:p>
            <a:endParaRPr lang="en-AU" b="0" dirty="0"/>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fourth of </a:t>
            </a:r>
            <a:r>
              <a:rPr lang="en-AU" dirty="0" smtClean="0"/>
              <a:t>4 </a:t>
            </a:r>
            <a:r>
              <a:rPr lang="en-AU" dirty="0"/>
              <a:t>key concepts that trainees need to understand if they are to interpret the fire safety provisions of the NCC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Discuss the concept of fire hazard properties, and ensure that the trainees understand it.  There are some notes below that could be helpful when discussing this. </a:t>
            </a:r>
          </a:p>
          <a:p>
            <a:endParaRPr lang="en-AU" dirty="0"/>
          </a:p>
          <a:p>
            <a:r>
              <a:rPr lang="en-AU" dirty="0"/>
              <a:t>If you have the time, you could ask the trainees to look up the definitions of some of the different properties in Schedule </a:t>
            </a:r>
            <a:r>
              <a:rPr lang="en-AU" dirty="0" smtClean="0"/>
              <a:t>1 </a:t>
            </a:r>
            <a:r>
              <a:rPr lang="en-AU" dirty="0"/>
              <a:t>of any Volume of the NCC. </a:t>
            </a:r>
            <a:r>
              <a:rPr lang="en-AU" dirty="0" smtClean="0"/>
              <a:t>The information is not particularly helpful (it mostly just references the Australian Standard used to assign a rating to a material) but it reinforces the idea of checking the meaning of all defined terms. Similarly, you could ask them to look at </a:t>
            </a:r>
            <a:r>
              <a:rPr lang="en-US" sz="1200" dirty="0" smtClean="0"/>
              <a:t>Specification 3 Fire Hazard Properties, Governing Requirements.</a:t>
            </a:r>
            <a:r>
              <a:rPr lang="en-US" sz="1200" baseline="0" dirty="0" smtClean="0"/>
              <a:t> </a:t>
            </a:r>
          </a:p>
          <a:p>
            <a:endParaRPr lang="en-US" sz="1200" baseline="0" dirty="0" smtClean="0"/>
          </a:p>
          <a:p>
            <a:r>
              <a:rPr lang="en-AU" dirty="0" smtClean="0"/>
              <a:t>The </a:t>
            </a:r>
            <a:r>
              <a:rPr lang="en-AU" dirty="0"/>
              <a:t>details of the tests, indexes </a:t>
            </a:r>
            <a:r>
              <a:rPr lang="en-AU" dirty="0" smtClean="0"/>
              <a:t>etc. </a:t>
            </a:r>
            <a:r>
              <a:rPr lang="en-AU" dirty="0"/>
              <a:t>are pretty complex, but the key takeaways should be that</a:t>
            </a:r>
            <a:r>
              <a:rPr lang="en-AU" dirty="0" smtClean="0"/>
              <a:t>:</a:t>
            </a:r>
          </a:p>
          <a:p>
            <a:endParaRPr lang="en-AU" dirty="0"/>
          </a:p>
          <a:p>
            <a:pPr marL="171450" indent="-171450">
              <a:buFont typeface="Arial" panose="020B0604020202020204" pitchFamily="34" charset="0"/>
              <a:buChar char="•"/>
            </a:pPr>
            <a:r>
              <a:rPr lang="en-AU" dirty="0"/>
              <a:t>Fire hazard properties of different kinds may be specified in the NCC for certain materials/assemblies </a:t>
            </a:r>
            <a:r>
              <a:rPr lang="en-AU" dirty="0" smtClean="0"/>
              <a:t>etc. </a:t>
            </a:r>
            <a:r>
              <a:rPr lang="en-AU" dirty="0"/>
              <a:t>used in certain locations or for certain purposes.</a:t>
            </a:r>
          </a:p>
          <a:p>
            <a:pPr marL="171450" indent="-171450">
              <a:buFont typeface="Arial" panose="020B0604020202020204" pitchFamily="34" charset="0"/>
              <a:buChar char="•"/>
            </a:pPr>
            <a:r>
              <a:rPr lang="en-AU" dirty="0"/>
              <a:t>They need to ensure that the products they select meet these requirements. Generally, this will involve checking the manufacturer’s specifications.</a:t>
            </a:r>
          </a:p>
          <a:p>
            <a:pPr marL="171450" indent="-171450">
              <a:buFont typeface="Arial" panose="020B0604020202020204" pitchFamily="34" charset="0"/>
              <a:buChar char="•"/>
            </a:pPr>
            <a:r>
              <a:rPr lang="en-AU" dirty="0"/>
              <a:t>Sometimes it may require the organisation of some kind of appropriate testing. If so, they should check </a:t>
            </a:r>
            <a:r>
              <a:rPr lang="en-AU" dirty="0" smtClean="0"/>
              <a:t>Specification 3 to </a:t>
            </a:r>
            <a:r>
              <a:rPr lang="en-AU" dirty="0"/>
              <a:t>ensure they understand which standard must be used.</a:t>
            </a:r>
          </a:p>
          <a:p>
            <a:pPr marL="171450" indent="-171450">
              <a:buFont typeface="Arial" panose="020B0604020202020204" pitchFamily="34" charset="0"/>
              <a:buChar char="•"/>
            </a:pPr>
            <a:r>
              <a:rPr lang="en-AU" dirty="0"/>
              <a:t>Some of the names are similar – e.g. Smoke-Developed Index, smoke development rate and smoke growth rate index – make sure they know which one/s apply in any situation, and that the specifications they refer to are quoting the appropriate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Fire hazard properties capture the specific properties of a material (or assembly of materials) and how it performs when exposed to fire.</a:t>
            </a:r>
          </a:p>
          <a:p>
            <a:pPr marL="171450" indent="-171450" defTabSz="914149">
              <a:buFont typeface="Arial" panose="020B0604020202020204" pitchFamily="34" charset="0"/>
              <a:buChar char="•"/>
              <a:defRPr/>
            </a:pPr>
            <a:endParaRPr lang="en-US" sz="1200" i="0" baseline="0" dirty="0">
              <a:latin typeface="Arial" panose="020B0604020202020204" pitchFamily="34" charset="0"/>
              <a:cs typeface="Arial" panose="020B0604020202020204" pitchFamily="34" charset="0"/>
            </a:endParaRPr>
          </a:p>
          <a:p>
            <a:pPr marL="171450"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Fire hazard properties provide ratings for how:</a:t>
            </a:r>
          </a:p>
          <a:p>
            <a:pPr marL="628650" lvl="1"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Quickly a material (or assembly of materials) will catch fire</a:t>
            </a:r>
          </a:p>
          <a:p>
            <a:pPr marL="628650" lvl="1"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Quickly the fire will spread once alight, and </a:t>
            </a:r>
          </a:p>
          <a:p>
            <a:pPr marL="628650" lvl="1"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Much smoke is produced once that material is on fire.</a:t>
            </a:r>
          </a:p>
          <a:p>
            <a:pPr marL="628650" lvl="1" indent="-171450" defTabSz="914149">
              <a:buFont typeface="Arial" panose="020B0604020202020204" pitchFamily="34" charset="0"/>
              <a:buChar char="•"/>
              <a:defRPr/>
            </a:pPr>
            <a:endParaRPr lang="en-US" sz="1200" i="0" baseline="0" dirty="0">
              <a:latin typeface="Arial" panose="020B0604020202020204" pitchFamily="34" charset="0"/>
              <a:cs typeface="Arial" panose="020B0604020202020204" pitchFamily="34" charset="0"/>
            </a:endParaRPr>
          </a:p>
          <a:p>
            <a:pPr marL="171450" marR="0" lvl="0" indent="-171450" algn="l" defTabSz="9141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a:latin typeface="Arial" panose="020B0604020202020204" pitchFamily="34" charset="0"/>
                <a:cs typeface="Arial" panose="020B0604020202020204" pitchFamily="34" charset="0"/>
              </a:rPr>
              <a:t>Fire hazard properties are a means of controlling the performance of exposed elements during early stages of fire. They are typically used to measure the performance of linings (i.e. floor coverings or wall linings) to determine if they are appropriate for use in buildings. </a:t>
            </a:r>
          </a:p>
          <a:p>
            <a:pPr marL="171450" marR="0" lvl="0" indent="-171450" algn="l" defTabSz="9141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baseline="0" dirty="0">
              <a:latin typeface="Arial" panose="020B0604020202020204" pitchFamily="34" charset="0"/>
              <a:cs typeface="Arial" panose="020B0604020202020204" pitchFamily="34" charset="0"/>
            </a:endParaRPr>
          </a:p>
          <a:p>
            <a:pPr marL="171450" indent="-171450" defTabSz="914149">
              <a:buFont typeface="Arial" panose="020B0604020202020204" pitchFamily="34" charset="0"/>
              <a:buChar char="•"/>
              <a:defRPr/>
            </a:pPr>
            <a:r>
              <a:rPr lang="en-US" sz="1200" i="0" baseline="0" dirty="0">
                <a:latin typeface="Arial" panose="020B0604020202020204" pitchFamily="34" charset="0"/>
                <a:cs typeface="Arial" panose="020B0604020202020204" pitchFamily="34" charset="0"/>
              </a:rPr>
              <a:t>There are different </a:t>
            </a:r>
            <a:r>
              <a:rPr lang="en-US" sz="1200" i="0" baseline="0" dirty="0" smtClean="0">
                <a:latin typeface="Arial" panose="020B0604020202020204" pitchFamily="34" charset="0"/>
                <a:cs typeface="Arial" panose="020B0604020202020204" pitchFamily="34" charset="0"/>
              </a:rPr>
              <a:t>types of </a:t>
            </a:r>
            <a:r>
              <a:rPr lang="en-US" sz="1200" i="0" baseline="0" dirty="0">
                <a:latin typeface="Arial" panose="020B0604020202020204" pitchFamily="34" charset="0"/>
                <a:cs typeface="Arial" panose="020B0604020202020204" pitchFamily="34" charset="0"/>
              </a:rPr>
              <a:t>fire hazard properties defined in the NCC including the</a:t>
            </a:r>
            <a:r>
              <a:rPr lang="en-US" sz="1200" i="0" baseline="0" dirty="0" smtClean="0">
                <a:latin typeface="Arial" panose="020B0604020202020204" pitchFamily="34" charset="0"/>
                <a:cs typeface="Arial" panose="020B0604020202020204" pitchFamily="34" charset="0"/>
              </a:rPr>
              <a:t>:</a:t>
            </a:r>
            <a:br>
              <a:rPr lang="en-US" sz="1200" i="0" baseline="0" dirty="0" smtClean="0">
                <a:latin typeface="Arial" panose="020B0604020202020204" pitchFamily="34" charset="0"/>
                <a:cs typeface="Arial" panose="020B0604020202020204" pitchFamily="34" charset="0"/>
              </a:rPr>
            </a:br>
            <a:endParaRPr lang="en-US" sz="1200" i="0"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Average specific extinction rate</a:t>
            </a: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Critical radiant flux</a:t>
            </a:r>
          </a:p>
          <a:p>
            <a:pPr marL="628650" lvl="1" indent="-171450">
              <a:buFont typeface="Arial" panose="020B0604020202020204" pitchFamily="34" charset="0"/>
              <a:buChar char="•"/>
            </a:pPr>
            <a:r>
              <a:rPr lang="en-AU" dirty="0"/>
              <a:t>Flammability Index</a:t>
            </a: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Smoke-Developed Index</a:t>
            </a: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Smoke development rate</a:t>
            </a: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Spread-of-Flame index</a:t>
            </a:r>
          </a:p>
          <a:p>
            <a:pPr marL="628650" lvl="1"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Group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latin typeface="Arial" panose="020B0604020202020204" pitchFamily="34" charset="0"/>
                <a:cs typeface="Arial" panose="020B0604020202020204" pitchFamily="34" charset="0"/>
              </a:rPr>
              <a:t>Smoke growth rate index.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Each of these properties is either a Defined term in the NCC, or it references another section of the NCC. It is important to understand the meaning of each property, how it is derived and what it can be used for.</a:t>
            </a:r>
          </a:p>
          <a:p>
            <a:pPr marL="171450" lvl="0" indent="-171450">
              <a:buFont typeface="Arial" panose="020B0604020202020204" pitchFamily="34" charset="0"/>
              <a:buChar char="•"/>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Average specific extinction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5637.1 Determination of fire hazard properties – Wall and ceiling </a:t>
            </a:r>
            <a:r>
              <a:rPr lang="en-US" dirty="0" smtClean="0"/>
              <a:t>linings.</a:t>
            </a:r>
            <a:endParaRPr lang="en-AU" sz="1200" b="0" i="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latin typeface="Arial" panose="020B0604020202020204" pitchFamily="34" charset="0"/>
                <a:cs typeface="Arial" panose="020B0604020202020204" pitchFamily="34" charset="0"/>
              </a:rPr>
              <a:t>Average specific extinction area (ASEA) is a measure of the amount of smoke released when a material burns. The extinction area of smoke is the amount of smoke </a:t>
            </a:r>
            <a:r>
              <a:rPr lang="en-US" dirty="0"/>
              <a:t>produced by a test material piece in a given time period divided by the mass lost from the test material piece in the same time period.  The typical unit is m</a:t>
            </a:r>
            <a:r>
              <a:rPr lang="en-US" baseline="30000" dirty="0"/>
              <a:t>2</a:t>
            </a:r>
            <a:r>
              <a:rPr lang="en-US" dirty="0"/>
              <a:t>.g</a:t>
            </a:r>
            <a:r>
              <a:rPr lang="en-US" baseline="30000" dirty="0"/>
              <a:t>−1</a:t>
            </a:r>
            <a:r>
              <a:rPr lang="en-US" dirty="0"/>
              <a:t>. (</a:t>
            </a:r>
            <a:r>
              <a:rPr lang="en-US" i="1" dirty="0">
                <a:effectLst/>
              </a:rPr>
              <a:t>ISO 13943:2017(en) Fire safety — Vocabulary</a:t>
            </a:r>
            <a:r>
              <a:rPr lang="en-US" dirty="0">
                <a:effectLst/>
              </a:rPr>
              <a:t>)</a:t>
            </a:r>
          </a:p>
          <a:p>
            <a:pPr marL="171450" lvl="0"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The amount of smoke a material produces when it burns has clear implications for building occupants during a fire. It can affect both the difficulty of evacuating and it can harm the occupants directly if they inhale it.</a:t>
            </a:r>
          </a:p>
          <a:p>
            <a:pPr marL="0" lvl="0" indent="0">
              <a:buFont typeface="Arial" panose="020B0604020202020204" pitchFamily="34" charset="0"/>
              <a:buNone/>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Critical radiant flux: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 ISO 9239.1 Reaction to fire tests for floorings – Determination of the burning behaviour using a radiant heat source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Critical radiant flux is defined as the minimum radiant energy needed to sustain a fire on a material. A lower CRF number indicates that the material has a greater tendency to spread flame.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latin typeface="Arial" panose="020B0604020202020204" pitchFamily="34" charset="0"/>
                <a:cs typeface="Arial" panose="020B0604020202020204" pitchFamily="34" charset="0"/>
              </a:rPr>
              <a:t>In the NCC, CRF refers to the critical heat flux at extinguishment (CHF in kW/m</a:t>
            </a:r>
            <a:r>
              <a:rPr lang="en-US" sz="1200" b="0" i="0" baseline="30000" dirty="0">
                <a:latin typeface="Arial" panose="020B0604020202020204" pitchFamily="34" charset="0"/>
                <a:cs typeface="Arial" panose="020B0604020202020204" pitchFamily="34" charset="0"/>
              </a:rPr>
              <a:t>2</a:t>
            </a:r>
            <a:r>
              <a:rPr lang="en-US" sz="1200" b="0" i="0" dirty="0">
                <a:latin typeface="Arial" panose="020B0604020202020204" pitchFamily="34" charset="0"/>
                <a:cs typeface="Arial" panose="020B0604020202020204" pitchFamily="34" charset="0"/>
              </a:rPr>
              <a:t>). H</a:t>
            </a:r>
            <a:r>
              <a:rPr lang="en-US" dirty="0"/>
              <a:t>eat flux = amount of thermal energy emitted, transmitted or received per unit area and per unit of time (</a:t>
            </a:r>
            <a:r>
              <a:rPr lang="en-US" i="1" dirty="0">
                <a:effectLst/>
              </a:rPr>
              <a:t>ISO 13943:2017(en) Fire safety — Vocabulary</a:t>
            </a:r>
            <a:r>
              <a:rPr lang="en-US" dirty="0" smtClean="0">
                <a:effectLst/>
              </a:rPr>
              <a:t>).</a:t>
            </a:r>
            <a:endParaRPr lang="en-US" dirty="0"/>
          </a:p>
          <a:p>
            <a:pPr marL="171450" lvl="0" indent="-171450">
              <a:buFont typeface="Arial" panose="020B0604020202020204" pitchFamily="34" charset="0"/>
              <a:buChar char="•"/>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Flammability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 1530.2 Methods for fire tests on building materials, components and structures – Test for flammability of materials.</a:t>
            </a:r>
          </a:p>
          <a:p>
            <a:pPr marL="171450" lvl="0" indent="-171450">
              <a:buFont typeface="Arial" panose="020B0604020202020204" pitchFamily="34" charset="0"/>
              <a:buChar char="•"/>
            </a:pPr>
            <a:r>
              <a:rPr lang="en-AU" sz="1200" b="0" i="0" dirty="0">
                <a:latin typeface="Arial" panose="020B0604020202020204" pitchFamily="34" charset="0"/>
                <a:cs typeface="Arial" panose="020B0604020202020204" pitchFamily="34" charset="0"/>
              </a:rPr>
              <a:t>Flammability is a measure of </a:t>
            </a:r>
            <a:r>
              <a:rPr lang="en-US" dirty="0"/>
              <a:t>how easily a material ignites, how quickly it burns and/or how it reacts when burned. (Flammable means able to or likely to catch fire or burn </a:t>
            </a:r>
            <a:r>
              <a:rPr lang="en-US" dirty="0" smtClean="0"/>
              <a:t>easily.)</a:t>
            </a:r>
            <a:endParaRPr lang="en-AU" sz="1200" b="0" i="0" dirty="0">
              <a:latin typeface="Arial" panose="020B0604020202020204" pitchFamily="34" charset="0"/>
              <a:cs typeface="Arial" panose="020B0604020202020204" pitchFamily="34" charset="0"/>
            </a:endParaRPr>
          </a:p>
          <a:p>
            <a:endParaRPr lang="en-AU" dirty="0"/>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Smoke-Developed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AS/NZS 1530.3 </a:t>
            </a:r>
            <a:r>
              <a:rPr lang="en-US" i="1" dirty="0"/>
              <a:t>Methods for fire tests on building materials, components and structures – Simultaneous determination of ignitability, flame propagation, heat release and smoke release.</a:t>
            </a: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Smoke development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AS ISO 9239.1 Reaction to fire tests for floorings – Determination of the burning behaviour using a radiant heat source. </a:t>
            </a:r>
            <a:r>
              <a:rPr lang="en-US" dirty="0"/>
              <a:t> (Same standard as is used for critical radiant flux.)</a:t>
            </a:r>
            <a:endParaRPr lang="en-AU" sz="1200" b="0" i="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200" b="0" i="0" dirty="0">
                <a:latin typeface="+mn-lt"/>
                <a:cs typeface="Arial" panose="020B0604020202020204" pitchFamily="34" charset="0"/>
              </a:rPr>
              <a:t>Smoke development rate refers to the </a:t>
            </a:r>
            <a:r>
              <a:rPr lang="en-US" dirty="0">
                <a:latin typeface="+mn-lt"/>
              </a:rPr>
              <a:t>amount of smoke </a:t>
            </a:r>
            <a:r>
              <a:rPr lang="en-US" sz="1200" dirty="0">
                <a:latin typeface="+mn-lt"/>
              </a:rPr>
              <a:t>produced per unit time in a fire or fire test. </a:t>
            </a:r>
            <a:r>
              <a:rPr lang="en-US" dirty="0"/>
              <a:t>(</a:t>
            </a:r>
            <a:r>
              <a:rPr lang="en-US" i="1" dirty="0">
                <a:effectLst/>
              </a:rPr>
              <a:t>ISO 13943:2017(en) Fire safety — Vocabulary – “smoke production rate</a:t>
            </a:r>
            <a:r>
              <a:rPr lang="en-US" i="1" dirty="0" smtClean="0">
                <a:effectLst/>
              </a:rPr>
              <a:t>”.</a:t>
            </a:r>
            <a:r>
              <a:rPr lang="en-US" dirty="0" smtClean="0">
                <a:effectLst/>
              </a:rPr>
              <a:t>)</a:t>
            </a:r>
            <a:endParaRPr lang="en-US" dirty="0">
              <a:effectLst/>
            </a:endParaRPr>
          </a:p>
          <a:p>
            <a:pPr marL="171450" lvl="0" indent="-171450">
              <a:buFont typeface="Arial" panose="020B0604020202020204" pitchFamily="34" charset="0"/>
              <a:buChar char="•"/>
            </a:pPr>
            <a:r>
              <a:rPr lang="en-US" sz="1200" b="0" i="0" dirty="0">
                <a:effectLst/>
                <a:latin typeface="+mn-lt"/>
                <a:cs typeface="Arial" panose="020B0604020202020204" pitchFamily="34" charset="0"/>
              </a:rPr>
              <a:t>Used for flooring materials.</a:t>
            </a:r>
            <a:endParaRPr lang="en-AU" sz="1200" b="0" i="0" dirty="0">
              <a:latin typeface="+mn-lt"/>
              <a:cs typeface="Arial" panose="020B0604020202020204" pitchFamily="34" charset="0"/>
            </a:endParaRPr>
          </a:p>
          <a:p>
            <a:pPr marL="0" lvl="0" indent="0">
              <a:buFont typeface="Arial" panose="020B0604020202020204" pitchFamily="34" charset="0"/>
              <a:buNone/>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Spread-of-Flame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AS/NZS 1530.3 </a:t>
            </a:r>
            <a:r>
              <a:rPr lang="en-US" i="1" dirty="0"/>
              <a:t>Methods for fire tests on building materials, components and structures – Simultaneous determination of ignitability, flame propagation, heat release and smoke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Flame-spread, used to describe the surface burning characteristics of building materials, is one of the most tested fire performance properties of a material. It measures how and how quickly a flame will spread across a material.</a:t>
            </a: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sz="1200" b="1" i="0" dirty="0">
                <a:latin typeface="Arial" panose="020B0604020202020204" pitchFamily="34" charset="0"/>
                <a:cs typeface="Arial" panose="020B0604020202020204" pitchFamily="34" charset="0"/>
              </a:rPr>
              <a:t>Group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Used for materials used as a finish, surface, lining or attachment to a wall or ceiling.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latin typeface="Arial" panose="020B0604020202020204" pitchFamily="34" charset="0"/>
                <a:cs typeface="Arial" panose="020B0604020202020204" pitchFamily="34" charset="0"/>
              </a:rPr>
              <a:t>For the purposes of fire safety, building materials can be divided into 4 groups, each of which is given a number that indicates its fire hazard properties.</a:t>
            </a:r>
            <a:endParaRPr lang="en-AU" sz="1200" b="0" i="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smtClean="0"/>
              <a:t>Group </a:t>
            </a:r>
            <a:r>
              <a:rPr lang="en-US" dirty="0"/>
              <a:t>1 material is one that does not reach flashover when exposed to a specified temperature for a specified amount of time. They represent the least fire hazard of the </a:t>
            </a:r>
            <a:r>
              <a:rPr lang="en-US" dirty="0" smtClean="0"/>
              <a:t>4 </a:t>
            </a:r>
            <a:r>
              <a:rPr lang="en-US" dirty="0"/>
              <a:t>Groups. </a:t>
            </a:r>
          </a:p>
          <a:p>
            <a:pPr marL="628650" lvl="1" indent="-171450">
              <a:buFont typeface="Arial" panose="020B0604020202020204" pitchFamily="34" charset="0"/>
              <a:buChar char="•"/>
            </a:pPr>
            <a:r>
              <a:rPr lang="en-US" dirty="0" smtClean="0"/>
              <a:t>Group </a:t>
            </a:r>
            <a:r>
              <a:rPr lang="en-US" dirty="0"/>
              <a:t>2 material performs less well than a Group 1 material, but still provides some protection.</a:t>
            </a:r>
          </a:p>
          <a:p>
            <a:pPr marL="628650" lvl="1" indent="-171450">
              <a:buFont typeface="Arial" panose="020B0604020202020204" pitchFamily="34" charset="0"/>
              <a:buChar char="•"/>
            </a:pPr>
            <a:r>
              <a:rPr lang="en-US" dirty="0"/>
              <a:t>Group 3 materials perform less well again but may still be appropriate for some uses. </a:t>
            </a:r>
          </a:p>
          <a:p>
            <a:pPr marL="628650" lvl="1" indent="-171450">
              <a:buFont typeface="Arial" panose="020B0604020202020204" pitchFamily="34" charset="0"/>
              <a:buChar char="•"/>
            </a:pPr>
            <a:r>
              <a:rPr lang="en-US" dirty="0"/>
              <a:t>Group 4 materials have the poorest fire hazard performance and are not generally permitted for use in buildings. </a:t>
            </a:r>
          </a:p>
          <a:p>
            <a:pPr marL="171450" lvl="0" indent="-171450">
              <a:buFont typeface="Arial" panose="020B0604020202020204" pitchFamily="34" charset="0"/>
              <a:buChar char="•"/>
            </a:pPr>
            <a:r>
              <a:rPr lang="en-US" dirty="0"/>
              <a:t>Group Numbers can only be obtained if the product is assessed against the relevant standard.</a:t>
            </a:r>
            <a:endParaRPr lang="en-AU" sz="1200" b="0" i="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AU"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dirty="0">
                <a:latin typeface="Arial" panose="020B0604020202020204" pitchFamily="34" charset="0"/>
                <a:cs typeface="Arial" panose="020B0604020202020204" pitchFamily="34" charset="0"/>
              </a:rPr>
              <a:t>Smoke growth rate index: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latin typeface="Arial" panose="020B0604020202020204" pitchFamily="34" charset="0"/>
                <a:cs typeface="Arial" panose="020B0604020202020204" pitchFamily="34" charset="0"/>
              </a:rPr>
              <a:t>Smoke Growth Rate Index (SMOGRA</a:t>
            </a:r>
            <a:r>
              <a:rPr lang="en-US" sz="1200" b="0" i="0" baseline="-25000" dirty="0">
                <a:latin typeface="Arial" panose="020B0604020202020204" pitchFamily="34" charset="0"/>
                <a:cs typeface="Arial" panose="020B0604020202020204" pitchFamily="34" charset="0"/>
              </a:rPr>
              <a:t>RC</a:t>
            </a:r>
            <a:r>
              <a:rPr lang="en-US" sz="1200" b="0" i="0" dirty="0">
                <a:latin typeface="Arial" panose="020B0604020202020204" pitchFamily="34" charset="0"/>
                <a:cs typeface="Arial" panose="020B0604020202020204" pitchFamily="34" charset="0"/>
              </a:rPr>
              <a:t>) means the index number for smoke used in the regulation of fire hazard properties and applied to materials used as a finish, surface, lining or attachment to a wall or ceiling.</a:t>
            </a:r>
            <a:endParaRPr lang="en-AU" sz="12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127785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instruction in the banner and </a:t>
            </a:r>
            <a:r>
              <a:rPr lang="en-AU" b="0" dirty="0" smtClean="0"/>
              <a:t>4 </a:t>
            </a:r>
            <a:r>
              <a:rPr lang="en-AU" b="0" dirty="0"/>
              <a:t>sentences below. Each sentence has a word or phrase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sentence or its radio button to see a popup which contains the missing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a:t>
            </a:r>
            <a:r>
              <a:rPr lang="en-AU" dirty="0" smtClean="0"/>
              <a:t>4 </a:t>
            </a:r>
            <a:r>
              <a:rPr lang="en-AU" dirty="0"/>
              <a:t>sentences,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the key terminology discussed in the module by asking the trainees to select the correct term to complete each sentence.  It is a simple activity but important for helping to consolidate understanding.</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each sentence, leaving out the term required, and ask the trainees to suggest the missing term.  Discuss their answers, if they are not correct. Refer them to the NCC to check definitions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each sentence to see the appropriate term appear in the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1: </a:t>
            </a:r>
            <a:r>
              <a:rPr lang="en-AU" b="0" dirty="0"/>
              <a:t> </a:t>
            </a:r>
            <a:r>
              <a:rPr lang="en-AU" sz="1200" dirty="0">
                <a:solidFill>
                  <a:schemeClr val="tx1"/>
                </a:solidFill>
              </a:rPr>
              <a:t>A material is </a:t>
            </a:r>
            <a:r>
              <a:rPr lang="en-AU" sz="1200" b="1" dirty="0">
                <a:solidFill>
                  <a:schemeClr val="tx1"/>
                </a:solidFill>
              </a:rPr>
              <a:t>non-combustible</a:t>
            </a:r>
            <a:r>
              <a:rPr lang="en-AU" sz="1200" dirty="0">
                <a:solidFill>
                  <a:schemeClr val="tx1"/>
                </a:solidFill>
              </a:rPr>
              <a:t> if it does not readily ignite or burn.</a:t>
            </a: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2:  </a:t>
            </a:r>
            <a:r>
              <a:rPr lang="en-AU" sz="1200" dirty="0">
                <a:solidFill>
                  <a:schemeClr val="tx1"/>
                </a:solidFill>
              </a:rPr>
              <a:t>Building elements that could be exposed to fire are required to meet a minimum </a:t>
            </a:r>
            <a:r>
              <a:rPr lang="en-AU" sz="1200" b="1" dirty="0">
                <a:solidFill>
                  <a:schemeClr val="tx1"/>
                </a:solidFill>
              </a:rPr>
              <a:t>fire-resistance level (FRL)</a:t>
            </a:r>
            <a:r>
              <a:rPr lang="en-AU" sz="1200" dirty="0">
                <a:solidFill>
                  <a:schemeClr val="tx1"/>
                </a:solidFill>
              </a:rPr>
              <a:t>.</a:t>
            </a:r>
            <a:endParaRPr lang="en-AU" b="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3: </a:t>
            </a:r>
            <a:r>
              <a:rPr lang="en-AU" b="0" dirty="0"/>
              <a:t> </a:t>
            </a:r>
            <a:r>
              <a:rPr lang="en-AU" sz="1200" dirty="0">
                <a:solidFill>
                  <a:schemeClr val="tx1"/>
                </a:solidFill>
              </a:rPr>
              <a:t>A </a:t>
            </a:r>
            <a:r>
              <a:rPr lang="en-AU" sz="1200" b="1" dirty="0">
                <a:solidFill>
                  <a:schemeClr val="tx1"/>
                </a:solidFill>
              </a:rPr>
              <a:t>fire source feature </a:t>
            </a:r>
            <a:r>
              <a:rPr lang="en-AU" sz="1200" dirty="0"/>
              <a:t>for</a:t>
            </a:r>
            <a:r>
              <a:rPr lang="en-AU" sz="1200" dirty="0">
                <a:solidFill>
                  <a:schemeClr val="tx1"/>
                </a:solidFill>
              </a:rPr>
              <a:t> a </a:t>
            </a:r>
            <a:r>
              <a:rPr lang="en-AU" sz="1200" dirty="0"/>
              <a:t>building</a:t>
            </a:r>
            <a:r>
              <a:rPr lang="en-AU" sz="1200" dirty="0">
                <a:solidFill>
                  <a:schemeClr val="tx1"/>
                </a:solidFill>
              </a:rPr>
              <a:t> is any feature from which fire could spread to the building, or to which fire could spread from the building.</a:t>
            </a: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4: </a:t>
            </a:r>
            <a:r>
              <a:rPr lang="en-AU" sz="1200" dirty="0">
                <a:solidFill>
                  <a:schemeClr val="tx1"/>
                </a:solidFill>
              </a:rPr>
              <a:t>A building materia</a:t>
            </a:r>
            <a:r>
              <a:rPr lang="en-AU" sz="1200" dirty="0"/>
              <a:t>l’s </a:t>
            </a:r>
            <a:r>
              <a:rPr lang="en-AU" sz="1200" b="1" dirty="0">
                <a:solidFill>
                  <a:schemeClr val="accent2"/>
                </a:solidFill>
              </a:rPr>
              <a:t>fire hazard properties</a:t>
            </a:r>
            <a:r>
              <a:rPr lang="en-AU" sz="1200" dirty="0"/>
              <a:t> indicate how that material will behave under specific fire test conditions.</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algn="l">
              <a:lnSpc>
                <a:spcPct val="110000"/>
              </a:lnSpc>
              <a:spcBef>
                <a:spcPts val="200"/>
              </a:spcBef>
              <a:spcAft>
                <a:spcPts val="200"/>
              </a:spcAft>
            </a:pP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163814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up the left hand block of text.</a:t>
            </a:r>
          </a:p>
          <a:p>
            <a:r>
              <a:rPr lang="en-AU" dirty="0"/>
              <a:t>Click a second time to bring up the right hand block of text.</a:t>
            </a:r>
          </a:p>
          <a:p>
            <a:r>
              <a:rPr lang="en-AU" dirty="0"/>
              <a:t>Press Enter to move to the next slide.</a:t>
            </a:r>
          </a:p>
          <a:p>
            <a:endParaRPr lang="en-AU" dirty="0"/>
          </a:p>
          <a:p>
            <a:r>
              <a:rPr lang="en-AU" b="1" dirty="0"/>
              <a:t>Facilitator notes</a:t>
            </a:r>
          </a:p>
          <a:p>
            <a:r>
              <a:rPr lang="en-AU" dirty="0"/>
              <a:t>This slide summarises key information about fire safety systems in a building. </a:t>
            </a:r>
          </a:p>
          <a:p>
            <a:endParaRPr lang="en-AU" dirty="0"/>
          </a:p>
          <a:p>
            <a:r>
              <a:rPr lang="en-AU" dirty="0"/>
              <a:t>Ask the question in the banner, and discuss the trainees’ answers before bringing up the other text. This allows more knowledgeable trainees’ to offer their understanding first and reduces the chance that they will think they are being taught the basics.</a:t>
            </a:r>
          </a:p>
          <a:p>
            <a:endParaRPr lang="en-AU" dirty="0"/>
          </a:p>
          <a:p>
            <a:r>
              <a:rPr lang="en-AU" dirty="0"/>
              <a:t>Progress the slide and discuss the key points at the appropriate time to reinforce necessary elements.</a:t>
            </a:r>
          </a:p>
          <a:p>
            <a:endParaRPr lang="en-AU" dirty="0"/>
          </a:p>
          <a:p>
            <a:r>
              <a:rPr lang="en-AU" dirty="0"/>
              <a:t>Note that the next </a:t>
            </a:r>
            <a:r>
              <a:rPr lang="en-AU" dirty="0" smtClean="0"/>
              <a:t>2 </a:t>
            </a:r>
            <a:r>
              <a:rPr lang="en-AU" dirty="0"/>
              <a:t>slides discuss examples of active and passive fire safety measures in more detail.</a:t>
            </a:r>
          </a:p>
          <a:p>
            <a:endParaRPr lang="en-AU" dirty="0"/>
          </a:p>
          <a:p>
            <a:r>
              <a:rPr lang="en-AU" b="1" dirty="0"/>
              <a:t>Things you could discuss on this slide:</a:t>
            </a:r>
          </a:p>
          <a:p>
            <a:pPr marL="171450" indent="-171450">
              <a:buFont typeface="Arial" panose="020B0604020202020204" pitchFamily="34" charset="0"/>
              <a:buChar char="•"/>
            </a:pPr>
            <a:r>
              <a:rPr lang="en-AU" b="0" i="0" dirty="0"/>
              <a:t>To achieve fire safety in buildings, the NCC prescribes minimum fire safety requirements.</a:t>
            </a:r>
          </a:p>
          <a:p>
            <a:pPr marL="171450" indent="-171450">
              <a:buFont typeface="Arial" panose="020B0604020202020204" pitchFamily="34" charset="0"/>
              <a:buChar char="•"/>
            </a:pPr>
            <a:r>
              <a:rPr lang="en-AU" b="0" i="0" dirty="0"/>
              <a:t>This is made up of individual elements that in combination form a fire safety system within the building.</a:t>
            </a:r>
          </a:p>
          <a:p>
            <a:pPr marL="171450" indent="-171450">
              <a:buFont typeface="Arial" panose="020B0604020202020204" pitchFamily="34" charset="0"/>
              <a:buChar char="•"/>
            </a:pPr>
            <a:r>
              <a:rPr lang="en-AU" b="0" i="0" dirty="0"/>
              <a:t>A fire safety system may have one or more different elements, each of which could be targeted to one of the </a:t>
            </a:r>
            <a:r>
              <a:rPr lang="en-AU" b="0" i="0" dirty="0" smtClean="0"/>
              <a:t>4 </a:t>
            </a:r>
            <a:r>
              <a:rPr lang="en-AU" b="0" i="0" dirty="0"/>
              <a:t>aims listed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Active </a:t>
            </a:r>
            <a:r>
              <a:rPr lang="en-US" sz="1200" dirty="0">
                <a:latin typeface="Arial" panose="020B0604020202020204" pitchFamily="34" charset="0"/>
                <a:cs typeface="Arial" panose="020B0604020202020204" pitchFamily="34" charset="0"/>
              </a:rPr>
              <a:t>fire safety measures are those: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Triggered when exposed to the products of fire such as heat, smoke or toxic gas;</a:t>
            </a:r>
            <a:r>
              <a:rPr lang="en-US" sz="1200" baseline="0" dirty="0">
                <a:latin typeface="Arial" panose="020B0604020202020204" pitchFamily="34" charset="0"/>
                <a:cs typeface="Arial" panose="020B0604020202020204" pitchFamily="34" charset="0"/>
              </a:rPr>
              <a:t> 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Which are manually operated.</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b="1" dirty="0">
                <a:latin typeface="+mn-lt"/>
                <a:cs typeface="Arial" panose="020B0604020202020204" pitchFamily="34" charset="0"/>
              </a:rPr>
              <a:t>Passive</a:t>
            </a:r>
            <a:r>
              <a:rPr lang="en-US" sz="1200" dirty="0">
                <a:latin typeface="+mn-lt"/>
                <a:cs typeface="Arial" panose="020B0604020202020204" pitchFamily="34" charset="0"/>
              </a:rPr>
              <a:t> fire safety measures are those that do not respond or activate when subjected to fire or fire</a:t>
            </a:r>
            <a:r>
              <a:rPr lang="en-US" sz="1200" baseline="0" dirty="0">
                <a:latin typeface="+mn-lt"/>
                <a:cs typeface="Arial" panose="020B0604020202020204" pitchFamily="34" charset="0"/>
              </a:rPr>
              <a:t> products</a:t>
            </a:r>
            <a:r>
              <a:rPr lang="en-US" sz="1200" dirty="0">
                <a:latin typeface="+mn-lt"/>
                <a:cs typeface="Arial" panose="020B0604020202020204" pitchFamily="34" charset="0"/>
              </a:rPr>
              <a:t>. They are measures that are generally built into the building fabric and are </a:t>
            </a:r>
            <a:r>
              <a:rPr lang="en-US" sz="1200" baseline="0" dirty="0">
                <a:latin typeface="Arial" panose="020B0604020202020204" pitchFamily="34" charset="0"/>
                <a:cs typeface="Arial" panose="020B0604020202020204" pitchFamily="34" charset="0"/>
              </a:rPr>
              <a:t>focused on fire resistance.</a:t>
            </a:r>
            <a:endParaRPr lang="en-AU" b="0" i="0" dirty="0"/>
          </a:p>
          <a:p>
            <a:pPr marL="171450" indent="-171450">
              <a:buFont typeface="Arial" panose="020B0604020202020204" pitchFamily="34" charset="0"/>
              <a:buChar char="•"/>
            </a:pPr>
            <a:endParaRPr lang="en-AU" b="0" i="0" dirty="0"/>
          </a:p>
          <a:p>
            <a:pPr marL="171450" indent="-171450">
              <a:buFont typeface="Arial" panose="020B0604020202020204" pitchFamily="34" charset="0"/>
              <a:buChar char="•"/>
            </a:pPr>
            <a:endParaRPr lang="en-AU" b="0" i="0" dirty="0"/>
          </a:p>
          <a:p>
            <a:pPr marL="171450" indent="-171450">
              <a:buFont typeface="Arial" panose="020B0604020202020204" pitchFamily="34" charset="0"/>
              <a:buChar char="•"/>
            </a:pPr>
            <a:endParaRPr lang="en-AU" b="0" i="0"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22032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bring in all the images.</a:t>
            </a:r>
          </a:p>
          <a:p>
            <a:r>
              <a:rPr lang="en-AU" dirty="0"/>
              <a:t>Click on any image to bring in a label for that image.</a:t>
            </a:r>
          </a:p>
          <a:p>
            <a:r>
              <a:rPr lang="en-AU" b="1" dirty="0"/>
              <a:t>Click on the slide title to bring in the highlight boxes </a:t>
            </a:r>
            <a:r>
              <a:rPr lang="en-AU" dirty="0"/>
              <a:t>around the measures that are manual rather than automatic.</a:t>
            </a:r>
          </a:p>
          <a:p>
            <a:endParaRPr lang="en-AU" dirty="0"/>
          </a:p>
          <a:p>
            <a:endParaRPr lang="en-AU" dirty="0"/>
          </a:p>
          <a:p>
            <a:r>
              <a:rPr lang="en-AU" b="1" dirty="0"/>
              <a:t>Facilitator’s notes</a:t>
            </a:r>
          </a:p>
          <a:p>
            <a:r>
              <a:rPr lang="en-AU" dirty="0"/>
              <a:t>The purpose of this slide is to discuss active fire safety measures and in particular to introduce examples of these types of fire safety measures.</a:t>
            </a:r>
          </a:p>
          <a:p>
            <a:endParaRPr lang="en-AU" dirty="0"/>
          </a:p>
          <a:p>
            <a:r>
              <a:rPr lang="en-AU" dirty="0"/>
              <a:t>Note that this slide is designed to be completed as an activity, but you can also choose to bring all the information up and present it or discuss it instead.</a:t>
            </a:r>
          </a:p>
          <a:p>
            <a:endParaRPr lang="en-AU" dirty="0"/>
          </a:p>
          <a:p>
            <a:r>
              <a:rPr lang="en-AU" dirty="0"/>
              <a:t>Ask the question in the slide banner and discuss the trainees’ answers. </a:t>
            </a:r>
          </a:p>
          <a:p>
            <a:endParaRPr lang="en-AU" dirty="0"/>
          </a:p>
          <a:p>
            <a:r>
              <a:rPr lang="en-AU" dirty="0"/>
              <a:t>When you are ready, bring in the images, each of which represents some kind of active fire safety measure that is typically used in buildings in Australia. </a:t>
            </a:r>
          </a:p>
          <a:p>
            <a:endParaRPr lang="en-AU" dirty="0"/>
          </a:p>
          <a:p>
            <a:r>
              <a:rPr lang="en-AU" dirty="0"/>
              <a:t>At the appropriate time, bring in the label for each image by selecting the image. </a:t>
            </a:r>
          </a:p>
          <a:p>
            <a:endParaRPr lang="en-AU" dirty="0"/>
          </a:p>
          <a:p>
            <a:r>
              <a:rPr lang="en-AU" dirty="0"/>
              <a:t>Introduce the concept of manually operated active fire measures and ask the trainees which of the measures shown on the slide are manual. </a:t>
            </a:r>
            <a:r>
              <a:rPr lang="en-AU" b="1" dirty="0"/>
              <a:t>Click the slide title to bring in highlight boxes</a:t>
            </a:r>
            <a:r>
              <a:rPr lang="en-AU" dirty="0"/>
              <a:t> around the relevant images and their labels.</a:t>
            </a:r>
          </a:p>
          <a:p>
            <a:endParaRPr lang="en-AU" dirty="0"/>
          </a:p>
          <a:p>
            <a:r>
              <a:rPr lang="en-AU" b="1" dirty="0"/>
              <a:t>Things you could discuss on this slide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Active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fire safety measures are those: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Triggered when exposed to the products of fire such as heat, smoke or toxic gas, such as an automatic smoke alarm. </a:t>
            </a:r>
            <a:endParaRPr lang="en-US" sz="1200"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Which are manually </a:t>
            </a:r>
            <a:r>
              <a:rPr lang="en-US" sz="1200" baseline="0" dirty="0" smtClean="0">
                <a:latin typeface="Arial" panose="020B0604020202020204" pitchFamily="34" charset="0"/>
                <a:cs typeface="Arial" panose="020B0604020202020204" pitchFamily="34" charset="0"/>
              </a:rPr>
              <a:t>or automatically operated</a:t>
            </a:r>
            <a:r>
              <a:rPr lang="en-US" sz="1200" baseline="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For example, a fire extinguisher on a wall which must be manually operated</a:t>
            </a:r>
            <a:r>
              <a:rPr lang="en-US" sz="1200" dirty="0" smtClean="0">
                <a:latin typeface="Arial" panose="020B0604020202020204" pitchFamily="34" charset="0"/>
                <a:cs typeface="Arial" panose="020B0604020202020204" pitchFamily="34" charset="0"/>
              </a:rPr>
              <a:t>. A smoke alarm</a:t>
            </a:r>
            <a:r>
              <a:rPr lang="en-US" sz="1200" baseline="0" dirty="0" smtClean="0">
                <a:latin typeface="Arial" panose="020B0604020202020204" pitchFamily="34" charset="0"/>
                <a:cs typeface="Arial" panose="020B0604020202020204" pitchFamily="34" charset="0"/>
              </a:rPr>
              <a:t> triggers when it senses the presence of smoke. </a:t>
            </a:r>
            <a:endParaRPr lang="en-US" sz="120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Examples of active fire safety</a:t>
            </a:r>
            <a:r>
              <a:rPr lang="en-US" sz="1200" baseline="0" dirty="0">
                <a:latin typeface="Arial" panose="020B0604020202020204" pitchFamily="34" charset="0"/>
                <a:cs typeface="Arial" panose="020B0604020202020204" pitchFamily="34" charset="0"/>
              </a:rPr>
              <a:t> measures include</a:t>
            </a:r>
            <a:r>
              <a:rPr lang="en-US" sz="1200" baseline="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H</a:t>
            </a:r>
            <a:r>
              <a:rPr lang="en-US" sz="1200" dirty="0">
                <a:latin typeface="Arial" panose="020B0604020202020204" pitchFamily="34" charset="0"/>
                <a:cs typeface="Arial" panose="020B0604020202020204" pitchFamily="34" charset="0"/>
              </a:rPr>
              <a:t>ose </a:t>
            </a:r>
            <a:r>
              <a:rPr lang="en-US" sz="1200" dirty="0" smtClean="0">
                <a:latin typeface="Arial" panose="020B0604020202020204" pitchFamily="34" charset="0"/>
                <a:cs typeface="Arial" panose="020B0604020202020204" pitchFamily="34" charset="0"/>
              </a:rPr>
              <a:t>reels</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Fire extinguishers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Fire blankets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Smoke alarms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Sprinklers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Break-glass alarms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Emergency lighting</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Fire fighters/emergency services</a:t>
            </a:r>
            <a:r>
              <a:rPr lang="en-US" sz="1200" dirty="0" smtClean="0">
                <a:latin typeface="Arial" panose="020B0604020202020204" pitchFamily="34" charset="0"/>
                <a:cs typeface="Arial" panose="020B0604020202020204" pitchFamily="34" charset="0"/>
              </a:rPr>
              <a:t>.</a:t>
            </a:r>
            <a:br>
              <a:rPr lang="en-US" sz="1200" dirty="0" smtClean="0">
                <a:latin typeface="Arial" panose="020B0604020202020204" pitchFamily="34" charset="0"/>
                <a:cs typeface="Arial" panose="020B0604020202020204" pitchFamily="34" charset="0"/>
              </a:rPr>
            </a:br>
            <a:endParaRPr lang="en-US"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Remember, active fire safety involves exposure to a fire product – like heat or smoke which may precede the start of a flame. </a:t>
            </a:r>
            <a:endParaRPr lang="en-US"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739940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bring in all the images.</a:t>
            </a:r>
          </a:p>
          <a:p>
            <a:r>
              <a:rPr lang="en-AU" dirty="0"/>
              <a:t>Click on any image to bring in a label for that image.</a:t>
            </a:r>
          </a:p>
          <a:p>
            <a:endParaRPr lang="en-AU" dirty="0"/>
          </a:p>
          <a:p>
            <a:r>
              <a:rPr lang="en-AU" b="1" dirty="0"/>
              <a:t>Facilitator’s notes</a:t>
            </a:r>
          </a:p>
          <a:p>
            <a:r>
              <a:rPr lang="en-AU" dirty="0"/>
              <a:t>The purpose of this slide is to discuss passive fire safety measures and in particular to introduce examples of these types of fire safety measures.</a:t>
            </a:r>
          </a:p>
          <a:p>
            <a:endParaRPr lang="en-AU" dirty="0"/>
          </a:p>
          <a:p>
            <a:r>
              <a:rPr lang="en-AU" dirty="0"/>
              <a:t>Note that this slide is designed to be completed as an activity, but you can also choose to bring all the information up and present it or discuss it instead.</a:t>
            </a:r>
          </a:p>
          <a:p>
            <a:endParaRPr lang="en-AU" dirty="0"/>
          </a:p>
          <a:p>
            <a:r>
              <a:rPr lang="en-AU" dirty="0"/>
              <a:t>Ask the question in the slide banner and discuss the trainees’ answers. </a:t>
            </a:r>
          </a:p>
          <a:p>
            <a:endParaRPr lang="en-AU" dirty="0"/>
          </a:p>
          <a:p>
            <a:r>
              <a:rPr lang="en-AU" dirty="0"/>
              <a:t>When you are ready, bring in the images, each of which represents some kind of passive fire safety measure that is typically used in buildings in Australia. </a:t>
            </a:r>
          </a:p>
          <a:p>
            <a:endParaRPr lang="en-AU" dirty="0"/>
          </a:p>
          <a:p>
            <a:r>
              <a:rPr lang="en-AU" dirty="0"/>
              <a:t>At the appropriate time, bring in the label for each image by selecting the image. </a:t>
            </a:r>
          </a:p>
          <a:p>
            <a:endParaRPr lang="en-AU" dirty="0"/>
          </a:p>
          <a:p>
            <a:r>
              <a:rPr lang="en-AU" dirty="0"/>
              <a:t>Emphasise that passive fire safety measures are not about responding to a fire, but about reducing the chance that a fire will occur and limiting the spread of flame, at least until people can evacuate safely.</a:t>
            </a:r>
          </a:p>
          <a:p>
            <a:endParaRPr lang="en-AU" dirty="0"/>
          </a:p>
          <a:p>
            <a:r>
              <a:rPr lang="en-AU" b="1" dirty="0"/>
              <a:t>Things you could discuss on this slide</a:t>
            </a:r>
          </a:p>
          <a:p>
            <a:endParaRPr lang="en-AU" b="1" dirty="0"/>
          </a:p>
          <a:p>
            <a:pPr marL="171450" indent="-171450">
              <a:buFont typeface="Arial" panose="020B0604020202020204" pitchFamily="34" charset="0"/>
              <a:buChar char="•"/>
            </a:pPr>
            <a:r>
              <a:rPr lang="en-US" sz="1200" b="1" dirty="0">
                <a:latin typeface="+mn-lt"/>
                <a:cs typeface="Arial" panose="020B0604020202020204" pitchFamily="34" charset="0"/>
              </a:rPr>
              <a:t>Passive</a:t>
            </a:r>
            <a:r>
              <a:rPr lang="en-US" sz="1200" dirty="0">
                <a:latin typeface="+mn-lt"/>
                <a:cs typeface="Arial" panose="020B0604020202020204" pitchFamily="34" charset="0"/>
              </a:rPr>
              <a:t> fire safety measures are those that do not respond or activate when subjected to fire or fire</a:t>
            </a:r>
            <a:r>
              <a:rPr lang="en-US" sz="1200" baseline="0" dirty="0">
                <a:latin typeface="+mn-lt"/>
                <a:cs typeface="Arial" panose="020B0604020202020204" pitchFamily="34" charset="0"/>
              </a:rPr>
              <a:t> products</a:t>
            </a:r>
            <a:r>
              <a:rPr lang="en-US" sz="1200" dirty="0">
                <a:latin typeface="+mn-lt"/>
                <a:cs typeface="Arial" panose="020B0604020202020204" pitchFamily="34" charset="0"/>
              </a:rPr>
              <a:t>.</a:t>
            </a:r>
          </a:p>
          <a:p>
            <a:pPr marL="171450" indent="-171450">
              <a:buFont typeface="Arial" panose="020B0604020202020204" pitchFamily="34" charset="0"/>
              <a:buChar char="•"/>
            </a:pP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These</a:t>
            </a:r>
            <a:r>
              <a:rPr lang="en-US" sz="1200" baseline="0" dirty="0">
                <a:latin typeface="Arial" panose="020B0604020202020204" pitchFamily="34" charset="0"/>
                <a:cs typeface="Arial" panose="020B0604020202020204" pitchFamily="34" charset="0"/>
              </a:rPr>
              <a:t> measures are focused on fire resistance – they are all about: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Resisting ignition in the first instance,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Preventing the spread of flame if a fire does occur.</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mn-lt"/>
                <a:cs typeface="Arial" panose="020B0604020202020204" pitchFamily="34" charset="0"/>
              </a:rPr>
              <a:t>They include:</a:t>
            </a:r>
          </a:p>
          <a:p>
            <a:pPr marL="628650" lvl="1" indent="-171450">
              <a:buFont typeface="Arial" panose="020B0604020202020204" pitchFamily="34" charset="0"/>
              <a:buChar char="•"/>
            </a:pPr>
            <a:r>
              <a:rPr lang="en-US" sz="1200" dirty="0">
                <a:latin typeface="+mn-lt"/>
                <a:cs typeface="Arial" panose="020B0604020202020204" pitchFamily="34" charset="0"/>
              </a:rPr>
              <a:t>Fire rated walls, roofs, floors, doors, stairways</a:t>
            </a:r>
          </a:p>
          <a:p>
            <a:pPr marL="628650" lvl="1" indent="-171450">
              <a:buFont typeface="Arial" panose="020B0604020202020204" pitchFamily="34" charset="0"/>
              <a:buChar char="•"/>
            </a:pPr>
            <a:r>
              <a:rPr lang="en-US" sz="1200" dirty="0">
                <a:latin typeface="+mn-lt"/>
                <a:cs typeface="Arial" panose="020B0604020202020204" pitchFamily="34" charset="0"/>
              </a:rPr>
              <a:t>Compartmentation (i.e. dividing large spaces into separate fire compartments</a:t>
            </a:r>
            <a:r>
              <a:rPr lang="en-US" sz="1200" dirty="0" smtClean="0">
                <a:latin typeface="+mn-lt"/>
                <a:cs typeface="Arial" panose="020B0604020202020204" pitchFamily="34" charset="0"/>
              </a:rPr>
              <a:t>)</a:t>
            </a:r>
            <a:endParaRPr lang="en-US" sz="1200" dirty="0">
              <a:latin typeface="+mn-lt"/>
              <a:cs typeface="Arial" panose="020B0604020202020204" pitchFamily="34" charset="0"/>
            </a:endParaRPr>
          </a:p>
          <a:p>
            <a:pPr marL="628650" lvl="1" indent="-171450">
              <a:buFont typeface="Arial" panose="020B0604020202020204" pitchFamily="34" charset="0"/>
              <a:buChar char="•"/>
            </a:pPr>
            <a:r>
              <a:rPr lang="en-US" sz="1200" dirty="0">
                <a:latin typeface="+mn-lt"/>
                <a:cs typeface="Arial" panose="020B0604020202020204" pitchFamily="34" charset="0"/>
              </a:rPr>
              <a:t>U</a:t>
            </a:r>
            <a:r>
              <a:rPr lang="en-US" sz="1200" dirty="0">
                <a:latin typeface="Arial" panose="020B0604020202020204" pitchFamily="34" charset="0"/>
                <a:cs typeface="Arial" panose="020B0604020202020204" pitchFamily="34" charset="0"/>
              </a:rPr>
              <a:t>se of non-combustible cladding</a:t>
            </a: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Pr</a:t>
            </a:r>
            <a:r>
              <a:rPr lang="en-US" sz="1200" dirty="0">
                <a:latin typeface="Arial" panose="020B0604020202020204" pitchFamily="34" charset="0"/>
                <a:cs typeface="Arial" panose="020B0604020202020204" pitchFamily="34" charset="0"/>
              </a:rPr>
              <a:t>oviding open space between buildings and potential fire sources. </a:t>
            </a:r>
            <a:r>
              <a:rPr lang="en-US" sz="1200" dirty="0">
                <a:latin typeface="+mn-lt"/>
                <a:cs typeface="Arial" panose="020B0604020202020204" pitchFamily="34" charset="0"/>
              </a:rPr>
              <a:t> </a:t>
            </a:r>
          </a:p>
          <a:p>
            <a:pPr marL="171450" indent="-171450">
              <a:buFont typeface="Arial" panose="020B0604020202020204" pitchFamily="34" charset="0"/>
              <a:buChar char="•"/>
            </a:pPr>
            <a:r>
              <a:rPr lang="en-US" sz="1200" b="0" dirty="0">
                <a:latin typeface="+mn-lt"/>
                <a:cs typeface="Arial" panose="020B0604020202020204" pitchFamily="34" charset="0"/>
              </a:rPr>
              <a:t>They are generally part of the building fabric and are required to have one or more of the following attributes:</a:t>
            </a:r>
            <a:r>
              <a:rPr lang="en-US" sz="1200" b="0" baseline="0" dirty="0">
                <a:latin typeface="+mn-lt"/>
                <a:cs typeface="Arial" panose="020B0604020202020204" pitchFamily="34" charset="0"/>
              </a:rPr>
              <a:t> </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Fire-resisting materials</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Resistance to the incipient spread of fire</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Non-combustibility</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Fire hazard properties</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Smoke-proof</a:t>
            </a:r>
          </a:p>
          <a:p>
            <a:pPr marL="628650" lvl="1" indent="-171450">
              <a:lnSpc>
                <a:spcPct val="90000"/>
              </a:lnSpc>
              <a:buFont typeface="Arial" panose="020B0604020202020204" pitchFamily="34" charset="0"/>
              <a:buChar char="•"/>
            </a:pPr>
            <a:r>
              <a:rPr lang="en-AU" sz="1200" i="0" dirty="0">
                <a:latin typeface="+mn-lt"/>
                <a:cs typeface="Arial" panose="020B0604020202020204" pitchFamily="34" charset="0"/>
              </a:rPr>
              <a:t>Solid core.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184993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only.</a:t>
            </a:r>
          </a:p>
          <a:p>
            <a:r>
              <a:rPr lang="en-AU" dirty="0"/>
              <a:t>Click once to bring up the left hand block of text.</a:t>
            </a:r>
          </a:p>
          <a:p>
            <a:r>
              <a:rPr lang="en-AU" dirty="0"/>
              <a:t>Click a second time to bring up the right hand block of text.</a:t>
            </a:r>
          </a:p>
          <a:p>
            <a:endParaRPr lang="en-AU" dirty="0"/>
          </a:p>
          <a:p>
            <a:r>
              <a:rPr lang="en-AU" b="1" dirty="0"/>
              <a:t>Facilitators notes</a:t>
            </a:r>
          </a:p>
          <a:p>
            <a:r>
              <a:rPr lang="en-AU" dirty="0"/>
              <a:t>The purpose of this slide is to give an overview of the key considerations for fire safety and the key responses to them in NCC Volume One and NCC Volume Two.  This slide is intended to be an overview to generate discussion and encourage the trainees to apply what they have learned in the previous slides, rather than to present detailed information on specific fire safety measures in </a:t>
            </a:r>
            <a:r>
              <a:rPr lang="en-AU" dirty="0" smtClean="0"/>
              <a:t>Volumes </a:t>
            </a:r>
            <a:r>
              <a:rPr lang="en-AU" dirty="0"/>
              <a:t>One and Two. Details are provided in other modules, as noted previously.</a:t>
            </a:r>
          </a:p>
          <a:p>
            <a:endParaRPr lang="en-AU" dirty="0"/>
          </a:p>
          <a:p>
            <a:r>
              <a:rPr lang="en-AU" dirty="0"/>
              <a:t>Discuss the information provided on the slide, linking the information back to earlier slides and information where relevant.</a:t>
            </a:r>
          </a:p>
          <a:p>
            <a:endParaRPr lang="en-AU" dirty="0"/>
          </a:p>
          <a:p>
            <a:pPr marL="0" indent="0">
              <a:buFont typeface="Arial" panose="020B0604020202020204" pitchFamily="34" charset="0"/>
              <a:buNone/>
            </a:pPr>
            <a:r>
              <a:rPr lang="en-AU" b="1" dirty="0"/>
              <a:t>Things you might want to discuss on this slide include:</a:t>
            </a:r>
          </a:p>
          <a:p>
            <a:pPr marL="171450" indent="-171450">
              <a:buFont typeface="Arial" panose="020B0604020202020204" pitchFamily="34" charset="0"/>
              <a:buChar char="•"/>
            </a:pPr>
            <a:r>
              <a:rPr lang="en-AU" b="0" dirty="0"/>
              <a:t>Fire safety measures in </a:t>
            </a:r>
            <a:r>
              <a:rPr lang="en-AU" b="0" dirty="0" smtClean="0"/>
              <a:t>Volume </a:t>
            </a:r>
            <a:r>
              <a:rPr lang="en-AU" b="0" dirty="0"/>
              <a:t>One and Volume Two are designed to allow for safe evacuation and to limit the spread of fire.</a:t>
            </a:r>
          </a:p>
          <a:p>
            <a:pPr marL="171450" indent="-171450">
              <a:buFont typeface="Arial" panose="020B0604020202020204" pitchFamily="34" charset="0"/>
              <a:buChar char="•"/>
            </a:pPr>
            <a:r>
              <a:rPr lang="en-AU" b="0" dirty="0"/>
              <a:t>However, because the type of buildings and their use across </a:t>
            </a:r>
            <a:r>
              <a:rPr lang="en-AU" b="0" dirty="0" smtClean="0"/>
              <a:t>both </a:t>
            </a:r>
            <a:r>
              <a:rPr lang="en-AU" b="0" dirty="0"/>
              <a:t>Volumes are different, there are some differences in the fire safety provisions. There is no one size fits all approach with any aspect of building design and the same is true for fire safety design.</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1" dirty="0" smtClean="0"/>
              <a:t>Volume </a:t>
            </a:r>
            <a:r>
              <a:rPr lang="en-AU" b="1" dirty="0"/>
              <a:t>One</a:t>
            </a:r>
            <a:r>
              <a:rPr lang="en-AU" b="0" dirty="0"/>
              <a:t> covers a broad range of building classifications and uses, so there are different risks associated with fire.</a:t>
            </a:r>
          </a:p>
          <a:p>
            <a:pPr marL="628650" lvl="1" indent="-171450">
              <a:buFont typeface="Arial" panose="020B0604020202020204" pitchFamily="34" charset="0"/>
              <a:buChar char="•"/>
            </a:pPr>
            <a:r>
              <a:rPr lang="en-AU" b="0" dirty="0"/>
              <a:t>Some building classifications are associated with inherently risky activities, from the point of view of fire, such as manufacturing or laboratory work. Warehouse buildings and other commercial buildings can also store flammable items, or items that give off toxic smoke. There is an increased risk of fire in these types of buildings, and an increased risk to health and amenity for the occupants/users of the buildings. The fire safety measures required in these classes of buildings reflect that increased risk.</a:t>
            </a:r>
          </a:p>
          <a:p>
            <a:pPr marL="628650" lvl="1" indent="-171450">
              <a:buFont typeface="Arial" panose="020B0604020202020204" pitchFamily="34" charset="0"/>
              <a:buChar char="•"/>
            </a:pPr>
            <a:r>
              <a:rPr lang="en-AU" b="0" dirty="0"/>
              <a:t>Class 2-9 buildings can also often be large buildings and multi-storey buildings, which increases the time it takes to evacuate the building in the case of a fire. Fire safety measures need to take account of the need for occupants to have a longer timeframe to evacuate safely than might be required in a smaller building. </a:t>
            </a:r>
          </a:p>
          <a:p>
            <a:pPr marL="628650" lvl="1" indent="-171450">
              <a:buFont typeface="Arial" panose="020B0604020202020204" pitchFamily="34" charset="0"/>
              <a:buChar char="•"/>
            </a:pPr>
            <a:r>
              <a:rPr lang="en-AU" b="0" dirty="0"/>
              <a:t>Similarly, in some of these classes of buildings the occupants may be incapacitated, for example in a hospital or residential care home.  When occupants need assistance to evacuate, then evacuation will take longer, so this needs to be considered in the design and construction of fire safety measures. </a:t>
            </a:r>
          </a:p>
          <a:p>
            <a:pPr marL="628650" lvl="1" indent="-171450">
              <a:buFont typeface="Arial" panose="020B0604020202020204" pitchFamily="34" charset="0"/>
              <a:buChar char="•"/>
            </a:pPr>
            <a:r>
              <a:rPr lang="en-AU" b="0" dirty="0"/>
              <a:t>Additionally, in Class 3 apartment buildings, Class 2 buildings or Class 4 parts of a building, occupants may be asleep at the time the fire occurs, so they need to be alerted to the fire, and given the time to evacuate safely.</a:t>
            </a:r>
          </a:p>
          <a:p>
            <a:pPr marL="628650" lvl="1" indent="-171450">
              <a:buFont typeface="Arial" panose="020B0604020202020204" pitchFamily="34" charset="0"/>
              <a:buChar char="•"/>
            </a:pPr>
            <a:r>
              <a:rPr lang="en-AU" b="0" dirty="0"/>
              <a:t>Key responses to these fire associated risks in Class 2-9 buildings include those listed on the slide.</a:t>
            </a:r>
          </a:p>
          <a:p>
            <a:pPr marL="628650" lvl="1" indent="-171450">
              <a:buFont typeface="Arial" panose="020B0604020202020204" pitchFamily="34" charset="0"/>
              <a:buChar char="•"/>
            </a:pPr>
            <a:endParaRPr lang="en-AU" b="0" dirty="0"/>
          </a:p>
          <a:p>
            <a:pPr marL="171450" indent="-171450">
              <a:buFont typeface="Arial" panose="020B0604020202020204" pitchFamily="34" charset="0"/>
              <a:buChar char="•"/>
            </a:pPr>
            <a:r>
              <a:rPr lang="en-AU" b="1" dirty="0" smtClean="0"/>
              <a:t>Volume </a:t>
            </a:r>
            <a:r>
              <a:rPr lang="en-AU" b="1" dirty="0"/>
              <a:t>Two</a:t>
            </a:r>
            <a:r>
              <a:rPr lang="en-AU" b="0" dirty="0"/>
              <a:t> covers a smaller range of building classifications</a:t>
            </a:r>
            <a:r>
              <a:rPr lang="en-AU" b="0" baseline="0" dirty="0"/>
              <a:t> (</a:t>
            </a:r>
            <a:r>
              <a:rPr lang="en-AU" b="0" dirty="0"/>
              <a:t>predominantly housing) with different risks, but there are fire risks nevertheless.</a:t>
            </a:r>
          </a:p>
          <a:p>
            <a:pPr marL="628650" lvl="1" indent="-171450">
              <a:buFont typeface="Arial" panose="020B0604020202020204" pitchFamily="34" charset="0"/>
              <a:buChar char="•"/>
            </a:pPr>
            <a:r>
              <a:rPr lang="en-AU" b="0" dirty="0"/>
              <a:t>Some of the activities that typically take place in Class 1 and Class 10 buildings can cause a fire, for example, cooking which is a common cause of house fires. Other common causes of house fires are:</a:t>
            </a:r>
          </a:p>
          <a:p>
            <a:pPr marL="1085850" lvl="2" indent="-171450">
              <a:buFont typeface="Arial" panose="020B0604020202020204" pitchFamily="34" charset="0"/>
              <a:buChar char="•"/>
            </a:pPr>
            <a:r>
              <a:rPr lang="en-AU" b="0" dirty="0"/>
              <a:t>Outdoor barbeques or other outdoor </a:t>
            </a:r>
            <a:r>
              <a:rPr lang="en-AU" b="0" dirty="0" smtClean="0"/>
              <a:t>fires</a:t>
            </a:r>
            <a:endParaRPr lang="en-AU" b="0" dirty="0"/>
          </a:p>
          <a:p>
            <a:pPr marL="1085850" lvl="2" indent="-171450">
              <a:buFont typeface="Arial" panose="020B0604020202020204" pitchFamily="34" charset="0"/>
              <a:buChar char="•"/>
            </a:pPr>
            <a:r>
              <a:rPr lang="en-AU" b="0" dirty="0"/>
              <a:t>Overloading of electrical systems (too many plugs into one outlet)</a:t>
            </a:r>
          </a:p>
          <a:p>
            <a:pPr marL="1085850" lvl="2" indent="-171450">
              <a:buFont typeface="Arial" panose="020B0604020202020204" pitchFamily="34" charset="0"/>
              <a:buChar char="•"/>
            </a:pPr>
            <a:r>
              <a:rPr lang="en-AU" b="0" dirty="0"/>
              <a:t>Smoking, particularly in bed.</a:t>
            </a:r>
          </a:p>
          <a:p>
            <a:pPr marL="628650" lvl="1" indent="-171450">
              <a:buFont typeface="Arial" panose="020B0604020202020204" pitchFamily="34" charset="0"/>
              <a:buChar char="•"/>
            </a:pPr>
            <a:r>
              <a:rPr lang="en-AU" b="0" dirty="0"/>
              <a:t>Occupants of Class 1 buildings may also be asleep at the time the fire occurs, so they need to be alerted to the fire, and given the time to evacuate safely.</a:t>
            </a:r>
          </a:p>
          <a:p>
            <a:pPr marL="628650" lvl="1" indent="-171450">
              <a:buFont typeface="Arial" panose="020B0604020202020204" pitchFamily="34" charset="0"/>
              <a:buChar char="•"/>
            </a:pPr>
            <a:r>
              <a:rPr lang="en-AU" b="0" dirty="0"/>
              <a:t>Evacuation can generally quicker, however, because Class 1 buildings tend to be smaller (than a commercial building) and only one or </a:t>
            </a:r>
            <a:r>
              <a:rPr lang="en-AU" b="0" dirty="0" smtClean="0"/>
              <a:t>2 </a:t>
            </a:r>
            <a:r>
              <a:rPr lang="en-AU" b="0" dirty="0"/>
              <a:t>storeys high. So, not as much time is needed to evacuate the building.</a:t>
            </a:r>
          </a:p>
          <a:p>
            <a:pPr marL="628650" lvl="1" indent="-171450">
              <a:buFont typeface="Arial" panose="020B0604020202020204" pitchFamily="34" charset="0"/>
              <a:buChar char="•"/>
            </a:pPr>
            <a:r>
              <a:rPr lang="en-AU" b="0" dirty="0"/>
              <a:t>Key responses to these fire associated risks in Class 1 and 10 buildings include those listed on the slide.</a:t>
            </a:r>
          </a:p>
          <a:p>
            <a:pPr marL="0" indent="0">
              <a:buFont typeface="Arial" panose="020B0604020202020204" pitchFamily="34" charset="0"/>
              <a:buNone/>
            </a:pPr>
            <a:endParaRPr lang="en-AU" b="0" dirty="0"/>
          </a:p>
          <a:p>
            <a:pPr marL="0" indent="0">
              <a:buFont typeface="Arial" panose="020B0604020202020204" pitchFamily="34" charset="0"/>
              <a:buNone/>
            </a:pPr>
            <a:endParaRPr lang="en-AU" b="0" dirty="0"/>
          </a:p>
          <a:p>
            <a:pPr marL="0" indent="0">
              <a:buFont typeface="Arial" panose="020B0604020202020204" pitchFamily="34" charset="0"/>
              <a:buNone/>
            </a:pPr>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170265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only.</a:t>
            </a:r>
          </a:p>
          <a:p>
            <a:r>
              <a:rPr lang="en-AU" dirty="0"/>
              <a:t>Click once to bring up the left hand block of text.</a:t>
            </a:r>
          </a:p>
          <a:p>
            <a:r>
              <a:rPr lang="en-AU" dirty="0"/>
              <a:t>Click a second time to bring up the right hand block of text.</a:t>
            </a:r>
          </a:p>
          <a:p>
            <a:endParaRPr lang="en-AU" dirty="0"/>
          </a:p>
          <a:p>
            <a:r>
              <a:rPr lang="en-AU" b="1" dirty="0"/>
              <a:t>Facilitators notes</a:t>
            </a:r>
          </a:p>
          <a:p>
            <a:r>
              <a:rPr lang="en-AU" dirty="0"/>
              <a:t>The purpose of this slide is to inform the trainees about available resources that could help them when working with the fire safety provisions of the NCC.</a:t>
            </a:r>
          </a:p>
          <a:p>
            <a:endParaRPr lang="en-AU" dirty="0"/>
          </a:p>
          <a:p>
            <a:r>
              <a:rPr lang="en-AU" dirty="0"/>
              <a:t>Discuss the information provided on the screen.</a:t>
            </a:r>
          </a:p>
          <a:p>
            <a:endParaRPr lang="en-AU" dirty="0"/>
          </a:p>
          <a:p>
            <a:r>
              <a:rPr lang="en-AU" dirty="0"/>
              <a:t>If you have the time, you can take the links to the ABCB website, to demonstrate to the trainees how to search for and locate different kinds of resources. </a:t>
            </a:r>
          </a:p>
          <a:p>
            <a:endParaRPr lang="en-AU" dirty="0"/>
          </a:p>
          <a:p>
            <a:pPr marL="0" indent="0">
              <a:buFont typeface="Arial" panose="020B0604020202020204" pitchFamily="34" charset="0"/>
              <a:buNone/>
            </a:pPr>
            <a:r>
              <a:rPr lang="en-AU" b="1" dirty="0"/>
              <a:t>Things you might want to discuss on this slide include:</a:t>
            </a:r>
          </a:p>
          <a:p>
            <a:pPr marL="171450" indent="-171450">
              <a:spcAft>
                <a:spcPts val="1200"/>
              </a:spcAft>
              <a:buFont typeface="Arial" panose="020B0604020202020204" pitchFamily="34" charset="0"/>
              <a:buChar char="•"/>
            </a:pPr>
            <a:r>
              <a:rPr lang="en-AU" sz="1200" dirty="0"/>
              <a:t>There are some ABCB Standards related to fire safety, particularly for NCC Volume One. As with all other referenced documents, these </a:t>
            </a:r>
            <a:r>
              <a:rPr lang="en-AU" sz="1200" dirty="0" smtClean="0"/>
              <a:t>are not mandatory, but may be used to comply </a:t>
            </a:r>
            <a:r>
              <a:rPr lang="en-AU" sz="1200" baseline="0" dirty="0" smtClean="0"/>
              <a:t>depending on the pathway chosen</a:t>
            </a:r>
            <a:r>
              <a:rPr lang="en-AU" sz="1200" dirty="0" smtClean="0"/>
              <a:t>. One</a:t>
            </a:r>
            <a:r>
              <a:rPr lang="en-AU" sz="1200" baseline="0" dirty="0" smtClean="0"/>
              <a:t> example is the ABCB Fire Safety Verification Method Standard. </a:t>
            </a:r>
            <a:endParaRPr lang="en-AU" sz="1200" dirty="0"/>
          </a:p>
          <a:p>
            <a:pPr marL="171450" indent="-171450">
              <a:spcAft>
                <a:spcPts val="1200"/>
              </a:spcAft>
              <a:buFont typeface="Arial" panose="020B0604020202020204" pitchFamily="34" charset="0"/>
              <a:buChar char="•"/>
            </a:pPr>
            <a:r>
              <a:rPr lang="en-AU" sz="1200" dirty="0"/>
              <a:t>The ABCB also provides a range of handbooks, that contain non-mandatory guidance information.</a:t>
            </a:r>
          </a:p>
          <a:p>
            <a:pPr marL="171450" indent="-171450">
              <a:spcAft>
                <a:spcPts val="1200"/>
              </a:spcAft>
              <a:buFont typeface="Arial" panose="020B0604020202020204" pitchFamily="34" charset="0"/>
              <a:buChar char="•"/>
            </a:pPr>
            <a:r>
              <a:rPr lang="en-AU" sz="1200" dirty="0"/>
              <a:t>Similarly, there are case studies, videos and other resources available from the ABCB website that might be useful to them. These do </a:t>
            </a:r>
            <a:r>
              <a:rPr lang="en-AU" sz="1200" b="1" dirty="0"/>
              <a:t>not</a:t>
            </a:r>
            <a:r>
              <a:rPr lang="en-AU" sz="1200" dirty="0"/>
              <a:t> contain any mandatory requirements.</a:t>
            </a:r>
            <a:endParaRPr lang="en-US" sz="1200"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293694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on the fundamentals of fire safety in buildings, including fire safety terminology and the aims of the fire safety provisions in the NCC.</a:t>
            </a:r>
          </a:p>
          <a:p>
            <a:endParaRPr lang="en-AU" dirty="0"/>
          </a:p>
          <a:p>
            <a:r>
              <a:rPr lang="en-AU" dirty="0"/>
              <a:t>That is what you will learn about in this presentation.</a:t>
            </a:r>
          </a:p>
          <a:p>
            <a:endParaRPr lang="en-AU" dirty="0"/>
          </a:p>
          <a:p>
            <a:r>
              <a:rPr lang="en-AU" dirty="0"/>
              <a:t>Note that this presentation does not go into detail about the specific fire safety requirements of Volume One or Volume Two of the NCC. These are covered in other </a:t>
            </a:r>
            <a:r>
              <a:rPr lang="en-AU" dirty="0" smtClean="0"/>
              <a:t>modules.</a:t>
            </a:r>
            <a:r>
              <a:rPr lang="en-AU" baseline="0" dirty="0" smtClean="0"/>
              <a:t> (S</a:t>
            </a:r>
            <a:r>
              <a:rPr lang="en-AU" dirty="0" smtClean="0"/>
              <a:t>pecifically </a:t>
            </a:r>
            <a:r>
              <a:rPr lang="en-AU" i="1" dirty="0"/>
              <a:t>Using the fire safety provisions of NCC Volume One</a:t>
            </a:r>
            <a:r>
              <a:rPr lang="en-AU" dirty="0"/>
              <a:t> and </a:t>
            </a:r>
            <a:r>
              <a:rPr lang="en-AU" i="1" dirty="0"/>
              <a:t>Using the fire safety provisions of NCC Volume Two</a:t>
            </a:r>
            <a:r>
              <a:rPr lang="en-AU" i="1" dirty="0" smtClean="0"/>
              <a:t>.)</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89327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the illustration below and </a:t>
            </a:r>
            <a:r>
              <a:rPr lang="en-AU" b="0" dirty="0" smtClean="0"/>
              <a:t>3 </a:t>
            </a:r>
            <a:r>
              <a:rPr lang="en-AU" b="0" dirty="0"/>
              <a:t>boxes on the right numbered 1 to 3. The image has no labels.</a:t>
            </a:r>
          </a:p>
          <a:p>
            <a:r>
              <a:rPr lang="en-AU" b="0" dirty="0"/>
              <a:t>Click once on any numbered box to see one of the </a:t>
            </a:r>
            <a:r>
              <a:rPr lang="en-AU" b="0" dirty="0" smtClean="0"/>
              <a:t>3 </a:t>
            </a:r>
            <a:r>
              <a:rPr lang="en-AU" b="0" dirty="0"/>
              <a:t>inputs required to sustain a fire. At the same time, the corresponding label appears on the diagram.</a:t>
            </a:r>
          </a:p>
          <a:p>
            <a:endParaRPr lang="en-AU" b="0" dirty="0"/>
          </a:p>
          <a:p>
            <a:r>
              <a:rPr lang="en-AU" b="0" dirty="0"/>
              <a:t>Click Enter to move to the next screen.</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 It focusses on a key point about the </a:t>
            </a:r>
            <a:r>
              <a:rPr lang="en-AU" dirty="0" smtClean="0"/>
              <a:t>3 </a:t>
            </a:r>
            <a:r>
              <a:rPr lang="en-AU" dirty="0"/>
              <a:t>inputs required to sustain fire – oxygen, heat and some kind of fuel. This is a simple question but provides a useful revision point, and leads into the next revision question about different kinds of fire safety measures.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in the title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select any of the numbered boxes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all </a:t>
            </a:r>
            <a:r>
              <a:rPr lang="en-AU" dirty="0" smtClean="0"/>
              <a:t>3 </a:t>
            </a:r>
            <a:r>
              <a:rPr lang="en-AU" dirty="0"/>
              <a:t>inputs are required to sustain a fire, so fire safety measures in the NCC are generally targeted towards reducing one or the other of these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b="0" dirty="0"/>
              <a:t>Oxygen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b="0" dirty="0"/>
              <a:t>Heat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b="0" dirty="0"/>
              <a:t>Fuel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140850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t>
            </a:r>
            <a:r>
              <a:rPr lang="en-AU" b="0" dirty="0" smtClean="0"/>
              <a:t>4 </a:t>
            </a:r>
            <a:r>
              <a:rPr lang="en-AU" b="0" dirty="0"/>
              <a:t>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 It focusses on a key point that the fire safety provisions of the NCC are designed to save lives, allow occupants to evacuate safely and reduce the spread of fire, but not to prevent a building from burning down.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the key requirement is that a building that is on fire remains structurally stable for long enough for occupants to evacuate, and that the conditions within the building allow for safe evacuation. The fire safety measures are not designed to put a fire out or stop it from progressing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fire safety provisions also try to reduce the spread of fire from one building to another, but again this means that one building can burn down, as long as the chance of the fire spreading to neighbouring buildings is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a:t>
            </a:r>
          </a:p>
          <a:p>
            <a:pPr algn="l">
              <a:lnSpc>
                <a:spcPct val="110000"/>
              </a:lnSpc>
              <a:spcBef>
                <a:spcPts val="200"/>
              </a:spcBef>
              <a:spcAft>
                <a:spcPts val="200"/>
              </a:spcAft>
            </a:pPr>
            <a:r>
              <a:rPr lang="en-AU" b="1" dirty="0"/>
              <a:t>Option 2: </a:t>
            </a:r>
            <a:r>
              <a:rPr lang="en-AU" b="0" dirty="0"/>
              <a:t> </a:t>
            </a:r>
            <a:r>
              <a:rPr lang="en-AU" b="0" dirty="0">
                <a:solidFill>
                  <a:schemeClr val="tx1"/>
                </a:solidFill>
              </a:rPr>
              <a:t>Yes, that’s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Incorrect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Options 1, 3 and 4</a:t>
            </a:r>
            <a:r>
              <a:rPr lang="en-AU" sz="1200" b="0" dirty="0">
                <a:solidFill>
                  <a:schemeClr val="tx1"/>
                </a:solidFill>
              </a:rPr>
              <a:t>: </a:t>
            </a:r>
            <a:r>
              <a:rPr lang="en-AU" dirty="0"/>
              <a:t>Sorry, that’s not </a:t>
            </a:r>
            <a:r>
              <a:rPr lang="en-AU" sz="1200" b="0" dirty="0">
                <a:solidFill>
                  <a:schemeClr val="tx1"/>
                </a:solidFill>
              </a:rPr>
              <a:t>right.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144218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1" dirty="0"/>
          </a:p>
          <a:p>
            <a:endParaRPr lang="en-AU" b="0"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dirty="0"/>
          </a:p>
        </p:txBody>
      </p:sp>
    </p:spTree>
    <p:extLst>
      <p:ext uri="{BB962C8B-B14F-4D97-AF65-F5344CB8AC3E}">
        <p14:creationId xmlns:p14="http://schemas.microsoft.com/office/powerpoint/2010/main" val="250939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23</a:t>
            </a:fld>
            <a:endParaRPr lang="en-AU" dirty="0"/>
          </a:p>
        </p:txBody>
      </p:sp>
    </p:spTree>
    <p:extLst>
      <p:ext uri="{BB962C8B-B14F-4D97-AF65-F5344CB8AC3E}">
        <p14:creationId xmlns:p14="http://schemas.microsoft.com/office/powerpoint/2010/main" val="283000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24</a:t>
            </a:fld>
            <a:endParaRPr lang="en-AU" dirty="0"/>
          </a:p>
        </p:txBody>
      </p:sp>
    </p:spTree>
    <p:extLst>
      <p:ext uri="{BB962C8B-B14F-4D97-AF65-F5344CB8AC3E}">
        <p14:creationId xmlns:p14="http://schemas.microsoft.com/office/powerpoint/2010/main" val="425145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and an illustration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slide banner. It has 2 layers.</a:t>
            </a:r>
          </a:p>
          <a:p>
            <a:endParaRPr lang="en-AU" dirty="0"/>
          </a:p>
          <a:p>
            <a:r>
              <a:rPr lang="en-AU" dirty="0"/>
              <a:t>Click once to bring in Layer 1 which has text on the left and the fire triangle diagram on the right. </a:t>
            </a:r>
          </a:p>
          <a:p>
            <a:r>
              <a:rPr lang="en-AU" dirty="0"/>
              <a:t>Click a second time to dissolve out the text box from Layer 1 and bring in the text box for Layer 2, which talks about how fire can be suppressed.</a:t>
            </a:r>
          </a:p>
          <a:p>
            <a:endParaRPr lang="en-AU" dirty="0"/>
          </a:p>
          <a:p>
            <a:r>
              <a:rPr lang="en-AU" b="1" dirty="0"/>
              <a:t>Facilitator notes</a:t>
            </a:r>
          </a:p>
          <a:p>
            <a:r>
              <a:rPr lang="en-AU" dirty="0"/>
              <a:t>The purpose of this slide is to provide an understanding of what causes fire and how it can be suppressed.  This is fundamental to understanding the options for designing buildings to reduce impacts from fire.</a:t>
            </a:r>
          </a:p>
          <a:p>
            <a:endParaRPr lang="en-AU" dirty="0"/>
          </a:p>
          <a:p>
            <a:r>
              <a:rPr lang="en-AU" dirty="0"/>
              <a:t>Ask the question in the banner, and discuss the trainees’ answers. This gives more knowledgeable trainees the opportunity to demonstrate their knowledge and reduces the chances that they will feel they are being taught the basics. It also allows them to more easily tie the new knowledge they learn in the presentation to their existing knowledge.</a:t>
            </a:r>
          </a:p>
          <a:p>
            <a:endParaRPr lang="en-AU" dirty="0"/>
          </a:p>
          <a:p>
            <a:r>
              <a:rPr lang="en-AU" dirty="0"/>
              <a:t>Progress the slide to bring in the Layer 1 text box and image. Discuss the content of the slide, linking the text back to the image.</a:t>
            </a:r>
          </a:p>
          <a:p>
            <a:endParaRPr lang="en-AU" dirty="0"/>
          </a:p>
          <a:p>
            <a:r>
              <a:rPr lang="en-AU" dirty="0"/>
              <a:t>When ready, progress the slide again to dissolve the text box for Layer 1 and bring in the text box for Layer 2.</a:t>
            </a:r>
          </a:p>
          <a:p>
            <a:endParaRPr lang="en-AU" dirty="0"/>
          </a:p>
          <a:p>
            <a:r>
              <a:rPr lang="en-AU" dirty="0"/>
              <a:t>Discuss the points on the slide, attempting to determine what the trainees already know about each of these ways of suppressing a fire, and linking each one back to the diagram.</a:t>
            </a:r>
          </a:p>
          <a:p>
            <a:endParaRPr lang="en-AU" dirty="0"/>
          </a:p>
          <a:p>
            <a:r>
              <a:rPr lang="en-AU" b="1" dirty="0"/>
              <a:t>Some points you could discuss on this slide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latin typeface="Arial" panose="020B0604020202020204" pitchFamily="34" charset="0"/>
                <a:cs typeface="Arial" panose="020B0604020202020204" pitchFamily="34" charset="0"/>
              </a:rPr>
              <a:t>The fire triangle diagram presents a key concept that underpins fire suppression methodologies.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removal or depletion of one of the </a:t>
            </a:r>
            <a:r>
              <a:rPr lang="en-US" dirty="0" smtClean="0"/>
              <a:t>3 </a:t>
            </a:r>
            <a:r>
              <a:rPr lang="en-US" dirty="0"/>
              <a:t>fire criteria stops the fire from continuing to burn. A fire will “burn out” when starved of oxygen, fuel or heat, for example when it has used up all the available oxygen or fuel, or when it is cooled to the point that the chemical reaction can no longer take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provisions within the NCC make use of this understanding of what causes fire, and what can suppress it.</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282016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 hand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 and right hand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 hand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Press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aims and approach to fire safety in the NCC.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it is meant to be an overview only. There is more detail in other modules that discuss the fire safety requirements of the Volumes specifically.  (</a:t>
            </a:r>
            <a:r>
              <a:rPr lang="en-AU" i="1" dirty="0"/>
              <a:t>Using the fire safety provisions of NCC Volume One</a:t>
            </a:r>
            <a:r>
              <a:rPr lang="en-AU" dirty="0"/>
              <a:t> and </a:t>
            </a:r>
            <a:r>
              <a:rPr lang="en-AU" i="1" dirty="0"/>
              <a:t>Using the fire safety provisions of NCC Volume Two</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left hand block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and discuss the contents of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and discuss the contents of the right hand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171450" marR="0" lvl="0"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NCC fire safety requirements</a:t>
            </a:r>
            <a:r>
              <a:rPr lang="en-AU" sz="1200" baseline="0" dirty="0">
                <a:latin typeface="Arial" panose="020B0604020202020204" pitchFamily="34" charset="0"/>
                <a:cs typeface="Arial" panose="020B0604020202020204" pitchFamily="34" charset="0"/>
              </a:rPr>
              <a:t> predominantly focus on:</a:t>
            </a:r>
          </a:p>
          <a:p>
            <a:pPr marL="628650" marR="0" lvl="1"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latin typeface="Arial" panose="020B0604020202020204" pitchFamily="34" charset="0"/>
                <a:cs typeface="Arial" panose="020B0604020202020204" pitchFamily="34" charset="0"/>
              </a:rPr>
              <a:t>The safe evacuation of occupants before exposure to untenable conditions, and </a:t>
            </a:r>
          </a:p>
          <a:p>
            <a:pPr marL="628650" marR="0" lvl="1"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latin typeface="Arial" panose="020B0604020202020204" pitchFamily="34" charset="0"/>
                <a:cs typeface="Arial" panose="020B0604020202020204" pitchFamily="34" charset="0"/>
              </a:rPr>
              <a:t>Preventing damage to other buildings, i.e. minimising the spread of fire from one building to another. </a:t>
            </a:r>
            <a:br>
              <a:rPr lang="en-AU" sz="1200" baseline="0" dirty="0">
                <a:latin typeface="Arial" panose="020B0604020202020204" pitchFamily="34" charset="0"/>
                <a:cs typeface="Arial" panose="020B0604020202020204" pitchFamily="34" charset="0"/>
              </a:rPr>
            </a:br>
            <a:endParaRPr lang="en-AU" sz="1200" baseline="0" dirty="0">
              <a:latin typeface="Arial" panose="020B0604020202020204" pitchFamily="34" charset="0"/>
              <a:cs typeface="Arial" panose="020B0604020202020204" pitchFamily="34" charset="0"/>
            </a:endParaRPr>
          </a:p>
          <a:p>
            <a:pPr marL="171450" marR="0" lvl="0"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latin typeface="Arial" panose="020B0604020202020204" pitchFamily="34" charset="0"/>
                <a:cs typeface="Arial" panose="020B0604020202020204" pitchFamily="34" charset="0"/>
              </a:rPr>
              <a:t>‘Untenable conditions’</a:t>
            </a:r>
            <a:r>
              <a:rPr lang="en-AU" sz="1200" b="1" baseline="0" dirty="0">
                <a:latin typeface="Arial" panose="020B0604020202020204" pitchFamily="34" charset="0"/>
                <a:cs typeface="Arial" panose="020B0604020202020204" pitchFamily="34" charset="0"/>
              </a:rPr>
              <a:t> </a:t>
            </a:r>
            <a:r>
              <a:rPr lang="en-AU" sz="1200" b="0" baseline="0" dirty="0">
                <a:latin typeface="Arial" panose="020B0604020202020204" pitchFamily="34" charset="0"/>
                <a:cs typeface="Arial" panose="020B0604020202020204" pitchFamily="34" charset="0"/>
              </a:rPr>
              <a:t>are conditions in which human life is not sustainable due to prolonged exposure to smoke, heat or toxic gas.</a:t>
            </a:r>
          </a:p>
          <a:p>
            <a:pPr marL="171450" marR="0" lvl="0"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Stopping the combustion process can contribute to fire safety in buildings, however it is </a:t>
            </a:r>
            <a:r>
              <a:rPr lang="en-US" sz="1200" b="1" dirty="0">
                <a:solidFill>
                  <a:prstClr val="black"/>
                </a:solidFill>
                <a:latin typeface="Arial" panose="020B0604020202020204" pitchFamily="34" charset="0"/>
                <a:cs typeface="Arial" panose="020B0604020202020204" pitchFamily="34" charset="0"/>
              </a:rPr>
              <a:t>not a critical requirement</a:t>
            </a:r>
            <a:r>
              <a:rPr lang="en-US" sz="1200" b="1" baseline="0" dirty="0">
                <a:solidFill>
                  <a:prstClr val="black"/>
                </a:solidFill>
                <a:latin typeface="Arial" panose="020B0604020202020204" pitchFamily="34" charset="0"/>
                <a:cs typeface="Arial" panose="020B0604020202020204" pitchFamily="34" charset="0"/>
              </a:rPr>
              <a:t> </a:t>
            </a:r>
            <a:r>
              <a:rPr lang="en-US" sz="1200" b="0" dirty="0">
                <a:solidFill>
                  <a:prstClr val="black"/>
                </a:solidFill>
                <a:latin typeface="Arial" panose="020B0604020202020204" pitchFamily="34" charset="0"/>
                <a:cs typeface="Arial" panose="020B0604020202020204" pitchFamily="34" charset="0"/>
              </a:rPr>
              <a:t>of the NCC. </a:t>
            </a:r>
          </a:p>
          <a:p>
            <a:pPr marL="171450" marR="0" lvl="0" indent="-171450" algn="l" defTabSz="883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a:t>
            </a:r>
            <a:r>
              <a:rPr lang="en-AU" sz="1200" baseline="0" dirty="0">
                <a:latin typeface="Arial" panose="020B0604020202020204" pitchFamily="34" charset="0"/>
                <a:cs typeface="Arial" panose="020B0604020202020204" pitchFamily="34" charset="0"/>
              </a:rPr>
              <a:t> </a:t>
            </a:r>
            <a:r>
              <a:rPr lang="en-AU" sz="1200" b="0" baseline="0" dirty="0">
                <a:latin typeface="Arial" panose="020B0604020202020204" pitchFamily="34" charset="0"/>
                <a:cs typeface="Arial" panose="020B0604020202020204" pitchFamily="34" charset="0"/>
              </a:rPr>
              <a:t>NCC also doesn’t facilitate comprehensive property protection. The NCC fire safety provisions do not require that the building is prevented from burning down, only that the occupants can evacuate safely and the fire doesn’t spread to neighbouring buildings.</a:t>
            </a:r>
          </a:p>
          <a:p>
            <a:pPr marL="171450" indent="-171450">
              <a:lnSpc>
                <a:spcPct val="100000"/>
              </a:lnSpc>
              <a:spcBef>
                <a:spcPct val="30000"/>
              </a:spcBef>
              <a:spcAft>
                <a:spcPts val="1200"/>
              </a:spcAft>
              <a:buFont typeface="Arial" panose="020B0604020202020204" pitchFamily="34" charset="0"/>
              <a:buChar char="•"/>
            </a:pPr>
            <a:r>
              <a:rPr lang="en-US" sz="1200" dirty="0">
                <a:cs typeface="Arial" panose="020B0604020202020204" pitchFamily="34" charset="0"/>
              </a:rPr>
              <a:t>Regulations addressing fire safety in buildings have been in place for nearly 2000 years. They have</a:t>
            </a:r>
            <a:r>
              <a:rPr lang="en-US" sz="1200" b="1" dirty="0">
                <a:cs typeface="Arial" panose="020B0604020202020204" pitchFamily="34" charset="0"/>
              </a:rPr>
              <a:t> </a:t>
            </a:r>
            <a:r>
              <a:rPr lang="en-US" sz="1200" dirty="0">
                <a:cs typeface="Arial" panose="020B0604020202020204" pitchFamily="34" charset="0"/>
              </a:rPr>
              <a:t>evolved</a:t>
            </a:r>
            <a:r>
              <a:rPr lang="en-US" sz="1200" b="1" dirty="0">
                <a:cs typeface="Arial" panose="020B0604020202020204" pitchFamily="34" charset="0"/>
              </a:rPr>
              <a:t> </a:t>
            </a:r>
            <a:r>
              <a:rPr lang="en-US" sz="1200" dirty="0">
                <a:cs typeface="Arial" panose="020B0604020202020204" pitchFamily="34" charset="0"/>
              </a:rPr>
              <a:t>over time as a result of:</a:t>
            </a:r>
          </a:p>
          <a:p>
            <a:pPr marL="628650" lvl="1" indent="-171450">
              <a:lnSpc>
                <a:spcPct val="100000"/>
              </a:lnSpc>
              <a:spcBef>
                <a:spcPct val="30000"/>
              </a:spcBef>
              <a:buFont typeface="Arial" panose="020B0604020202020204" pitchFamily="34" charset="0"/>
              <a:buChar char="•"/>
            </a:pPr>
            <a:r>
              <a:rPr lang="en-US" sz="1200" dirty="0">
                <a:cs typeface="Arial" panose="020B0604020202020204" pitchFamily="34" charset="0"/>
              </a:rPr>
              <a:t>Learning from experience</a:t>
            </a:r>
          </a:p>
          <a:p>
            <a:pPr marL="628650" lvl="1" indent="-171450">
              <a:lnSpc>
                <a:spcPct val="100000"/>
              </a:lnSpc>
              <a:spcBef>
                <a:spcPct val="30000"/>
              </a:spcBef>
              <a:buFont typeface="Arial" panose="020B0604020202020204" pitchFamily="34" charset="0"/>
              <a:buChar char="•"/>
            </a:pPr>
            <a:r>
              <a:rPr lang="en-US" sz="1200" dirty="0">
                <a:cs typeface="Arial" panose="020B0604020202020204" pitchFamily="34" charset="0"/>
              </a:rPr>
              <a:t>Learning from research</a:t>
            </a:r>
          </a:p>
          <a:p>
            <a:pPr marL="628650" lvl="1" indent="-171450">
              <a:lnSpc>
                <a:spcPct val="100000"/>
              </a:lnSpc>
              <a:spcBef>
                <a:spcPct val="30000"/>
              </a:spcBef>
              <a:buFont typeface="Arial" panose="020B0604020202020204" pitchFamily="34" charset="0"/>
              <a:buChar char="•"/>
            </a:pPr>
            <a:r>
              <a:rPr lang="en-US" sz="1200" dirty="0">
                <a:cs typeface="Arial" panose="020B0604020202020204" pitchFamily="34" charset="0"/>
              </a:rPr>
              <a:t>Political expediency.</a:t>
            </a:r>
            <a:br>
              <a:rPr lang="en-US" sz="1200" dirty="0">
                <a:cs typeface="Arial" panose="020B0604020202020204" pitchFamily="34" charset="0"/>
              </a:rPr>
            </a:br>
            <a:endParaRPr lang="en-US" sz="1200" dirty="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Current fire safety regulations can include measures that were</a:t>
            </a:r>
            <a:r>
              <a:rPr lang="en-AU" sz="1200" baseline="0" dirty="0">
                <a:solidFill>
                  <a:schemeClr val="tx1"/>
                </a:solidFill>
                <a:latin typeface="Arial" panose="020B0604020202020204" pitchFamily="34" charset="0"/>
                <a:cs typeface="Arial" panose="020B0604020202020204" pitchFamily="34" charset="0"/>
              </a:rPr>
              <a:t> </a:t>
            </a:r>
            <a:r>
              <a:rPr lang="en-AU" sz="1200" dirty="0">
                <a:solidFill>
                  <a:schemeClr val="tx1"/>
                </a:solidFill>
                <a:latin typeface="Arial" panose="020B0604020202020204" pitchFamily="34" charset="0"/>
                <a:cs typeface="Arial" panose="020B0604020202020204" pitchFamily="34" charset="0"/>
              </a:rPr>
              <a:t>used almost 2000 years ago. </a:t>
            </a:r>
            <a:br>
              <a:rPr lang="en-AU" sz="1200" dirty="0">
                <a:solidFill>
                  <a:schemeClr val="tx1"/>
                </a:solidFill>
                <a:latin typeface="Arial" panose="020B0604020202020204" pitchFamily="34" charset="0"/>
                <a:cs typeface="Arial" panose="020B0604020202020204" pitchFamily="34" charset="0"/>
              </a:rPr>
            </a:b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aseline="0" dirty="0">
                <a:solidFill>
                  <a:schemeClr val="tx1"/>
                </a:solidFill>
                <a:latin typeface="Arial" panose="020B0604020202020204" pitchFamily="34" charset="0"/>
                <a:cs typeface="Arial" panose="020B0604020202020204" pitchFamily="34" charset="0"/>
              </a:rPr>
              <a:t>The first major historical fires that lead to regulations being introduced were:</a:t>
            </a:r>
          </a:p>
          <a:p>
            <a:pPr marL="628650" lvl="1" indent="-171450">
              <a:buFont typeface="Arial" panose="020B0604020202020204" pitchFamily="34" charset="0"/>
              <a:buChar char="•"/>
            </a:pPr>
            <a:r>
              <a:rPr lang="en-AU" sz="1200" b="1" baseline="0" dirty="0">
                <a:solidFill>
                  <a:schemeClr val="tx1"/>
                </a:solidFill>
                <a:latin typeface="Arial" panose="020B0604020202020204" pitchFamily="34" charset="0"/>
                <a:cs typeface="Arial" panose="020B0604020202020204" pitchFamily="34" charset="0"/>
              </a:rPr>
              <a:t>The Great Fire of Rome in 64AD</a:t>
            </a:r>
            <a:br>
              <a:rPr lang="en-AU" sz="1200" b="1" baseline="0" dirty="0">
                <a:solidFill>
                  <a:schemeClr val="tx1"/>
                </a:solidFill>
                <a:latin typeface="Arial" panose="020B0604020202020204" pitchFamily="34" charset="0"/>
                <a:cs typeface="Arial" panose="020B0604020202020204" pitchFamily="34" charset="0"/>
              </a:rPr>
            </a:br>
            <a:r>
              <a:rPr lang="en-AU" sz="1200" b="0" baseline="0" dirty="0">
                <a:solidFill>
                  <a:schemeClr val="tx1"/>
                </a:solidFill>
                <a:latin typeface="Arial" panose="020B0604020202020204" pitchFamily="34" charset="0"/>
                <a:cs typeface="Arial" panose="020B0604020202020204" pitchFamily="34" charset="0"/>
              </a:rPr>
              <a:t>Rome burnt for </a:t>
            </a:r>
            <a:r>
              <a:rPr lang="en-AU" sz="1200" b="0" baseline="0" dirty="0" smtClean="0">
                <a:solidFill>
                  <a:schemeClr val="tx1"/>
                </a:solidFill>
                <a:latin typeface="Arial" panose="020B0604020202020204" pitchFamily="34" charset="0"/>
                <a:cs typeface="Arial" panose="020B0604020202020204" pitchFamily="34" charset="0"/>
              </a:rPr>
              <a:t>4 </a:t>
            </a:r>
            <a:r>
              <a:rPr lang="en-AU" sz="1200" b="0" baseline="0" dirty="0">
                <a:solidFill>
                  <a:schemeClr val="tx1"/>
                </a:solidFill>
                <a:latin typeface="Arial" panose="020B0604020202020204" pitchFamily="34" charset="0"/>
                <a:cs typeface="Arial" panose="020B0604020202020204" pitchFamily="34" charset="0"/>
              </a:rPr>
              <a:t>days. Once the fire was extinguished, the then Emperor Nero implemented a new urban development plan designed to stop the spread of fire. This included:</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Wider open </a:t>
            </a:r>
            <a:r>
              <a:rPr lang="en-AU" sz="1200" b="0" baseline="0" dirty="0" smtClean="0">
                <a:solidFill>
                  <a:schemeClr val="tx1"/>
                </a:solidFill>
                <a:latin typeface="Arial" panose="020B0604020202020204" pitchFamily="34" charset="0"/>
                <a:cs typeface="Arial" panose="020B0604020202020204" pitchFamily="34" charset="0"/>
              </a:rPr>
              <a:t>roads</a:t>
            </a:r>
            <a:endParaRPr lang="en-AU" sz="1200" b="0" baseline="0" dirty="0">
              <a:solidFill>
                <a:schemeClr val="tx1"/>
              </a:solidFill>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Restrictions on the height of houses</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More space between houses</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Requirements to build houses in brick or stone</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No common walls allowed. </a:t>
            </a:r>
            <a:br>
              <a:rPr lang="en-AU" sz="1200" b="0" baseline="0" dirty="0">
                <a:solidFill>
                  <a:schemeClr val="tx1"/>
                </a:solidFill>
                <a:latin typeface="Arial" panose="020B0604020202020204" pitchFamily="34" charset="0"/>
                <a:cs typeface="Arial" panose="020B0604020202020204" pitchFamily="34" charset="0"/>
              </a:rPr>
            </a:br>
            <a:endParaRPr lang="en-AU" sz="1200" b="1" baseline="0" dirty="0">
              <a:solidFill>
                <a:schemeClr val="tx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AU" sz="1200" b="1" baseline="0" dirty="0">
                <a:solidFill>
                  <a:schemeClr val="tx1"/>
                </a:solidFill>
                <a:latin typeface="Arial" panose="020B0604020202020204" pitchFamily="34" charset="0"/>
                <a:cs typeface="Arial" panose="020B0604020202020204" pitchFamily="34" charset="0"/>
              </a:rPr>
              <a:t>The Great Fire of London in 1666</a:t>
            </a:r>
            <a:br>
              <a:rPr lang="en-AU" sz="1200" b="1" baseline="0" dirty="0">
                <a:solidFill>
                  <a:schemeClr val="tx1"/>
                </a:solidFill>
                <a:latin typeface="Arial" panose="020B0604020202020204" pitchFamily="34" charset="0"/>
                <a:cs typeface="Arial" panose="020B0604020202020204" pitchFamily="34" charset="0"/>
              </a:rPr>
            </a:br>
            <a:r>
              <a:rPr lang="en-AU" sz="1200" b="0" baseline="0" dirty="0">
                <a:solidFill>
                  <a:schemeClr val="tx1"/>
                </a:solidFill>
                <a:latin typeface="Arial" panose="020B0604020202020204" pitchFamily="34" charset="0"/>
                <a:cs typeface="Arial" panose="020B0604020202020204" pitchFamily="34" charset="0"/>
              </a:rPr>
              <a:t>Embers from a bakery chimney ignited a thatched roof on an adjacent building. London burnt for </a:t>
            </a:r>
            <a:r>
              <a:rPr lang="en-AU" sz="1200" b="0" baseline="0" dirty="0" smtClean="0">
                <a:solidFill>
                  <a:schemeClr val="tx1"/>
                </a:solidFill>
                <a:latin typeface="Arial" panose="020B0604020202020204" pitchFamily="34" charset="0"/>
                <a:cs typeface="Arial" panose="020B0604020202020204" pitchFamily="34" charset="0"/>
              </a:rPr>
              <a:t>4 </a:t>
            </a:r>
            <a:r>
              <a:rPr lang="en-AU" sz="1200" b="0" baseline="0" dirty="0">
                <a:solidFill>
                  <a:schemeClr val="tx1"/>
                </a:solidFill>
                <a:latin typeface="Arial" panose="020B0604020202020204" pitchFamily="34" charset="0"/>
                <a:cs typeface="Arial" panose="020B0604020202020204" pitchFamily="34" charset="0"/>
              </a:rPr>
              <a:t>days with 80% of buildings destroyed. Subsequently, fire control measures were introduced, including:</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Hand-held water suppression (buckets/hand pumps)</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Fire breaks – created by pulling down buildings with hooks and ropes or controlled gunpowder explosions</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Requirements to build houses of brick or stone</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Wider streets</a:t>
            </a:r>
          </a:p>
          <a:p>
            <a:pPr marL="1085850" lvl="2"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Introduction of building surveyors to enforce these new regulations.</a:t>
            </a:r>
            <a:br>
              <a:rPr lang="en-AU" sz="1200" b="0" baseline="0" dirty="0">
                <a:solidFill>
                  <a:schemeClr val="tx1"/>
                </a:solidFill>
                <a:latin typeface="Arial" panose="020B0604020202020204" pitchFamily="34" charset="0"/>
                <a:cs typeface="Arial" panose="020B0604020202020204" pitchFamily="34" charset="0"/>
              </a:rPr>
            </a:b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Many of these same measures are essential parts of current fire safety regulations around the world.</a:t>
            </a:r>
          </a:p>
          <a:p>
            <a:pPr marL="171450" indent="-171450">
              <a:buFont typeface="Arial" panose="020B0604020202020204" pitchFamily="34" charset="0"/>
              <a:buChar char="•"/>
            </a:pPr>
            <a:r>
              <a:rPr lang="en-AU" sz="1200" b="0" baseline="0" dirty="0">
                <a:solidFill>
                  <a:schemeClr val="tx1"/>
                </a:solidFill>
                <a:latin typeface="Arial" panose="020B0604020202020204" pitchFamily="34" charset="0"/>
                <a:cs typeface="Arial" panose="020B0604020202020204" pitchFamily="34" charset="0"/>
              </a:rPr>
              <a:t>Even now, the development of </a:t>
            </a:r>
            <a:r>
              <a:rPr lang="en-AU" sz="1200" b="0" dirty="0">
                <a:solidFill>
                  <a:schemeClr val="tx1"/>
                </a:solidFill>
                <a:latin typeface="Arial" panose="020B0604020202020204" pitchFamily="34" charset="0"/>
                <a:cs typeface="Arial" panose="020B0604020202020204" pitchFamily="34" charset="0"/>
              </a:rPr>
              <a:t>regulations of the built environment to minimise the impact fire is an evolving process.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78578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the definition of fire-resistance level (FRL) and the </a:t>
            </a:r>
            <a:r>
              <a:rPr lang="en-AU" b="0" dirty="0" smtClean="0"/>
              <a:t>2 </a:t>
            </a:r>
            <a:r>
              <a:rPr lang="en-AU" b="0" dirty="0"/>
              <a:t>buttons at the bottom of the screen.  </a:t>
            </a:r>
          </a:p>
          <a:p>
            <a:r>
              <a:rPr lang="en-AU" b="0" dirty="0"/>
              <a:t>Select each button once to see an expansion box below the text and above the buttons.</a:t>
            </a:r>
          </a:p>
          <a:p>
            <a:r>
              <a:rPr lang="en-AU" b="0" dirty="0"/>
              <a:t>Click each button a second time to dissolve the expansion box.</a:t>
            </a:r>
          </a:p>
          <a:p>
            <a:endParaRPr lang="en-AU" b="0" dirty="0"/>
          </a:p>
          <a:p>
            <a:r>
              <a:rPr lang="en-AU" b="1" dirty="0"/>
              <a:t>MAKE SURE THAT YOU CLOSE EACH EXPANSION BOX BEFORE YOU OPEN THE NEXT ONE. </a:t>
            </a:r>
          </a:p>
          <a:p>
            <a:endParaRPr lang="en-AU" b="0" dirty="0"/>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first of </a:t>
            </a:r>
            <a:r>
              <a:rPr lang="en-AU" dirty="0" smtClean="0"/>
              <a:t>4 </a:t>
            </a:r>
            <a:r>
              <a:rPr lang="en-AU" dirty="0"/>
              <a:t>key concepts that trainees need to understand if they are to interpret the fire safety provisions of the NCC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Discuss the concept of fire-resistance levels and ensure that the trainees understand it. </a:t>
            </a:r>
          </a:p>
          <a:p>
            <a:endParaRPr lang="en-AU" dirty="0"/>
          </a:p>
          <a:p>
            <a:r>
              <a:rPr lang="en-AU" dirty="0"/>
              <a:t>If you have the time in the session and the trainees are interested, you could refer trainees to the full text in the relevant part of the various NCC Volumes and look at </a:t>
            </a:r>
            <a:r>
              <a:rPr lang="en-AU" dirty="0" smtClean="0"/>
              <a:t>Specifications</a:t>
            </a:r>
            <a:r>
              <a:rPr lang="en-AU" baseline="0" dirty="0" smtClean="0"/>
              <a:t> 1 and 2</a:t>
            </a:r>
            <a:r>
              <a:rPr lang="en-AU" dirty="0" smtClean="0"/>
              <a:t> </a:t>
            </a:r>
            <a:r>
              <a:rPr lang="en-AU" dirty="0"/>
              <a:t>to see the procedures for determining the FRL of building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fire-resistance level of a building element is a measure of how long the element can control or reduce the spread of fire/gases/heat and retain its own structural strength when exposed to fire.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latin typeface="+mn-lt"/>
                <a:cs typeface="Arial" panose="020B0604020202020204" pitchFamily="34" charset="0"/>
              </a:rPr>
              <a:t>FRL is a graded performance over time of a building element exposed to a test fire. It is measured in minutes and basically states how long a material or form of construction will last when subject to a fire in a building. The Australian Standard AS 1530.4 is generally used to define a material’s FRL.</a:t>
            </a:r>
            <a:br>
              <a:rPr lang="en-US" i="0" baseline="0" dirty="0">
                <a:latin typeface="+mn-lt"/>
                <a:cs typeface="Arial" panose="020B0604020202020204" pitchFamily="34" charset="0"/>
              </a:rPr>
            </a:br>
            <a:endParaRPr lang="en-AU"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 FRL has </a:t>
            </a:r>
            <a:r>
              <a:rPr lang="en-AU" dirty="0" smtClean="0"/>
              <a:t>3 </a:t>
            </a:r>
            <a:r>
              <a:rPr lang="en-AU" dirty="0"/>
              <a:t>parts, each of which measures one aspect of the fire-resistance of an element: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Structural adequacy</a:t>
            </a:r>
            <a:r>
              <a:rPr lang="en-AU" dirty="0"/>
              <a:t>, which measures its ability to maintain stability and loadbearing capacity when exposed to fire.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Integrity</a:t>
            </a:r>
            <a:r>
              <a:rPr lang="en-AU" dirty="0"/>
              <a:t>, which measures how long it can resist the passage of flames and hot gases.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Insulation</a:t>
            </a:r>
            <a:r>
              <a:rPr lang="en-AU" dirty="0"/>
              <a:t>, which measures how long the material can maintain a required minimum temperature on a surface not exposed to fire. That is, how long before other surfaces become too hot as a result of fire on another surface of the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one aspect is not applicable, the FRL will include a dash (--) for that aspect.</a:t>
            </a:r>
            <a:br>
              <a:rPr lang="en-AU" dirty="0"/>
            </a:b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latin typeface="Arial" panose="020B0604020202020204" pitchFamily="34" charset="0"/>
                <a:cs typeface="Arial" panose="020B0604020202020204" pitchFamily="34" charset="0"/>
              </a:rPr>
              <a:t>For example 90/60/30 means that the material (or form of construction) will be structurally adequate (i.e. hold the load that it is carrying) for 90 minutes. It will maintain its integrity (i.e. will hold its shape or form) for 60 minutes and will insulate against heat from one side to the other for 30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FRLs are specified for many materials/elements/assemblies in many different parts of the NCC. For example, in Volume One, they are specified in Sections C, D, E, G and </a:t>
            </a:r>
            <a:r>
              <a:rPr lang="en-AU" dirty="0" smtClean="0"/>
              <a:t>I </a:t>
            </a:r>
            <a:r>
              <a:rPr lang="en-AU" dirty="0"/>
              <a:t>(as well as in the State/Territory Appendices in the Schedules).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Specification 1 of </a:t>
            </a:r>
            <a:r>
              <a:rPr lang="en-AU" dirty="0"/>
              <a:t>the various NCC Volumes contains the procedures for determining the FRL of different building elements.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next slide is an activity with </a:t>
            </a:r>
            <a:r>
              <a:rPr lang="en-AU" dirty="0" smtClean="0"/>
              <a:t>3 </a:t>
            </a:r>
            <a:r>
              <a:rPr lang="en-AU" dirty="0"/>
              <a:t>questions to apply this concept of fire-resistance levels.</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84848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example of a clause</a:t>
            </a:r>
            <a:r>
              <a:rPr lang="en-AU" b="0" baseline="0" dirty="0"/>
              <a:t> </a:t>
            </a:r>
            <a:r>
              <a:rPr lang="en-AU" b="0" dirty="0"/>
              <a:t>that specifies FRLs from Volume One </a:t>
            </a:r>
            <a:r>
              <a:rPr lang="en-AU" b="0" dirty="0" smtClean="0"/>
              <a:t>(C3D6 (3)(f)</a:t>
            </a:r>
            <a:r>
              <a:rPr lang="en-AU" b="0" baseline="0" dirty="0" smtClean="0"/>
              <a:t>) </a:t>
            </a:r>
            <a:endParaRPr lang="en-AU" b="0" dirty="0"/>
          </a:p>
          <a:p>
            <a:r>
              <a:rPr lang="en-AU" b="0" dirty="0"/>
              <a:t>Click once to see the first question for the activity, which appears in a blue box below the example.</a:t>
            </a:r>
          </a:p>
          <a:p>
            <a:r>
              <a:rPr lang="en-AU" b="0" dirty="0"/>
              <a:t>Click a second time to see the second question in the blue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third question in the blue box. </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apply the concept of </a:t>
            </a:r>
            <a:r>
              <a:rPr lang="en-AU" dirty="0" smtClean="0"/>
              <a:t>Fire Resistance</a:t>
            </a:r>
            <a:r>
              <a:rPr lang="en-AU" baseline="0" dirty="0" smtClean="0"/>
              <a:t> </a:t>
            </a:r>
            <a:r>
              <a:rPr lang="en-AU" dirty="0" smtClean="0"/>
              <a:t>Levels (FRL), </a:t>
            </a:r>
            <a:r>
              <a:rPr lang="en-AU" dirty="0"/>
              <a:t>and to practice interpreting an FRL.  The aim is to give the trainees confidence that they can read and interpret FRLs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Encourage them to use the NCC when considering their answers. For example, they might look terms up in the Definitions (Schedule </a:t>
            </a:r>
            <a:r>
              <a:rPr lang="en-AU" dirty="0" smtClean="0"/>
              <a:t>1).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 the opportunity to ensure that the trainees understand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Defined terms are italicised in the NCC Volumes.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Definitions are specific to the NCC, and it is important to check them to ensure that you apply the exact and correct meaning. Don’s assume that you understand the meaning of a defined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a:t>
            </a:r>
            <a:r>
              <a:rPr lang="en-AU" dirty="0" smtClean="0"/>
              <a:t>1</a:t>
            </a:r>
            <a:r>
              <a:rPr lang="en-AU" baseline="0" dirty="0" smtClean="0"/>
              <a:t> </a:t>
            </a:r>
            <a:r>
              <a:rPr lang="en-AU" dirty="0" smtClean="0"/>
              <a:t>of </a:t>
            </a:r>
            <a:r>
              <a:rPr lang="en-AU" dirty="0"/>
              <a:t>any Volume contains the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Questions and suggested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answers provided on the slide. Suggested answers are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1. </a:t>
            </a:r>
            <a:r>
              <a:rPr lang="en-US" dirty="0"/>
              <a:t>What level of </a:t>
            </a:r>
            <a:r>
              <a:rPr lang="en-US" i="1" dirty="0"/>
              <a:t>structural adequacy</a:t>
            </a:r>
            <a:r>
              <a:rPr lang="en-US" dirty="0"/>
              <a:t> must each opening have?</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None of the listed types of openings in a fire wall must have any level of structural adequacy. That is, none of them need to comply with AS 1530.4 to maintain their stability and load bearing capacity in a 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2. </a:t>
            </a:r>
            <a:r>
              <a:rPr lang="en-US" dirty="0"/>
              <a:t>How long must each type of opening maintain a temperature on unexposed surfaces?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Self-closing or automatic closing doors in fire walls must </a:t>
            </a:r>
            <a:r>
              <a:rPr lang="en-US" dirty="0"/>
              <a:t>maintain a temperature on unexposed surfaces</a:t>
            </a:r>
            <a:r>
              <a:rPr lang="en-AU" sz="1200" baseline="0" dirty="0"/>
              <a:t> for at least 30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Windows (of any kind) and other openings in fire walls have no requirement to </a:t>
            </a:r>
            <a:r>
              <a:rPr lang="en-US" dirty="0"/>
              <a:t>maintain a temperature on unexposed surfaces</a:t>
            </a:r>
            <a:r>
              <a:rPr lang="en-AU" sz="1200" baseline="0" dirty="0"/>
              <a:t> for any time. </a:t>
            </a:r>
            <a:r>
              <a:rPr lang="en-AU" baseline="0" dirty="0"/>
              <a:t> </a:t>
            </a:r>
            <a:r>
              <a:rPr lang="en-AU" sz="1200" baseline="0" dirty="0"/>
              <a:t>(Other requirements may apply.)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This is the insulation portion of the </a:t>
            </a:r>
            <a:r>
              <a:rPr lang="en-AU" sz="1200" baseline="0" dirty="0" smtClean="0"/>
              <a:t>FRL </a:t>
            </a:r>
            <a:r>
              <a:rPr lang="en-AU" sz="1200" baseline="0" dirty="0"/>
              <a:t>i.e. the third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3. </a:t>
            </a:r>
            <a:r>
              <a:rPr lang="en-US" dirty="0"/>
              <a:t>How long must each type of opening resist the passage of flames and hot gases?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All the listed kinds of openings in a fire wall must resist the passage of flames and hot gases for at least 60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This is the integrity portion of the FRL, i.e. the second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295202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the definition of fire-source feature and </a:t>
            </a:r>
            <a:r>
              <a:rPr lang="en-AU" b="0" dirty="0" smtClean="0"/>
              <a:t>2 </a:t>
            </a:r>
            <a:r>
              <a:rPr lang="en-AU" b="0" dirty="0"/>
              <a:t>buttons at the left of the slide.  </a:t>
            </a:r>
          </a:p>
          <a:p>
            <a:r>
              <a:rPr lang="en-AU" b="0" dirty="0"/>
              <a:t>Select each button once to see an expansion box related to that button.</a:t>
            </a:r>
          </a:p>
          <a:p>
            <a:r>
              <a:rPr lang="en-AU" b="0" dirty="0"/>
              <a:t>Click each button a second time to dissolve the expansion box.</a:t>
            </a:r>
          </a:p>
          <a:p>
            <a:r>
              <a:rPr lang="en-AU" b="0" dirty="0"/>
              <a:t>When the illustration is on the slide, click the illustration image once to see blue highlight lines for the parts of the illustration that would be considered fire source features for the </a:t>
            </a:r>
            <a:r>
              <a:rPr lang="en-AU" b="0" dirty="0" smtClean="0"/>
              <a:t>2 </a:t>
            </a:r>
            <a:r>
              <a:rPr lang="en-AU" b="0" dirty="0"/>
              <a:t>buildings shown in the image.</a:t>
            </a:r>
          </a:p>
          <a:p>
            <a:r>
              <a:rPr lang="en-AU" b="0" dirty="0"/>
              <a:t>Click the image a second time to remove the blue highlight lines (if you want to).</a:t>
            </a:r>
          </a:p>
          <a:p>
            <a:endParaRPr lang="en-AU" b="0" dirty="0"/>
          </a:p>
          <a:p>
            <a:r>
              <a:rPr lang="en-AU" b="1" dirty="0"/>
              <a:t>MAKE SURE THAT YOU CLOSE EACH EXPANSION BOX BEFORE YOU OPEN THE NEXT ONE. </a:t>
            </a:r>
          </a:p>
          <a:p>
            <a:endParaRPr lang="en-AU" b="0" dirty="0"/>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second of </a:t>
            </a:r>
            <a:r>
              <a:rPr lang="en-AU" dirty="0" smtClean="0"/>
              <a:t>4 </a:t>
            </a:r>
            <a:r>
              <a:rPr lang="en-AU" dirty="0"/>
              <a:t>key concepts that trainees need to understand if they are to interpret the NCC’s fire safety provisions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Discuss the concept of fire-source features and ensure that the trainees understand it. </a:t>
            </a:r>
          </a:p>
          <a:p>
            <a:endParaRPr lang="en-AU" dirty="0"/>
          </a:p>
          <a:p>
            <a:r>
              <a:rPr lang="en-AU" dirty="0"/>
              <a:t>If you think it is helpful, bring up the definitions for external wall, common wall and separating wall.</a:t>
            </a:r>
          </a:p>
          <a:p>
            <a:endParaRPr lang="en-AU" dirty="0"/>
          </a:p>
          <a:p>
            <a:r>
              <a:rPr lang="en-AU" dirty="0"/>
              <a:t>Bring up the illustration and ask the trainees which parts of the diagram represent fire-source features for the </a:t>
            </a:r>
            <a:r>
              <a:rPr lang="en-AU" dirty="0" smtClean="0"/>
              <a:t>2 </a:t>
            </a:r>
            <a:r>
              <a:rPr lang="en-AU" dirty="0"/>
              <a:t>buildings shown in the illustration.</a:t>
            </a:r>
          </a:p>
          <a:p>
            <a:endParaRPr lang="en-AU" dirty="0"/>
          </a:p>
          <a:p>
            <a:r>
              <a:rPr lang="en-AU" dirty="0"/>
              <a:t>Click on the illustration to bring up the highlight lines and discuss.</a:t>
            </a:r>
          </a:p>
          <a:p>
            <a:endParaRPr lang="en-AU" dirty="0"/>
          </a:p>
          <a:p>
            <a:r>
              <a:rPr lang="en-AU" dirty="0"/>
              <a:t>If you have the time in the session, refer trainees to either Volume One or Volume Two of the NCC and look for references to fire-source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slide is an activity with </a:t>
            </a:r>
            <a:r>
              <a:rPr lang="en-AU" dirty="0" smtClean="0"/>
              <a:t>3 </a:t>
            </a:r>
            <a:r>
              <a:rPr lang="en-AU" dirty="0"/>
              <a:t>questions to apply this concept of fire-source feature along with the previous concept of fire-resistance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171450" indent="-171450" defTabSz="914149">
              <a:buFont typeface="Arial" panose="020B0604020202020204" pitchFamily="34" charset="0"/>
              <a:buChar char="•"/>
              <a:defRPr/>
            </a:pPr>
            <a:r>
              <a:rPr lang="en-US" sz="1200" i="0" baseline="0" dirty="0">
                <a:latin typeface="+mn-lt"/>
                <a:cs typeface="Arial" panose="020B0604020202020204" pitchFamily="34" charset="0"/>
              </a:rPr>
              <a:t>A fire-source feature for a building is a point:</a:t>
            </a:r>
          </a:p>
          <a:p>
            <a:pPr marL="628650" lvl="1" indent="-171450" defTabSz="914149">
              <a:buFont typeface="Arial" panose="020B0604020202020204" pitchFamily="34" charset="0"/>
              <a:buChar char="•"/>
              <a:defRPr/>
            </a:pPr>
            <a:r>
              <a:rPr lang="en-US" sz="1200" b="1" i="0" baseline="0" dirty="0">
                <a:latin typeface="+mn-lt"/>
                <a:cs typeface="Arial" panose="020B0604020202020204" pitchFamily="34" charset="0"/>
              </a:rPr>
              <a:t>From which</a:t>
            </a:r>
            <a:r>
              <a:rPr lang="en-US" sz="1200" i="0" baseline="0" dirty="0">
                <a:latin typeface="+mn-lt"/>
                <a:cs typeface="Arial" panose="020B0604020202020204" pitchFamily="34" charset="0"/>
              </a:rPr>
              <a:t> a fire could spread to the building, OR</a:t>
            </a:r>
          </a:p>
          <a:p>
            <a:pPr marL="628650" lvl="1" indent="-171450" defTabSz="914149">
              <a:buFont typeface="Arial" panose="020B0604020202020204" pitchFamily="34" charset="0"/>
              <a:buChar char="•"/>
              <a:defRPr/>
            </a:pPr>
            <a:r>
              <a:rPr lang="en-US" sz="1200" b="1" i="0" baseline="0" dirty="0">
                <a:latin typeface="+mn-lt"/>
                <a:cs typeface="Arial" panose="020B0604020202020204" pitchFamily="34" charset="0"/>
              </a:rPr>
              <a:t>To which</a:t>
            </a:r>
            <a:r>
              <a:rPr lang="en-US" sz="1200" i="0" baseline="0" dirty="0">
                <a:latin typeface="+mn-lt"/>
                <a:cs typeface="Arial" panose="020B0604020202020204" pitchFamily="34" charset="0"/>
              </a:rPr>
              <a:t> a fire could spread from the building. </a:t>
            </a:r>
          </a:p>
          <a:p>
            <a:pPr marL="628650" lvl="1" indent="-171450" defTabSz="914149">
              <a:buFont typeface="Arial" panose="020B0604020202020204" pitchFamily="34" charset="0"/>
              <a:buChar char="•"/>
              <a:defRPr/>
            </a:pPr>
            <a:endParaRPr lang="en-US" sz="1200" i="0" baseline="0" dirty="0">
              <a:latin typeface="+mn-lt"/>
              <a:cs typeface="Arial" panose="020B0604020202020204" pitchFamily="34" charset="0"/>
            </a:endParaRPr>
          </a:p>
          <a:p>
            <a:pPr marL="171450" indent="-171450" defTabSz="914149">
              <a:buFont typeface="Arial" panose="020B0604020202020204" pitchFamily="34" charset="0"/>
              <a:buChar char="•"/>
              <a:defRPr/>
            </a:pPr>
            <a:r>
              <a:rPr lang="en-US" sz="1200" i="0" baseline="0" dirty="0">
                <a:latin typeface="+mn-lt"/>
                <a:cs typeface="Arial" panose="020B0604020202020204" pitchFamily="34" charset="0"/>
              </a:rPr>
              <a:t>This includes the far boundary of a road, river or lake which adjoins the allotment (e.g. an allotment boundary that is on the other side of a street). It can also be the side or rear allotment boundary (even if no building or structure is on the adjoining allotment). </a:t>
            </a:r>
          </a:p>
          <a:p>
            <a:pPr marL="171450" indent="-171450" defTabSz="914149">
              <a:buFont typeface="Arial" panose="020B0604020202020204" pitchFamily="34" charset="0"/>
              <a:buChar char="•"/>
              <a:defRPr/>
            </a:pPr>
            <a:r>
              <a:rPr lang="en-US" sz="1200" i="0" baseline="0" dirty="0">
                <a:latin typeface="+mn-lt"/>
                <a:cs typeface="Arial" panose="020B0604020202020204" pitchFamily="34" charset="0"/>
              </a:rPr>
              <a:t>A fire source feature can also be an external wall of another building on the same allotment (besides a shed, garage, carport, etc.).</a:t>
            </a:r>
          </a:p>
          <a:p>
            <a:pPr marL="171450" indent="-171450" defTabSz="914149">
              <a:buFont typeface="Arial" panose="020B0604020202020204" pitchFamily="34" charset="0"/>
              <a:buChar char="•"/>
              <a:defRPr/>
            </a:pPr>
            <a:r>
              <a:rPr lang="en-US" sz="1200" i="0" baseline="0" dirty="0">
                <a:latin typeface="+mn-lt"/>
                <a:cs typeface="Arial" panose="020B0604020202020204" pitchFamily="34" charset="0"/>
              </a:rPr>
              <a:t>The definition of external wall is slightly different for Volume One and Volume Two.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Note that, as the illustration shows, Class 10 buildings/structures on a block are treated separately and are not included in the definition of a fire-source feature.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Fire-source features need to be identified so that appropriate fire safety measures can be taken to prevent the spread of fire.</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49777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example of a clause</a:t>
            </a:r>
            <a:r>
              <a:rPr lang="en-AU" b="0" baseline="0" dirty="0"/>
              <a:t> </a:t>
            </a:r>
            <a:r>
              <a:rPr lang="en-AU" b="0" dirty="0"/>
              <a:t>from Volume One that specifies the required minimum FRLs for external walls based on their exposure to fire-source features.</a:t>
            </a:r>
          </a:p>
          <a:p>
            <a:r>
              <a:rPr lang="en-AU" b="0" dirty="0"/>
              <a:t>Click once to see the first question for the activity, which appears in a blue box below the example.</a:t>
            </a:r>
          </a:p>
          <a:p>
            <a:r>
              <a:rPr lang="en-AU" b="0" dirty="0"/>
              <a:t>Click a second time to see the second question in the blue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third question in the blue box. </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apply both of the preceding concepts, FRLs and fire-source features, and to </a:t>
            </a:r>
            <a:r>
              <a:rPr lang="en-AU" dirty="0" smtClean="0"/>
              <a:t>practise </a:t>
            </a:r>
            <a:r>
              <a:rPr lang="en-AU" dirty="0"/>
              <a:t>interpreting this information as it appears in the NCC.  The aim is to give the trainees confidence that they can read and interpret fire safety information in the NCC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Encourage them to use Volume One or the Guide to Volume One when considering their answers. For example, they might look terms up in the Definitions (Schedule </a:t>
            </a:r>
            <a:r>
              <a:rPr lang="en-AU" dirty="0" smtClean="0"/>
              <a:t>1).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excerpt is from Specification </a:t>
            </a:r>
            <a:r>
              <a:rPr lang="en-AU" dirty="0" smtClean="0"/>
              <a:t>5 </a:t>
            </a:r>
            <a:r>
              <a:rPr lang="en-AU" dirty="0"/>
              <a:t>Fire resisting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Questions and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answers provided on the slide. Answers are given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a:t>
            </a:r>
            <a:r>
              <a:rPr lang="en-US" sz="1200" dirty="0"/>
              <a:t>What minimum FRL is required for an external wall in a Class 5, Type A construction building, if the wall is 2 m from a fire-source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1: </a:t>
            </a:r>
            <a:r>
              <a:rPr lang="en-AU" dirty="0"/>
              <a:t>FRL = 120/90/90.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 </a:t>
            </a:r>
            <a:r>
              <a:rPr lang="en-US" sz="1200" dirty="0"/>
              <a:t> What minimum FRL is required for an external wall in a Class 7b, Type A construction building, if the wall is 1 m from a fire-source feature?</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2: </a:t>
            </a:r>
            <a:r>
              <a:rPr lang="en-AU" sz="1200" baseline="0" dirty="0"/>
              <a:t>FRL = 240/240/240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US" sz="1200" dirty="0"/>
              <a:t>What is the relationship between the minimum insulation requirement of an external wall and the distance between the wall and the fire-source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3: </a:t>
            </a:r>
            <a:r>
              <a:rPr lang="en-AU" dirty="0"/>
              <a:t>As the distance increases, the minimum requirement for insulation in an external wall of a Type A construction building decreases. The requirement for integrity reduces similarly, but only once the distance reaches more than 3 m. Minimum requirements for structural adequacy remain the same for a wall exposed to a fire-source feature, regardless of how far away that feature is. This holds true for any Class 2-9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This means that an external, load-bearing wall in a Type A building must be able to maintain its structural stability and load-bearing capacity when exposed to fire or the same minimum time regardless of the closeness of a fire-source feature. </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2265547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5.jpe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1.jpeg"/><Relationship Id="rId4" Type="http://schemas.openxmlformats.org/officeDocument/2006/relationships/image" Target="../media/image2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2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25.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1.jpeg"/><Relationship Id="rId4" Type="http://schemas.openxmlformats.org/officeDocument/2006/relationships/image" Target="../media/image26.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xmlns=""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7"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266860632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e blank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16959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1"/>
            <a:chOff x="651589" y="726711"/>
            <a:chExt cx="5192854" cy="1188001"/>
          </a:xfrm>
        </p:grpSpPr>
        <p:pic>
          <p:nvPicPr>
            <p:cNvPr id="11" name="Picture 10">
              <a:extLst>
                <a:ext uri="{FF2B5EF4-FFF2-40B4-BE49-F238E27FC236}">
                  <a16:creationId xmlns:a16="http://schemas.microsoft.com/office/drawing/2014/main" xmlns=""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9" y="726712"/>
              <a:ext cx="1188000" cy="1188000"/>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1"/>
            <a:chOff x="651589" y="2045224"/>
            <a:chExt cx="5192854" cy="1188001"/>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a:extLst>
                <a:ext uri="{FF2B5EF4-FFF2-40B4-BE49-F238E27FC236}">
                  <a16:creationId xmlns:a16="http://schemas.microsoft.com/office/drawing/2014/main" xmlns=""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491" y="2045225"/>
              <a:ext cx="1188000" cy="1188000"/>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a16="http://schemas.microsoft.com/office/drawing/2014/main" xmlns=""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540" y="3405777"/>
              <a:ext cx="1187999" cy="1187999"/>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815"/>
            <a:chOff x="651589" y="4761135"/>
            <a:chExt cx="5192854" cy="1188815"/>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a:extLst>
                <a:ext uri="{FF2B5EF4-FFF2-40B4-BE49-F238E27FC236}">
                  <a16:creationId xmlns:a16="http://schemas.microsoft.com/office/drawing/2014/main" xmlns=""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629" y="4761136"/>
              <a:ext cx="1188814" cy="1188814"/>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grpSp>
        <p:nvGrpSpPr>
          <p:cNvPr id="53" name="Logo Group">
            <a:extLst>
              <a:ext uri="{FF2B5EF4-FFF2-40B4-BE49-F238E27FC236}">
                <a16:creationId xmlns:a16="http://schemas.microsoft.com/office/drawing/2014/main" xmlns="" id="{02AB6868-BD6C-434E-A43B-35E5BD57B0EF}"/>
              </a:ext>
            </a:extLst>
          </p:cNvPr>
          <p:cNvGrpSpPr/>
          <p:nvPr userDrawn="1"/>
        </p:nvGrpSpPr>
        <p:grpSpPr>
          <a:xfrm>
            <a:off x="6859974" y="4799450"/>
            <a:ext cx="4322543" cy="1177612"/>
            <a:chOff x="6813533" y="4900914"/>
            <a:chExt cx="4322543" cy="1177612"/>
          </a:xfrm>
        </p:grpSpPr>
        <p:pic>
          <p:nvPicPr>
            <p:cNvPr id="54"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55"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spTree>
    <p:custDataLst>
      <p:tags r:id="rId1"/>
    </p:custDataLst>
    <p:extLst>
      <p:ext uri="{BB962C8B-B14F-4D97-AF65-F5344CB8AC3E}">
        <p14:creationId xmlns:p14="http://schemas.microsoft.com/office/powerpoint/2010/main" val="20861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9"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5"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37931797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0650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9"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9611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8837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959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6"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3039528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a:extLst>
              <a:ext uri="{FF2B5EF4-FFF2-40B4-BE49-F238E27FC236}">
                <a16:creationId xmlns:a16="http://schemas.microsoft.com/office/drawing/2014/main" xmlns="" id="{B89A5013-DABC-4F5F-ACA8-674496E9B9E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1" name="Volume Two Logo">
            <a:extLst>
              <a:ext uri="{FF2B5EF4-FFF2-40B4-BE49-F238E27FC236}">
                <a16:creationId xmlns:a16="http://schemas.microsoft.com/office/drawing/2014/main" xmlns="" id="{DBDDCF4B-5DD8-4960-90E5-C67DE5E079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2" name="Volume Three Logo">
            <a:extLst>
              <a:ext uri="{FF2B5EF4-FFF2-40B4-BE49-F238E27FC236}">
                <a16:creationId xmlns:a16="http://schemas.microsoft.com/office/drawing/2014/main" xmlns="" id="{C7E61D5D-BDE5-4537-B3C6-7A5BC280A62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pic>
        <p:nvPicPr>
          <p:cNvPr id="15"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55562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a16="http://schemas.microsoft.com/office/drawing/2014/main" xmlns=""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54"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a16="http://schemas.microsoft.com/office/drawing/2014/main" xmlns=""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1857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16273754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71" name="Straight Connector 70">
            <a:extLst>
              <a:ext uri="{FF2B5EF4-FFF2-40B4-BE49-F238E27FC236}">
                <a16:creationId xmlns:a16="http://schemas.microsoft.com/office/drawing/2014/main" xmlns=""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a16="http://schemas.microsoft.com/office/drawing/2014/main" xmlns=""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331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33405872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9"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8847882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a16="http://schemas.microsoft.com/office/drawing/2014/main" xmlns=""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a16="http://schemas.microsoft.com/office/drawing/2014/main" xmlns=""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1622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350852355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12682321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024132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244681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111525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956246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203830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85356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12"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73566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79851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726219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202839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239216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6652946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sp>
        <p:nvSpPr>
          <p:cNvPr id="9"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3455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7"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5735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sp>
        <p:nvSpPr>
          <p:cNvPr id="12"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89021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29393"/>
            <a:ext cx="5192854" cy="1188000"/>
            <a:chOff x="651589" y="729393"/>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9393"/>
              <a:ext cx="1188000" cy="1172246"/>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a16="http://schemas.microsoft.com/office/drawing/2014/main" xmlns="" id="{02AB6868-BD6C-434E-A43B-35E5BD57B0EF}"/>
              </a:ext>
            </a:extLst>
          </p:cNvPr>
          <p:cNvGrpSpPr/>
          <p:nvPr userDrawn="1"/>
        </p:nvGrpSpPr>
        <p:grpSpPr>
          <a:xfrm>
            <a:off x="7016725" y="4849563"/>
            <a:ext cx="4322543" cy="1142485"/>
            <a:chOff x="6813533" y="4919343"/>
            <a:chExt cx="4322543" cy="1142485"/>
          </a:xfrm>
        </p:grpSpPr>
        <p:pic>
          <p:nvPicPr>
            <p:cNvPr id="33" name="Volume One Logo">
              <a:extLst>
                <a:ext uri="{FF2B5EF4-FFF2-40B4-BE49-F238E27FC236}">
                  <a16:creationId xmlns:a16="http://schemas.microsoft.com/office/drawing/2014/main" xmlns="" id="{656C93CD-BA91-40CD-9A99-6C5B4CC2B6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3533" y="4946767"/>
              <a:ext cx="1080000" cy="1080000"/>
            </a:xfrm>
            <a:prstGeom prst="rect">
              <a:avLst/>
            </a:prstGeom>
          </p:spPr>
        </p:pic>
        <p:pic>
          <p:nvPicPr>
            <p:cNvPr id="41" name="Volume Two Logo">
              <a:extLst>
                <a:ext uri="{FF2B5EF4-FFF2-40B4-BE49-F238E27FC236}">
                  <a16:creationId xmlns:a16="http://schemas.microsoft.com/office/drawing/2014/main" xmlns="" id="{7BAEB512-3F86-4B4B-B4D1-31ECF25022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7061" y="4981828"/>
              <a:ext cx="1080000" cy="1080000"/>
            </a:xfrm>
            <a:prstGeom prst="rect">
              <a:avLst/>
            </a:prstGeom>
          </p:spPr>
        </p:pic>
        <p:pic>
          <p:nvPicPr>
            <p:cNvPr id="42" name="Volume Three Logo">
              <a:extLst>
                <a:ext uri="{FF2B5EF4-FFF2-40B4-BE49-F238E27FC236}">
                  <a16:creationId xmlns:a16="http://schemas.microsoft.com/office/drawing/2014/main" xmlns="" id="{B3ED102E-638D-4027-BE3E-BE299E3BF4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56076" y="4919343"/>
              <a:ext cx="1080000" cy="1080000"/>
            </a:xfrm>
            <a:prstGeom prst="rect">
              <a:avLst/>
            </a:prstGeom>
          </p:spPr>
        </p:pic>
      </p:grpSp>
      <p:cxnSp>
        <p:nvCxnSpPr>
          <p:cNvPr id="48" name="Straight Connector 47">
            <a:extLst>
              <a:ext uri="{FF2B5EF4-FFF2-40B4-BE49-F238E27FC236}">
                <a16:creationId xmlns:a16="http://schemas.microsoft.com/office/drawing/2014/main" xmlns="" id="{F969FE4F-4AC7-48FA-93C2-B1333A56B492}"/>
              </a:ext>
            </a:extLst>
          </p:cNvPr>
          <p:cNvCxnSpPr>
            <a:cxnSpLocks/>
          </p:cNvCxnSpPr>
          <p:nvPr userDrawn="1"/>
        </p:nvCxnSpPr>
        <p:spPr>
          <a:xfrm>
            <a:off x="7084291" y="3916450"/>
            <a:ext cx="40824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userDrawn="1"/>
        </p:nvSpPr>
        <p:spPr>
          <a:xfrm>
            <a:off x="841781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Volume One Logo">
            <a:extLst>
              <a:ext uri="{FF2B5EF4-FFF2-40B4-BE49-F238E27FC236}">
                <a16:creationId xmlns:a16="http://schemas.microsoft.com/office/drawing/2014/main" xmlns=""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2" name="Volume Two Logo">
            <a:extLst>
              <a:ext uri="{FF2B5EF4-FFF2-40B4-BE49-F238E27FC236}">
                <a16:creationId xmlns:a16="http://schemas.microsoft.com/office/drawing/2014/main" xmlns="" id="{DBDDCF4B-5DD8-4960-90E5-C67DE5E07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1" name="Volume Three Logo">
            <a:extLst>
              <a:ext uri="{FF2B5EF4-FFF2-40B4-BE49-F238E27FC236}">
                <a16:creationId xmlns:a16="http://schemas.microsoft.com/office/drawing/2014/main" xmlns="" id="{C7E61D5D-BDE5-4537-B3C6-7A5BC280A6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xmlns=""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ags" Target="../tags/tag2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29"/>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838" r:id="rId26"/>
    <p:sldLayoutId id="214748383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7/09/2022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3"/>
    </p:custDataLst>
    <p:extLst>
      <p:ext uri="{BB962C8B-B14F-4D97-AF65-F5344CB8AC3E}">
        <p14:creationId xmlns:p14="http://schemas.microsoft.com/office/powerpoint/2010/main" val="24250878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47.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ags" Target="../tags/tag56.xml"/><Relationship Id="rId6" Type="http://schemas.openxmlformats.org/officeDocument/2006/relationships/image" Target="../media/image20.jpeg"/><Relationship Id="rId5" Type="http://schemas.openxmlformats.org/officeDocument/2006/relationships/image" Target="../media/image42.jpe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ags" Target="../tags/tag57.xml"/><Relationship Id="rId5" Type="http://schemas.openxmlformats.org/officeDocument/2006/relationships/image" Target="../media/image20.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5.xml"/><Relationship Id="rId1" Type="http://schemas.openxmlformats.org/officeDocument/2006/relationships/tags" Target="../tags/tag58.xml"/><Relationship Id="rId5" Type="http://schemas.openxmlformats.org/officeDocument/2006/relationships/image" Target="../media/image20.jpe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4.xml"/><Relationship Id="rId1" Type="http://schemas.openxmlformats.org/officeDocument/2006/relationships/tags" Target="../tags/tag59.xml"/><Relationship Id="rId5" Type="http://schemas.openxmlformats.org/officeDocument/2006/relationships/image" Target="../media/image20.jpe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5.xml"/><Relationship Id="rId1" Type="http://schemas.openxmlformats.org/officeDocument/2006/relationships/tags" Target="../tags/tag6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7.xml"/><Relationship Id="rId1" Type="http://schemas.openxmlformats.org/officeDocument/2006/relationships/tags" Target="../tags/tag6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16.xml"/><Relationship Id="rId7" Type="http://schemas.openxmlformats.org/officeDocument/2006/relationships/image" Target="../media/image49.png"/><Relationship Id="rId2" Type="http://schemas.openxmlformats.org/officeDocument/2006/relationships/slideLayout" Target="../slideLayouts/slideLayout55.xml"/><Relationship Id="rId1" Type="http://schemas.openxmlformats.org/officeDocument/2006/relationships/tags" Target="../tags/tag62.xml"/><Relationship Id="rId6" Type="http://schemas.openxmlformats.org/officeDocument/2006/relationships/image" Target="../media/image48.jpeg"/><Relationship Id="rId11" Type="http://schemas.openxmlformats.org/officeDocument/2006/relationships/image" Target="../media/image20.jpe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17.xml"/><Relationship Id="rId7" Type="http://schemas.openxmlformats.org/officeDocument/2006/relationships/image" Target="../media/image56.jpeg"/><Relationship Id="rId2" Type="http://schemas.openxmlformats.org/officeDocument/2006/relationships/slideLayout" Target="../slideLayouts/slideLayout55.xml"/><Relationship Id="rId1" Type="http://schemas.openxmlformats.org/officeDocument/2006/relationships/tags" Target="../tags/tag6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tags" Target="../tags/tag6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9.xml"/><Relationship Id="rId7" Type="http://schemas.openxmlformats.org/officeDocument/2006/relationships/image" Target="../media/image49.svg"/><Relationship Id="rId2" Type="http://schemas.openxmlformats.org/officeDocument/2006/relationships/slideLayout" Target="../slideLayouts/slideLayout57.xml"/><Relationship Id="rId1" Type="http://schemas.openxmlformats.org/officeDocument/2006/relationships/tags" Target="../tags/tag65.xml"/><Relationship Id="rId5" Type="http://schemas.openxmlformats.org/officeDocument/2006/relationships/image" Target="../media/image58.png"/><Relationship Id="rId4" Type="http://schemas.openxmlformats.org/officeDocument/2006/relationships/hyperlink" Target="https://www.abcb.gov.au/Resources/All-Resources?topics=%7bD9C50C31-2F9C-4634-B8BA-D44955EC2DC0%7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4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5.xml"/><Relationship Id="rId1" Type="http://schemas.openxmlformats.org/officeDocument/2006/relationships/tags" Target="../tags/tag66.xml"/><Relationship Id="rId5" Type="http://schemas.openxmlformats.org/officeDocument/2006/relationships/image" Target="../media/image20.jpe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5.xml"/><Relationship Id="rId1" Type="http://schemas.openxmlformats.org/officeDocument/2006/relationships/tags" Target="../tags/tag6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6.xml"/><Relationship Id="rId1" Type="http://schemas.openxmlformats.org/officeDocument/2006/relationships/tags" Target="../tags/tag68.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8.xml"/><Relationship Id="rId1" Type="http://schemas.openxmlformats.org/officeDocument/2006/relationships/tags" Target="../tags/tag69.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9.xml"/><Relationship Id="rId5" Type="http://schemas.openxmlformats.org/officeDocument/2006/relationships/image" Target="../media/image29.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5.xml"/><Relationship Id="rId1" Type="http://schemas.openxmlformats.org/officeDocument/2006/relationships/tags" Target="../tags/tag50.xml"/><Relationship Id="rId5" Type="http://schemas.openxmlformats.org/officeDocument/2006/relationships/image" Target="../media/image20.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6.xml"/><Relationship Id="rId1" Type="http://schemas.openxmlformats.org/officeDocument/2006/relationships/tags" Target="../tags/tag5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jpeg"/><Relationship Id="rId2" Type="http://schemas.openxmlformats.org/officeDocument/2006/relationships/slideLayout" Target="../slideLayouts/slideLayout34.xml"/><Relationship Id="rId1" Type="http://schemas.openxmlformats.org/officeDocument/2006/relationships/tags" Target="../tags/tag5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5.xml"/><Relationship Id="rId1" Type="http://schemas.openxmlformats.org/officeDocument/2006/relationships/tags" Target="../tags/tag53.xml"/><Relationship Id="rId5" Type="http://schemas.openxmlformats.org/officeDocument/2006/relationships/image" Target="../media/image20.jpe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8.xml"/><Relationship Id="rId7" Type="http://schemas.openxmlformats.org/officeDocument/2006/relationships/image" Target="../media/image38.JPG"/><Relationship Id="rId2" Type="http://schemas.openxmlformats.org/officeDocument/2006/relationships/slideLayout" Target="../slideLayouts/slideLayout34.xml"/><Relationship Id="rId1" Type="http://schemas.openxmlformats.org/officeDocument/2006/relationships/tags" Target="../tags/tag54.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5.xml"/><Relationship Id="rId1" Type="http://schemas.openxmlformats.org/officeDocument/2006/relationships/tags" Target="../tags/tag55.xml"/><Relationship Id="rId5" Type="http://schemas.openxmlformats.org/officeDocument/2006/relationships/image" Target="../media/image20.jpeg"/><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57685" y="61410"/>
            <a:ext cx="12060000" cy="6732000"/>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274331" y="3427410"/>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fire safety</a:t>
            </a:r>
            <a:br>
              <a:rPr lang="en-AU" sz="5600" dirty="0">
                <a:solidFill>
                  <a:schemeClr val="bg1"/>
                </a:solidFill>
              </a:rPr>
            </a:br>
            <a:r>
              <a:rPr lang="en-AU" sz="5600" dirty="0">
                <a:solidFill>
                  <a:schemeClr val="bg1"/>
                </a:solidFill>
              </a:rPr>
              <a:t> in the NCC</a:t>
            </a:r>
          </a:p>
        </p:txBody>
      </p:sp>
      <p:cxnSp>
        <p:nvCxnSpPr>
          <p:cNvPr id="6" name="White dividing line">
            <a:extLst>
              <a:ext uri="{FF2B5EF4-FFF2-40B4-BE49-F238E27FC236}">
                <a16:creationId xmlns:a16="http://schemas.microsoft.com/office/drawing/2014/main" xmlns="" id="{FB54B87B-517C-4E02-957B-51C3D0197865}"/>
              </a:ext>
            </a:extLst>
          </p:cNvPr>
          <p:cNvCxnSpPr>
            <a:cxnSpLocks/>
          </p:cNvCxnSpPr>
          <p:nvPr/>
        </p:nvCxnSpPr>
        <p:spPr>
          <a:xfrm>
            <a:off x="2061526" y="5078020"/>
            <a:ext cx="80523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274331" y="5263688"/>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79" y="6112965"/>
            <a:ext cx="1126490" cy="393065"/>
          </a:xfrm>
          <a:prstGeom prst="rect">
            <a:avLst/>
          </a:prstGeom>
          <a:noFill/>
          <a:ln>
            <a:noFill/>
          </a:ln>
        </p:spPr>
      </p:pic>
      <p:sp>
        <p:nvSpPr>
          <p:cNvPr id="8" name="TextBox 7"/>
          <p:cNvSpPr txBox="1"/>
          <p:nvPr/>
        </p:nvSpPr>
        <p:spPr>
          <a:xfrm>
            <a:off x="2357494" y="6170998"/>
            <a:ext cx="8854296" cy="276999"/>
          </a:xfrm>
          <a:prstGeom prst="rect">
            <a:avLst/>
          </a:prstGeom>
          <a:noFill/>
        </p:spPr>
        <p:txBody>
          <a:bodyPr wrap="square" rtlCol="0">
            <a:spAutoFit/>
          </a:bodyPr>
          <a:lstStyle/>
          <a:p>
            <a:r>
              <a:rPr lang="en-AU" sz="1200" dirty="0">
                <a:solidFill>
                  <a:schemeClr val="bg2"/>
                </a:solidFill>
              </a:rPr>
              <a:t>© Commonwealth of Australia and the States and Territories of Australia </a:t>
            </a:r>
            <a:r>
              <a:rPr lang="en-AU" sz="1200" dirty="0" smtClean="0">
                <a:solidFill>
                  <a:schemeClr val="bg2"/>
                </a:solidFill>
              </a:rPr>
              <a:t>2022, </a:t>
            </a:r>
            <a:r>
              <a:rPr lang="en-AU" sz="1200" dirty="0">
                <a:solidFill>
                  <a:schemeClr val="bg2"/>
                </a:solidFill>
              </a:rPr>
              <a:t>published by the Australian Building Codes Board</a:t>
            </a:r>
            <a:r>
              <a:rPr lang="en-AU" sz="1200" dirty="0" smtClean="0">
                <a:solidFill>
                  <a:schemeClr val="bg2"/>
                </a:solidFill>
              </a:rPr>
              <a:t>.</a:t>
            </a:r>
            <a:endParaRPr lang="en-AU" sz="1200" dirty="0">
              <a:solidFill>
                <a:schemeClr val="bg2"/>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a:xfrm>
            <a:off x="334962" y="314325"/>
            <a:ext cx="9565176" cy="981075"/>
          </a:xfrm>
        </p:spPr>
        <p:txBody>
          <a:bodyPr>
            <a:normAutofit/>
          </a:bodyPr>
          <a:lstStyle/>
          <a:p>
            <a:r>
              <a:rPr lang="en-AU" dirty="0"/>
              <a:t>Key concept: Combustible and non-combustible</a:t>
            </a:r>
          </a:p>
        </p:txBody>
      </p:sp>
      <p:pic>
        <p:nvPicPr>
          <p:cNvPr id="6" name="Non-combust defn excerpt">
            <a:extLst>
              <a:ext uri="{FF2B5EF4-FFF2-40B4-BE49-F238E27FC236}">
                <a16:creationId xmlns:a16="http://schemas.microsoft.com/office/drawing/2014/main" xmlns="" id="{620D8D97-B2C7-4CE5-8C5A-FAADF277A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78" y="1978925"/>
            <a:ext cx="10979425" cy="1433015"/>
          </a:xfrm>
          <a:prstGeom prst="rect">
            <a:avLst/>
          </a:prstGeom>
          <a:ln>
            <a:solidFill>
              <a:schemeClr val="accent1"/>
            </a:solidFill>
          </a:ln>
        </p:spPr>
      </p:pic>
      <p:sp>
        <p:nvSpPr>
          <p:cNvPr id="19" name="Non-combust materials box">
            <a:extLst>
              <a:ext uri="{FF2B5EF4-FFF2-40B4-BE49-F238E27FC236}">
                <a16:creationId xmlns:a16="http://schemas.microsoft.com/office/drawing/2014/main" xmlns="" id="{C8C71F5D-EBF4-4570-98CB-BB0821B3B40D}"/>
              </a:ext>
            </a:extLst>
          </p:cNvPr>
          <p:cNvSpPr txBox="1"/>
          <p:nvPr/>
        </p:nvSpPr>
        <p:spPr>
          <a:xfrm>
            <a:off x="531945" y="3931811"/>
            <a:ext cx="7049236" cy="1708160"/>
          </a:xfrm>
          <a:prstGeom prst="rect">
            <a:avLst/>
          </a:prstGeom>
          <a:noFill/>
        </p:spPr>
        <p:txBody>
          <a:bodyPr wrap="square" rtlCol="0">
            <a:spAutoFit/>
          </a:bodyPr>
          <a:lstStyle/>
          <a:p>
            <a:pPr>
              <a:spcAft>
                <a:spcPts val="600"/>
              </a:spcAft>
            </a:pPr>
            <a:r>
              <a:rPr lang="en-AU" sz="2000" dirty="0" smtClean="0"/>
              <a:t>Examples of </a:t>
            </a:r>
            <a:r>
              <a:rPr lang="en-AU" sz="2000" b="1" dirty="0" smtClean="0">
                <a:solidFill>
                  <a:schemeClr val="accent1"/>
                </a:solidFill>
              </a:rPr>
              <a:t>non-combustible </a:t>
            </a:r>
            <a:r>
              <a:rPr lang="en-AU" sz="2000" b="1" dirty="0">
                <a:solidFill>
                  <a:schemeClr val="accent1"/>
                </a:solidFill>
              </a:rPr>
              <a:t>building materials</a:t>
            </a:r>
            <a:r>
              <a:rPr lang="en-AU" sz="2000" dirty="0">
                <a:solidFill>
                  <a:schemeClr val="accent1"/>
                </a:solidFill>
              </a:rPr>
              <a:t> </a:t>
            </a:r>
            <a:r>
              <a:rPr lang="en-AU" sz="2000" dirty="0"/>
              <a:t>include:</a:t>
            </a:r>
          </a:p>
          <a:p>
            <a:pPr marL="285750" indent="-285750">
              <a:buFont typeface="Arial" panose="020B0604020202020204" pitchFamily="34" charset="0"/>
              <a:buChar char="•"/>
            </a:pPr>
            <a:r>
              <a:rPr lang="en-AU" sz="2000" dirty="0" smtClean="0"/>
              <a:t>Concrete</a:t>
            </a:r>
          </a:p>
          <a:p>
            <a:pPr marL="285750" indent="-285750">
              <a:buFont typeface="Arial" panose="020B0604020202020204" pitchFamily="34" charset="0"/>
              <a:buChar char="•"/>
            </a:pPr>
            <a:r>
              <a:rPr lang="en-AU" sz="2000" dirty="0" smtClean="0"/>
              <a:t>Masonry</a:t>
            </a:r>
          </a:p>
          <a:p>
            <a:pPr marL="285750" indent="-285750">
              <a:buFont typeface="Arial" panose="020B0604020202020204" pitchFamily="34" charset="0"/>
              <a:buChar char="•"/>
            </a:pPr>
            <a:r>
              <a:rPr lang="en-AU" sz="2000" dirty="0" smtClean="0"/>
              <a:t>Steel</a:t>
            </a:r>
          </a:p>
          <a:p>
            <a:pPr marL="285750" indent="-285750">
              <a:buFont typeface="Arial" panose="020B0604020202020204" pitchFamily="34" charset="0"/>
              <a:buChar char="•"/>
            </a:pPr>
            <a:r>
              <a:rPr lang="en-AU" sz="2000" dirty="0" smtClean="0"/>
              <a:t>Ceramics. </a:t>
            </a:r>
            <a:endParaRPr lang="en-AU" sz="2000" dirty="0"/>
          </a:p>
        </p:txBody>
      </p:sp>
      <p:pic>
        <p:nvPicPr>
          <p:cNvPr id="4" name="Non-combust illustration" descr="Concrete wall">
            <a:extLst>
              <a:ext uri="{FF2B5EF4-FFF2-40B4-BE49-F238E27FC236}">
                <a16:creationId xmlns:a16="http://schemas.microsoft.com/office/drawing/2014/main" xmlns="" id="{1D213BF7-BBC0-4B41-BE79-4D6DB21F3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2940" y="3934851"/>
            <a:ext cx="3482360" cy="2320673"/>
          </a:xfrm>
          <a:prstGeom prst="rect">
            <a:avLst/>
          </a:prstGeom>
        </p:spPr>
      </p:pic>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10332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a:xfrm>
            <a:off x="334962" y="314325"/>
            <a:ext cx="9565176" cy="981075"/>
          </a:xfrm>
        </p:spPr>
        <p:txBody>
          <a:bodyPr>
            <a:normAutofit/>
          </a:bodyPr>
          <a:lstStyle/>
          <a:p>
            <a:r>
              <a:rPr lang="en-AU" dirty="0"/>
              <a:t>Key concept: Combustible and non-combustible</a:t>
            </a:r>
          </a:p>
        </p:txBody>
      </p:sp>
      <p:sp>
        <p:nvSpPr>
          <p:cNvPr id="11" name="Combust materials box">
            <a:extLst>
              <a:ext uri="{FF2B5EF4-FFF2-40B4-BE49-F238E27FC236}">
                <a16:creationId xmlns:a16="http://schemas.microsoft.com/office/drawing/2014/main" xmlns="" id="{4860ACC0-69F1-4541-88C6-306037A75EF9}"/>
              </a:ext>
            </a:extLst>
          </p:cNvPr>
          <p:cNvSpPr txBox="1"/>
          <p:nvPr/>
        </p:nvSpPr>
        <p:spPr>
          <a:xfrm>
            <a:off x="675472" y="2132656"/>
            <a:ext cx="6087637" cy="923330"/>
          </a:xfrm>
          <a:prstGeom prst="rect">
            <a:avLst/>
          </a:prstGeom>
          <a:noFill/>
        </p:spPr>
        <p:txBody>
          <a:bodyPr wrap="square" rtlCol="0">
            <a:spAutoFit/>
          </a:bodyPr>
          <a:lstStyle/>
          <a:p>
            <a:pPr>
              <a:spcBef>
                <a:spcPts val="200"/>
              </a:spcBef>
              <a:spcAft>
                <a:spcPts val="1200"/>
              </a:spcAft>
            </a:pPr>
            <a:r>
              <a:rPr lang="en-AU" dirty="0"/>
              <a:t>For the purposes of the NCC, any building material that doesn’t meet the definition of non-combustible is effectively considered combustible. </a:t>
            </a:r>
          </a:p>
        </p:txBody>
      </p:sp>
      <p:pic>
        <p:nvPicPr>
          <p:cNvPr id="16" name="Combustible illustration" descr="Carpenter using a pencil to mark a point along a measuring tape on a piece of wood">
            <a:extLst>
              <a:ext uri="{FF2B5EF4-FFF2-40B4-BE49-F238E27FC236}">
                <a16:creationId xmlns:a16="http://schemas.microsoft.com/office/drawing/2014/main" xmlns="" id="{290CEF9A-2DC0-4822-9AC7-875D84CE7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899" y="2260198"/>
            <a:ext cx="4400428" cy="2932902"/>
          </a:xfrm>
          <a:prstGeom prst="rect">
            <a:avLst/>
          </a:prstGeom>
        </p:spPr>
      </p:pic>
      <p:sp>
        <p:nvSpPr>
          <p:cNvPr id="3" name="TextBox 2"/>
          <p:cNvSpPr txBox="1"/>
          <p:nvPr/>
        </p:nvSpPr>
        <p:spPr>
          <a:xfrm>
            <a:off x="675472" y="3200400"/>
            <a:ext cx="5505450" cy="2364750"/>
          </a:xfrm>
          <a:prstGeom prst="rect">
            <a:avLst/>
          </a:prstGeom>
          <a:noFill/>
        </p:spPr>
        <p:txBody>
          <a:bodyPr wrap="square" rtlCol="0">
            <a:spAutoFit/>
          </a:bodyPr>
          <a:lstStyle/>
          <a:p>
            <a:pPr>
              <a:spcBef>
                <a:spcPts val="200"/>
              </a:spcBef>
              <a:spcAft>
                <a:spcPts val="600"/>
              </a:spcAft>
            </a:pPr>
            <a:r>
              <a:rPr lang="en-AU" dirty="0"/>
              <a:t>Examples of </a:t>
            </a:r>
            <a:r>
              <a:rPr lang="en-AU" b="1" dirty="0">
                <a:solidFill>
                  <a:schemeClr val="accent1"/>
                </a:solidFill>
              </a:rPr>
              <a:t>combustible</a:t>
            </a:r>
            <a:r>
              <a:rPr lang="en-AU" dirty="0">
                <a:solidFill>
                  <a:schemeClr val="accent1"/>
                </a:solidFill>
              </a:rPr>
              <a:t> </a:t>
            </a:r>
            <a:r>
              <a:rPr lang="en-AU" b="1" dirty="0">
                <a:solidFill>
                  <a:schemeClr val="accent1"/>
                </a:solidFill>
              </a:rPr>
              <a:t>materials</a:t>
            </a:r>
            <a:r>
              <a:rPr lang="en-AU" dirty="0">
                <a:solidFill>
                  <a:schemeClr val="accent1"/>
                </a:solidFill>
              </a:rPr>
              <a:t> </a:t>
            </a:r>
            <a:r>
              <a:rPr lang="en-AU" dirty="0"/>
              <a:t>include:</a:t>
            </a:r>
          </a:p>
          <a:p>
            <a:pPr marL="285750" indent="-285750">
              <a:spcBef>
                <a:spcPts val="200"/>
              </a:spcBef>
              <a:spcAft>
                <a:spcPts val="200"/>
              </a:spcAft>
              <a:buFont typeface="Arial" panose="020B0604020202020204" pitchFamily="34" charset="0"/>
              <a:buChar char="•"/>
            </a:pPr>
            <a:r>
              <a:rPr lang="en-AU" dirty="0" smtClean="0"/>
              <a:t>Timber</a:t>
            </a:r>
          </a:p>
          <a:p>
            <a:pPr marL="285750" indent="-285750">
              <a:spcBef>
                <a:spcPts val="200"/>
              </a:spcBef>
              <a:spcAft>
                <a:spcPts val="200"/>
              </a:spcAft>
              <a:buFont typeface="Arial" panose="020B0604020202020204" pitchFamily="34" charset="0"/>
              <a:buChar char="•"/>
            </a:pPr>
            <a:r>
              <a:rPr lang="en-AU" dirty="0" smtClean="0"/>
              <a:t>Polystyrene</a:t>
            </a:r>
            <a:endParaRPr lang="en-AU" dirty="0"/>
          </a:p>
          <a:p>
            <a:pPr marL="285750" indent="-285750">
              <a:spcBef>
                <a:spcPts val="200"/>
              </a:spcBef>
              <a:spcAft>
                <a:spcPts val="200"/>
              </a:spcAft>
              <a:buFont typeface="Arial" panose="020B0604020202020204" pitchFamily="34" charset="0"/>
              <a:buChar char="•"/>
            </a:pPr>
            <a:r>
              <a:rPr lang="en-AU" dirty="0" smtClean="0"/>
              <a:t>Polyurethane </a:t>
            </a:r>
            <a:endParaRPr lang="en-AU" dirty="0"/>
          </a:p>
          <a:p>
            <a:pPr marL="285750" indent="-285750">
              <a:spcBef>
                <a:spcPts val="200"/>
              </a:spcBef>
              <a:spcAft>
                <a:spcPts val="200"/>
              </a:spcAft>
              <a:buFont typeface="Arial" panose="020B0604020202020204" pitchFamily="34" charset="0"/>
              <a:buChar char="•"/>
            </a:pPr>
            <a:r>
              <a:rPr lang="en-AU" dirty="0" smtClean="0"/>
              <a:t>Polyethylene </a:t>
            </a:r>
            <a:endParaRPr lang="en-AU" dirty="0"/>
          </a:p>
          <a:p>
            <a:pPr marL="285750" indent="-285750">
              <a:spcBef>
                <a:spcPts val="200"/>
              </a:spcBef>
              <a:spcAft>
                <a:spcPts val="200"/>
              </a:spcAft>
              <a:buFont typeface="Arial" panose="020B0604020202020204" pitchFamily="34" charset="0"/>
              <a:buChar char="•"/>
            </a:pPr>
            <a:r>
              <a:rPr lang="en-AU" dirty="0" err="1" smtClean="0"/>
              <a:t>Texiles</a:t>
            </a:r>
            <a:r>
              <a:rPr lang="en-AU" dirty="0" smtClean="0"/>
              <a:t>. </a:t>
            </a:r>
            <a:endParaRPr lang="en-AU" dirty="0"/>
          </a:p>
          <a:p>
            <a:endParaRPr lang="en-AU" dirty="0"/>
          </a:p>
        </p:txBody>
      </p:sp>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4598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546457" cy="981075"/>
          </a:xfrm>
        </p:spPr>
        <p:txBody>
          <a:bodyPr>
            <a:normAutofit lnSpcReduction="10000"/>
          </a:bodyPr>
          <a:lstStyle/>
          <a:p>
            <a:r>
              <a:rPr lang="en-AU" dirty="0"/>
              <a:t>Concession: </a:t>
            </a:r>
            <a:r>
              <a:rPr lang="en-AU" dirty="0" smtClean="0"/>
              <a:t>materials that may be used for elements required to be non-combustible</a:t>
            </a:r>
            <a:endParaRPr lang="en-AU" dirty="0"/>
          </a:p>
        </p:txBody>
      </p:sp>
      <p:pic>
        <p:nvPicPr>
          <p:cNvPr id="8" name="NCC Excerpt">
            <a:extLst>
              <a:ext uri="{FF2B5EF4-FFF2-40B4-BE49-F238E27FC236}">
                <a16:creationId xmlns:a16="http://schemas.microsoft.com/office/drawing/2014/main" xmlns="" id="{100DF4F4-1642-4ED0-BE7B-26B73FEFE696}"/>
              </a:ext>
            </a:extLst>
          </p:cNvPr>
          <p:cNvPicPr>
            <a:picLocks noChangeAspect="1"/>
          </p:cNvPicPr>
          <p:nvPr/>
        </p:nvPicPr>
        <p:blipFill rotWithShape="1">
          <a:blip r:embed="rId4">
            <a:extLst>
              <a:ext uri="{28A0092B-C50C-407E-A947-70E740481C1C}">
                <a14:useLocalDpi xmlns:a14="http://schemas.microsoft.com/office/drawing/2010/main" val="0"/>
              </a:ext>
            </a:extLst>
          </a:blip>
          <a:srcRect b="21134"/>
          <a:stretch/>
        </p:blipFill>
        <p:spPr>
          <a:xfrm>
            <a:off x="498561" y="2093533"/>
            <a:ext cx="7872575" cy="4111324"/>
          </a:xfrm>
          <a:prstGeom prst="rect">
            <a:avLst/>
          </a:prstGeom>
          <a:ln>
            <a:solidFill>
              <a:schemeClr val="accent5"/>
            </a:solidFill>
          </a:ln>
        </p:spPr>
      </p:pic>
      <p:sp>
        <p:nvSpPr>
          <p:cNvPr id="6" name="1st question">
            <a:extLst>
              <a:ext uri="{FF2B5EF4-FFF2-40B4-BE49-F238E27FC236}">
                <a16:creationId xmlns:a16="http://schemas.microsoft.com/office/drawing/2014/main" xmlns="" id="{5F4D6E97-5544-4873-9068-B78F469FEBFA}"/>
              </a:ext>
            </a:extLst>
          </p:cNvPr>
          <p:cNvSpPr txBox="1">
            <a:spLocks/>
          </p:cNvSpPr>
          <p:nvPr/>
        </p:nvSpPr>
        <p:spPr>
          <a:xfrm>
            <a:off x="8599714" y="2093533"/>
            <a:ext cx="3038929" cy="4700375"/>
          </a:xfrm>
          <a:prstGeom prst="rect">
            <a:avLst/>
          </a:prstGeom>
          <a:noFill/>
        </p:spPr>
        <p:txBody>
          <a:bodyPr anchor="t" anchorCtr="0"/>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tabLst>
                <a:tab pos="623888" algn="l"/>
              </a:tabLst>
            </a:pPr>
            <a:r>
              <a:rPr lang="en-US" sz="2400" b="0" dirty="0"/>
              <a:t>May be used wherever </a:t>
            </a:r>
            <a:r>
              <a:rPr lang="en-US" sz="2400" b="0" dirty="0" smtClean="0"/>
              <a:t>Volume Two requires </a:t>
            </a:r>
            <a:r>
              <a:rPr lang="en-US" sz="2400" b="0" dirty="0"/>
              <a:t>a </a:t>
            </a:r>
            <a:r>
              <a:rPr lang="en-US" sz="2400" b="0" dirty="0" smtClean="0"/>
              <a:t/>
            </a:r>
            <a:br>
              <a:rPr lang="en-US" sz="2400" b="0" dirty="0" smtClean="0"/>
            </a:br>
            <a:r>
              <a:rPr lang="en-US" sz="2400" b="0" dirty="0" smtClean="0"/>
              <a:t>non-combustible </a:t>
            </a:r>
            <a:r>
              <a:rPr lang="en-US" sz="2400" b="0" dirty="0"/>
              <a:t>material</a:t>
            </a:r>
          </a:p>
          <a:p>
            <a:pPr marL="342900" indent="-342900">
              <a:buFont typeface="Arial" panose="020B0604020202020204" pitchFamily="34" charset="0"/>
              <a:buChar char="•"/>
              <a:tabLst>
                <a:tab pos="623888" algn="l"/>
              </a:tabLst>
            </a:pPr>
            <a:r>
              <a:rPr lang="en-US" sz="2400" b="0" dirty="0"/>
              <a:t>A similar list appears in Volume One, </a:t>
            </a:r>
            <a:r>
              <a:rPr lang="en-US" sz="2400" b="0" dirty="0" smtClean="0"/>
              <a:t>Clause C2D10(6).</a:t>
            </a:r>
            <a:endParaRPr lang="en-US" sz="2400" b="0" dirty="0"/>
          </a:p>
        </p:txBody>
      </p:sp>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569755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Fire hazard properties</a:t>
            </a:r>
          </a:p>
        </p:txBody>
      </p:sp>
      <p:grpSp>
        <p:nvGrpSpPr>
          <p:cNvPr id="5" name="Excerpt group" descr="Definition of fire hazard properties as defined in the NCC.">
            <a:extLst>
              <a:ext uri="{FF2B5EF4-FFF2-40B4-BE49-F238E27FC236}">
                <a16:creationId xmlns:a16="http://schemas.microsoft.com/office/drawing/2014/main" xmlns="" id="{F4C0F726-87D8-438C-B743-CCA91A8BE7B4}"/>
              </a:ext>
            </a:extLst>
          </p:cNvPr>
          <p:cNvGrpSpPr/>
          <p:nvPr/>
        </p:nvGrpSpPr>
        <p:grpSpPr>
          <a:xfrm>
            <a:off x="1240685" y="1981698"/>
            <a:ext cx="9701648" cy="2276231"/>
            <a:chOff x="871552" y="1720444"/>
            <a:chExt cx="9701648" cy="2276231"/>
          </a:xfrm>
        </p:grpSpPr>
        <p:pic>
          <p:nvPicPr>
            <p:cNvPr id="6" name="Intro sentence">
              <a:extLst>
                <a:ext uri="{FF2B5EF4-FFF2-40B4-BE49-F238E27FC236}">
                  <a16:creationId xmlns:a16="http://schemas.microsoft.com/office/drawing/2014/main" xmlns="" id="{9516F207-63AA-4062-8EFF-F6C3E7A71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52" y="2055014"/>
              <a:ext cx="9668295" cy="1642222"/>
            </a:xfrm>
            <a:prstGeom prst="rect">
              <a:avLst/>
            </a:prstGeom>
          </p:spPr>
        </p:pic>
        <p:sp>
          <p:nvSpPr>
            <p:cNvPr id="4" name="FHP excerpts outline">
              <a:extLst>
                <a:ext uri="{FF2B5EF4-FFF2-40B4-BE49-F238E27FC236}">
                  <a16:creationId xmlns:a16="http://schemas.microsoft.com/office/drawing/2014/main" xmlns="" id="{6E1926DB-0765-41AD-9EAB-C57E17F83CF2}"/>
                </a:ext>
              </a:extLst>
            </p:cNvPr>
            <p:cNvSpPr/>
            <p:nvPr/>
          </p:nvSpPr>
          <p:spPr>
            <a:xfrm>
              <a:off x="880533" y="1720444"/>
              <a:ext cx="9692667" cy="227623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9" name="Left hand block">
            <a:extLst>
              <a:ext uri="{FF2B5EF4-FFF2-40B4-BE49-F238E27FC236}">
                <a16:creationId xmlns:a16="http://schemas.microsoft.com/office/drawing/2014/main" xmlns="" id="{AC1F233E-752F-40FB-972B-7606BFD56865}"/>
              </a:ext>
            </a:extLst>
          </p:cNvPr>
          <p:cNvSpPr txBox="1">
            <a:spLocks/>
          </p:cNvSpPr>
          <p:nvPr/>
        </p:nvSpPr>
        <p:spPr>
          <a:xfrm>
            <a:off x="338074" y="4629325"/>
            <a:ext cx="5472000" cy="1986521"/>
          </a:xfrm>
          <a:prstGeom prst="rect">
            <a:avLst/>
          </a:prstGeom>
          <a:noFill/>
        </p:spPr>
        <p:txBody>
          <a:bodyPr anchor="ctr" anchorCtr="0"/>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538" lvl="1" indent="-342900">
              <a:spcBef>
                <a:spcPts val="300"/>
              </a:spcBef>
              <a:spcAft>
                <a:spcPts val="300"/>
              </a:spcAft>
              <a:tabLst>
                <a:tab pos="1706563" algn="l"/>
              </a:tabLst>
            </a:pPr>
            <a:r>
              <a:rPr lang="en-US" sz="2000" dirty="0"/>
              <a:t>Different fire-hazard properties are important for different types of materials used in different locations </a:t>
            </a:r>
          </a:p>
          <a:p>
            <a:pPr marL="617538" lvl="1" indent="-342900">
              <a:spcBef>
                <a:spcPts val="300"/>
              </a:spcBef>
              <a:spcAft>
                <a:spcPts val="300"/>
              </a:spcAft>
              <a:tabLst>
                <a:tab pos="1706563" algn="l"/>
              </a:tabLst>
            </a:pPr>
            <a:r>
              <a:rPr lang="en-US" sz="2000" dirty="0"/>
              <a:t>Check material specifications to ensure they meet requirements</a:t>
            </a:r>
          </a:p>
        </p:txBody>
      </p:sp>
      <p:sp>
        <p:nvSpPr>
          <p:cNvPr id="24" name="Right hand block">
            <a:extLst>
              <a:ext uri="{FF2B5EF4-FFF2-40B4-BE49-F238E27FC236}">
                <a16:creationId xmlns:a16="http://schemas.microsoft.com/office/drawing/2014/main" xmlns="" id="{440C8B82-7C24-429F-96EC-C700EE6D7B6F}"/>
              </a:ext>
            </a:extLst>
          </p:cNvPr>
          <p:cNvSpPr txBox="1">
            <a:spLocks/>
          </p:cNvSpPr>
          <p:nvPr/>
        </p:nvSpPr>
        <p:spPr>
          <a:xfrm>
            <a:off x="6146800" y="4629325"/>
            <a:ext cx="6045200" cy="1986521"/>
          </a:xfrm>
          <a:prstGeom prst="rect">
            <a:avLst/>
          </a:prstGeom>
          <a:noFill/>
        </p:spPr>
        <p:txBody>
          <a:bodyPr anchor="ctr" anchorCtr="0"/>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538" lvl="1" indent="-342900">
              <a:spcBef>
                <a:spcPts val="300"/>
              </a:spcBef>
              <a:spcAft>
                <a:spcPts val="300"/>
              </a:spcAft>
              <a:tabLst>
                <a:tab pos="1706563" algn="l"/>
              </a:tabLst>
            </a:pPr>
            <a:r>
              <a:rPr lang="en-US" sz="2000" dirty="0"/>
              <a:t>Testing done using AS/NZS 1530, </a:t>
            </a:r>
            <a:r>
              <a:rPr lang="en-US" sz="2000" dirty="0" smtClean="0"/>
              <a:t>or </a:t>
            </a:r>
            <a:r>
              <a:rPr lang="en-US" sz="2000" dirty="0"/>
              <a:t>AS ISO 9239.1. </a:t>
            </a:r>
            <a:r>
              <a:rPr lang="en-US" sz="2000" dirty="0" smtClean="0"/>
              <a:t>AS </a:t>
            </a:r>
            <a:r>
              <a:rPr lang="en-US" sz="2000" dirty="0"/>
              <a:t>5637.1 </a:t>
            </a:r>
            <a:r>
              <a:rPr lang="en-US" sz="2000" dirty="0" smtClean="0"/>
              <a:t>directs to other tests.</a:t>
            </a:r>
            <a:endParaRPr lang="en-US" sz="2000" dirty="0"/>
          </a:p>
          <a:p>
            <a:pPr marL="617538" lvl="1" indent="-342900">
              <a:spcBef>
                <a:spcPts val="300"/>
              </a:spcBef>
              <a:spcAft>
                <a:spcPts val="300"/>
              </a:spcAft>
              <a:tabLst>
                <a:tab pos="1706563" algn="l"/>
              </a:tabLst>
            </a:pPr>
            <a:r>
              <a:rPr lang="en-US" sz="2000" dirty="0" smtClean="0"/>
              <a:t>Specification 3 Fire </a:t>
            </a:r>
            <a:r>
              <a:rPr lang="en-US" sz="2000" dirty="0"/>
              <a:t>Hazard </a:t>
            </a:r>
            <a:r>
              <a:rPr lang="en-US" sz="2000" dirty="0" smtClean="0"/>
              <a:t>Properties, Governing Requirements, </a:t>
            </a:r>
            <a:r>
              <a:rPr lang="en-US" sz="2000" dirty="0"/>
              <a:t>describes requirements for testing assemblies to AS/NZS 1530.3</a:t>
            </a:r>
          </a:p>
        </p:txBody>
      </p:sp>
      <p:cxnSp>
        <p:nvCxnSpPr>
          <p:cNvPr id="10" name="Dividing Line">
            <a:extLst>
              <a:ext uri="{FF2B5EF4-FFF2-40B4-BE49-F238E27FC236}">
                <a16:creationId xmlns:a16="http://schemas.microsoft.com/office/drawing/2014/main" xmlns="" id="{4B5E3653-4DF6-452A-8224-92B054A57918}"/>
              </a:ext>
            </a:extLst>
          </p:cNvPr>
          <p:cNvCxnSpPr>
            <a:cxnSpLocks/>
          </p:cNvCxnSpPr>
          <p:nvPr/>
        </p:nvCxnSpPr>
        <p:spPr>
          <a:xfrm>
            <a:off x="6096000" y="4735771"/>
            <a:ext cx="0" cy="176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pic>
        <p:nvPicPr>
          <p:cNvPr id="11"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1659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animBg="1">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lstStyle/>
          <a:p>
            <a:r>
              <a:rPr lang="en-AU" dirty="0"/>
              <a:t>Complete the sentences below…</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071060"/>
            <a:ext cx="11357977" cy="830997"/>
            <a:chOff x="1105700" y="2636176"/>
            <a:chExt cx="10539277" cy="830997"/>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2881" y="2636176"/>
              <a:ext cx="9912096" cy="830997"/>
            </a:xfrm>
            <a:prstGeom prst="rect">
              <a:avLst/>
            </a:prstGeom>
            <a:noFill/>
          </p:spPr>
          <p:txBody>
            <a:bodyPr wrap="square" rtlCol="0">
              <a:spAutoFit/>
            </a:bodyPr>
            <a:lstStyle/>
            <a:p>
              <a:r>
                <a:rPr lang="en-AU" sz="2400" dirty="0">
                  <a:solidFill>
                    <a:schemeClr val="tx1"/>
                  </a:solidFill>
                </a:rPr>
                <a:t>A material is </a:t>
              </a:r>
              <a:r>
                <a:rPr lang="en-AU" sz="2400" b="1" dirty="0">
                  <a:solidFill>
                    <a:schemeClr val="accent2"/>
                  </a:solidFill>
                </a:rPr>
                <a:t>_______________ </a:t>
              </a:r>
              <a:r>
                <a:rPr lang="en-AU" sz="2400" dirty="0">
                  <a:solidFill>
                    <a:schemeClr val="tx1"/>
                  </a:solidFill>
                </a:rPr>
                <a:t>if it </a:t>
              </a:r>
              <a:r>
                <a:rPr lang="en-AU" sz="2400" dirty="0" smtClean="0">
                  <a:solidFill>
                    <a:schemeClr val="tx1"/>
                  </a:solidFill>
                </a:rPr>
                <a:t>is not deemed combustible by AS 1530.1 – Combustibility Tests for Materials.</a:t>
              </a:r>
              <a:endParaRPr lang="en-AU" sz="2400" dirty="0">
                <a:solidFill>
                  <a:schemeClr val="tx1"/>
                </a:solidFill>
              </a:endParaRP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1999" y="3032846"/>
            <a:ext cx="11357229" cy="830997"/>
            <a:chOff x="1149242" y="4326704"/>
            <a:chExt cx="10537660" cy="830997"/>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dirty="0">
                  <a:solidFill>
                    <a:schemeClr val="tx1"/>
                  </a:solidFill>
                </a:rPr>
                <a:t>Building elements that could be exposed to fire may be required to meet a minimum </a:t>
              </a:r>
              <a:r>
                <a:rPr lang="en-AU" sz="2400" b="1" dirty="0">
                  <a:solidFill>
                    <a:schemeClr val="accent2"/>
                  </a:solidFill>
                </a:rPr>
                <a:t>______________________</a:t>
              </a:r>
              <a:r>
                <a:rPr lang="en-AU" sz="2400" dirty="0">
                  <a:solidFill>
                    <a:schemeClr val="tx1"/>
                  </a:solidFill>
                </a:rPr>
                <a:t>.</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474682"/>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190248"/>
            <a:ext cx="11358445" cy="830997"/>
            <a:chOff x="1105700" y="3531948"/>
            <a:chExt cx="11358445" cy="830997"/>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10730828" cy="830997"/>
            </a:xfrm>
            <a:prstGeom prst="rect">
              <a:avLst/>
            </a:prstGeom>
            <a:noFill/>
          </p:spPr>
          <p:txBody>
            <a:bodyPr wrap="square" rtlCol="0">
              <a:spAutoFit/>
            </a:bodyPr>
            <a:lstStyle/>
            <a:p>
              <a:r>
                <a:rPr lang="en-AU" sz="2400" dirty="0">
                  <a:solidFill>
                    <a:schemeClr val="tx1"/>
                  </a:solidFill>
                </a:rPr>
                <a:t>A  </a:t>
              </a:r>
              <a:r>
                <a:rPr lang="en-AU" sz="2400" b="1" dirty="0">
                  <a:solidFill>
                    <a:schemeClr val="accent2"/>
                  </a:solidFill>
                </a:rPr>
                <a:t>________________ </a:t>
              </a:r>
              <a:r>
                <a:rPr lang="en-AU" sz="2400" b="1" dirty="0"/>
                <a:t> </a:t>
              </a:r>
              <a:r>
                <a:rPr lang="en-AU" sz="2400" dirty="0"/>
                <a:t>for</a:t>
              </a:r>
              <a:r>
                <a:rPr lang="en-AU" sz="2400" dirty="0">
                  <a:solidFill>
                    <a:schemeClr val="tx1"/>
                  </a:solidFill>
                </a:rPr>
                <a:t> a </a:t>
              </a:r>
              <a:r>
                <a:rPr lang="en-AU" sz="2400" dirty="0"/>
                <a:t>building</a:t>
              </a:r>
              <a:r>
                <a:rPr lang="en-AU" sz="2400" dirty="0">
                  <a:solidFill>
                    <a:schemeClr val="tx1"/>
                  </a:solidFill>
                </a:rPr>
                <a:t> is any </a:t>
              </a:r>
              <a:r>
                <a:rPr lang="en-AU" sz="2400" dirty="0" smtClean="0">
                  <a:solidFill>
                    <a:schemeClr val="tx1"/>
                  </a:solidFill>
                </a:rPr>
                <a:t>listed feature </a:t>
              </a:r>
              <a:r>
                <a:rPr lang="en-AU" sz="2400" dirty="0">
                  <a:solidFill>
                    <a:schemeClr val="tx1"/>
                  </a:solidFill>
                </a:rPr>
                <a:t>from which fire could </a:t>
              </a:r>
              <a:r>
                <a:rPr lang="en-AU" sz="2400" dirty="0"/>
                <a:t>spread to the building, or to which fire could spread from the building.</a:t>
              </a:r>
              <a:endParaRPr lang="en-AU" sz="2400" dirty="0">
                <a:solidFill>
                  <a:schemeClr val="tx1"/>
                </a:solidFill>
              </a:endParaRP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679926"/>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2000" y="5366312"/>
            <a:ext cx="11356392" cy="830997"/>
            <a:chOff x="1149242" y="5408705"/>
            <a:chExt cx="11356392" cy="830997"/>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10730828" cy="830997"/>
            </a:xfrm>
            <a:prstGeom prst="rect">
              <a:avLst/>
            </a:prstGeom>
            <a:noFill/>
          </p:spPr>
          <p:txBody>
            <a:bodyPr wrap="square" rtlCol="0">
              <a:spAutoFit/>
            </a:bodyPr>
            <a:lstStyle/>
            <a:p>
              <a:r>
                <a:rPr lang="en-AU" sz="2400" dirty="0">
                  <a:solidFill>
                    <a:schemeClr val="tx1"/>
                  </a:solidFill>
                </a:rPr>
                <a:t>A building materia</a:t>
              </a:r>
              <a:r>
                <a:rPr lang="en-AU" sz="2400" dirty="0"/>
                <a:t>l’s  </a:t>
              </a:r>
              <a:r>
                <a:rPr lang="en-AU" sz="2400" b="1" dirty="0">
                  <a:solidFill>
                    <a:schemeClr val="accent2"/>
                  </a:solidFill>
                </a:rPr>
                <a:t>___________________</a:t>
              </a:r>
              <a:r>
                <a:rPr lang="en-AU" sz="2400" dirty="0"/>
                <a:t> indicate how that material will behave under specific fire test conditions.</a:t>
              </a:r>
              <a:endParaRPr lang="en-AU" sz="2400" dirty="0">
                <a:solidFill>
                  <a:schemeClr val="tx1"/>
                </a:solidFill>
              </a:endParaRP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59400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2518586" y="2030310"/>
            <a:ext cx="3418114" cy="524335"/>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chemeClr val="accent2"/>
                </a:solidFill>
              </a:rPr>
              <a:t>non-combustible</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2345024" y="3412229"/>
            <a:ext cx="4090161" cy="444513"/>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chemeClr val="accent2"/>
                </a:solidFill>
              </a:rPr>
              <a:t>fire-resistance level (FRL)</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1359512" y="4201134"/>
            <a:ext cx="3009791" cy="47271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sz="2400" b="1" dirty="0">
                <a:solidFill>
                  <a:schemeClr val="accent2"/>
                </a:solidFill>
              </a:rPr>
              <a:t>fire source feature</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3825763" y="5366311"/>
            <a:ext cx="3597284" cy="415499"/>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chemeClr val="accent2"/>
                </a:solidFill>
              </a:rPr>
              <a:t>fire hazard properties</a:t>
            </a:r>
          </a:p>
        </p:txBody>
      </p:sp>
      <p:pic>
        <p:nvPicPr>
          <p:cNvPr id="2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08846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9"/>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8BEBBC31-81D6-49FE-89BC-8ACE15693E84}"/>
              </a:ext>
            </a:extLst>
          </p:cNvPr>
          <p:cNvSpPr>
            <a:spLocks noGrp="1"/>
          </p:cNvSpPr>
          <p:nvPr>
            <p:ph type="body" sz="quarter" idx="11"/>
          </p:nvPr>
        </p:nvSpPr>
        <p:spPr/>
        <p:txBody>
          <a:bodyPr/>
          <a:lstStyle/>
          <a:p>
            <a:r>
              <a:rPr lang="en-AU" dirty="0"/>
              <a:t>How do we achieve fire safety?</a:t>
            </a:r>
          </a:p>
        </p:txBody>
      </p:sp>
      <p:sp>
        <p:nvSpPr>
          <p:cNvPr id="3" name="Right hand block">
            <a:extLst>
              <a:ext uri="{FF2B5EF4-FFF2-40B4-BE49-F238E27FC236}">
                <a16:creationId xmlns:a16="http://schemas.microsoft.com/office/drawing/2014/main" xmlns="" id="{646416FD-E375-40A5-B46B-32D2B3C05D00}"/>
              </a:ext>
            </a:extLst>
          </p:cNvPr>
          <p:cNvSpPr>
            <a:spLocks noGrp="1"/>
          </p:cNvSpPr>
          <p:nvPr>
            <p:ph type="body" sz="quarter" idx="10"/>
          </p:nvPr>
        </p:nvSpPr>
        <p:spPr/>
        <p:txBody>
          <a:bodyPr>
            <a:normAutofit/>
          </a:bodyPr>
          <a:lstStyle/>
          <a:p>
            <a:pPr marL="0" indent="0">
              <a:buNone/>
            </a:pPr>
            <a:r>
              <a:rPr lang="en-AU" sz="2600" dirty="0"/>
              <a:t>May include fire safety measures that are:</a:t>
            </a:r>
          </a:p>
          <a:p>
            <a:r>
              <a:rPr lang="en-AU" sz="2600" b="1" dirty="0">
                <a:solidFill>
                  <a:schemeClr val="accent1"/>
                </a:solidFill>
              </a:rPr>
              <a:t>Active </a:t>
            </a:r>
            <a:r>
              <a:rPr lang="en-AU" sz="2600" dirty="0"/>
              <a:t>–</a:t>
            </a:r>
            <a:r>
              <a:rPr lang="en-AU" sz="2600" b="1" dirty="0">
                <a:solidFill>
                  <a:schemeClr val="accent1"/>
                </a:solidFill>
              </a:rPr>
              <a:t> </a:t>
            </a:r>
            <a:r>
              <a:rPr lang="en-AU" sz="2600" dirty="0"/>
              <a:t>measures that are triggered when exposed to the products of fire such as heat, smoke or toxic gas, or are manually operated</a:t>
            </a:r>
          </a:p>
          <a:p>
            <a:r>
              <a:rPr lang="en-AU" sz="2600" b="1" dirty="0">
                <a:solidFill>
                  <a:schemeClr val="accent1"/>
                </a:solidFill>
              </a:rPr>
              <a:t>Passive</a:t>
            </a:r>
            <a:r>
              <a:rPr lang="en-AU" sz="2600" dirty="0"/>
              <a:t> – measures that do not respond or activate when subjected to fire or fire products</a:t>
            </a:r>
          </a:p>
        </p:txBody>
      </p:sp>
      <p:sp>
        <p:nvSpPr>
          <p:cNvPr id="4" name="Left hand block">
            <a:extLst>
              <a:ext uri="{FF2B5EF4-FFF2-40B4-BE49-F238E27FC236}">
                <a16:creationId xmlns:a16="http://schemas.microsoft.com/office/drawing/2014/main" xmlns="" id="{1DBD2D66-39ED-4990-92E5-C22683F1A80E}"/>
              </a:ext>
            </a:extLst>
          </p:cNvPr>
          <p:cNvSpPr>
            <a:spLocks noGrp="1"/>
          </p:cNvSpPr>
          <p:nvPr>
            <p:ph type="body" sz="quarter" idx="12"/>
          </p:nvPr>
        </p:nvSpPr>
        <p:spPr/>
        <p:txBody>
          <a:bodyPr>
            <a:normAutofit/>
          </a:bodyPr>
          <a:lstStyle/>
          <a:p>
            <a:r>
              <a:rPr lang="en-AU" sz="2600" dirty="0"/>
              <a:t>Modern buildings typically contain a number of individual fire safety measures that in combination, form a </a:t>
            </a:r>
            <a:r>
              <a:rPr lang="en-AU" sz="2600" b="1" dirty="0">
                <a:solidFill>
                  <a:schemeClr val="accent1"/>
                </a:solidFill>
              </a:rPr>
              <a:t>fire safety system</a:t>
            </a:r>
          </a:p>
          <a:p>
            <a:r>
              <a:rPr lang="en-AU" sz="2600" dirty="0"/>
              <a:t>One or a combination of methods used in a building to:</a:t>
            </a:r>
          </a:p>
          <a:p>
            <a:pPr lvl="1"/>
            <a:r>
              <a:rPr lang="en-AU" sz="2600" dirty="0"/>
              <a:t>Warn people of an emergency</a:t>
            </a:r>
          </a:p>
          <a:p>
            <a:pPr lvl="1"/>
            <a:r>
              <a:rPr lang="en-AU" sz="2600" dirty="0"/>
              <a:t>Provide for safe evacuation</a:t>
            </a:r>
          </a:p>
          <a:p>
            <a:pPr lvl="1"/>
            <a:r>
              <a:rPr lang="en-AU" sz="2600" dirty="0"/>
              <a:t>Restrict the spread of fire</a:t>
            </a:r>
          </a:p>
          <a:p>
            <a:pPr lvl="1"/>
            <a:r>
              <a:rPr lang="en-AU" sz="2600" dirty="0"/>
              <a:t>Extinguish a fire</a:t>
            </a:r>
          </a:p>
        </p:txBody>
      </p:sp>
      <p:pic>
        <p:nvPicPr>
          <p:cNvPr id="6"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039934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6236DFB-8D95-4F87-BDC7-28B470D31D96}"/>
              </a:ext>
            </a:extLst>
          </p:cNvPr>
          <p:cNvSpPr>
            <a:spLocks noGrp="1"/>
          </p:cNvSpPr>
          <p:nvPr>
            <p:ph type="body" sz="quarter" idx="11"/>
          </p:nvPr>
        </p:nvSpPr>
        <p:spPr/>
        <p:txBody>
          <a:bodyPr/>
          <a:lstStyle/>
          <a:p>
            <a:r>
              <a:rPr lang="en-AU" dirty="0"/>
              <a:t>What are active fire safety measures?</a:t>
            </a:r>
          </a:p>
        </p:txBody>
      </p:sp>
      <p:pic>
        <p:nvPicPr>
          <p:cNvPr id="4" name="Sprinkler image" title="Fire sprinkler on ceiling">
            <a:extLst>
              <a:ext uri="{FF2B5EF4-FFF2-40B4-BE49-F238E27FC236}">
                <a16:creationId xmlns:a16="http://schemas.microsoft.com/office/drawing/2014/main" xmlns="" id="{877812FC-B412-418B-A9FD-B98BF364DB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2" r="1551"/>
          <a:stretch/>
        </p:blipFill>
        <p:spPr>
          <a:xfrm>
            <a:off x="8461362" y="4445686"/>
            <a:ext cx="1980000" cy="1408857"/>
          </a:xfrm>
          <a:prstGeom prst="rect">
            <a:avLst/>
          </a:prstGeom>
        </p:spPr>
      </p:pic>
      <p:pic>
        <p:nvPicPr>
          <p:cNvPr id="5" name="Breakable alarm image" title="Break glass alarm">
            <a:extLst>
              <a:ext uri="{FF2B5EF4-FFF2-40B4-BE49-F238E27FC236}">
                <a16:creationId xmlns:a16="http://schemas.microsoft.com/office/drawing/2014/main" xmlns="" id="{C5D19F36-AB2D-4CAF-8290-BC3DC23A1B49}"/>
              </a:ext>
            </a:extLst>
          </p:cNvPr>
          <p:cNvPicPr>
            <a:picLocks noChangeAspect="1"/>
          </p:cNvPicPr>
          <p:nvPr/>
        </p:nvPicPr>
        <p:blipFill>
          <a:blip r:embed="rId5"/>
          <a:stretch>
            <a:fillRect/>
          </a:stretch>
        </p:blipFill>
        <p:spPr>
          <a:xfrm>
            <a:off x="8431859" y="2419661"/>
            <a:ext cx="1980000" cy="1325982"/>
          </a:xfrm>
          <a:prstGeom prst="rect">
            <a:avLst/>
          </a:prstGeom>
        </p:spPr>
      </p:pic>
      <p:pic>
        <p:nvPicPr>
          <p:cNvPr id="6" name="Smoke alarm image" title="Smoke alarm">
            <a:extLst>
              <a:ext uri="{FF2B5EF4-FFF2-40B4-BE49-F238E27FC236}">
                <a16:creationId xmlns:a16="http://schemas.microsoft.com/office/drawing/2014/main" xmlns="" id="{E62515AF-39CB-4ECF-8384-A77404C476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23"/>
          <a:stretch/>
        </p:blipFill>
        <p:spPr>
          <a:xfrm>
            <a:off x="1971035" y="2396716"/>
            <a:ext cx="1980000" cy="1417027"/>
          </a:xfrm>
          <a:prstGeom prst="rect">
            <a:avLst/>
          </a:prstGeom>
        </p:spPr>
      </p:pic>
      <p:pic>
        <p:nvPicPr>
          <p:cNvPr id="7" name="Extiknguisher image" title="Fire extinguisher">
            <a:extLst>
              <a:ext uri="{FF2B5EF4-FFF2-40B4-BE49-F238E27FC236}">
                <a16:creationId xmlns:a16="http://schemas.microsoft.com/office/drawing/2014/main" xmlns="" id="{AEDAA730-C9B4-4601-9670-6EFD1BA32A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1035" y="4539469"/>
            <a:ext cx="1980000" cy="131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Fire fighter image" title="Firemen putting out fire">
            <a:extLst>
              <a:ext uri="{FF2B5EF4-FFF2-40B4-BE49-F238E27FC236}">
                <a16:creationId xmlns:a16="http://schemas.microsoft.com/office/drawing/2014/main" xmlns="" id="{268ED398-66A1-48B1-B2A0-873A242261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432"/>
          <a:stretch/>
        </p:blipFill>
        <p:spPr>
          <a:xfrm>
            <a:off x="6281062" y="2002652"/>
            <a:ext cx="1702781" cy="2160000"/>
          </a:xfrm>
          <a:prstGeom prst="rect">
            <a:avLst/>
          </a:prstGeom>
        </p:spPr>
      </p:pic>
      <p:pic>
        <p:nvPicPr>
          <p:cNvPr id="12" name="Fire blanket image" title="Fire blanket on wall">
            <a:extLst>
              <a:ext uri="{FF2B5EF4-FFF2-40B4-BE49-F238E27FC236}">
                <a16:creationId xmlns:a16="http://schemas.microsoft.com/office/drawing/2014/main" xmlns="" id="{51A2753B-3A5B-435A-A1D1-CBB95C3465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6800" y="2002652"/>
            <a:ext cx="1439532" cy="2160000"/>
          </a:xfrm>
          <a:prstGeom prst="rect">
            <a:avLst/>
          </a:prstGeom>
        </p:spPr>
      </p:pic>
      <p:pic>
        <p:nvPicPr>
          <p:cNvPr id="13" name="Fire hose reel image" descr="Fire extinguisher and hose reel in hotel corridor">
            <a:extLst>
              <a:ext uri="{FF2B5EF4-FFF2-40B4-BE49-F238E27FC236}">
                <a16:creationId xmlns:a16="http://schemas.microsoft.com/office/drawing/2014/main" xmlns="" id="{FCE2E1C7-6BCE-408B-8F4A-EB3F5FE7E5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6571" y="5150113"/>
            <a:ext cx="1980000" cy="1319677"/>
          </a:xfrm>
          <a:prstGeom prst="rect">
            <a:avLst/>
          </a:prstGeom>
        </p:spPr>
      </p:pic>
      <p:sp>
        <p:nvSpPr>
          <p:cNvPr id="8" name="Break glass alarm label">
            <a:extLst>
              <a:ext uri="{FF2B5EF4-FFF2-40B4-BE49-F238E27FC236}">
                <a16:creationId xmlns:a16="http://schemas.microsoft.com/office/drawing/2014/main" xmlns="" id="{45266399-D427-4647-9AE4-7CE28526E938}"/>
              </a:ext>
            </a:extLst>
          </p:cNvPr>
          <p:cNvSpPr txBox="1"/>
          <p:nvPr/>
        </p:nvSpPr>
        <p:spPr>
          <a:xfrm>
            <a:off x="10418784" y="2782669"/>
            <a:ext cx="1426890" cy="646331"/>
          </a:xfrm>
          <a:prstGeom prst="rect">
            <a:avLst/>
          </a:prstGeom>
          <a:noFill/>
        </p:spPr>
        <p:txBody>
          <a:bodyPr wrap="square" rtlCol="0">
            <a:spAutoFit/>
          </a:bodyPr>
          <a:lstStyle/>
          <a:p>
            <a:pPr algn="ctr"/>
            <a:r>
              <a:rPr lang="en-AU" dirty="0"/>
              <a:t>Break-glass fire alarm</a:t>
            </a:r>
          </a:p>
        </p:txBody>
      </p:sp>
      <p:sp>
        <p:nvSpPr>
          <p:cNvPr id="14" name="Auto sprinkler label">
            <a:extLst>
              <a:ext uri="{FF2B5EF4-FFF2-40B4-BE49-F238E27FC236}">
                <a16:creationId xmlns:a16="http://schemas.microsoft.com/office/drawing/2014/main" xmlns="" id="{9316213C-9A6B-4B46-A527-F991811AD7EE}"/>
              </a:ext>
            </a:extLst>
          </p:cNvPr>
          <p:cNvSpPr txBox="1"/>
          <p:nvPr/>
        </p:nvSpPr>
        <p:spPr>
          <a:xfrm>
            <a:off x="10441362" y="4826948"/>
            <a:ext cx="1426890" cy="646331"/>
          </a:xfrm>
          <a:prstGeom prst="rect">
            <a:avLst/>
          </a:prstGeom>
          <a:noFill/>
        </p:spPr>
        <p:txBody>
          <a:bodyPr wrap="square" rtlCol="0">
            <a:spAutoFit/>
          </a:bodyPr>
          <a:lstStyle/>
          <a:p>
            <a:pPr algn="ctr"/>
            <a:r>
              <a:rPr lang="en-AU" dirty="0"/>
              <a:t>Automatic sprinkler</a:t>
            </a:r>
          </a:p>
        </p:txBody>
      </p:sp>
      <p:sp>
        <p:nvSpPr>
          <p:cNvPr id="15" name="Smoke alarm label">
            <a:extLst>
              <a:ext uri="{FF2B5EF4-FFF2-40B4-BE49-F238E27FC236}">
                <a16:creationId xmlns:a16="http://schemas.microsoft.com/office/drawing/2014/main" xmlns="" id="{8C867305-7CF5-48C7-ACDD-3F4D3C02ED63}"/>
              </a:ext>
            </a:extLst>
          </p:cNvPr>
          <p:cNvSpPr txBox="1"/>
          <p:nvPr/>
        </p:nvSpPr>
        <p:spPr>
          <a:xfrm>
            <a:off x="312384" y="2782669"/>
            <a:ext cx="1662306" cy="646331"/>
          </a:xfrm>
          <a:prstGeom prst="rect">
            <a:avLst/>
          </a:prstGeom>
          <a:noFill/>
        </p:spPr>
        <p:txBody>
          <a:bodyPr wrap="square" rtlCol="0">
            <a:spAutoFit/>
          </a:bodyPr>
          <a:lstStyle/>
          <a:p>
            <a:pPr algn="ctr"/>
            <a:r>
              <a:rPr lang="en-AU" dirty="0"/>
              <a:t>Wired smoke alarm</a:t>
            </a:r>
          </a:p>
        </p:txBody>
      </p:sp>
      <p:sp>
        <p:nvSpPr>
          <p:cNvPr id="16" name="Extinguisher label">
            <a:extLst>
              <a:ext uri="{FF2B5EF4-FFF2-40B4-BE49-F238E27FC236}">
                <a16:creationId xmlns:a16="http://schemas.microsoft.com/office/drawing/2014/main" xmlns="" id="{69CA5641-DEE0-4332-A007-C1BFC7B58277}"/>
              </a:ext>
            </a:extLst>
          </p:cNvPr>
          <p:cNvSpPr txBox="1"/>
          <p:nvPr/>
        </p:nvSpPr>
        <p:spPr>
          <a:xfrm>
            <a:off x="459141" y="4826948"/>
            <a:ext cx="1504235" cy="646331"/>
          </a:xfrm>
          <a:prstGeom prst="rect">
            <a:avLst/>
          </a:prstGeom>
          <a:noFill/>
        </p:spPr>
        <p:txBody>
          <a:bodyPr wrap="square" rtlCol="0">
            <a:spAutoFit/>
          </a:bodyPr>
          <a:lstStyle/>
          <a:p>
            <a:pPr algn="ctr"/>
            <a:r>
              <a:rPr lang="en-AU" dirty="0"/>
              <a:t>Fire extinguisher</a:t>
            </a:r>
          </a:p>
        </p:txBody>
      </p:sp>
      <p:sp>
        <p:nvSpPr>
          <p:cNvPr id="17" name="Fire fighters label">
            <a:extLst>
              <a:ext uri="{FF2B5EF4-FFF2-40B4-BE49-F238E27FC236}">
                <a16:creationId xmlns:a16="http://schemas.microsoft.com/office/drawing/2014/main" xmlns="" id="{4408F1EB-A430-452D-9503-17FB245C573D}"/>
              </a:ext>
            </a:extLst>
          </p:cNvPr>
          <p:cNvSpPr txBox="1"/>
          <p:nvPr/>
        </p:nvSpPr>
        <p:spPr>
          <a:xfrm>
            <a:off x="6349524" y="4178417"/>
            <a:ext cx="1662306" cy="646331"/>
          </a:xfrm>
          <a:prstGeom prst="rect">
            <a:avLst/>
          </a:prstGeom>
          <a:noFill/>
        </p:spPr>
        <p:txBody>
          <a:bodyPr wrap="square" rtlCol="0">
            <a:spAutoFit/>
          </a:bodyPr>
          <a:lstStyle/>
          <a:p>
            <a:pPr algn="ctr"/>
            <a:r>
              <a:rPr lang="en-AU" dirty="0"/>
              <a:t>Fire fighting service</a:t>
            </a:r>
          </a:p>
        </p:txBody>
      </p:sp>
      <p:sp>
        <p:nvSpPr>
          <p:cNvPr id="18" name="Fire hose reel label">
            <a:extLst>
              <a:ext uri="{FF2B5EF4-FFF2-40B4-BE49-F238E27FC236}">
                <a16:creationId xmlns:a16="http://schemas.microsoft.com/office/drawing/2014/main" xmlns="" id="{CD5CE0CE-2ECA-42A4-BCE8-CFA726E94E80}"/>
              </a:ext>
            </a:extLst>
          </p:cNvPr>
          <p:cNvSpPr txBox="1"/>
          <p:nvPr/>
        </p:nvSpPr>
        <p:spPr>
          <a:xfrm>
            <a:off x="6996571" y="5781370"/>
            <a:ext cx="1360089" cy="646331"/>
          </a:xfrm>
          <a:prstGeom prst="rect">
            <a:avLst/>
          </a:prstGeom>
          <a:noFill/>
        </p:spPr>
        <p:txBody>
          <a:bodyPr wrap="square" rtlCol="0">
            <a:spAutoFit/>
          </a:bodyPr>
          <a:lstStyle/>
          <a:p>
            <a:pPr algn="ctr"/>
            <a:r>
              <a:rPr lang="en-AU" dirty="0"/>
              <a:t>Fire hose reel</a:t>
            </a:r>
          </a:p>
        </p:txBody>
      </p:sp>
      <p:sp>
        <p:nvSpPr>
          <p:cNvPr id="19" name="Fire blanket label">
            <a:extLst>
              <a:ext uri="{FF2B5EF4-FFF2-40B4-BE49-F238E27FC236}">
                <a16:creationId xmlns:a16="http://schemas.microsoft.com/office/drawing/2014/main" xmlns="" id="{BC0598B9-BB9D-46AC-8037-C8C27D81FC5D}"/>
              </a:ext>
            </a:extLst>
          </p:cNvPr>
          <p:cNvSpPr txBox="1"/>
          <p:nvPr/>
        </p:nvSpPr>
        <p:spPr>
          <a:xfrm>
            <a:off x="4338242" y="4178417"/>
            <a:ext cx="1504235" cy="369332"/>
          </a:xfrm>
          <a:prstGeom prst="rect">
            <a:avLst/>
          </a:prstGeom>
          <a:noFill/>
        </p:spPr>
        <p:txBody>
          <a:bodyPr wrap="square" rtlCol="0">
            <a:spAutoFit/>
          </a:bodyPr>
          <a:lstStyle/>
          <a:p>
            <a:pPr algn="ctr"/>
            <a:r>
              <a:rPr lang="en-AU" dirty="0"/>
              <a:t>Fire blanket</a:t>
            </a:r>
          </a:p>
        </p:txBody>
      </p:sp>
      <p:sp>
        <p:nvSpPr>
          <p:cNvPr id="9" name="Fire extinguiser highlight box">
            <a:extLst>
              <a:ext uri="{FF2B5EF4-FFF2-40B4-BE49-F238E27FC236}">
                <a16:creationId xmlns:a16="http://schemas.microsoft.com/office/drawing/2014/main" xmlns="" id="{1A786F46-3836-4C52-A670-D3C1BC43A25A}"/>
              </a:ext>
            </a:extLst>
          </p:cNvPr>
          <p:cNvSpPr/>
          <p:nvPr/>
        </p:nvSpPr>
        <p:spPr>
          <a:xfrm>
            <a:off x="459141" y="4260028"/>
            <a:ext cx="3807985" cy="1873955"/>
          </a:xfrm>
          <a:prstGeom prst="rect">
            <a:avLst/>
          </a:prstGeom>
          <a:noFill/>
          <a:ln>
            <a:solidFill>
              <a:schemeClr val="accent2"/>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Breakglass alarm highlight box">
            <a:extLst>
              <a:ext uri="{FF2B5EF4-FFF2-40B4-BE49-F238E27FC236}">
                <a16:creationId xmlns:a16="http://schemas.microsoft.com/office/drawing/2014/main" xmlns="" id="{1D84114A-90D8-435C-907F-309397012DA7}"/>
              </a:ext>
            </a:extLst>
          </p:cNvPr>
          <p:cNvSpPr/>
          <p:nvPr/>
        </p:nvSpPr>
        <p:spPr>
          <a:xfrm>
            <a:off x="8186344" y="2145674"/>
            <a:ext cx="3659329" cy="1873955"/>
          </a:xfrm>
          <a:prstGeom prst="rect">
            <a:avLst/>
          </a:prstGeom>
          <a:noFill/>
          <a:ln>
            <a:solidFill>
              <a:schemeClr val="accent2"/>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Fire hose reel highlight box">
            <a:extLst>
              <a:ext uri="{FF2B5EF4-FFF2-40B4-BE49-F238E27FC236}">
                <a16:creationId xmlns:a16="http://schemas.microsoft.com/office/drawing/2014/main" xmlns="" id="{857D200C-2452-4005-8B4C-8AAAA108C805}"/>
              </a:ext>
            </a:extLst>
          </p:cNvPr>
          <p:cNvSpPr/>
          <p:nvPr/>
        </p:nvSpPr>
        <p:spPr>
          <a:xfrm>
            <a:off x="4716658" y="5012926"/>
            <a:ext cx="3601583" cy="1651423"/>
          </a:xfrm>
          <a:prstGeom prst="rect">
            <a:avLst/>
          </a:prstGeom>
          <a:noFill/>
          <a:ln>
            <a:solidFill>
              <a:schemeClr val="accent2"/>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Fire blanket highlight box">
            <a:extLst>
              <a:ext uri="{FF2B5EF4-FFF2-40B4-BE49-F238E27FC236}">
                <a16:creationId xmlns:a16="http://schemas.microsoft.com/office/drawing/2014/main" xmlns="" id="{667168CF-3B48-4A0D-A2BE-1FD63F29B4D9}"/>
              </a:ext>
            </a:extLst>
          </p:cNvPr>
          <p:cNvSpPr/>
          <p:nvPr/>
        </p:nvSpPr>
        <p:spPr>
          <a:xfrm>
            <a:off x="4094706" y="1845691"/>
            <a:ext cx="1831072" cy="2702058"/>
          </a:xfrm>
          <a:prstGeom prst="rect">
            <a:avLst/>
          </a:prstGeom>
          <a:noFill/>
          <a:ln>
            <a:solidFill>
              <a:schemeClr val="accent2"/>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3"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0964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strVal val="#ppt_h"/>
                                          </p:val>
                                        </p:tav>
                                        <p:tav tm="100000">
                                          <p:val>
                                            <p:strVal val="#ppt_h"/>
                                          </p:val>
                                        </p:tav>
                                      </p:tavLst>
                                    </p:anim>
                                  </p:childTnLst>
                                </p:cTn>
                              </p:par>
                              <p:par>
                                <p:cTn id="48" presetID="17"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67" restart="whenNotActive" fill="hold" evtFilter="cancelBubble" nodeType="interactiveSeq">
                <p:stCondLst>
                  <p:cond evt="onClick" delay="0">
                    <p:tgtEl>
                      <p:spTgt spid="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p:bldP spid="14" grpId="0"/>
      <p:bldP spid="15" grpId="0"/>
      <p:bldP spid="16" grpId="0"/>
      <p:bldP spid="17" grpId="0"/>
      <p:bldP spid="18" grpId="0"/>
      <p:bldP spid="19" grpId="0"/>
      <p:bldP spid="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6236DFB-8D95-4F87-BDC7-28B470D31D96}"/>
              </a:ext>
            </a:extLst>
          </p:cNvPr>
          <p:cNvSpPr>
            <a:spLocks noGrp="1"/>
          </p:cNvSpPr>
          <p:nvPr>
            <p:ph type="body" sz="quarter" idx="11"/>
          </p:nvPr>
        </p:nvSpPr>
        <p:spPr/>
        <p:txBody>
          <a:bodyPr/>
          <a:lstStyle/>
          <a:p>
            <a:r>
              <a:rPr lang="en-AU" dirty="0"/>
              <a:t>What are passive fire safety measures?</a:t>
            </a:r>
          </a:p>
        </p:txBody>
      </p:sp>
      <p:pic>
        <p:nvPicPr>
          <p:cNvPr id="4" name="Fire door compartment image" title="Fire door">
            <a:extLst>
              <a:ext uri="{FF2B5EF4-FFF2-40B4-BE49-F238E27FC236}">
                <a16:creationId xmlns:a16="http://schemas.microsoft.com/office/drawing/2014/main" xmlns="" id="{1F37026A-B3D2-41C4-8E80-E2516AD97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981" y="4592626"/>
            <a:ext cx="1800000" cy="1282112"/>
          </a:xfrm>
          <a:prstGeom prst="rect">
            <a:avLst/>
          </a:prstGeom>
        </p:spPr>
      </p:pic>
      <p:pic>
        <p:nvPicPr>
          <p:cNvPr id="5" name="Stairway image" title="Fire-isolated stairwell">
            <a:extLst>
              <a:ext uri="{FF2B5EF4-FFF2-40B4-BE49-F238E27FC236}">
                <a16:creationId xmlns:a16="http://schemas.microsoft.com/office/drawing/2014/main" xmlns="" id="{B1A899A2-BC23-4920-AC05-C1EE84418A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008"/>
          <a:stretch/>
        </p:blipFill>
        <p:spPr>
          <a:xfrm>
            <a:off x="8413981" y="2381283"/>
            <a:ext cx="1800000" cy="1285626"/>
          </a:xfrm>
          <a:prstGeom prst="rect">
            <a:avLst/>
          </a:prstGeom>
        </p:spPr>
      </p:pic>
      <p:pic>
        <p:nvPicPr>
          <p:cNvPr id="8" name="House distance image" title="Aerial view of suburb">
            <a:extLst>
              <a:ext uri="{FF2B5EF4-FFF2-40B4-BE49-F238E27FC236}">
                <a16:creationId xmlns:a16="http://schemas.microsoft.com/office/drawing/2014/main" xmlns="" id="{1B936B94-0730-476B-B286-CE0FE1C474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370" t="1" r="955" b="2120"/>
          <a:stretch/>
        </p:blipFill>
        <p:spPr>
          <a:xfrm>
            <a:off x="1730548" y="2381282"/>
            <a:ext cx="2460792" cy="3493456"/>
          </a:xfrm>
          <a:prstGeom prst="rect">
            <a:avLst/>
          </a:prstGeom>
        </p:spPr>
      </p:pic>
      <p:pic>
        <p:nvPicPr>
          <p:cNvPr id="9" name="Bricks image" title="Brick wall">
            <a:extLst>
              <a:ext uri="{FF2B5EF4-FFF2-40B4-BE49-F238E27FC236}">
                <a16:creationId xmlns:a16="http://schemas.microsoft.com/office/drawing/2014/main" xmlns="" id="{DAA5DDF1-9517-439F-BE75-06497FBD93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08" r="8498" b="53243"/>
          <a:stretch/>
        </p:blipFill>
        <p:spPr>
          <a:xfrm>
            <a:off x="4879226" y="2381282"/>
            <a:ext cx="2846868" cy="981076"/>
          </a:xfrm>
          <a:prstGeom prst="rect">
            <a:avLst/>
          </a:prstGeom>
        </p:spPr>
      </p:pic>
      <p:pic>
        <p:nvPicPr>
          <p:cNvPr id="10" name="Metal sheeting image" title="Metal wall cladding">
            <a:extLst>
              <a:ext uri="{FF2B5EF4-FFF2-40B4-BE49-F238E27FC236}">
                <a16:creationId xmlns:a16="http://schemas.microsoft.com/office/drawing/2014/main" xmlns="" id="{825A4476-D654-45A3-9B99-E71D6ADF800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48717"/>
          <a:stretch/>
        </p:blipFill>
        <p:spPr>
          <a:xfrm>
            <a:off x="4871198" y="4592626"/>
            <a:ext cx="2849938" cy="974340"/>
          </a:xfrm>
          <a:prstGeom prst="rect">
            <a:avLst/>
          </a:prstGeom>
        </p:spPr>
      </p:pic>
      <p:sp>
        <p:nvSpPr>
          <p:cNvPr id="11" name="Fire rated elements label">
            <a:extLst>
              <a:ext uri="{FF2B5EF4-FFF2-40B4-BE49-F238E27FC236}">
                <a16:creationId xmlns:a16="http://schemas.microsoft.com/office/drawing/2014/main" xmlns="" id="{7E3971D2-D1E3-45C2-B134-36147739E148}"/>
              </a:ext>
            </a:extLst>
          </p:cNvPr>
          <p:cNvSpPr txBox="1"/>
          <p:nvPr/>
        </p:nvSpPr>
        <p:spPr>
          <a:xfrm>
            <a:off x="10222009" y="2594779"/>
            <a:ext cx="1376596" cy="923330"/>
          </a:xfrm>
          <a:prstGeom prst="rect">
            <a:avLst/>
          </a:prstGeom>
          <a:noFill/>
        </p:spPr>
        <p:txBody>
          <a:bodyPr wrap="square" rtlCol="0">
            <a:spAutoFit/>
          </a:bodyPr>
          <a:lstStyle/>
          <a:p>
            <a:pPr algn="ctr"/>
            <a:r>
              <a:rPr lang="en-AU" dirty="0"/>
              <a:t>Fire rated building elements</a:t>
            </a:r>
          </a:p>
        </p:txBody>
      </p:sp>
      <p:sp>
        <p:nvSpPr>
          <p:cNvPr id="12" name="Fire compartments label">
            <a:extLst>
              <a:ext uri="{FF2B5EF4-FFF2-40B4-BE49-F238E27FC236}">
                <a16:creationId xmlns:a16="http://schemas.microsoft.com/office/drawing/2014/main" xmlns="" id="{C4625179-894E-4B4B-B1E6-0C4B40A55CF2}"/>
              </a:ext>
            </a:extLst>
          </p:cNvPr>
          <p:cNvSpPr txBox="1"/>
          <p:nvPr/>
        </p:nvSpPr>
        <p:spPr>
          <a:xfrm>
            <a:off x="10221436" y="4745923"/>
            <a:ext cx="1377169" cy="369332"/>
          </a:xfrm>
          <a:prstGeom prst="rect">
            <a:avLst/>
          </a:prstGeom>
          <a:noFill/>
        </p:spPr>
        <p:txBody>
          <a:bodyPr wrap="square" rtlCol="0">
            <a:spAutoFit/>
          </a:bodyPr>
          <a:lstStyle/>
          <a:p>
            <a:pPr algn="ctr"/>
            <a:r>
              <a:rPr lang="en-AU" dirty="0"/>
              <a:t>Fire </a:t>
            </a:r>
            <a:r>
              <a:rPr lang="en-AU" dirty="0" smtClean="0"/>
              <a:t>doors</a:t>
            </a:r>
            <a:endParaRPr lang="en-AU" dirty="0"/>
          </a:p>
        </p:txBody>
      </p:sp>
      <p:sp>
        <p:nvSpPr>
          <p:cNvPr id="18" name="Non-com metal label">
            <a:extLst>
              <a:ext uri="{FF2B5EF4-FFF2-40B4-BE49-F238E27FC236}">
                <a16:creationId xmlns:a16="http://schemas.microsoft.com/office/drawing/2014/main" xmlns="" id="{56B8118C-BB74-498D-A161-7AC33337668A}"/>
              </a:ext>
            </a:extLst>
          </p:cNvPr>
          <p:cNvSpPr txBox="1"/>
          <p:nvPr/>
        </p:nvSpPr>
        <p:spPr>
          <a:xfrm>
            <a:off x="4863743" y="5566966"/>
            <a:ext cx="2849938" cy="646331"/>
          </a:xfrm>
          <a:prstGeom prst="rect">
            <a:avLst/>
          </a:prstGeom>
          <a:noFill/>
        </p:spPr>
        <p:txBody>
          <a:bodyPr wrap="square" rtlCol="0">
            <a:spAutoFit/>
          </a:bodyPr>
          <a:lstStyle/>
          <a:p>
            <a:pPr algn="ctr"/>
            <a:r>
              <a:rPr lang="en-AU" dirty="0"/>
              <a:t>Non-combustible cladding – sheet metal</a:t>
            </a:r>
          </a:p>
        </p:txBody>
      </p:sp>
      <p:sp>
        <p:nvSpPr>
          <p:cNvPr id="16" name="Non-com brick llabel">
            <a:extLst>
              <a:ext uri="{FF2B5EF4-FFF2-40B4-BE49-F238E27FC236}">
                <a16:creationId xmlns:a16="http://schemas.microsoft.com/office/drawing/2014/main" xmlns="" id="{9DF7AC68-3133-41E5-8258-5DBC82F431FD}"/>
              </a:ext>
            </a:extLst>
          </p:cNvPr>
          <p:cNvSpPr txBox="1"/>
          <p:nvPr/>
        </p:nvSpPr>
        <p:spPr>
          <a:xfrm>
            <a:off x="4871198" y="3362358"/>
            <a:ext cx="2849938" cy="646331"/>
          </a:xfrm>
          <a:prstGeom prst="rect">
            <a:avLst/>
          </a:prstGeom>
          <a:noFill/>
        </p:spPr>
        <p:txBody>
          <a:bodyPr wrap="square" rtlCol="0">
            <a:spAutoFit/>
          </a:bodyPr>
          <a:lstStyle/>
          <a:p>
            <a:pPr algn="ctr"/>
            <a:r>
              <a:rPr lang="en-AU" dirty="0"/>
              <a:t>Non-combustible cladding - brick</a:t>
            </a:r>
          </a:p>
        </p:txBody>
      </p:sp>
      <p:sp>
        <p:nvSpPr>
          <p:cNvPr id="17" name="Separation top label">
            <a:extLst>
              <a:ext uri="{FF2B5EF4-FFF2-40B4-BE49-F238E27FC236}">
                <a16:creationId xmlns:a16="http://schemas.microsoft.com/office/drawing/2014/main" xmlns="" id="{90CDE966-C513-4253-BE35-AD35A63CB90A}"/>
              </a:ext>
            </a:extLst>
          </p:cNvPr>
          <p:cNvSpPr txBox="1"/>
          <p:nvPr/>
        </p:nvSpPr>
        <p:spPr>
          <a:xfrm>
            <a:off x="218285" y="3588052"/>
            <a:ext cx="1504235" cy="923330"/>
          </a:xfrm>
          <a:prstGeom prst="rect">
            <a:avLst/>
          </a:prstGeom>
          <a:noFill/>
        </p:spPr>
        <p:txBody>
          <a:bodyPr wrap="square" rtlCol="0">
            <a:spAutoFit/>
          </a:bodyPr>
          <a:lstStyle/>
          <a:p>
            <a:pPr algn="ctr"/>
            <a:r>
              <a:rPr lang="en-AU" dirty="0"/>
              <a:t>Separation between buildings</a:t>
            </a:r>
          </a:p>
        </p:txBody>
      </p:sp>
      <p:pic>
        <p:nvPicPr>
          <p:cNvPr id="19"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992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1" grpId="0"/>
      <p:bldP spid="12" grpId="0"/>
      <p:bldP spid="18"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AD3F77A-75F6-4B82-A81C-0EE1CCD49B1A}"/>
              </a:ext>
            </a:extLst>
          </p:cNvPr>
          <p:cNvSpPr>
            <a:spLocks noGrp="1"/>
          </p:cNvSpPr>
          <p:nvPr>
            <p:ph type="body" sz="quarter" idx="11"/>
          </p:nvPr>
        </p:nvSpPr>
        <p:spPr/>
        <p:txBody>
          <a:bodyPr/>
          <a:lstStyle/>
          <a:p>
            <a:r>
              <a:rPr lang="en-AU" dirty="0"/>
              <a:t>Achieving fire safety in Volumes One and Two</a:t>
            </a:r>
          </a:p>
        </p:txBody>
      </p:sp>
      <p:sp>
        <p:nvSpPr>
          <p:cNvPr id="3" name="Right hand block">
            <a:extLst>
              <a:ext uri="{FF2B5EF4-FFF2-40B4-BE49-F238E27FC236}">
                <a16:creationId xmlns:a16="http://schemas.microsoft.com/office/drawing/2014/main" xmlns="" id="{6AD2BA00-CF96-4860-9E5A-A153F607E909}"/>
              </a:ext>
            </a:extLst>
          </p:cNvPr>
          <p:cNvSpPr>
            <a:spLocks noGrp="1"/>
          </p:cNvSpPr>
          <p:nvPr>
            <p:ph type="body" sz="quarter" idx="10"/>
          </p:nvPr>
        </p:nvSpPr>
        <p:spPr/>
        <p:txBody>
          <a:bodyPr>
            <a:noAutofit/>
          </a:bodyPr>
          <a:lstStyle/>
          <a:p>
            <a:pPr marL="0" indent="0" algn="ctr">
              <a:buNone/>
            </a:pPr>
            <a:r>
              <a:rPr lang="en-AU" sz="2400" b="1" dirty="0">
                <a:solidFill>
                  <a:srgbClr val="9E2A2B"/>
                </a:solidFill>
              </a:rPr>
              <a:t>Volume Two</a:t>
            </a:r>
          </a:p>
          <a:p>
            <a:r>
              <a:rPr lang="en-US" sz="2000" b="1" dirty="0"/>
              <a:t>Considerations</a:t>
            </a:r>
            <a:r>
              <a:rPr lang="en-US" sz="2000" dirty="0"/>
              <a:t>:</a:t>
            </a:r>
          </a:p>
          <a:p>
            <a:pPr lvl="1"/>
            <a:r>
              <a:rPr lang="en-US" sz="2000" dirty="0"/>
              <a:t>Risk of fire from activities in the building</a:t>
            </a:r>
          </a:p>
          <a:p>
            <a:pPr lvl="1"/>
            <a:r>
              <a:rPr lang="en-US" sz="2000" dirty="0"/>
              <a:t>Ability of occupants to evacuate quickly if asleep when fire breaks out</a:t>
            </a:r>
          </a:p>
          <a:p>
            <a:r>
              <a:rPr lang="en-AU" sz="2000" b="1" dirty="0"/>
              <a:t>Key responses</a:t>
            </a:r>
            <a:r>
              <a:rPr lang="en-AU" sz="2000" dirty="0"/>
              <a:t>:</a:t>
            </a:r>
          </a:p>
          <a:p>
            <a:pPr lvl="1"/>
            <a:r>
              <a:rPr lang="en-AU" sz="2000" dirty="0"/>
              <a:t>Separation of buildings</a:t>
            </a:r>
          </a:p>
          <a:p>
            <a:pPr lvl="1"/>
            <a:r>
              <a:rPr lang="en-AU" sz="2000" dirty="0"/>
              <a:t>Use of non-combustible materials</a:t>
            </a:r>
          </a:p>
          <a:p>
            <a:pPr lvl="1"/>
            <a:r>
              <a:rPr lang="en-AU" sz="2000" dirty="0"/>
              <a:t>Smoke alarms</a:t>
            </a:r>
          </a:p>
          <a:p>
            <a:pPr lvl="1"/>
            <a:r>
              <a:rPr lang="en-US" sz="2000" dirty="0"/>
              <a:t>Range of manual responses – extinguishers, blankets, etc.</a:t>
            </a:r>
            <a:endParaRPr lang="en-AU" sz="2000" dirty="0"/>
          </a:p>
          <a:p>
            <a:endParaRPr lang="en-AU" dirty="0"/>
          </a:p>
        </p:txBody>
      </p:sp>
      <p:sp>
        <p:nvSpPr>
          <p:cNvPr id="4" name="left hand block">
            <a:extLst>
              <a:ext uri="{FF2B5EF4-FFF2-40B4-BE49-F238E27FC236}">
                <a16:creationId xmlns:a16="http://schemas.microsoft.com/office/drawing/2014/main" xmlns="" id="{4DF43A22-3CFD-4FC1-98A2-5C8613F63861}"/>
              </a:ext>
            </a:extLst>
          </p:cNvPr>
          <p:cNvSpPr>
            <a:spLocks noGrp="1"/>
          </p:cNvSpPr>
          <p:nvPr>
            <p:ph type="body" sz="quarter" idx="12"/>
          </p:nvPr>
        </p:nvSpPr>
        <p:spPr/>
        <p:txBody>
          <a:bodyPr>
            <a:normAutofit lnSpcReduction="10000"/>
          </a:bodyPr>
          <a:lstStyle/>
          <a:p>
            <a:pPr marL="0" indent="0" algn="ctr">
              <a:buNone/>
            </a:pPr>
            <a:r>
              <a:rPr lang="en-US" sz="2400" b="1" dirty="0">
                <a:solidFill>
                  <a:srgbClr val="004C97"/>
                </a:solidFill>
              </a:rPr>
              <a:t>Volume One</a:t>
            </a:r>
          </a:p>
          <a:p>
            <a:r>
              <a:rPr lang="en-US" sz="2000" b="1" dirty="0"/>
              <a:t>Considerations</a:t>
            </a:r>
            <a:r>
              <a:rPr lang="en-US" sz="2000" dirty="0"/>
              <a:t>:</a:t>
            </a:r>
          </a:p>
          <a:p>
            <a:pPr lvl="1"/>
            <a:r>
              <a:rPr lang="en-US" sz="2000" dirty="0"/>
              <a:t>Risk of fire from activities in the building</a:t>
            </a:r>
          </a:p>
          <a:p>
            <a:pPr lvl="1"/>
            <a:r>
              <a:rPr lang="en-US" sz="2000" dirty="0"/>
              <a:t>Ability of occupants to evacuate quickly:</a:t>
            </a:r>
          </a:p>
          <a:p>
            <a:pPr lvl="2"/>
            <a:r>
              <a:rPr lang="en-US" dirty="0"/>
              <a:t>From multi-storey and large buildings</a:t>
            </a:r>
          </a:p>
          <a:p>
            <a:pPr lvl="2"/>
            <a:r>
              <a:rPr lang="en-US" dirty="0"/>
              <a:t>If asleep or incapacitated</a:t>
            </a:r>
          </a:p>
          <a:p>
            <a:r>
              <a:rPr lang="en-US" sz="2000" b="1" dirty="0"/>
              <a:t>Key responses</a:t>
            </a:r>
            <a:r>
              <a:rPr lang="en-US" sz="2000" dirty="0"/>
              <a:t>:</a:t>
            </a:r>
          </a:p>
          <a:p>
            <a:pPr lvl="1"/>
            <a:r>
              <a:rPr lang="en-US" sz="2000" dirty="0"/>
              <a:t>Fire compartments</a:t>
            </a:r>
          </a:p>
          <a:p>
            <a:pPr lvl="1"/>
            <a:r>
              <a:rPr lang="en-US" sz="2000" dirty="0"/>
              <a:t>Use of non-combustible materials</a:t>
            </a:r>
          </a:p>
          <a:p>
            <a:pPr lvl="1"/>
            <a:r>
              <a:rPr lang="en-US" sz="2000" dirty="0"/>
              <a:t>Smoke alarms</a:t>
            </a:r>
          </a:p>
          <a:p>
            <a:pPr lvl="1"/>
            <a:r>
              <a:rPr lang="en-US" sz="2000" dirty="0"/>
              <a:t>Sprinkler systems</a:t>
            </a:r>
          </a:p>
          <a:p>
            <a:pPr lvl="1"/>
            <a:r>
              <a:rPr lang="en-US" sz="2000" dirty="0"/>
              <a:t>Range of manual responses – extinguishers, blankets, etc.</a:t>
            </a:r>
            <a:r>
              <a:rPr lang="en-US" sz="2000" b="1" dirty="0">
                <a:solidFill>
                  <a:schemeClr val="accent4"/>
                </a:solidFill>
              </a:rPr>
              <a:t> </a:t>
            </a:r>
            <a:endParaRPr lang="en-AU" sz="2000" dirty="0"/>
          </a:p>
        </p:txBody>
      </p:sp>
      <p:pic>
        <p:nvPicPr>
          <p:cNvPr id="6"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50507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AD3F77A-75F6-4B82-A81C-0EE1CCD49B1A}"/>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a16="http://schemas.microsoft.com/office/drawing/2014/main" xmlns="" id="{6AD2BA00-CF96-4860-9E5A-A153F607E909}"/>
              </a:ext>
            </a:extLst>
          </p:cNvPr>
          <p:cNvSpPr>
            <a:spLocks noGrp="1"/>
          </p:cNvSpPr>
          <p:nvPr>
            <p:ph type="body" sz="quarter" idx="10"/>
          </p:nvPr>
        </p:nvSpPr>
        <p:spPr/>
        <p:txBody>
          <a:bodyPr>
            <a:noAutofit/>
          </a:bodyPr>
          <a:lstStyle/>
          <a:p>
            <a:r>
              <a:rPr lang="en-AU" sz="2400" dirty="0"/>
              <a:t>Many other useful resources available from the ABCB </a:t>
            </a:r>
            <a:r>
              <a:rPr lang="en-AU" sz="2400" dirty="0">
                <a:hlinkClick r:id="rId4"/>
              </a:rPr>
              <a:t>resource library</a:t>
            </a:r>
            <a:r>
              <a:rPr lang="en-AU" sz="2400" dirty="0"/>
              <a:t>:</a:t>
            </a:r>
          </a:p>
          <a:p>
            <a:pPr lvl="1"/>
            <a:r>
              <a:rPr lang="en-AU" dirty="0"/>
              <a:t>Advisory notes</a:t>
            </a:r>
          </a:p>
          <a:p>
            <a:pPr lvl="1"/>
            <a:r>
              <a:rPr lang="en-AU" dirty="0"/>
              <a:t>Videos</a:t>
            </a:r>
          </a:p>
          <a:p>
            <a:pPr lvl="1"/>
            <a:r>
              <a:rPr lang="en-AU" dirty="0"/>
              <a:t>Reports</a:t>
            </a:r>
          </a:p>
          <a:p>
            <a:pPr lvl="1"/>
            <a:r>
              <a:rPr lang="en-AU" dirty="0"/>
              <a:t>Case studies</a:t>
            </a:r>
          </a:p>
        </p:txBody>
      </p:sp>
      <p:sp>
        <p:nvSpPr>
          <p:cNvPr id="4" name="left hand block">
            <a:extLst>
              <a:ext uri="{FF2B5EF4-FFF2-40B4-BE49-F238E27FC236}">
                <a16:creationId xmlns:a16="http://schemas.microsoft.com/office/drawing/2014/main" xmlns="" id="{4DF43A22-3CFD-4FC1-98A2-5C8613F63861}"/>
              </a:ext>
            </a:extLst>
          </p:cNvPr>
          <p:cNvSpPr>
            <a:spLocks noGrp="1"/>
          </p:cNvSpPr>
          <p:nvPr>
            <p:ph type="body" sz="quarter" idx="12"/>
          </p:nvPr>
        </p:nvSpPr>
        <p:spPr/>
        <p:txBody>
          <a:bodyPr>
            <a:normAutofit fontScale="85000" lnSpcReduction="10000"/>
          </a:bodyPr>
          <a:lstStyle/>
          <a:p>
            <a:pPr>
              <a:spcAft>
                <a:spcPts val="1200"/>
              </a:spcAft>
            </a:pPr>
            <a:r>
              <a:rPr lang="en-US" sz="2400" dirty="0"/>
              <a:t>ABCB </a:t>
            </a:r>
            <a:r>
              <a:rPr lang="en-US" sz="2400" dirty="0" smtClean="0"/>
              <a:t>Standards: </a:t>
            </a:r>
          </a:p>
          <a:p>
            <a:pPr lvl="1">
              <a:spcAft>
                <a:spcPts val="1200"/>
              </a:spcAft>
            </a:pPr>
            <a:r>
              <a:rPr lang="en-US" dirty="0" smtClean="0"/>
              <a:t>Fire Safety Verification Method (FSVM) Standard</a:t>
            </a:r>
          </a:p>
          <a:p>
            <a:pPr>
              <a:spcAft>
                <a:spcPts val="1200"/>
              </a:spcAft>
            </a:pPr>
            <a:r>
              <a:rPr lang="en-US" sz="2400" dirty="0" smtClean="0"/>
              <a:t>ABCB Handbooks</a:t>
            </a:r>
            <a:r>
              <a:rPr lang="en-US" sz="2400" dirty="0"/>
              <a:t>: </a:t>
            </a:r>
            <a:r>
              <a:rPr lang="en-US" sz="2400" dirty="0" smtClean="0"/>
              <a:t/>
            </a:r>
            <a:br>
              <a:rPr lang="en-US" sz="2400" dirty="0" smtClean="0"/>
            </a:br>
            <a:r>
              <a:rPr lang="en-US" sz="2400" dirty="0" smtClean="0"/>
              <a:t>Non-mandatory </a:t>
            </a:r>
            <a:r>
              <a:rPr lang="en-US" sz="2400" dirty="0"/>
              <a:t>guidance, additional background and explanatory </a:t>
            </a:r>
            <a:r>
              <a:rPr lang="en-US" sz="2400" dirty="0" smtClean="0"/>
              <a:t>information</a:t>
            </a:r>
            <a:endParaRPr lang="en-US" sz="2400" dirty="0"/>
          </a:p>
          <a:p>
            <a:pPr lvl="1">
              <a:spcAft>
                <a:spcPts val="1200"/>
              </a:spcAft>
            </a:pPr>
            <a:r>
              <a:rPr lang="en-US" dirty="0" smtClean="0"/>
              <a:t>FSVM </a:t>
            </a:r>
            <a:r>
              <a:rPr lang="en-US" dirty="0"/>
              <a:t>Handbook</a:t>
            </a:r>
          </a:p>
          <a:p>
            <a:pPr lvl="1">
              <a:spcAft>
                <a:spcPts val="1200"/>
              </a:spcAft>
            </a:pPr>
            <a:r>
              <a:rPr lang="en-US" dirty="0" smtClean="0"/>
              <a:t>FSVM </a:t>
            </a:r>
            <a:r>
              <a:rPr lang="en-US" dirty="0"/>
              <a:t>Data Sheets</a:t>
            </a:r>
          </a:p>
          <a:p>
            <a:pPr lvl="1">
              <a:spcAft>
                <a:spcPts val="1200"/>
              </a:spcAft>
            </a:pPr>
            <a:r>
              <a:rPr lang="en-US" dirty="0"/>
              <a:t>Bushfire Verification Method </a:t>
            </a:r>
            <a:r>
              <a:rPr lang="en-US" dirty="0" smtClean="0"/>
              <a:t>Handbook</a:t>
            </a:r>
          </a:p>
          <a:p>
            <a:pPr lvl="1">
              <a:spcAft>
                <a:spcPts val="1200"/>
              </a:spcAft>
            </a:pPr>
            <a:r>
              <a:rPr lang="en-US" dirty="0" smtClean="0"/>
              <a:t>Australian Fire Engineering Guidelines</a:t>
            </a:r>
            <a:endParaRPr lang="en-US" dirty="0"/>
          </a:p>
        </p:txBody>
      </p:sp>
      <p:pic>
        <p:nvPicPr>
          <p:cNvPr id="8" name="Closed book outline" descr="Closed book outline">
            <a:extLst>
              <a:ext uri="{FF2B5EF4-FFF2-40B4-BE49-F238E27FC236}">
                <a16:creationId xmlns:a16="http://schemas.microsoft.com/office/drawing/2014/main" xmlns="" id="{0EDAEF48-FC25-4E8A-BC73-9862414EB1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144000" y="3653562"/>
            <a:ext cx="2886308" cy="2886308"/>
          </a:xfrm>
          <a:prstGeom prst="rect">
            <a:avLst/>
          </a:prstGeom>
        </p:spPr>
      </p:pic>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871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25EE208-1EC0-4912-8448-5655872ED854}"/>
              </a:ext>
            </a:extLst>
          </p:cNvPr>
          <p:cNvSpPr>
            <a:spLocks noGrp="1"/>
          </p:cNvSpPr>
          <p:nvPr>
            <p:ph type="body" sz="quarter" idx="10"/>
          </p:nvPr>
        </p:nvSpPr>
        <p:spPr/>
        <p:txBody>
          <a:bodyPr/>
          <a:lstStyle/>
          <a:p>
            <a:r>
              <a:rPr lang="en-AU" dirty="0"/>
              <a:t>Understanding</a:t>
            </a:r>
            <a:br>
              <a:rPr lang="en-AU" dirty="0"/>
            </a:br>
            <a:r>
              <a:rPr lang="en-AU" dirty="0"/>
              <a:t>fire safety </a:t>
            </a:r>
            <a:br>
              <a:rPr lang="en-AU" dirty="0"/>
            </a:br>
            <a:r>
              <a:rPr lang="en-AU" dirty="0"/>
              <a:t>in the NCC</a:t>
            </a:r>
          </a:p>
        </p:txBody>
      </p:sp>
    </p:spTree>
    <p:custDataLst>
      <p:tags r:id="rId1"/>
    </p:custDataLst>
    <p:extLst>
      <p:ext uri="{BB962C8B-B14F-4D97-AF65-F5344CB8AC3E}">
        <p14:creationId xmlns:p14="http://schemas.microsoft.com/office/powerpoint/2010/main" val="99222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normAutofit/>
          </a:bodyPr>
          <a:lstStyle/>
          <a:p>
            <a:r>
              <a:rPr lang="en-AU" dirty="0"/>
              <a:t>What </a:t>
            </a:r>
            <a:r>
              <a:rPr lang="en-AU" dirty="0" smtClean="0"/>
              <a:t>3 </a:t>
            </a:r>
            <a:r>
              <a:rPr lang="en-AU" dirty="0"/>
              <a:t>inputs are needed to sustain a fire?</a:t>
            </a:r>
          </a:p>
        </p:txBody>
      </p:sp>
      <p:pic>
        <p:nvPicPr>
          <p:cNvPr id="7" name="Fire image" descr="Triangle diagram with flame in the centre.">
            <a:extLst>
              <a:ext uri="{FF2B5EF4-FFF2-40B4-BE49-F238E27FC236}">
                <a16:creationId xmlns:a16="http://schemas.microsoft.com/office/drawing/2014/main" xmlns="" id="{BD362860-F05A-4204-9414-1EA21F64BD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6" t="15914" r="4491" b="24086"/>
          <a:stretch/>
        </p:blipFill>
        <p:spPr>
          <a:xfrm>
            <a:off x="652203" y="2015412"/>
            <a:ext cx="4520162" cy="4068147"/>
          </a:xfrm>
          <a:prstGeom prst="rect">
            <a:avLst/>
          </a:prstGeom>
        </p:spPr>
      </p:pic>
      <p:sp>
        <p:nvSpPr>
          <p:cNvPr id="9" name="Oxygen cover box">
            <a:extLst>
              <a:ext uri="{FF2B5EF4-FFF2-40B4-BE49-F238E27FC236}">
                <a16:creationId xmlns:a16="http://schemas.microsoft.com/office/drawing/2014/main" xmlns="" id="{26C00ADC-4B2B-4852-BE68-57051A765CE9}"/>
              </a:ext>
            </a:extLst>
          </p:cNvPr>
          <p:cNvSpPr/>
          <p:nvPr/>
        </p:nvSpPr>
        <p:spPr>
          <a:xfrm rot="1901437">
            <a:off x="1894899" y="3440596"/>
            <a:ext cx="339703" cy="1516224"/>
          </a:xfrm>
          <a:prstGeom prst="rect">
            <a:avLst/>
          </a:prstGeom>
          <a:solidFill>
            <a:srgbClr val="009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heat cover box">
            <a:extLst>
              <a:ext uri="{FF2B5EF4-FFF2-40B4-BE49-F238E27FC236}">
                <a16:creationId xmlns:a16="http://schemas.microsoft.com/office/drawing/2014/main" xmlns="" id="{8118B215-4F08-431A-96B0-BE80AB71488C}"/>
              </a:ext>
            </a:extLst>
          </p:cNvPr>
          <p:cNvSpPr/>
          <p:nvPr/>
        </p:nvSpPr>
        <p:spPr>
          <a:xfrm rot="9021449">
            <a:off x="3591523" y="3304033"/>
            <a:ext cx="289308" cy="1513172"/>
          </a:xfrm>
          <a:prstGeom prst="rect">
            <a:avLst/>
          </a:prstGeom>
          <a:solidFill>
            <a:srgbClr val="C0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uel cover box">
            <a:extLst>
              <a:ext uri="{FF2B5EF4-FFF2-40B4-BE49-F238E27FC236}">
                <a16:creationId xmlns:a16="http://schemas.microsoft.com/office/drawing/2014/main" xmlns="" id="{8EA6DE67-BED6-4153-96C8-1232E45C0346}"/>
              </a:ext>
            </a:extLst>
          </p:cNvPr>
          <p:cNvSpPr/>
          <p:nvPr/>
        </p:nvSpPr>
        <p:spPr>
          <a:xfrm rot="5400000">
            <a:off x="2777243" y="4845004"/>
            <a:ext cx="289308" cy="1513172"/>
          </a:xfrm>
          <a:prstGeom prst="rect">
            <a:avLst/>
          </a:prstGeom>
          <a:solidFill>
            <a:srgbClr val="83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Answer 1 box">
            <a:extLst>
              <a:ext uri="{FF2B5EF4-FFF2-40B4-BE49-F238E27FC236}">
                <a16:creationId xmlns:a16="http://schemas.microsoft.com/office/drawing/2014/main" xmlns="" id="{45798D43-C211-4414-9FA6-930D5084CA4C}"/>
              </a:ext>
            </a:extLst>
          </p:cNvPr>
          <p:cNvSpPr/>
          <p:nvPr/>
        </p:nvSpPr>
        <p:spPr>
          <a:xfrm flipH="1">
            <a:off x="6096000" y="2321591"/>
            <a:ext cx="5759544" cy="900000"/>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4350" indent="-514350" algn="l">
              <a:spcBef>
                <a:spcPts val="1200"/>
              </a:spcBef>
              <a:spcAft>
                <a:spcPts val="1200"/>
              </a:spcAft>
              <a:buFont typeface="+mj-lt"/>
              <a:buAutoNum type="arabicPeriod"/>
            </a:pPr>
            <a:r>
              <a:rPr lang="en-AU" sz="2800" b="1" dirty="0">
                <a:solidFill>
                  <a:srgbClr val="002E5D"/>
                </a:solidFill>
              </a:rPr>
              <a:t>_____________________</a:t>
            </a:r>
          </a:p>
        </p:txBody>
      </p:sp>
      <p:sp>
        <p:nvSpPr>
          <p:cNvPr id="13" name="Answer 2 box">
            <a:extLst>
              <a:ext uri="{FF2B5EF4-FFF2-40B4-BE49-F238E27FC236}">
                <a16:creationId xmlns:a16="http://schemas.microsoft.com/office/drawing/2014/main" xmlns="" id="{024C4F68-AA5E-426E-80D7-9F666195073C}"/>
              </a:ext>
            </a:extLst>
          </p:cNvPr>
          <p:cNvSpPr/>
          <p:nvPr/>
        </p:nvSpPr>
        <p:spPr>
          <a:xfrm flipH="1">
            <a:off x="6125608" y="3706997"/>
            <a:ext cx="5759544" cy="900000"/>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4350" indent="-514350" algn="l">
              <a:spcBef>
                <a:spcPts val="1200"/>
              </a:spcBef>
              <a:spcAft>
                <a:spcPts val="1200"/>
              </a:spcAft>
              <a:buFont typeface="+mj-lt"/>
              <a:buAutoNum type="arabicPeriod" startAt="2"/>
            </a:pPr>
            <a:r>
              <a:rPr lang="en-AU" sz="2800" b="1" dirty="0">
                <a:solidFill>
                  <a:srgbClr val="002E5D"/>
                </a:solidFill>
              </a:rPr>
              <a:t>_____________________</a:t>
            </a:r>
          </a:p>
        </p:txBody>
      </p:sp>
      <p:sp>
        <p:nvSpPr>
          <p:cNvPr id="12" name="Answer 3 box">
            <a:extLst>
              <a:ext uri="{FF2B5EF4-FFF2-40B4-BE49-F238E27FC236}">
                <a16:creationId xmlns:a16="http://schemas.microsoft.com/office/drawing/2014/main" xmlns="" id="{1F75D189-B5BA-4528-B6F2-73CC15A5875E}"/>
              </a:ext>
            </a:extLst>
          </p:cNvPr>
          <p:cNvSpPr/>
          <p:nvPr/>
        </p:nvSpPr>
        <p:spPr>
          <a:xfrm flipH="1">
            <a:off x="6125608" y="5155989"/>
            <a:ext cx="5759544" cy="900000"/>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4350" indent="-514350" algn="l">
              <a:spcBef>
                <a:spcPts val="1200"/>
              </a:spcBef>
              <a:spcAft>
                <a:spcPts val="1200"/>
              </a:spcAft>
              <a:buFont typeface="+mj-lt"/>
              <a:buAutoNum type="arabicPeriod" startAt="3"/>
            </a:pPr>
            <a:r>
              <a:rPr lang="en-AU" sz="2800" b="1" dirty="0">
                <a:solidFill>
                  <a:srgbClr val="002E5D"/>
                </a:solidFill>
              </a:rPr>
              <a:t>_____________________</a:t>
            </a:r>
          </a:p>
        </p:txBody>
      </p:sp>
      <p:sp>
        <p:nvSpPr>
          <p:cNvPr id="15" name="Oxygen answer text">
            <a:extLst>
              <a:ext uri="{FF2B5EF4-FFF2-40B4-BE49-F238E27FC236}">
                <a16:creationId xmlns:a16="http://schemas.microsoft.com/office/drawing/2014/main" xmlns="" id="{E1B26C97-3B74-415F-9A99-C5F18D6E4B1E}"/>
              </a:ext>
            </a:extLst>
          </p:cNvPr>
          <p:cNvSpPr txBox="1"/>
          <p:nvPr/>
        </p:nvSpPr>
        <p:spPr>
          <a:xfrm>
            <a:off x="8049352" y="2361779"/>
            <a:ext cx="1716832" cy="584775"/>
          </a:xfrm>
          <a:prstGeom prst="rect">
            <a:avLst/>
          </a:prstGeom>
          <a:noFill/>
        </p:spPr>
        <p:txBody>
          <a:bodyPr wrap="square" rtlCol="0">
            <a:spAutoFit/>
          </a:bodyPr>
          <a:lstStyle/>
          <a:p>
            <a:r>
              <a:rPr lang="en-AU" sz="3200" dirty="0">
                <a:solidFill>
                  <a:srgbClr val="002E5D"/>
                </a:solidFill>
              </a:rPr>
              <a:t>Oxygen</a:t>
            </a:r>
          </a:p>
        </p:txBody>
      </p:sp>
      <p:sp>
        <p:nvSpPr>
          <p:cNvPr id="16" name="Heat answer text">
            <a:extLst>
              <a:ext uri="{FF2B5EF4-FFF2-40B4-BE49-F238E27FC236}">
                <a16:creationId xmlns:a16="http://schemas.microsoft.com/office/drawing/2014/main" xmlns="" id="{28983DE9-623C-447A-8081-C264966A0DBA}"/>
              </a:ext>
            </a:extLst>
          </p:cNvPr>
          <p:cNvSpPr txBox="1"/>
          <p:nvPr/>
        </p:nvSpPr>
        <p:spPr>
          <a:xfrm>
            <a:off x="8289120" y="3751922"/>
            <a:ext cx="1237296" cy="584775"/>
          </a:xfrm>
          <a:prstGeom prst="rect">
            <a:avLst/>
          </a:prstGeom>
          <a:noFill/>
        </p:spPr>
        <p:txBody>
          <a:bodyPr wrap="square" rtlCol="0">
            <a:spAutoFit/>
          </a:bodyPr>
          <a:lstStyle/>
          <a:p>
            <a:r>
              <a:rPr lang="en-AU" sz="3200" dirty="0">
                <a:solidFill>
                  <a:srgbClr val="002E5D"/>
                </a:solidFill>
              </a:rPr>
              <a:t>Heat</a:t>
            </a:r>
          </a:p>
        </p:txBody>
      </p:sp>
      <p:sp>
        <p:nvSpPr>
          <p:cNvPr id="17" name="Fuel answer text">
            <a:extLst>
              <a:ext uri="{FF2B5EF4-FFF2-40B4-BE49-F238E27FC236}">
                <a16:creationId xmlns:a16="http://schemas.microsoft.com/office/drawing/2014/main" xmlns="" id="{7FF1928C-932A-4CC6-82A0-7BACEAB61C5B}"/>
              </a:ext>
            </a:extLst>
          </p:cNvPr>
          <p:cNvSpPr txBox="1"/>
          <p:nvPr/>
        </p:nvSpPr>
        <p:spPr>
          <a:xfrm>
            <a:off x="8289120" y="5213830"/>
            <a:ext cx="1237296" cy="584775"/>
          </a:xfrm>
          <a:prstGeom prst="rect">
            <a:avLst/>
          </a:prstGeom>
          <a:noFill/>
        </p:spPr>
        <p:txBody>
          <a:bodyPr wrap="square" rtlCol="0">
            <a:spAutoFit/>
          </a:bodyPr>
          <a:lstStyle/>
          <a:p>
            <a:r>
              <a:rPr lang="en-AU" sz="3200" dirty="0">
                <a:solidFill>
                  <a:srgbClr val="002E5D"/>
                </a:solidFill>
              </a:rPr>
              <a:t>Fuel</a:t>
            </a:r>
          </a:p>
        </p:txBody>
      </p:sp>
      <p:pic>
        <p:nvPicPr>
          <p:cNvPr id="18"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85443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dissolve">
                                      <p:cBhvr>
                                        <p:cTn id="9" dur="500"/>
                                        <p:tgtEl>
                                          <p:spTgt spid="15"/>
                                        </p:tgtEl>
                                      </p:cBhvr>
                                    </p:animEffect>
                                  </p:childTnLst>
                                </p:cTn>
                              </p:par>
                            </p:childTnLst>
                          </p:cTn>
                        </p:par>
                      </p:childTnLst>
                    </p:cTn>
                  </p:par>
                </p:childTnLst>
              </p:cTn>
              <p:nextCondLst>
                <p:cond evt="onClick" delay="0">
                  <p:tgtEl>
                    <p:spTgt spid="14"/>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The fire safety provisions in the NCC are designed to…</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225028"/>
            <a:ext cx="10539713" cy="830997"/>
            <a:chOff x="1105700" y="2739136"/>
            <a:chExt cx="10539713" cy="830997"/>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830997"/>
            </a:xfrm>
            <a:prstGeom prst="rect">
              <a:avLst/>
            </a:prstGeom>
            <a:noFill/>
          </p:spPr>
          <p:txBody>
            <a:bodyPr wrap="square" rtlCol="0">
              <a:spAutoFit/>
            </a:bodyPr>
            <a:lstStyle/>
            <a:p>
              <a:r>
                <a:rPr lang="en-AU" sz="2400" dirty="0">
                  <a:solidFill>
                    <a:schemeClr val="tx1"/>
                  </a:solidFill>
                </a:rPr>
                <a:t>Save people from death or injury and save buildings from burning down in a fire.  </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856951"/>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330951"/>
            <a:ext cx="10537660" cy="830997"/>
            <a:chOff x="1149242" y="4326704"/>
            <a:chExt cx="10537660" cy="830997"/>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dirty="0">
                  <a:solidFill>
                    <a:schemeClr val="tx1"/>
                  </a:solidFill>
                </a:rPr>
                <a:t>Warn building occupants, allow them to evacuate safely and stop a fire from spreading to other buildings or structures.</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45704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36874"/>
            <a:ext cx="10959967" cy="830997"/>
            <a:chOff x="1105700" y="3531948"/>
            <a:chExt cx="10959967" cy="830997"/>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10332350" cy="830997"/>
            </a:xfrm>
            <a:prstGeom prst="rect">
              <a:avLst/>
            </a:prstGeom>
            <a:noFill/>
          </p:spPr>
          <p:txBody>
            <a:bodyPr wrap="square" rtlCol="0">
              <a:spAutoFit/>
            </a:bodyPr>
            <a:lstStyle/>
            <a:p>
              <a:r>
                <a:rPr lang="en-AU" sz="2400" dirty="0">
                  <a:solidFill>
                    <a:schemeClr val="tx1"/>
                  </a:solidFill>
                </a:rPr>
                <a:t>Warn building occupants, allow them to evacuate safely and stop a fire from burning the building down.</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662289"/>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1999" y="5542796"/>
            <a:ext cx="10991737" cy="850968"/>
            <a:chOff x="1149242" y="5388734"/>
            <a:chExt cx="10427932" cy="850968"/>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830997"/>
            </a:xfrm>
            <a:prstGeom prst="rect">
              <a:avLst/>
            </a:prstGeom>
            <a:noFill/>
          </p:spPr>
          <p:txBody>
            <a:bodyPr wrap="square" rtlCol="0">
              <a:spAutoFit/>
            </a:bodyPr>
            <a:lstStyle/>
            <a:p>
              <a:r>
                <a:rPr lang="en-AU" sz="2400" dirty="0"/>
                <a:t>Stop buildings from catching on fire and save people from death or injury.</a:t>
              </a:r>
              <a:endParaRPr lang="en-AU" sz="2400" dirty="0">
                <a:solidFill>
                  <a:schemeClr val="tx1"/>
                </a:solidFill>
              </a:endParaRP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7734251" y="1730181"/>
            <a:ext cx="4140000" cy="540000"/>
          </a:xfrm>
          <a:prstGeom prst="wedgeRoundRectCallout">
            <a:avLst>
              <a:gd name="adj1" fmla="val -73480"/>
              <a:gd name="adj2" fmla="val 67669"/>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dirty="0">
                <a:solidFill>
                  <a:schemeClr val="tx1"/>
                </a:solidFill>
              </a:rPr>
              <a:t>Sorry, that’s not right. Try again.</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7734251" y="2856975"/>
            <a:ext cx="4140000" cy="540000"/>
          </a:xfrm>
          <a:prstGeom prst="wedgeRoundRectCallout">
            <a:avLst>
              <a:gd name="adj1" fmla="val -75706"/>
              <a:gd name="adj2" fmla="val 6516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dirty="0">
                <a:solidFill>
                  <a:schemeClr val="tx1"/>
                </a:solidFill>
              </a:rPr>
              <a:t>Yes, that’s right. </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7734251" y="3920811"/>
            <a:ext cx="4140000" cy="540000"/>
          </a:xfrm>
          <a:prstGeom prst="wedgeRoundRectCallout">
            <a:avLst>
              <a:gd name="adj1" fmla="val -75548"/>
              <a:gd name="adj2" fmla="val 6980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10000"/>
              </a:lnSpc>
              <a:spcBef>
                <a:spcPts val="200"/>
              </a:spcBef>
              <a:spcAft>
                <a:spcPts val="200"/>
              </a:spcAft>
            </a:pPr>
            <a:r>
              <a:rPr lang="en-AU" dirty="0">
                <a:solidFill>
                  <a:schemeClr val="tx1"/>
                </a:solidFill>
              </a:rPr>
              <a:t>Sorry, that’s not right. Try again.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7734251" y="5062119"/>
            <a:ext cx="4140000" cy="540000"/>
          </a:xfrm>
          <a:prstGeom prst="wedgeRoundRectCallout">
            <a:avLst>
              <a:gd name="adj1" fmla="val -78058"/>
              <a:gd name="adj2" fmla="val 64589"/>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dirty="0">
                <a:solidFill>
                  <a:schemeClr val="tx1"/>
                </a:solidFill>
              </a:rPr>
              <a:t>Sorry, that’s not right. Try again.</a:t>
            </a:r>
          </a:p>
        </p:txBody>
      </p:sp>
      <p:pic>
        <p:nvPicPr>
          <p:cNvPr id="2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40355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a16="http://schemas.microsoft.com/office/drawing/2014/main" xmlns="" id="{C64EB41C-4454-4386-8B96-E2F72F19B061}"/>
              </a:ext>
            </a:extLst>
          </p:cNvPr>
          <p:cNvSpPr>
            <a:spLocks noGrp="1"/>
          </p:cNvSpPr>
          <p:nvPr>
            <p:ph type="body" sz="quarter" idx="12"/>
          </p:nvPr>
        </p:nvSpPr>
        <p:spPr/>
        <p:txBody>
          <a:bodyPr>
            <a:noAutofit/>
          </a:bodyPr>
          <a:lstStyle/>
          <a:p>
            <a:pPr>
              <a:spcBef>
                <a:spcPts val="300"/>
              </a:spcBef>
              <a:spcAft>
                <a:spcPts val="300"/>
              </a:spcAft>
            </a:pPr>
            <a:r>
              <a:rPr lang="en-AU" sz="2600" dirty="0"/>
              <a:t>Fire requires fuel, oxygen and heat</a:t>
            </a:r>
          </a:p>
          <a:p>
            <a:pPr>
              <a:spcBef>
                <a:spcPts val="300"/>
              </a:spcBef>
              <a:spcAft>
                <a:spcPts val="300"/>
              </a:spcAft>
            </a:pPr>
            <a:r>
              <a:rPr lang="en-AU" sz="2600" dirty="0"/>
              <a:t>Removing one or more of these slows or stops the fire</a:t>
            </a:r>
          </a:p>
          <a:p>
            <a:pPr>
              <a:spcBef>
                <a:spcPts val="300"/>
              </a:spcBef>
              <a:spcAft>
                <a:spcPts val="300"/>
              </a:spcAft>
            </a:pPr>
            <a:r>
              <a:rPr lang="en-AU" sz="2600" dirty="0"/>
              <a:t>Many fire safety measures are targeted at reducing one or more of these inputs</a:t>
            </a:r>
          </a:p>
          <a:p>
            <a:pPr>
              <a:spcBef>
                <a:spcPts val="300"/>
              </a:spcBef>
              <a:spcAft>
                <a:spcPts val="300"/>
              </a:spcAft>
            </a:pPr>
            <a:endParaRPr lang="en-AU" sz="2600" dirty="0"/>
          </a:p>
          <a:p>
            <a:pPr>
              <a:spcBef>
                <a:spcPts val="300"/>
              </a:spcBef>
              <a:spcAft>
                <a:spcPts val="300"/>
              </a:spcAft>
            </a:pPr>
            <a:endParaRPr lang="en-AU" sz="2600" dirty="0"/>
          </a:p>
        </p:txBody>
      </p:sp>
      <p:sp>
        <p:nvSpPr>
          <p:cNvPr id="4" name="Centre block">
            <a:extLst>
              <a:ext uri="{FF2B5EF4-FFF2-40B4-BE49-F238E27FC236}">
                <a16:creationId xmlns:a16="http://schemas.microsoft.com/office/drawing/2014/main" xmlns="" id="{33F11AF6-FD91-4BE3-9820-F2C66C4C5FCF}"/>
              </a:ext>
            </a:extLst>
          </p:cNvPr>
          <p:cNvSpPr>
            <a:spLocks noGrp="1"/>
          </p:cNvSpPr>
          <p:nvPr>
            <p:ph type="body" sz="quarter" idx="13"/>
          </p:nvPr>
        </p:nvSpPr>
        <p:spPr/>
        <p:txBody>
          <a:bodyPr>
            <a:normAutofit/>
          </a:bodyPr>
          <a:lstStyle/>
          <a:p>
            <a:r>
              <a:rPr lang="en-AU" sz="2500" dirty="0"/>
              <a:t>Overall aim is to:</a:t>
            </a:r>
          </a:p>
          <a:p>
            <a:pPr lvl="1"/>
            <a:r>
              <a:rPr lang="en-AU" sz="2500" dirty="0"/>
              <a:t>Protect lives, and</a:t>
            </a:r>
          </a:p>
          <a:p>
            <a:pPr lvl="1"/>
            <a:r>
              <a:rPr lang="en-AU" sz="2500" dirty="0"/>
              <a:t>Prevent the spread of fire between buildings</a:t>
            </a:r>
          </a:p>
          <a:p>
            <a:r>
              <a:rPr lang="en-AU" sz="2500" dirty="0"/>
              <a:t>Not focussed on property protection</a:t>
            </a:r>
          </a:p>
        </p:txBody>
      </p:sp>
      <p:sp>
        <p:nvSpPr>
          <p:cNvPr id="5" name="Righthand block">
            <a:extLst>
              <a:ext uri="{FF2B5EF4-FFF2-40B4-BE49-F238E27FC236}">
                <a16:creationId xmlns:a16="http://schemas.microsoft.com/office/drawing/2014/main" xmlns="" id="{87BA33CB-D38B-477E-933C-3BF6EF2CC039}"/>
              </a:ext>
            </a:extLst>
          </p:cNvPr>
          <p:cNvSpPr>
            <a:spLocks noGrp="1"/>
          </p:cNvSpPr>
          <p:nvPr>
            <p:ph type="body" sz="quarter" idx="14"/>
          </p:nvPr>
        </p:nvSpPr>
        <p:spPr/>
        <p:txBody>
          <a:bodyPr>
            <a:noAutofit/>
          </a:bodyPr>
          <a:lstStyle/>
          <a:p>
            <a:pPr>
              <a:spcBef>
                <a:spcPts val="300"/>
              </a:spcBef>
              <a:spcAft>
                <a:spcPts val="300"/>
              </a:spcAft>
            </a:pPr>
            <a:r>
              <a:rPr lang="en-AU" sz="2600" dirty="0"/>
              <a:t>Buildings must be designed/built to allow for safe evacuation</a:t>
            </a:r>
          </a:p>
          <a:p>
            <a:pPr>
              <a:spcBef>
                <a:spcPts val="300"/>
              </a:spcBef>
              <a:spcAft>
                <a:spcPts val="300"/>
              </a:spcAft>
            </a:pPr>
            <a:r>
              <a:rPr lang="en-AU" sz="2600" dirty="0"/>
              <a:t>Requires appropriate fire safety systems, using active and passive fire safety measures</a:t>
            </a:r>
          </a:p>
        </p:txBody>
      </p:sp>
      <p:pic>
        <p:nvPicPr>
          <p:cNvPr id="8"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740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a16="http://schemas.microsoft.com/office/drawing/2014/main" xmlns="" id="{AC819FCD-26F0-4AA8-A40F-B0C34AD3F9F2}"/>
              </a:ext>
            </a:extLst>
          </p:cNvPr>
          <p:cNvSpPr>
            <a:spLocks noGrp="1"/>
          </p:cNvSpPr>
          <p:nvPr>
            <p:ph type="body" sz="quarter" idx="12"/>
          </p:nvPr>
        </p:nvSpPr>
        <p:spPr/>
        <p:txBody>
          <a:bodyPr>
            <a:noAutofit/>
          </a:bodyPr>
          <a:lstStyle/>
          <a:p>
            <a:pPr marL="0" indent="0">
              <a:buNone/>
            </a:pPr>
            <a:r>
              <a:rPr lang="en-AU" sz="2600" dirty="0"/>
              <a:t>Fire source features:</a:t>
            </a:r>
          </a:p>
          <a:p>
            <a:pPr marL="457200" indent="-457200">
              <a:buFont typeface="Arial" panose="020B0604020202020204" pitchFamily="34" charset="0"/>
              <a:buChar char="•"/>
            </a:pPr>
            <a:r>
              <a:rPr lang="en-AU" sz="2600" dirty="0"/>
              <a:t>Expose a building to the risk of fire from outside</a:t>
            </a:r>
          </a:p>
          <a:p>
            <a:pPr marL="457200" indent="-457200">
              <a:buFont typeface="Arial" panose="020B0604020202020204" pitchFamily="34" charset="0"/>
              <a:buChar char="•"/>
            </a:pPr>
            <a:r>
              <a:rPr lang="en-AU" sz="2600" dirty="0"/>
              <a:t>Can result in fire passing from one building to another</a:t>
            </a:r>
          </a:p>
        </p:txBody>
      </p:sp>
      <p:sp>
        <p:nvSpPr>
          <p:cNvPr id="4" name="Top right block">
            <a:extLst>
              <a:ext uri="{FF2B5EF4-FFF2-40B4-BE49-F238E27FC236}">
                <a16:creationId xmlns:a16="http://schemas.microsoft.com/office/drawing/2014/main" xmlns="" id="{479A2865-9B6B-43B5-9E0C-5EBD85AEE1C6}"/>
              </a:ext>
            </a:extLst>
          </p:cNvPr>
          <p:cNvSpPr>
            <a:spLocks noGrp="1"/>
          </p:cNvSpPr>
          <p:nvPr>
            <p:ph type="body" sz="quarter" idx="13"/>
          </p:nvPr>
        </p:nvSpPr>
        <p:spPr/>
        <p:txBody>
          <a:bodyPr>
            <a:noAutofit/>
          </a:bodyPr>
          <a:lstStyle/>
          <a:p>
            <a:r>
              <a:rPr lang="en-AU" sz="2600" dirty="0"/>
              <a:t>Different ways of specifying fire safety characteristics of materials/assemblies – FRL, </a:t>
            </a:r>
            <a:r>
              <a:rPr lang="en-AU" sz="2600" dirty="0" smtClean="0"/>
              <a:t/>
            </a:r>
            <a:br>
              <a:rPr lang="en-AU" sz="2600" dirty="0" smtClean="0"/>
            </a:br>
            <a:r>
              <a:rPr lang="en-AU" sz="2600" dirty="0" smtClean="0"/>
              <a:t>non-combustible</a:t>
            </a:r>
            <a:r>
              <a:rPr lang="en-AU" sz="2600" dirty="0"/>
              <a:t>, fire hazard properties</a:t>
            </a:r>
          </a:p>
        </p:txBody>
      </p:sp>
      <p:sp>
        <p:nvSpPr>
          <p:cNvPr id="5" name="Bottom left block">
            <a:extLst>
              <a:ext uri="{FF2B5EF4-FFF2-40B4-BE49-F238E27FC236}">
                <a16:creationId xmlns:a16="http://schemas.microsoft.com/office/drawing/2014/main" xmlns="" id="{591D55AA-2547-41A0-8CF8-F32480860F87}"/>
              </a:ext>
            </a:extLst>
          </p:cNvPr>
          <p:cNvSpPr>
            <a:spLocks noGrp="1"/>
          </p:cNvSpPr>
          <p:nvPr>
            <p:ph type="body" sz="quarter" idx="14"/>
          </p:nvPr>
        </p:nvSpPr>
        <p:spPr/>
        <p:txBody>
          <a:bodyPr>
            <a:normAutofit/>
          </a:bodyPr>
          <a:lstStyle/>
          <a:p>
            <a:r>
              <a:rPr lang="en-AU" sz="2600" dirty="0"/>
              <a:t>Appropriate fire safety rated materials and elements must be used in relevant situations or locations</a:t>
            </a:r>
          </a:p>
        </p:txBody>
      </p:sp>
      <p:sp>
        <p:nvSpPr>
          <p:cNvPr id="6" name="Bottom right block">
            <a:extLst>
              <a:ext uri="{FF2B5EF4-FFF2-40B4-BE49-F238E27FC236}">
                <a16:creationId xmlns:a16="http://schemas.microsoft.com/office/drawing/2014/main" xmlns="" id="{78DF62D9-1298-48DE-A182-5AE2A9DCEB4F}"/>
              </a:ext>
            </a:extLst>
          </p:cNvPr>
          <p:cNvSpPr>
            <a:spLocks noGrp="1"/>
          </p:cNvSpPr>
          <p:nvPr>
            <p:ph type="body" sz="quarter" idx="15"/>
          </p:nvPr>
        </p:nvSpPr>
        <p:spPr/>
        <p:txBody>
          <a:bodyPr>
            <a:normAutofit/>
          </a:bodyPr>
          <a:lstStyle/>
          <a:p>
            <a:r>
              <a:rPr lang="en-AU" sz="2600" dirty="0"/>
              <a:t>Concession allows for use of some (combustible) materials wherever a non-combustible material is required</a:t>
            </a:r>
          </a:p>
        </p:txBody>
      </p:sp>
      <p:pic>
        <p:nvPicPr>
          <p:cNvPr id="9"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191646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B4D8B4D3-97F8-4257-B8ED-AB1CCEE4AA0E}"/>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377421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a16="http://schemas.microsoft.com/office/drawing/2014/main" xmlns="" id="{640674A3-8608-46FE-BB65-6ECDBFCADA59}"/>
              </a:ext>
            </a:extLst>
          </p:cNvPr>
          <p:cNvSpPr>
            <a:spLocks noGrp="1"/>
          </p:cNvSpPr>
          <p:nvPr>
            <p:ph type="body" sz="quarter" idx="10"/>
          </p:nvPr>
        </p:nvSpPr>
        <p:spPr>
          <a:xfrm>
            <a:off x="334963" y="2006600"/>
            <a:ext cx="6406496" cy="4554538"/>
          </a:xfrm>
        </p:spPr>
        <p:txBody>
          <a:bodyPr>
            <a:normAutofit/>
          </a:bodyPr>
          <a:lstStyle/>
          <a:p>
            <a:pPr>
              <a:spcBef>
                <a:spcPts val="400"/>
              </a:spcBef>
              <a:spcAft>
                <a:spcPts val="400"/>
              </a:spcAft>
            </a:pPr>
            <a:r>
              <a:rPr lang="en-AU" sz="3000" dirty="0"/>
              <a:t>What causes </a:t>
            </a:r>
            <a:r>
              <a:rPr lang="en-AU" sz="3000" dirty="0" smtClean="0"/>
              <a:t>fire</a:t>
            </a:r>
            <a:endParaRPr lang="en-AU" sz="3000" dirty="0"/>
          </a:p>
          <a:p>
            <a:pPr>
              <a:spcBef>
                <a:spcPts val="400"/>
              </a:spcBef>
              <a:spcAft>
                <a:spcPts val="400"/>
              </a:spcAft>
            </a:pPr>
            <a:r>
              <a:rPr lang="en-AU" sz="3000" dirty="0"/>
              <a:t>Approach to fire safety in the NCC</a:t>
            </a:r>
          </a:p>
          <a:p>
            <a:pPr>
              <a:spcBef>
                <a:spcPts val="400"/>
              </a:spcBef>
              <a:spcAft>
                <a:spcPts val="400"/>
              </a:spcAft>
            </a:pPr>
            <a:r>
              <a:rPr lang="en-AU" sz="3000" dirty="0"/>
              <a:t>Key fire safety concepts &amp; terminology</a:t>
            </a:r>
          </a:p>
          <a:p>
            <a:pPr>
              <a:spcBef>
                <a:spcPts val="400"/>
              </a:spcBef>
              <a:spcAft>
                <a:spcPts val="400"/>
              </a:spcAft>
            </a:pPr>
            <a:r>
              <a:rPr lang="en-AU" sz="3000" dirty="0"/>
              <a:t>Active and passive fire safety measures</a:t>
            </a:r>
          </a:p>
          <a:p>
            <a:pPr>
              <a:spcBef>
                <a:spcPts val="400"/>
              </a:spcBef>
              <a:spcAft>
                <a:spcPts val="400"/>
              </a:spcAft>
            </a:pPr>
            <a:r>
              <a:rPr lang="en-AU" sz="3000" dirty="0"/>
              <a:t>Other useful resources</a:t>
            </a:r>
          </a:p>
          <a:p>
            <a:pPr>
              <a:spcBef>
                <a:spcPts val="400"/>
              </a:spcBef>
              <a:spcAft>
                <a:spcPts val="400"/>
              </a:spcAft>
            </a:pPr>
            <a:endParaRPr lang="en-US" sz="3000" dirty="0"/>
          </a:p>
          <a:p>
            <a:pPr lvl="1">
              <a:spcBef>
                <a:spcPts val="400"/>
              </a:spcBef>
              <a:spcAft>
                <a:spcPts val="400"/>
              </a:spcAft>
            </a:pPr>
            <a:endParaRPr lang="en-US" sz="3000" dirty="0"/>
          </a:p>
        </p:txBody>
      </p:sp>
      <p:sp>
        <p:nvSpPr>
          <p:cNvPr id="3" name="Slide Title">
            <a:extLst>
              <a:ext uri="{FF2B5EF4-FFF2-40B4-BE49-F238E27FC236}">
                <a16:creationId xmlns:a16="http://schemas.microsoft.com/office/drawing/2014/main" xmlns="" id="{A2C7585B-6F37-45E7-A6C7-F36E185361D5}"/>
              </a:ext>
            </a:extLst>
          </p:cNvPr>
          <p:cNvSpPr>
            <a:spLocks noGrp="1"/>
          </p:cNvSpPr>
          <p:nvPr>
            <p:ph type="body" sz="quarter" idx="11"/>
          </p:nvPr>
        </p:nvSpPr>
        <p:spPr/>
        <p:txBody>
          <a:bodyPr/>
          <a:lstStyle/>
          <a:p>
            <a:r>
              <a:rPr lang="en-AU" dirty="0"/>
              <a:t>What you will learn</a:t>
            </a:r>
          </a:p>
        </p:txBody>
      </p:sp>
      <p:pic>
        <p:nvPicPr>
          <p:cNvPr id="4"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pic>
        <p:nvPicPr>
          <p:cNvPr id="5" name="Picture 4" title="Fire ">
            <a:extLst>
              <a:ext uri="{FF2B5EF4-FFF2-40B4-BE49-F238E27FC236}">
                <a16:creationId xmlns:a16="http://schemas.microsoft.com/office/drawing/2014/main" xmlns="" id="{8271E1C7-CF69-4596-BB33-0E034585860B}"/>
              </a:ext>
            </a:extLst>
          </p:cNvPr>
          <p:cNvPicPr>
            <a:picLocks noChangeAspect="1"/>
          </p:cNvPicPr>
          <p:nvPr/>
        </p:nvPicPr>
        <p:blipFill rotWithShape="1">
          <a:blip r:embed="rId5"/>
          <a:srcRect l="11026"/>
          <a:stretch/>
        </p:blipFill>
        <p:spPr>
          <a:xfrm>
            <a:off x="7971366" y="1989138"/>
            <a:ext cx="3594321" cy="3979579"/>
          </a:xfrm>
          <a:prstGeom prst="rect">
            <a:avLst/>
          </a:prstGeom>
        </p:spPr>
      </p:pic>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DB8DAF7-9BE0-4542-85EF-5D004DEDC687}"/>
              </a:ext>
            </a:extLst>
          </p:cNvPr>
          <p:cNvSpPr>
            <a:spLocks noGrp="1"/>
          </p:cNvSpPr>
          <p:nvPr>
            <p:ph type="body" sz="quarter" idx="11"/>
          </p:nvPr>
        </p:nvSpPr>
        <p:spPr/>
        <p:txBody>
          <a:bodyPr>
            <a:normAutofit/>
          </a:bodyPr>
          <a:lstStyle/>
          <a:p>
            <a:r>
              <a:rPr lang="en-AU" dirty="0"/>
              <a:t>What causes fire and how do we suppress it?</a:t>
            </a:r>
          </a:p>
        </p:txBody>
      </p:sp>
      <p:pic>
        <p:nvPicPr>
          <p:cNvPr id="5" name="Fire image" descr="Triangular diagram showing the three elements that create fire. Oxygen, heat and fuel.">
            <a:extLst>
              <a:ext uri="{FF2B5EF4-FFF2-40B4-BE49-F238E27FC236}">
                <a16:creationId xmlns:a16="http://schemas.microsoft.com/office/drawing/2014/main" xmlns="" id="{7868F048-A532-4C09-82AB-9BE8DE6DC0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6" t="15914" r="4491" b="24086"/>
          <a:stretch/>
        </p:blipFill>
        <p:spPr>
          <a:xfrm>
            <a:off x="7359444" y="2249127"/>
            <a:ext cx="4203291" cy="3782963"/>
          </a:xfrm>
          <a:prstGeom prst="rect">
            <a:avLst/>
          </a:prstGeom>
        </p:spPr>
      </p:pic>
      <p:sp>
        <p:nvSpPr>
          <p:cNvPr id="16" name="Layer 1 text">
            <a:extLst>
              <a:ext uri="{FF2B5EF4-FFF2-40B4-BE49-F238E27FC236}">
                <a16:creationId xmlns:a16="http://schemas.microsoft.com/office/drawing/2014/main" xmlns="" id="{93596527-CF90-4B1F-ABAE-880AE3181BF3}"/>
              </a:ext>
            </a:extLst>
          </p:cNvPr>
          <p:cNvSpPr txBox="1">
            <a:spLocks/>
          </p:cNvSpPr>
          <p:nvPr/>
        </p:nvSpPr>
        <p:spPr>
          <a:xfrm>
            <a:off x="334962" y="2006600"/>
            <a:ext cx="6471724" cy="4554538"/>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600" dirty="0">
                <a:effectLst/>
                <a:ea typeface="Calibri" panose="020F0502020204030204" pitchFamily="34" charset="0"/>
                <a:cs typeface="Arial" panose="020B0604020202020204" pitchFamily="34" charset="0"/>
              </a:rPr>
              <a:t>Fire is the product of a chemical reaction between:</a:t>
            </a:r>
          </a:p>
          <a:p>
            <a:pPr lvl="1">
              <a:spcBef>
                <a:spcPts val="600"/>
              </a:spcBef>
              <a:spcAft>
                <a:spcPts val="600"/>
              </a:spcAft>
            </a:pPr>
            <a:r>
              <a:rPr lang="en-US" sz="2600" b="1" dirty="0">
                <a:solidFill>
                  <a:srgbClr val="004C97"/>
                </a:solidFill>
                <a:ea typeface="Calibri" panose="020F0502020204030204" pitchFamily="34" charset="0"/>
                <a:cs typeface="Arial" panose="020B0604020202020204" pitchFamily="34" charset="0"/>
              </a:rPr>
              <a:t>O</a:t>
            </a:r>
            <a:r>
              <a:rPr lang="en-US" sz="2600" b="1" dirty="0">
                <a:solidFill>
                  <a:srgbClr val="004C97"/>
                </a:solidFill>
                <a:effectLst/>
                <a:ea typeface="Calibri" panose="020F0502020204030204" pitchFamily="34" charset="0"/>
                <a:cs typeface="Arial" panose="020B0604020202020204" pitchFamily="34" charset="0"/>
              </a:rPr>
              <a:t>xygen</a:t>
            </a:r>
            <a:r>
              <a:rPr lang="en-US" sz="2600" dirty="0">
                <a:effectLst/>
                <a:ea typeface="Calibri" panose="020F0502020204030204" pitchFamily="34" charset="0"/>
                <a:cs typeface="Arial" panose="020B0604020202020204" pitchFamily="34" charset="0"/>
              </a:rPr>
              <a:t> in the air, and </a:t>
            </a:r>
          </a:p>
          <a:p>
            <a:pPr lvl="1">
              <a:spcBef>
                <a:spcPts val="600"/>
              </a:spcBef>
              <a:spcAft>
                <a:spcPts val="600"/>
              </a:spcAft>
            </a:pPr>
            <a:r>
              <a:rPr lang="en-US" sz="2600" dirty="0">
                <a:effectLst/>
                <a:ea typeface="Calibri" panose="020F0502020204030204" pitchFamily="34" charset="0"/>
                <a:cs typeface="Arial" panose="020B0604020202020204" pitchFamily="34" charset="0"/>
              </a:rPr>
              <a:t>The gases released from </a:t>
            </a:r>
            <a:r>
              <a:rPr lang="en-US" sz="2600" b="1" dirty="0">
                <a:solidFill>
                  <a:srgbClr val="663300"/>
                </a:solidFill>
                <a:effectLst/>
                <a:ea typeface="Calibri" panose="020F0502020204030204" pitchFamily="34" charset="0"/>
                <a:cs typeface="Arial" panose="020B0604020202020204" pitchFamily="34" charset="0"/>
              </a:rPr>
              <a:t>fuel</a:t>
            </a:r>
            <a:r>
              <a:rPr lang="en-US" sz="2600" dirty="0">
                <a:effectLst/>
                <a:ea typeface="Calibri" panose="020F0502020204030204" pitchFamily="34" charset="0"/>
                <a:cs typeface="Arial" panose="020B0604020202020204" pitchFamily="34" charset="0"/>
              </a:rPr>
              <a:t> </a:t>
            </a:r>
          </a:p>
          <a:p>
            <a:pPr lvl="1">
              <a:spcBef>
                <a:spcPts val="600"/>
              </a:spcBef>
              <a:spcAft>
                <a:spcPts val="600"/>
              </a:spcAft>
            </a:pPr>
            <a:r>
              <a:rPr lang="en-US" sz="2600" dirty="0">
                <a:ea typeface="Calibri" panose="020F0502020204030204" pitchFamily="34" charset="0"/>
                <a:cs typeface="Arial" panose="020B0604020202020204" pitchFamily="34" charset="0"/>
              </a:rPr>
              <a:t>W</a:t>
            </a:r>
            <a:r>
              <a:rPr lang="en-US" sz="2600" dirty="0">
                <a:effectLst/>
                <a:ea typeface="Calibri" panose="020F0502020204030204" pitchFamily="34" charset="0"/>
                <a:cs typeface="Arial" panose="020B0604020202020204" pitchFamily="34" charset="0"/>
              </a:rPr>
              <a:t>hen it is </a:t>
            </a:r>
            <a:r>
              <a:rPr lang="en-US" sz="2600" b="1" dirty="0">
                <a:solidFill>
                  <a:srgbClr val="9E2A2B"/>
                </a:solidFill>
                <a:effectLst/>
                <a:ea typeface="Calibri" panose="020F0502020204030204" pitchFamily="34" charset="0"/>
                <a:cs typeface="Arial" panose="020B0604020202020204" pitchFamily="34" charset="0"/>
              </a:rPr>
              <a:t>heated</a:t>
            </a:r>
            <a:endParaRPr lang="en-AU" sz="2600" b="1" dirty="0">
              <a:solidFill>
                <a:srgbClr val="9E2A2B"/>
              </a:solidFill>
              <a:effectLst/>
              <a:ea typeface="Calibri" panose="020F0502020204030204" pitchFamily="34" charset="0"/>
              <a:cs typeface="Arial" panose="020B0604020202020204" pitchFamily="34" charset="0"/>
            </a:endParaRPr>
          </a:p>
          <a:p>
            <a:pPr>
              <a:spcBef>
                <a:spcPts val="600"/>
              </a:spcBef>
              <a:spcAft>
                <a:spcPts val="600"/>
              </a:spcAft>
            </a:pPr>
            <a:r>
              <a:rPr lang="en-US" sz="2600" dirty="0">
                <a:ea typeface="Calibri" panose="020F0502020204030204" pitchFamily="34" charset="0"/>
                <a:cs typeface="Arial" panose="020B0604020202020204" pitchFamily="34" charset="0"/>
              </a:rPr>
              <a:t>Fire can be suppressed by removing either </a:t>
            </a:r>
            <a:r>
              <a:rPr lang="en-US" sz="2600" b="1" dirty="0">
                <a:solidFill>
                  <a:srgbClr val="004C97"/>
                </a:solidFill>
                <a:ea typeface="Calibri" panose="020F0502020204030204" pitchFamily="34" charset="0"/>
                <a:cs typeface="Arial" panose="020B0604020202020204" pitchFamily="34" charset="0"/>
              </a:rPr>
              <a:t>oxygen</a:t>
            </a:r>
            <a:r>
              <a:rPr lang="en-US" sz="2600" dirty="0">
                <a:ea typeface="Calibri" panose="020F0502020204030204" pitchFamily="34" charset="0"/>
                <a:cs typeface="Arial" panose="020B0604020202020204" pitchFamily="34" charset="0"/>
              </a:rPr>
              <a:t>, or </a:t>
            </a:r>
            <a:r>
              <a:rPr lang="en-US" sz="2600" b="1" dirty="0">
                <a:solidFill>
                  <a:srgbClr val="663300"/>
                </a:solidFill>
                <a:ea typeface="Calibri" panose="020F0502020204030204" pitchFamily="34" charset="0"/>
                <a:cs typeface="Arial" panose="020B0604020202020204" pitchFamily="34" charset="0"/>
              </a:rPr>
              <a:t>fuel</a:t>
            </a:r>
            <a:r>
              <a:rPr lang="en-US" sz="2600" dirty="0">
                <a:ea typeface="Calibri" panose="020F0502020204030204" pitchFamily="34" charset="0"/>
                <a:cs typeface="Arial" panose="020B0604020202020204" pitchFamily="34" charset="0"/>
              </a:rPr>
              <a:t>, or </a:t>
            </a:r>
            <a:r>
              <a:rPr lang="en-US" sz="2600" b="1" dirty="0">
                <a:solidFill>
                  <a:srgbClr val="9E2A2B"/>
                </a:solidFill>
                <a:ea typeface="Calibri" panose="020F0502020204030204" pitchFamily="34" charset="0"/>
                <a:cs typeface="Arial" panose="020B0604020202020204" pitchFamily="34" charset="0"/>
              </a:rPr>
              <a:t>heat</a:t>
            </a:r>
            <a:endParaRPr lang="en-US" sz="2600" b="1" dirty="0">
              <a:solidFill>
                <a:srgbClr val="9E2A2B"/>
              </a:solidFill>
            </a:endParaRPr>
          </a:p>
          <a:p>
            <a:pPr lvl="1">
              <a:spcBef>
                <a:spcPts val="600"/>
              </a:spcBef>
              <a:spcAft>
                <a:spcPts val="600"/>
              </a:spcAft>
            </a:pPr>
            <a:endParaRPr lang="en-US" sz="2600" dirty="0"/>
          </a:p>
        </p:txBody>
      </p:sp>
      <p:sp>
        <p:nvSpPr>
          <p:cNvPr id="22" name="Layer 2 text" hidden="1">
            <a:extLst>
              <a:ext uri="{FF2B5EF4-FFF2-40B4-BE49-F238E27FC236}">
                <a16:creationId xmlns:a16="http://schemas.microsoft.com/office/drawing/2014/main" xmlns="" id="{0989DE41-D752-4B03-9B2D-61063E6F63BF}"/>
              </a:ext>
            </a:extLst>
          </p:cNvPr>
          <p:cNvSpPr txBox="1">
            <a:spLocks/>
          </p:cNvSpPr>
          <p:nvPr/>
        </p:nvSpPr>
        <p:spPr>
          <a:xfrm>
            <a:off x="326002" y="1997639"/>
            <a:ext cx="6480684" cy="4554538"/>
          </a:xfrm>
          <a:prstGeom prst="rect">
            <a:avLst/>
          </a:prstGeom>
        </p:spPr>
        <p:txBody>
          <a:bodyPr>
            <a:normAutofit fontScale="925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800" dirty="0">
                <a:effectLst/>
                <a:ea typeface="Calibri" panose="020F0502020204030204" pitchFamily="34" charset="0"/>
                <a:cs typeface="Arial" panose="020B0604020202020204" pitchFamily="34" charset="0"/>
              </a:rPr>
              <a:t>Fire safety systems can be designed to reduce one or more of these inputs:</a:t>
            </a:r>
          </a:p>
          <a:p>
            <a:pPr>
              <a:lnSpc>
                <a:spcPct val="110000"/>
              </a:lnSpc>
              <a:spcBef>
                <a:spcPts val="600"/>
              </a:spcBef>
              <a:spcAft>
                <a:spcPts val="600"/>
              </a:spcAft>
            </a:pPr>
            <a:r>
              <a:rPr lang="en-AU" sz="2800" b="1" dirty="0">
                <a:solidFill>
                  <a:schemeClr val="accent4"/>
                </a:solidFill>
                <a:effectLst/>
                <a:ea typeface="Calibri" panose="020F0502020204030204" pitchFamily="34" charset="0"/>
                <a:cs typeface="Arial" panose="020B0604020202020204" pitchFamily="34" charset="0"/>
              </a:rPr>
              <a:t>Oxygen</a:t>
            </a:r>
            <a:r>
              <a:rPr lang="en-AU" sz="2800" dirty="0">
                <a:effectLst/>
                <a:ea typeface="Calibri" panose="020F0502020204030204" pitchFamily="34" charset="0"/>
                <a:cs typeface="Arial" panose="020B0604020202020204" pitchFamily="34" charset="0"/>
              </a:rPr>
              <a:t>, e.g. </a:t>
            </a:r>
            <a:r>
              <a:rPr lang="en-US" dirty="0"/>
              <a:t>smother a fire using foam spray, shut-down air supply systems, protect openings in fire-resisting elements</a:t>
            </a:r>
          </a:p>
          <a:p>
            <a:pPr>
              <a:lnSpc>
                <a:spcPct val="110000"/>
              </a:lnSpc>
              <a:spcBef>
                <a:spcPts val="600"/>
              </a:spcBef>
              <a:spcAft>
                <a:spcPts val="600"/>
              </a:spcAft>
            </a:pPr>
            <a:r>
              <a:rPr lang="en-US" b="1" dirty="0">
                <a:solidFill>
                  <a:srgbClr val="663300"/>
                </a:solidFill>
                <a:ea typeface="Calibri" panose="020F0502020204030204" pitchFamily="34" charset="0"/>
                <a:cs typeface="Arial" panose="020B0604020202020204" pitchFamily="34" charset="0"/>
              </a:rPr>
              <a:t>Fuel</a:t>
            </a:r>
            <a:r>
              <a:rPr lang="en-US" dirty="0">
                <a:ea typeface="Calibri" panose="020F0502020204030204" pitchFamily="34" charset="0"/>
                <a:cs typeface="Arial" panose="020B0604020202020204" pitchFamily="34" charset="0"/>
              </a:rPr>
              <a:t>, e.g. </a:t>
            </a:r>
            <a:r>
              <a:rPr lang="en-US" dirty="0"/>
              <a:t>limit the size of a fire compartment and allow fuel to burn until it is depleted</a:t>
            </a:r>
            <a:endParaRPr lang="en-AU" sz="4000" dirty="0">
              <a:ea typeface="Calibri" panose="020F0502020204030204" pitchFamily="34" charset="0"/>
              <a:cs typeface="Arial" panose="020B0604020202020204" pitchFamily="34" charset="0"/>
            </a:endParaRPr>
          </a:p>
          <a:p>
            <a:pPr>
              <a:lnSpc>
                <a:spcPct val="110000"/>
              </a:lnSpc>
              <a:spcBef>
                <a:spcPts val="600"/>
              </a:spcBef>
              <a:spcAft>
                <a:spcPts val="600"/>
              </a:spcAft>
            </a:pPr>
            <a:r>
              <a:rPr lang="en-US" sz="2800" b="1" dirty="0">
                <a:solidFill>
                  <a:schemeClr val="accent5"/>
                </a:solidFill>
                <a:effectLst/>
                <a:ea typeface="Calibri" panose="020F0502020204030204" pitchFamily="34" charset="0"/>
                <a:cs typeface="Arial" panose="020B0604020202020204" pitchFamily="34" charset="0"/>
              </a:rPr>
              <a:t>Heat</a:t>
            </a:r>
            <a:r>
              <a:rPr lang="en-US" sz="2800" dirty="0">
                <a:effectLst/>
                <a:ea typeface="Calibri" panose="020F0502020204030204" pitchFamily="34" charset="0"/>
                <a:cs typeface="Arial" panose="020B0604020202020204" pitchFamily="34" charset="0"/>
              </a:rPr>
              <a:t>, e.g. </a:t>
            </a:r>
            <a:r>
              <a:rPr lang="en-US" dirty="0"/>
              <a:t>use a fire suppression system such as a water sprinkler</a:t>
            </a:r>
          </a:p>
          <a:p>
            <a:pPr marL="0" indent="0">
              <a:lnSpc>
                <a:spcPct val="110000"/>
              </a:lnSpc>
              <a:spcBef>
                <a:spcPts val="600"/>
              </a:spcBef>
              <a:spcAft>
                <a:spcPts val="600"/>
              </a:spcAft>
              <a:buNone/>
            </a:pPr>
            <a:endParaRPr lang="en-US" dirty="0"/>
          </a:p>
          <a:p>
            <a:pPr marL="457200" lvl="1" indent="0">
              <a:lnSpc>
                <a:spcPct val="110000"/>
              </a:lnSpc>
              <a:spcBef>
                <a:spcPts val="600"/>
              </a:spcBef>
              <a:spcAft>
                <a:spcPts val="600"/>
              </a:spcAft>
              <a:buNone/>
            </a:pPr>
            <a:endParaRPr lang="en-US" dirty="0"/>
          </a:p>
        </p:txBody>
      </p:sp>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099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D75E4C0-9B14-4ED9-B4DC-0198D367C73E}"/>
              </a:ext>
            </a:extLst>
          </p:cNvPr>
          <p:cNvSpPr>
            <a:spLocks noGrp="1"/>
          </p:cNvSpPr>
          <p:nvPr>
            <p:ph type="body" sz="quarter" idx="11"/>
          </p:nvPr>
        </p:nvSpPr>
        <p:spPr/>
        <p:txBody>
          <a:bodyPr/>
          <a:lstStyle/>
          <a:p>
            <a:r>
              <a:rPr lang="en-AU" dirty="0"/>
              <a:t>Fire safety in the NCC</a:t>
            </a:r>
          </a:p>
        </p:txBody>
      </p:sp>
      <p:sp>
        <p:nvSpPr>
          <p:cNvPr id="3" name="Left hand block">
            <a:extLst>
              <a:ext uri="{FF2B5EF4-FFF2-40B4-BE49-F238E27FC236}">
                <a16:creationId xmlns:a16="http://schemas.microsoft.com/office/drawing/2014/main" xmlns="" id="{1F465D18-D2CF-4642-A71D-C3D5A8B67BAA}"/>
              </a:ext>
            </a:extLst>
          </p:cNvPr>
          <p:cNvSpPr>
            <a:spLocks noGrp="1"/>
          </p:cNvSpPr>
          <p:nvPr>
            <p:ph type="body" sz="quarter" idx="12"/>
          </p:nvPr>
        </p:nvSpPr>
        <p:spPr/>
        <p:txBody>
          <a:bodyPr>
            <a:normAutofit fontScale="92500"/>
          </a:bodyPr>
          <a:lstStyle/>
          <a:p>
            <a:r>
              <a:rPr lang="en-AU" dirty="0"/>
              <a:t>Fire is a major threat to life, health, and property </a:t>
            </a:r>
          </a:p>
          <a:p>
            <a:r>
              <a:rPr lang="en-AU" dirty="0"/>
              <a:t>Therefore, it must be considered in building design and construction</a:t>
            </a:r>
          </a:p>
          <a:p>
            <a:r>
              <a:rPr lang="en-AU" dirty="0"/>
              <a:t>NCC’s key aim is to protect the life safety of building occupants/users</a:t>
            </a:r>
          </a:p>
        </p:txBody>
      </p:sp>
      <p:sp>
        <p:nvSpPr>
          <p:cNvPr id="4" name="Centre block">
            <a:extLst>
              <a:ext uri="{FF2B5EF4-FFF2-40B4-BE49-F238E27FC236}">
                <a16:creationId xmlns:a16="http://schemas.microsoft.com/office/drawing/2014/main" xmlns="" id="{2B11BC2B-E7A7-4188-9BED-C991601CEFB3}"/>
              </a:ext>
            </a:extLst>
          </p:cNvPr>
          <p:cNvSpPr>
            <a:spLocks noGrp="1"/>
          </p:cNvSpPr>
          <p:nvPr>
            <p:ph type="body" sz="quarter" idx="13"/>
          </p:nvPr>
        </p:nvSpPr>
        <p:spPr/>
        <p:txBody>
          <a:bodyPr>
            <a:normAutofit/>
          </a:bodyPr>
          <a:lstStyle/>
          <a:p>
            <a:pPr marL="0" indent="0">
              <a:buNone/>
            </a:pPr>
            <a:r>
              <a:rPr lang="en-AU" sz="2600" dirty="0"/>
              <a:t>Two primary requirements:</a:t>
            </a:r>
          </a:p>
          <a:p>
            <a:pPr marL="514350" indent="-514350">
              <a:buFont typeface="+mj-lt"/>
              <a:buAutoNum type="arabicPeriod"/>
            </a:pPr>
            <a:r>
              <a:rPr lang="en-AU" sz="2600" dirty="0"/>
              <a:t>Assist building occupants to evacuate safely in the event of a fire</a:t>
            </a:r>
          </a:p>
          <a:p>
            <a:pPr marL="514350" indent="-514350">
              <a:buFont typeface="+mj-lt"/>
              <a:buAutoNum type="arabicPeriod"/>
            </a:pPr>
            <a:r>
              <a:rPr lang="en-AU" sz="2600" dirty="0"/>
              <a:t>Minimise damage to other property, i.e. the spread of fire</a:t>
            </a:r>
          </a:p>
        </p:txBody>
      </p:sp>
      <p:sp>
        <p:nvSpPr>
          <p:cNvPr id="5" name="Right hand block">
            <a:extLst>
              <a:ext uri="{FF2B5EF4-FFF2-40B4-BE49-F238E27FC236}">
                <a16:creationId xmlns:a16="http://schemas.microsoft.com/office/drawing/2014/main" xmlns="" id="{ED913E27-E570-49AC-AA06-A01DCE1DC500}"/>
              </a:ext>
            </a:extLst>
          </p:cNvPr>
          <p:cNvSpPr>
            <a:spLocks noGrp="1"/>
          </p:cNvSpPr>
          <p:nvPr>
            <p:ph type="body" sz="quarter" idx="14"/>
          </p:nvPr>
        </p:nvSpPr>
        <p:spPr/>
        <p:txBody>
          <a:bodyPr>
            <a:normAutofit/>
          </a:bodyPr>
          <a:lstStyle/>
          <a:p>
            <a:r>
              <a:rPr lang="en-AU" sz="2600" dirty="0"/>
              <a:t>Stopping a fire can contribute to fire safety but is </a:t>
            </a:r>
            <a:r>
              <a:rPr lang="en-AU" sz="2600" b="1" dirty="0"/>
              <a:t>not</a:t>
            </a:r>
            <a:r>
              <a:rPr lang="en-AU" sz="2600" dirty="0"/>
              <a:t> a critical requirement of the NCC</a:t>
            </a:r>
          </a:p>
          <a:p>
            <a:r>
              <a:rPr lang="en-AU" sz="2600" dirty="0"/>
              <a:t>Buildings can burn down as long as:</a:t>
            </a:r>
          </a:p>
          <a:p>
            <a:pPr lvl="1"/>
            <a:r>
              <a:rPr lang="en-AU" sz="2600" dirty="0"/>
              <a:t>Occupants can evacuate safely</a:t>
            </a:r>
          </a:p>
          <a:p>
            <a:pPr lvl="1"/>
            <a:r>
              <a:rPr lang="en-AU" sz="2600" dirty="0"/>
              <a:t>The fire does not spread easily</a:t>
            </a:r>
          </a:p>
        </p:txBody>
      </p:sp>
      <p:pic>
        <p:nvPicPr>
          <p:cNvPr id="7"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15231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Fire-resistance level (FRL)</a:t>
            </a:r>
          </a:p>
        </p:txBody>
      </p:sp>
      <p:sp>
        <p:nvSpPr>
          <p:cNvPr id="23" name="Examples button">
            <a:extLst>
              <a:ext uri="{FF2B5EF4-FFF2-40B4-BE49-F238E27FC236}">
                <a16:creationId xmlns:a16="http://schemas.microsoft.com/office/drawing/2014/main" xmlns="" id="{FAA3EF02-DBC0-4369-A7EC-07E74445D488}"/>
              </a:ext>
            </a:extLst>
          </p:cNvPr>
          <p:cNvSpPr/>
          <p:nvPr/>
        </p:nvSpPr>
        <p:spPr>
          <a:xfrm>
            <a:off x="6464835" y="6185998"/>
            <a:ext cx="3672000" cy="39600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Examples</a:t>
            </a:r>
          </a:p>
        </p:txBody>
      </p:sp>
      <p:sp>
        <p:nvSpPr>
          <p:cNvPr id="24" name="Definitions button">
            <a:extLst>
              <a:ext uri="{FF2B5EF4-FFF2-40B4-BE49-F238E27FC236}">
                <a16:creationId xmlns:a16="http://schemas.microsoft.com/office/drawing/2014/main" xmlns="" id="{9B290DD7-6236-4B89-B47F-642EE03EA270}"/>
              </a:ext>
            </a:extLst>
          </p:cNvPr>
          <p:cNvSpPr/>
          <p:nvPr/>
        </p:nvSpPr>
        <p:spPr>
          <a:xfrm>
            <a:off x="2055165" y="6185998"/>
            <a:ext cx="3672000" cy="39600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Definitions</a:t>
            </a:r>
          </a:p>
        </p:txBody>
      </p:sp>
      <p:sp>
        <p:nvSpPr>
          <p:cNvPr id="10" name="Example text">
            <a:extLst>
              <a:ext uri="{FF2B5EF4-FFF2-40B4-BE49-F238E27FC236}">
                <a16:creationId xmlns:a16="http://schemas.microsoft.com/office/drawing/2014/main" xmlns="" id="{1FFC9CC7-D38A-49B8-8BBE-70DC71791311}"/>
              </a:ext>
            </a:extLst>
          </p:cNvPr>
          <p:cNvSpPr txBox="1">
            <a:spLocks/>
          </p:cNvSpPr>
          <p:nvPr/>
        </p:nvSpPr>
        <p:spPr>
          <a:xfrm>
            <a:off x="396408" y="3910084"/>
            <a:ext cx="11385983" cy="2175471"/>
          </a:xfrm>
          <a:prstGeom prst="rect">
            <a:avLst/>
          </a:prstGeom>
          <a:solidFill>
            <a:srgbClr val="DADEF4"/>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lvl="1" indent="0">
              <a:buNone/>
              <a:tabLst>
                <a:tab pos="1262063" algn="l"/>
              </a:tabLst>
            </a:pPr>
            <a:r>
              <a:rPr lang="en-US" sz="1900" b="1" dirty="0"/>
              <a:t>Examples:</a:t>
            </a:r>
          </a:p>
          <a:p>
            <a:pPr marL="274638" lvl="1" indent="0">
              <a:spcBef>
                <a:spcPts val="300"/>
              </a:spcBef>
              <a:spcAft>
                <a:spcPts val="300"/>
              </a:spcAft>
              <a:buNone/>
              <a:tabLst>
                <a:tab pos="1706563" algn="l"/>
              </a:tabLst>
            </a:pPr>
            <a:r>
              <a:rPr lang="en-US" sz="1900" b="1" dirty="0">
                <a:solidFill>
                  <a:srgbClr val="002E5D"/>
                </a:solidFill>
              </a:rPr>
              <a:t>60/60/60</a:t>
            </a:r>
            <a:r>
              <a:rPr lang="en-US" sz="1900" dirty="0"/>
              <a:t> 	60 minutes minimum resistance for all criteria</a:t>
            </a:r>
          </a:p>
          <a:p>
            <a:pPr marL="274638" lvl="1" indent="0">
              <a:spcBef>
                <a:spcPts val="300"/>
              </a:spcBef>
              <a:spcAft>
                <a:spcPts val="300"/>
              </a:spcAft>
              <a:buNone/>
              <a:tabLst>
                <a:tab pos="1706563" algn="l"/>
              </a:tabLst>
            </a:pPr>
            <a:r>
              <a:rPr lang="en-US" sz="1900" b="1" dirty="0" smtClean="0">
                <a:solidFill>
                  <a:srgbClr val="002E5D"/>
                </a:solidFill>
              </a:rPr>
              <a:t>90/60/30</a:t>
            </a:r>
            <a:r>
              <a:rPr lang="en-US" sz="1900" dirty="0"/>
              <a:t>	90 minutes minimum resistance </a:t>
            </a:r>
            <a:r>
              <a:rPr lang="en-US" sz="1900" dirty="0" smtClean="0"/>
              <a:t>for structural adequacy, 60 minutes for integrity and </a:t>
            </a:r>
            <a:br>
              <a:rPr lang="en-US" sz="1900" dirty="0" smtClean="0"/>
            </a:br>
            <a:r>
              <a:rPr lang="en-US" sz="1900" dirty="0" smtClean="0"/>
              <a:t>	30 minutes for insulation</a:t>
            </a:r>
            <a:endParaRPr lang="en-US" sz="1900" dirty="0"/>
          </a:p>
          <a:p>
            <a:pPr marL="274638" lvl="1" indent="0">
              <a:spcBef>
                <a:spcPts val="300"/>
              </a:spcBef>
              <a:spcAft>
                <a:spcPts val="300"/>
              </a:spcAft>
              <a:buNone/>
              <a:tabLst>
                <a:tab pos="1706563" algn="l"/>
              </a:tabLst>
            </a:pPr>
            <a:r>
              <a:rPr lang="en-US" sz="1900" b="1" dirty="0">
                <a:solidFill>
                  <a:schemeClr val="accent4"/>
                </a:solidFill>
              </a:rPr>
              <a:t> </a:t>
            </a:r>
            <a:r>
              <a:rPr lang="en-US" sz="1900" b="1" dirty="0">
                <a:solidFill>
                  <a:srgbClr val="002E5D"/>
                </a:solidFill>
              </a:rPr>
              <a:t>--/45/45</a:t>
            </a:r>
            <a:r>
              <a:rPr lang="en-US" sz="1900" dirty="0"/>
              <a:t>	No requirement for structural adequacy, 45 minutes minimum for integrity and insulation</a:t>
            </a:r>
          </a:p>
          <a:p>
            <a:pPr marL="274638" lvl="1" indent="0">
              <a:spcBef>
                <a:spcPts val="300"/>
              </a:spcBef>
              <a:spcAft>
                <a:spcPts val="300"/>
              </a:spcAft>
              <a:buNone/>
              <a:tabLst>
                <a:tab pos="1706563" algn="l"/>
              </a:tabLst>
            </a:pPr>
            <a:r>
              <a:rPr lang="en-US" sz="1900" b="1" dirty="0">
                <a:solidFill>
                  <a:srgbClr val="002E5D"/>
                </a:solidFill>
              </a:rPr>
              <a:t>    --/--/--</a:t>
            </a:r>
            <a:r>
              <a:rPr lang="en-US" sz="1900" dirty="0"/>
              <a:t>	No requirement for fire resistance against any criterion</a:t>
            </a:r>
          </a:p>
          <a:p>
            <a:pPr marL="0" lvl="1" indent="0">
              <a:buNone/>
              <a:tabLst>
                <a:tab pos="1262063" algn="l"/>
              </a:tabLst>
            </a:pPr>
            <a:endParaRPr lang="en-US" sz="1900" dirty="0"/>
          </a:p>
          <a:p>
            <a:pPr marL="0" lvl="1" indent="0">
              <a:buNone/>
              <a:tabLst>
                <a:tab pos="1262063" algn="l"/>
              </a:tabLst>
            </a:pPr>
            <a:endParaRPr lang="en-US" sz="1900" dirty="0"/>
          </a:p>
          <a:p>
            <a:pPr marL="0">
              <a:spcAft>
                <a:spcPts val="600"/>
              </a:spcAft>
            </a:pPr>
            <a:endParaRPr lang="en-AU" sz="1900" dirty="0"/>
          </a:p>
        </p:txBody>
      </p:sp>
      <p:pic>
        <p:nvPicPr>
          <p:cNvPr id="5" name="Excerpt - FRL definition">
            <a:extLst>
              <a:ext uri="{FF2B5EF4-FFF2-40B4-BE49-F238E27FC236}">
                <a16:creationId xmlns:a16="http://schemas.microsoft.com/office/drawing/2014/main" xmlns="" id="{BF83A16A-1837-45B8-909C-F5310E65703A}"/>
              </a:ext>
            </a:extLst>
          </p:cNvPr>
          <p:cNvPicPr>
            <a:picLocks noChangeAspect="1"/>
          </p:cNvPicPr>
          <p:nvPr/>
        </p:nvPicPr>
        <p:blipFill rotWithShape="1">
          <a:blip r:embed="rId4">
            <a:extLst>
              <a:ext uri="{28A0092B-C50C-407E-A947-70E740481C1C}">
                <a14:useLocalDpi xmlns:a14="http://schemas.microsoft.com/office/drawing/2010/main" val="0"/>
              </a:ext>
            </a:extLst>
          </a:blip>
          <a:srcRect b="5242"/>
          <a:stretch/>
        </p:blipFill>
        <p:spPr>
          <a:xfrm>
            <a:off x="950516" y="1884695"/>
            <a:ext cx="10383791" cy="1922195"/>
          </a:xfrm>
          <a:prstGeom prst="rect">
            <a:avLst/>
          </a:prstGeom>
          <a:ln>
            <a:solidFill>
              <a:schemeClr val="accent2"/>
            </a:solidFill>
          </a:ln>
        </p:spPr>
      </p:pic>
      <p:grpSp>
        <p:nvGrpSpPr>
          <p:cNvPr id="13" name="Definitions group" descr="Definitions of structural adequacy, integrity and insulation as defined in the NCC.">
            <a:extLst>
              <a:ext uri="{FF2B5EF4-FFF2-40B4-BE49-F238E27FC236}">
                <a16:creationId xmlns:a16="http://schemas.microsoft.com/office/drawing/2014/main" xmlns="" id="{90D2E00C-35DB-45B2-82B9-7ECFABE9DDA5}"/>
              </a:ext>
            </a:extLst>
          </p:cNvPr>
          <p:cNvGrpSpPr/>
          <p:nvPr/>
        </p:nvGrpSpPr>
        <p:grpSpPr>
          <a:xfrm>
            <a:off x="395922" y="4067458"/>
            <a:ext cx="11385983" cy="1793029"/>
            <a:chOff x="395922" y="4067458"/>
            <a:chExt cx="11385983" cy="1793029"/>
          </a:xfrm>
        </p:grpSpPr>
        <p:pic>
          <p:nvPicPr>
            <p:cNvPr id="7" name="integrity excerpt">
              <a:extLst>
                <a:ext uri="{FF2B5EF4-FFF2-40B4-BE49-F238E27FC236}">
                  <a16:creationId xmlns:a16="http://schemas.microsoft.com/office/drawing/2014/main" xmlns="" id="{B534667E-E852-4F5B-A48E-E73A5DA6B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84" y="4741709"/>
              <a:ext cx="10939208" cy="1055277"/>
            </a:xfrm>
            <a:prstGeom prst="rect">
              <a:avLst/>
            </a:prstGeom>
          </p:spPr>
        </p:pic>
        <p:pic>
          <p:nvPicPr>
            <p:cNvPr id="12" name="Structural adequcy Excerpt">
              <a:extLst>
                <a:ext uri="{FF2B5EF4-FFF2-40B4-BE49-F238E27FC236}">
                  <a16:creationId xmlns:a16="http://schemas.microsoft.com/office/drawing/2014/main" xmlns="" id="{3AB293B0-50EA-47F7-A13A-AA863B26C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054" y="4149150"/>
              <a:ext cx="10220000" cy="638750"/>
            </a:xfrm>
            <a:prstGeom prst="rect">
              <a:avLst/>
            </a:prstGeom>
          </p:spPr>
        </p:pic>
        <p:sp>
          <p:nvSpPr>
            <p:cNvPr id="18" name="Outline">
              <a:extLst>
                <a:ext uri="{FF2B5EF4-FFF2-40B4-BE49-F238E27FC236}">
                  <a16:creationId xmlns:a16="http://schemas.microsoft.com/office/drawing/2014/main" xmlns="" id="{165191EE-2F15-49FA-A4B3-7E681C495671}"/>
                </a:ext>
              </a:extLst>
            </p:cNvPr>
            <p:cNvSpPr/>
            <p:nvPr/>
          </p:nvSpPr>
          <p:spPr>
            <a:xfrm>
              <a:off x="395922" y="4067458"/>
              <a:ext cx="11385983" cy="1793029"/>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5"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790357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0" grpId="0" animBg="1">
        <p:tmplLst>
          <p:tmpl>
            <p:tnLst>
              <p:par>
                <p:cTn presetID="9"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p:txBody>
          <a:bodyPr/>
          <a:lstStyle/>
          <a:p>
            <a:r>
              <a:rPr lang="en-AU" dirty="0"/>
              <a:t>Interpreting fire-resistance levels</a:t>
            </a:r>
          </a:p>
        </p:txBody>
      </p:sp>
      <p:pic>
        <p:nvPicPr>
          <p:cNvPr id="9" name="Excerpt">
            <a:extLst>
              <a:ext uri="{FF2B5EF4-FFF2-40B4-BE49-F238E27FC236}">
                <a16:creationId xmlns:a16="http://schemas.microsoft.com/office/drawing/2014/main" xmlns="" id="{DB5966BE-D3F4-478F-A5A9-C9ECDE6E6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41" y="2358738"/>
            <a:ext cx="10939316" cy="1654949"/>
          </a:xfrm>
          <a:prstGeom prst="rect">
            <a:avLst/>
          </a:prstGeom>
          <a:ln>
            <a:solidFill>
              <a:schemeClr val="accent2"/>
            </a:solidFill>
          </a:ln>
        </p:spPr>
      </p:pic>
      <p:sp>
        <p:nvSpPr>
          <p:cNvPr id="4" name="1st question">
            <a:extLst>
              <a:ext uri="{FF2B5EF4-FFF2-40B4-BE49-F238E27FC236}">
                <a16:creationId xmlns:a16="http://schemas.microsoft.com/office/drawing/2014/main" xmlns="" id="{5F4D6E97-5544-4873-9068-B78F469FEBFA}"/>
              </a:ext>
            </a:extLst>
          </p:cNvPr>
          <p:cNvSpPr txBox="1">
            <a:spLocks/>
          </p:cNvSpPr>
          <p:nvPr/>
        </p:nvSpPr>
        <p:spPr>
          <a:xfrm>
            <a:off x="342000" y="5248800"/>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623888" algn="l"/>
              </a:tabLst>
            </a:pPr>
            <a:r>
              <a:rPr lang="en-US" sz="2400" dirty="0"/>
              <a:t>1.	What level of </a:t>
            </a:r>
            <a:r>
              <a:rPr lang="en-US" sz="2400" i="1" dirty="0"/>
              <a:t>structural adequacy</a:t>
            </a:r>
            <a:r>
              <a:rPr lang="en-US" sz="2400" dirty="0"/>
              <a:t> must each opening have?</a:t>
            </a:r>
          </a:p>
        </p:txBody>
      </p:sp>
      <p:sp>
        <p:nvSpPr>
          <p:cNvPr id="5" name="Second question">
            <a:extLst>
              <a:ext uri="{FF2B5EF4-FFF2-40B4-BE49-F238E27FC236}">
                <a16:creationId xmlns:a16="http://schemas.microsoft.com/office/drawing/2014/main" xmlns="" id="{DC741717-180C-48A1-9BE6-59344A186DE8}"/>
              </a:ext>
            </a:extLst>
          </p:cNvPr>
          <p:cNvSpPr txBox="1">
            <a:spLocks/>
          </p:cNvSpPr>
          <p:nvPr/>
        </p:nvSpPr>
        <p:spPr>
          <a:xfrm>
            <a:off x="342000" y="5248800"/>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6400" indent="-626400">
              <a:tabLst>
                <a:tab pos="1160463" algn="l"/>
              </a:tabLst>
            </a:pPr>
            <a:r>
              <a:rPr lang="en-US" sz="2400" dirty="0"/>
              <a:t>2.	How long must each type of opening maintain a temperature on unexposed surfaces?</a:t>
            </a:r>
            <a:endParaRPr lang="en-AU" sz="2400" dirty="0"/>
          </a:p>
        </p:txBody>
      </p:sp>
      <p:sp>
        <p:nvSpPr>
          <p:cNvPr id="6" name="Third question">
            <a:extLst>
              <a:ext uri="{FF2B5EF4-FFF2-40B4-BE49-F238E27FC236}">
                <a16:creationId xmlns:a16="http://schemas.microsoft.com/office/drawing/2014/main" xmlns="" id="{CFBF3111-FA5D-4EFF-B6FD-DCCD0FB44ECA}"/>
              </a:ext>
            </a:extLst>
          </p:cNvPr>
          <p:cNvSpPr txBox="1">
            <a:spLocks/>
          </p:cNvSpPr>
          <p:nvPr/>
        </p:nvSpPr>
        <p:spPr>
          <a:xfrm>
            <a:off x="342000" y="5248800"/>
            <a:ext cx="115080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888" indent="-623888">
              <a:tabLst>
                <a:tab pos="623888" algn="l"/>
              </a:tabLst>
            </a:pPr>
            <a:r>
              <a:rPr lang="en-US" sz="2400" dirty="0"/>
              <a:t>3.	How long must each type of opening resist the passage of flames and hot gases?</a:t>
            </a:r>
            <a:endParaRPr lang="en-AU" sz="2400" dirty="0"/>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3840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Fire-source feature</a:t>
            </a:r>
          </a:p>
        </p:txBody>
      </p:sp>
      <p:sp>
        <p:nvSpPr>
          <p:cNvPr id="23" name="Illustration button">
            <a:extLst>
              <a:ext uri="{FF2B5EF4-FFF2-40B4-BE49-F238E27FC236}">
                <a16:creationId xmlns:a16="http://schemas.microsoft.com/office/drawing/2014/main" xmlns="" id="{FAA3EF02-DBC0-4369-A7EC-07E74445D488}"/>
              </a:ext>
            </a:extLst>
          </p:cNvPr>
          <p:cNvSpPr/>
          <p:nvPr/>
        </p:nvSpPr>
        <p:spPr>
          <a:xfrm>
            <a:off x="334216" y="5497008"/>
            <a:ext cx="1509644" cy="79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Illustration</a:t>
            </a:r>
          </a:p>
        </p:txBody>
      </p:sp>
      <p:sp>
        <p:nvSpPr>
          <p:cNvPr id="24" name="Definitions button">
            <a:extLst>
              <a:ext uri="{FF2B5EF4-FFF2-40B4-BE49-F238E27FC236}">
                <a16:creationId xmlns:a16="http://schemas.microsoft.com/office/drawing/2014/main" xmlns="" id="{9B290DD7-6236-4B89-B47F-642EE03EA270}"/>
              </a:ext>
            </a:extLst>
          </p:cNvPr>
          <p:cNvSpPr/>
          <p:nvPr/>
        </p:nvSpPr>
        <p:spPr>
          <a:xfrm>
            <a:off x="334215" y="4091741"/>
            <a:ext cx="1509645" cy="79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Definitions</a:t>
            </a:r>
          </a:p>
        </p:txBody>
      </p:sp>
      <p:pic>
        <p:nvPicPr>
          <p:cNvPr id="6" name="Fire-source excerpt">
            <a:extLst>
              <a:ext uri="{FF2B5EF4-FFF2-40B4-BE49-F238E27FC236}">
                <a16:creationId xmlns:a16="http://schemas.microsoft.com/office/drawing/2014/main" xmlns="" id="{D813604E-40D0-4AF1-B719-938884129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71" y="1908666"/>
            <a:ext cx="10882993" cy="1818761"/>
          </a:xfrm>
          <a:prstGeom prst="rect">
            <a:avLst/>
          </a:prstGeom>
          <a:ln>
            <a:solidFill>
              <a:schemeClr val="accent1"/>
            </a:solidFill>
          </a:ln>
        </p:spPr>
      </p:pic>
      <p:grpSp>
        <p:nvGrpSpPr>
          <p:cNvPr id="22" name="Definitions group" descr="Definitions of External wall, common wall and separating wall as defined in the NCC.">
            <a:extLst>
              <a:ext uri="{FF2B5EF4-FFF2-40B4-BE49-F238E27FC236}">
                <a16:creationId xmlns:a16="http://schemas.microsoft.com/office/drawing/2014/main" xmlns="" id="{BCFB40F9-85CD-481D-BF1C-F72352305C57}"/>
              </a:ext>
            </a:extLst>
          </p:cNvPr>
          <p:cNvGrpSpPr/>
          <p:nvPr/>
        </p:nvGrpSpPr>
        <p:grpSpPr>
          <a:xfrm>
            <a:off x="2374483" y="3919273"/>
            <a:ext cx="9188281" cy="2532677"/>
            <a:chOff x="334962" y="3586727"/>
            <a:chExt cx="10639774" cy="3055527"/>
          </a:xfrm>
        </p:grpSpPr>
        <p:pic>
          <p:nvPicPr>
            <p:cNvPr id="9" name="External wall definition">
              <a:extLst>
                <a:ext uri="{FF2B5EF4-FFF2-40B4-BE49-F238E27FC236}">
                  <a16:creationId xmlns:a16="http://schemas.microsoft.com/office/drawing/2014/main" xmlns="" id="{C17DF4A8-9682-4A86-981A-83A5A5336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91" y="3648158"/>
              <a:ext cx="8744530" cy="1075280"/>
            </a:xfrm>
            <a:prstGeom prst="rect">
              <a:avLst/>
            </a:prstGeom>
            <a:ln>
              <a:noFill/>
            </a:ln>
          </p:spPr>
        </p:pic>
        <p:pic>
          <p:nvPicPr>
            <p:cNvPr id="15" name="Common wall definition">
              <a:extLst>
                <a:ext uri="{FF2B5EF4-FFF2-40B4-BE49-F238E27FC236}">
                  <a16:creationId xmlns:a16="http://schemas.microsoft.com/office/drawing/2014/main" xmlns="" id="{58282D47-69E2-4954-9830-CE09E8A22C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430" y="4699351"/>
              <a:ext cx="10285836" cy="1274046"/>
            </a:xfrm>
            <a:prstGeom prst="rect">
              <a:avLst/>
            </a:prstGeom>
          </p:spPr>
        </p:pic>
        <p:pic>
          <p:nvPicPr>
            <p:cNvPr id="17" name="Separating wall definition">
              <a:extLst>
                <a:ext uri="{FF2B5EF4-FFF2-40B4-BE49-F238E27FC236}">
                  <a16:creationId xmlns:a16="http://schemas.microsoft.com/office/drawing/2014/main" xmlns="" id="{1EF674B7-E217-4583-97B4-103C585A3A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83" y="5953075"/>
              <a:ext cx="6183409" cy="529828"/>
            </a:xfrm>
            <a:prstGeom prst="rect">
              <a:avLst/>
            </a:prstGeom>
          </p:spPr>
        </p:pic>
        <p:sp>
          <p:nvSpPr>
            <p:cNvPr id="20" name="Border box">
              <a:extLst>
                <a:ext uri="{FF2B5EF4-FFF2-40B4-BE49-F238E27FC236}">
                  <a16:creationId xmlns:a16="http://schemas.microsoft.com/office/drawing/2014/main" xmlns="" id="{392B5E39-4B84-4F4C-BB27-FC8618BCB45C}"/>
                </a:ext>
              </a:extLst>
            </p:cNvPr>
            <p:cNvSpPr/>
            <p:nvPr/>
          </p:nvSpPr>
          <p:spPr>
            <a:xfrm>
              <a:off x="334962" y="3586727"/>
              <a:ext cx="10639774" cy="305552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grpSp>
      <p:pic>
        <p:nvPicPr>
          <p:cNvPr id="4" name="Illustration image" descr="Simple site plan of two adjoining class one dwellings to illustrate boundaries and separating walls. ">
            <a:extLst>
              <a:ext uri="{FF2B5EF4-FFF2-40B4-BE49-F238E27FC236}">
                <a16:creationId xmlns:a16="http://schemas.microsoft.com/office/drawing/2014/main" xmlns="" id="{5AAA7D7C-AFE5-474C-912E-D0360F50E5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800" t="18552" r="7742" b="18309"/>
          <a:stretch/>
        </p:blipFill>
        <p:spPr>
          <a:xfrm>
            <a:off x="4439265" y="3786537"/>
            <a:ext cx="5133300" cy="2849004"/>
          </a:xfrm>
          <a:prstGeom prst="rect">
            <a:avLst/>
          </a:prstGeom>
        </p:spPr>
      </p:pic>
      <p:grpSp>
        <p:nvGrpSpPr>
          <p:cNvPr id="13" name="Feature highlights">
            <a:extLst>
              <a:ext uri="{FF2B5EF4-FFF2-40B4-BE49-F238E27FC236}">
                <a16:creationId xmlns:a16="http://schemas.microsoft.com/office/drawing/2014/main" xmlns="" id="{0A24FE97-FF45-4801-B529-4BDEB26685A4}"/>
              </a:ext>
            </a:extLst>
          </p:cNvPr>
          <p:cNvGrpSpPr/>
          <p:nvPr/>
        </p:nvGrpSpPr>
        <p:grpSpPr>
          <a:xfrm>
            <a:off x="4467069" y="3919272"/>
            <a:ext cx="5112000" cy="2657159"/>
            <a:chOff x="4467069" y="3919272"/>
            <a:chExt cx="5112000" cy="2657159"/>
          </a:xfrm>
        </p:grpSpPr>
        <p:cxnSp>
          <p:nvCxnSpPr>
            <p:cNvPr id="7" name="Back fence">
              <a:extLst>
                <a:ext uri="{FF2B5EF4-FFF2-40B4-BE49-F238E27FC236}">
                  <a16:creationId xmlns:a16="http://schemas.microsoft.com/office/drawing/2014/main" xmlns="" id="{8DE0CF44-6673-4F00-8553-95BBE4424F6D}"/>
                </a:ext>
              </a:extLst>
            </p:cNvPr>
            <p:cNvCxnSpPr/>
            <p:nvPr/>
          </p:nvCxnSpPr>
          <p:spPr>
            <a:xfrm>
              <a:off x="4572000" y="3919272"/>
              <a:ext cx="4852219" cy="0"/>
            </a:xfrm>
            <a:prstGeom prst="line">
              <a:avLst/>
            </a:prstGeom>
            <a:ln w="28575">
              <a:solidFill>
                <a:schemeClr val="accent2"/>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Far road boundary">
              <a:extLst>
                <a:ext uri="{FF2B5EF4-FFF2-40B4-BE49-F238E27FC236}">
                  <a16:creationId xmlns:a16="http://schemas.microsoft.com/office/drawing/2014/main" xmlns="" id="{BE00F5BE-1151-454D-81F1-E48B2E7FB97D}"/>
                </a:ext>
              </a:extLst>
            </p:cNvPr>
            <p:cNvCxnSpPr/>
            <p:nvPr/>
          </p:nvCxnSpPr>
          <p:spPr>
            <a:xfrm>
              <a:off x="4467069" y="6576431"/>
              <a:ext cx="5112000" cy="0"/>
            </a:xfrm>
            <a:prstGeom prst="line">
              <a:avLst/>
            </a:prstGeom>
            <a:ln w="28575">
              <a:solidFill>
                <a:schemeClr val="accent2"/>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Left fence">
              <a:extLst>
                <a:ext uri="{FF2B5EF4-FFF2-40B4-BE49-F238E27FC236}">
                  <a16:creationId xmlns:a16="http://schemas.microsoft.com/office/drawing/2014/main" xmlns="" id="{3FB644C0-25D3-4F43-9D0B-C9FB5DDE6CB7}"/>
                </a:ext>
              </a:extLst>
            </p:cNvPr>
            <p:cNvCxnSpPr>
              <a:cxnSpLocks/>
            </p:cNvCxnSpPr>
            <p:nvPr/>
          </p:nvCxnSpPr>
          <p:spPr>
            <a:xfrm>
              <a:off x="4572000" y="3919272"/>
              <a:ext cx="0" cy="1872416"/>
            </a:xfrm>
            <a:prstGeom prst="line">
              <a:avLst/>
            </a:prstGeom>
            <a:ln w="28575">
              <a:solidFill>
                <a:schemeClr val="accent2"/>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Centre fence">
              <a:extLst>
                <a:ext uri="{FF2B5EF4-FFF2-40B4-BE49-F238E27FC236}">
                  <a16:creationId xmlns:a16="http://schemas.microsoft.com/office/drawing/2014/main" xmlns="" id="{24B59025-9B4F-428C-B319-980104807162}"/>
                </a:ext>
              </a:extLst>
            </p:cNvPr>
            <p:cNvCxnSpPr>
              <a:cxnSpLocks/>
            </p:cNvCxnSpPr>
            <p:nvPr/>
          </p:nvCxnSpPr>
          <p:spPr>
            <a:xfrm>
              <a:off x="7010401" y="3919272"/>
              <a:ext cx="0" cy="1872416"/>
            </a:xfrm>
            <a:prstGeom prst="line">
              <a:avLst/>
            </a:prstGeom>
            <a:ln w="28575">
              <a:solidFill>
                <a:schemeClr val="accent2"/>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Right fence">
              <a:extLst>
                <a:ext uri="{FF2B5EF4-FFF2-40B4-BE49-F238E27FC236}">
                  <a16:creationId xmlns:a16="http://schemas.microsoft.com/office/drawing/2014/main" xmlns="" id="{95AA3140-0C67-4B43-976C-F7435B582A98}"/>
                </a:ext>
              </a:extLst>
            </p:cNvPr>
            <p:cNvCxnSpPr>
              <a:cxnSpLocks/>
            </p:cNvCxnSpPr>
            <p:nvPr/>
          </p:nvCxnSpPr>
          <p:spPr>
            <a:xfrm>
              <a:off x="9424219" y="3947533"/>
              <a:ext cx="0" cy="1872416"/>
            </a:xfrm>
            <a:prstGeom prst="line">
              <a:avLst/>
            </a:prstGeom>
            <a:ln w="28575">
              <a:solidFill>
                <a:schemeClr val="accent2"/>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Granny flat outline">
              <a:extLst>
                <a:ext uri="{FF2B5EF4-FFF2-40B4-BE49-F238E27FC236}">
                  <a16:creationId xmlns:a16="http://schemas.microsoft.com/office/drawing/2014/main" xmlns="" id="{C03EE2B3-16ED-430E-99FF-E3E8C6937445}"/>
                </a:ext>
              </a:extLst>
            </p:cNvPr>
            <p:cNvSpPr/>
            <p:nvPr/>
          </p:nvSpPr>
          <p:spPr>
            <a:xfrm>
              <a:off x="7949381" y="3919272"/>
              <a:ext cx="944216" cy="460884"/>
            </a:xfrm>
            <a:prstGeom prst="rect">
              <a:avLst/>
            </a:prstGeom>
            <a:noFill/>
            <a:ln w="38100">
              <a:solidFill>
                <a:schemeClr val="accent2"/>
              </a:solidFill>
              <a:prstDash val="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26"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73260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22"/>
                                        </p:tgtEl>
                                        <p:attrNameLst>
                                          <p:attrName>ppt_w</p:attrName>
                                        </p:attrNameLst>
                                      </p:cBhvr>
                                      <p:tavLst>
                                        <p:tav tm="0">
                                          <p:val>
                                            <p:strVal val="ppt_w"/>
                                          </p:val>
                                        </p:tav>
                                        <p:tav tm="100000">
                                          <p:val>
                                            <p:fltVal val="0"/>
                                          </p:val>
                                        </p:tav>
                                      </p:tavLst>
                                    </p:anim>
                                    <p:anim calcmode="lin" valueType="num">
                                      <p:cBhvr>
                                        <p:cTn id="13" dur="500"/>
                                        <p:tgtEl>
                                          <p:spTgt spid="22"/>
                                        </p:tgtEl>
                                        <p:attrNameLst>
                                          <p:attrName>ppt_h</p:attrName>
                                        </p:attrNameLst>
                                      </p:cBhvr>
                                      <p:tavLst>
                                        <p:tav tm="0">
                                          <p:val>
                                            <p:strVal val="ppt_h"/>
                                          </p:val>
                                        </p:tav>
                                        <p:tav tm="100000">
                                          <p:val>
                                            <p:strVal val="ppt_h"/>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4"/>
                                        </p:tgtEl>
                                        <p:attrNameLst>
                                          <p:attrName>ppt_w</p:attrName>
                                        </p:attrNameLst>
                                      </p:cBhvr>
                                      <p:tavLst>
                                        <p:tav tm="0">
                                          <p:val>
                                            <p:strVal val="ppt_w"/>
                                          </p:val>
                                        </p:tav>
                                        <p:tav tm="100000">
                                          <p:val>
                                            <p:fltVal val="0"/>
                                          </p:val>
                                        </p:tav>
                                      </p:tavLst>
                                    </p:anim>
                                    <p:anim calcmode="lin" valueType="num">
                                      <p:cBhvr>
                                        <p:cTn id="26" dur="500"/>
                                        <p:tgtEl>
                                          <p:spTgt spid="4"/>
                                        </p:tgtEl>
                                        <p:attrNameLst>
                                          <p:attrName>ppt_h</p:attrName>
                                        </p:attrNameLst>
                                      </p:cBhvr>
                                      <p:tavLst>
                                        <p:tav tm="0">
                                          <p:val>
                                            <p:strVal val="ppt_h"/>
                                          </p:val>
                                        </p:tav>
                                        <p:tav tm="100000">
                                          <p:val>
                                            <p:strVal val="ppt_h"/>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p:txBody>
          <a:bodyPr/>
          <a:lstStyle/>
          <a:p>
            <a:r>
              <a:rPr lang="en-AU" dirty="0"/>
              <a:t>Example: FRLs and fire-source features</a:t>
            </a:r>
          </a:p>
        </p:txBody>
      </p:sp>
      <p:pic>
        <p:nvPicPr>
          <p:cNvPr id="10" name="Volume One Table 3 Excerpt">
            <a:extLst>
              <a:ext uri="{FF2B5EF4-FFF2-40B4-BE49-F238E27FC236}">
                <a16:creationId xmlns:a16="http://schemas.microsoft.com/office/drawing/2014/main" xmlns="" id="{F74DC8B0-FB59-4818-B58E-BDB7208B3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23" y="1968500"/>
            <a:ext cx="11351885" cy="3098800"/>
          </a:xfrm>
          <a:prstGeom prst="rect">
            <a:avLst/>
          </a:prstGeom>
          <a:ln>
            <a:solidFill>
              <a:schemeClr val="accent1"/>
            </a:solidFill>
          </a:ln>
        </p:spPr>
      </p:pic>
      <p:sp>
        <p:nvSpPr>
          <p:cNvPr id="4" name="1st question">
            <a:extLst>
              <a:ext uri="{FF2B5EF4-FFF2-40B4-BE49-F238E27FC236}">
                <a16:creationId xmlns:a16="http://schemas.microsoft.com/office/drawing/2014/main" xmlns="" id="{5F4D6E97-5544-4873-9068-B78F469FEBFA}"/>
              </a:ext>
            </a:extLst>
          </p:cNvPr>
          <p:cNvSpPr txBox="1">
            <a:spLocks/>
          </p:cNvSpPr>
          <p:nvPr/>
        </p:nvSpPr>
        <p:spPr>
          <a:xfrm>
            <a:off x="334962" y="5282667"/>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6400" indent="-626400">
              <a:tabLst>
                <a:tab pos="623888" algn="l"/>
              </a:tabLst>
            </a:pPr>
            <a:r>
              <a:rPr lang="en-US" sz="2400" dirty="0"/>
              <a:t>1.	What minimum FRL is required for an external wall in a Class 5, Type A construction building, if the wall is 2 m from a fire-source feature?</a:t>
            </a:r>
          </a:p>
        </p:txBody>
      </p:sp>
      <p:sp>
        <p:nvSpPr>
          <p:cNvPr id="5" name="Second question">
            <a:extLst>
              <a:ext uri="{FF2B5EF4-FFF2-40B4-BE49-F238E27FC236}">
                <a16:creationId xmlns:a16="http://schemas.microsoft.com/office/drawing/2014/main" xmlns="" id="{DC741717-180C-48A1-9BE6-59344A186DE8}"/>
              </a:ext>
            </a:extLst>
          </p:cNvPr>
          <p:cNvSpPr txBox="1">
            <a:spLocks/>
          </p:cNvSpPr>
          <p:nvPr/>
        </p:nvSpPr>
        <p:spPr>
          <a:xfrm>
            <a:off x="334962" y="5282667"/>
            <a:ext cx="114804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6400" indent="-626400">
              <a:tabLst>
                <a:tab pos="1160463" algn="l"/>
              </a:tabLst>
            </a:pPr>
            <a:r>
              <a:rPr lang="en-US" sz="2400" dirty="0"/>
              <a:t>2.	What minimum FRL is required for an external wall in a Class 7b, Type A construction building, if the wall is 1 m from a fire-source feature?</a:t>
            </a:r>
            <a:endParaRPr lang="en-AU" sz="2400" dirty="0"/>
          </a:p>
        </p:txBody>
      </p:sp>
      <p:sp>
        <p:nvSpPr>
          <p:cNvPr id="6" name="Third question">
            <a:extLst>
              <a:ext uri="{FF2B5EF4-FFF2-40B4-BE49-F238E27FC236}">
                <a16:creationId xmlns:a16="http://schemas.microsoft.com/office/drawing/2014/main" xmlns="" id="{CFBF3111-FA5D-4EFF-B6FD-DCCD0FB44ECA}"/>
              </a:ext>
            </a:extLst>
          </p:cNvPr>
          <p:cNvSpPr txBox="1">
            <a:spLocks/>
          </p:cNvSpPr>
          <p:nvPr/>
        </p:nvSpPr>
        <p:spPr>
          <a:xfrm>
            <a:off x="334962" y="5282667"/>
            <a:ext cx="11508000" cy="141480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888" indent="-623888">
              <a:tabLst>
                <a:tab pos="623888" algn="l"/>
              </a:tabLst>
            </a:pPr>
            <a:r>
              <a:rPr lang="en-US" sz="2400" dirty="0"/>
              <a:t>3.	What is the relationship between the minimum insulation requirement of an external wall and the distance between the wall and the fire-source feature?</a:t>
            </a:r>
            <a:endParaRPr lang="en-AU" sz="2400" dirty="0"/>
          </a:p>
        </p:txBody>
      </p:sp>
      <p:pic>
        <p:nvPicPr>
          <p:cNvPr id="9"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8216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WUYEHK7WH6H4-1653706823-1393</_dlc_DocId>
    <_dlc_DocIdUrl xmlns="d064c82f-d8ab-4a3d-94af-5f326bc58d2d">
      <Url>https://dochub/div/australianbuildingcodesboard/businessfunctions/resourcelibrary/guidanceandtraining/_layouts/15/DocIdRedir.aspx?ID=WUYEHK7WH6H4-1653706823-1393</Url>
      <Description>WUYEHK7WH6H4-1653706823-1393</Description>
    </_dlc_DocIdUrl>
    <n99e4c9942c6404eb103464a00e6097b xmlns="d064c82f-d8ab-4a3d-94af-5f326bc58d2d">
      <Terms xmlns="http://schemas.microsoft.com/office/infopath/2007/PartnerControls">
        <TermInfo xmlns="http://schemas.microsoft.com/office/infopath/2007/PartnerControls">
          <TermName>2021</TermName>
          <TermId>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Tutor</TermName>
          <TermId>1ce3eea8-ddb8-4eff-86b1-4b6040eed2c8</TermId>
        </TermInfo>
        <TermInfo xmlns="http://schemas.microsoft.com/office/infopath/2007/PartnerControls">
          <TermName>Education</TermName>
          <TermId>4d80e486-8489-4dcd-903d-ee8f24163c3c</TermId>
        </TermInfo>
        <TermInfo xmlns="http://schemas.microsoft.com/office/infopath/2007/PartnerControls">
          <TermName>Training Material</TermName>
          <TermId>5f40b1f9-6ff0-4139-82a5-92817c2f960a</TermId>
        </TermInfo>
      </Terms>
    </adb9bed2e36e4a93af574aeb444da63e>
    <aa25a1a23adf4c92a153145de6afe324 xmlns="d064c82f-d8ab-4a3d-94af-5f326bc58d2d">
      <Terms xmlns="http://schemas.microsoft.com/office/infopath/2007/PartnerControls">
        <TermInfo xmlns="http://schemas.microsoft.com/office/infopath/2007/PartnerControls">
          <TermName>OFFICIAL</TermName>
          <TermId>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Presentation</TermName>
          <TermId>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Training</TermName>
          <TermId>82b7179b-f672-4694-9a36-74ec64695c9b</TermId>
        </TermInfo>
      </Terms>
    </g7bcb40ba23249a78edca7d43a67c1c9>
    <TaxCatchAll xmlns="d064c82f-d8ab-4a3d-94af-5f326bc58d2d">
      <Value>83</Value>
      <Value>1511</Value>
      <Value>125</Value>
      <Value>72</Value>
      <Value>224</Value>
      <Value>3</Value>
      <Value>85</Value>
    </TaxCatchAll>
    <Comments xmlns="http://schemas.microsoft.com/sharepoint/v3" xsi:nil="true"/>
    <IconOverlay xmlns="http://schemas.microsoft.com/sharepoint/v4" xsi:nil="true"/>
  </documentManagement>
</p:properties>
</file>

<file path=customXml/itemProps1.xml><?xml version="1.0" encoding="utf-8"?>
<ds:datastoreItem xmlns:ds="http://schemas.openxmlformats.org/officeDocument/2006/customXml" ds:itemID="{5929D99A-4D26-48E4-93D9-6D2939BBD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B2DCA-B0BA-4744-8EBC-256FA61985A5}">
  <ds:schemaRefs>
    <ds:schemaRef ds:uri="http://schemas.microsoft.com/sharepoint/v3/contenttype/forms"/>
  </ds:schemaRefs>
</ds:datastoreItem>
</file>

<file path=customXml/itemProps3.xml><?xml version="1.0" encoding="utf-8"?>
<ds:datastoreItem xmlns:ds="http://schemas.openxmlformats.org/officeDocument/2006/customXml" ds:itemID="{7BE8E145-301B-4E93-8484-A44FBEF3B4BC}">
  <ds:schemaRefs>
    <ds:schemaRef ds:uri="http://schemas.microsoft.com/sharepoint/events"/>
  </ds:schemaRefs>
</ds:datastoreItem>
</file>

<file path=customXml/itemProps4.xml><?xml version="1.0" encoding="utf-8"?>
<ds:datastoreItem xmlns:ds="http://schemas.openxmlformats.org/officeDocument/2006/customXml" ds:itemID="{E3709829-D6CA-4647-B17B-A25C02BE7E1F}">
  <ds:schemaRef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064c82f-d8ab-4a3d-94af-5f326bc58d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7864</TotalTime>
  <Words>8083</Words>
  <Application>Microsoft Office PowerPoint</Application>
  <PresentationFormat>Widescreen</PresentationFormat>
  <Paragraphs>854</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Helvetica Light</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252</cp:revision>
  <dcterms:created xsi:type="dcterms:W3CDTF">2021-01-30T09:24:04Z</dcterms:created>
  <dcterms:modified xsi:type="dcterms:W3CDTF">2022-09-06T23:15:32Z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7ef692cb-61bc-4819-aa39-961ce4289a46</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224;#Tutor|1ce3eea8-ddb8-4eff-86b1-4b6040eed2c8;#85;#Education|4d80e486-8489-4dcd-903d-ee8f24163c3c;#72;#Training Material|5f40b1f9-6ff0-4139-82a5-92817c2f960a</vt:lpwstr>
  </property>
  <property fmtid="{D5CDD505-2E9C-101B-9397-08002B2CF9AE}" pid="10" name="DocHub_WorkActivity">
    <vt:lpwstr>83;#Training|82b7179b-f672-4694-9a36-74ec64695c9b</vt:lpwstr>
  </property>
</Properties>
</file>