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heme/theme3.xml" ContentType="application/vnd.openxmlformats-officedocument.theme+xml"/>
  <Override PartName="/ppt/tags/tag51.xml" ContentType="application/vnd.openxmlformats-officedocument.presentationml.tags+xml"/>
  <Override PartName="/ppt/notesSlides/notesSlide1.xml" ContentType="application/vnd.openxmlformats-officedocument.presentationml.notesSlide+xml"/>
  <Override PartName="/ppt/tags/tag52.xml" ContentType="application/vnd.openxmlformats-officedocument.presentationml.tags+xml"/>
  <Override PartName="/ppt/notesSlides/notesSlide2.xml" ContentType="application/vnd.openxmlformats-officedocument.presentationml.notesSlide+xml"/>
  <Override PartName="/ppt/tags/tag53.xml" ContentType="application/vnd.openxmlformats-officedocument.presentationml.tags+xml"/>
  <Override PartName="/ppt/notesSlides/notesSlide3.xml" ContentType="application/vnd.openxmlformats-officedocument.presentationml.notesSlide+xml"/>
  <Override PartName="/ppt/tags/tag54.xml" ContentType="application/vnd.openxmlformats-officedocument.presentationml.tags+xml"/>
  <Override PartName="/ppt/notesSlides/notesSlide4.xml" ContentType="application/vnd.openxmlformats-officedocument.presentationml.notesSlide+xml"/>
  <Override PartName="/ppt/tags/tag55.xml" ContentType="application/vnd.openxmlformats-officedocument.presentationml.tags+xml"/>
  <Override PartName="/ppt/notesSlides/notesSlide5.xml" ContentType="application/vnd.openxmlformats-officedocument.presentationml.notesSlide+xml"/>
  <Override PartName="/ppt/tags/tag56.xml" ContentType="application/vnd.openxmlformats-officedocument.presentationml.tags+xml"/>
  <Override PartName="/ppt/notesSlides/notesSlide6.xml" ContentType="application/vnd.openxmlformats-officedocument.presentationml.notesSlide+xml"/>
  <Override PartName="/ppt/tags/tag57.xml" ContentType="application/vnd.openxmlformats-officedocument.presentationml.tags+xml"/>
  <Override PartName="/ppt/notesSlides/notesSlide7.xml" ContentType="application/vnd.openxmlformats-officedocument.presentationml.notesSlide+xml"/>
  <Override PartName="/ppt/tags/tag58.xml" ContentType="application/vnd.openxmlformats-officedocument.presentationml.tags+xml"/>
  <Override PartName="/ppt/notesSlides/notesSlide8.xml" ContentType="application/vnd.openxmlformats-officedocument.presentationml.notesSlide+xml"/>
  <Override PartName="/ppt/tags/tag59.xml" ContentType="application/vnd.openxmlformats-officedocument.presentationml.tags+xml"/>
  <Override PartName="/ppt/notesSlides/notesSlide9.xml" ContentType="application/vnd.openxmlformats-officedocument.presentationml.notesSlide+xml"/>
  <Override PartName="/ppt/tags/tag60.xml" ContentType="application/vnd.openxmlformats-officedocument.presentationml.tags+xml"/>
  <Override PartName="/ppt/notesSlides/notesSlide10.xml" ContentType="application/vnd.openxmlformats-officedocument.presentationml.notesSlide+xml"/>
  <Override PartName="/ppt/tags/tag61.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notesSlides/notesSlide12.xml" ContentType="application/vnd.openxmlformats-officedocument.presentationml.notesSlide+xml"/>
  <Override PartName="/ppt/tags/tag63.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notesSlides/notesSlide15.xml" ContentType="application/vnd.openxmlformats-officedocument.presentationml.notesSlide+xml"/>
  <Override PartName="/ppt/tags/tag66.xml" ContentType="application/vnd.openxmlformats-officedocument.presentationml.tags+xml"/>
  <Override PartName="/ppt/notesSlides/notesSlide16.xml" ContentType="application/vnd.openxmlformats-officedocument.presentationml.notesSlide+xml"/>
  <Override PartName="/ppt/tags/tag67.xml" ContentType="application/vnd.openxmlformats-officedocument.presentationml.tags+xml"/>
  <Override PartName="/ppt/notesSlides/notesSlide17.xml" ContentType="application/vnd.openxmlformats-officedocument.presentationml.notesSlide+xml"/>
  <Override PartName="/ppt/tags/tag68.xml" ContentType="application/vnd.openxmlformats-officedocument.presentationml.tags+xml"/>
  <Override PartName="/ppt/notesSlides/notesSlide18.xml" ContentType="application/vnd.openxmlformats-officedocument.presentationml.notesSlide+xml"/>
  <Override PartName="/ppt/tags/tag69.xml" ContentType="application/vnd.openxmlformats-officedocument.presentationml.tags+xml"/>
  <Override PartName="/ppt/notesSlides/notesSlide19.xml" ContentType="application/vnd.openxmlformats-officedocument.presentationml.notesSlide+xml"/>
  <Override PartName="/ppt/tags/tag70.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5"/>
    <p:sldMasterId id="2147483846" r:id="rId6"/>
  </p:sldMasterIdLst>
  <p:notesMasterIdLst>
    <p:notesMasterId r:id="rId27"/>
  </p:notesMasterIdLst>
  <p:sldIdLst>
    <p:sldId id="259" r:id="rId7"/>
    <p:sldId id="281" r:id="rId8"/>
    <p:sldId id="738" r:id="rId9"/>
    <p:sldId id="752" r:id="rId10"/>
    <p:sldId id="822" r:id="rId11"/>
    <p:sldId id="741" r:id="rId12"/>
    <p:sldId id="757" r:id="rId13"/>
    <p:sldId id="754" r:id="rId14"/>
    <p:sldId id="756" r:id="rId15"/>
    <p:sldId id="743" r:id="rId16"/>
    <p:sldId id="748" r:id="rId17"/>
    <p:sldId id="755" r:id="rId18"/>
    <p:sldId id="758" r:id="rId19"/>
    <p:sldId id="760" r:id="rId20"/>
    <p:sldId id="744" r:id="rId21"/>
    <p:sldId id="745" r:id="rId22"/>
    <p:sldId id="749" r:id="rId23"/>
    <p:sldId id="821" r:id="rId24"/>
    <p:sldId id="765" r:id="rId25"/>
    <p:sldId id="746"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ville, Philip" initials="MP" lastIdx="22" clrIdx="0">
    <p:extLst>
      <p:ext uri="{19B8F6BF-5375-455C-9EA6-DF929625EA0E}">
        <p15:presenceInfo xmlns:p15="http://schemas.microsoft.com/office/powerpoint/2012/main" userId="S-1-5-21-2957929095-3120739573-999721741-118616" providerId="AD"/>
      </p:ext>
    </p:extLst>
  </p:cmAuthor>
  <p:cmAuthor id="2" name="Armstrong, Alexander" initials="AA" lastIdx="6" clrIdx="1">
    <p:extLst>
      <p:ext uri="{19B8F6BF-5375-455C-9EA6-DF929625EA0E}">
        <p15:presenceInfo xmlns:p15="http://schemas.microsoft.com/office/powerpoint/2012/main" userId="S-1-5-21-2957929095-3120739573-999721741-100650" providerId="AD"/>
      </p:ext>
    </p:extLst>
  </p:cmAuthor>
  <p:cmAuthor id="3" name="Jacinta Nelligan" initials="JN" lastIdx="5" clrIdx="2">
    <p:extLst>
      <p:ext uri="{19B8F6BF-5375-455C-9EA6-DF929625EA0E}">
        <p15:presenceInfo xmlns:p15="http://schemas.microsoft.com/office/powerpoint/2012/main" userId="ad990f9a64414bef" providerId="Windows Live"/>
      </p:ext>
    </p:extLst>
  </p:cmAuthor>
  <p:cmAuthor id="4" name="Molendijk, Lily" initials="ML" lastIdx="3" clrIdx="3">
    <p:extLst>
      <p:ext uri="{19B8F6BF-5375-455C-9EA6-DF929625EA0E}">
        <p15:presenceInfo xmlns:p15="http://schemas.microsoft.com/office/powerpoint/2012/main" userId="S-1-5-21-2957929095-3120739573-999721741-132089" providerId="AD"/>
      </p:ext>
    </p:extLst>
  </p:cmAuthor>
  <p:cmAuthor id="5" name="Davis, Mark" initials="DM" lastIdx="3" clrIdx="4">
    <p:extLst>
      <p:ext uri="{19B8F6BF-5375-455C-9EA6-DF929625EA0E}">
        <p15:presenceInfo xmlns:p15="http://schemas.microsoft.com/office/powerpoint/2012/main" userId="S-1-5-21-2957929095-3120739573-999721741-24228" providerId="AD"/>
      </p:ext>
    </p:extLst>
  </p:cmAuthor>
  <p:cmAuthor id="6" name="Wright, Clare" initials="WC" lastIdx="3" clrIdx="5">
    <p:extLst>
      <p:ext uri="{19B8F6BF-5375-455C-9EA6-DF929625EA0E}">
        <p15:presenceInfo xmlns:p15="http://schemas.microsoft.com/office/powerpoint/2012/main" userId="S-1-5-21-2957929095-3120739573-999721741-851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638"/>
    <a:srgbClr val="9E2A2B"/>
    <a:srgbClr val="004C97"/>
    <a:srgbClr val="DADEF4"/>
    <a:srgbClr val="485CC7"/>
    <a:srgbClr val="002E5D"/>
    <a:srgbClr val="5065D4"/>
    <a:srgbClr val="004680"/>
    <a:srgbClr val="5762A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06" autoAdjust="0"/>
    <p:restoredTop sz="50228" autoAdjust="0"/>
  </p:normalViewPr>
  <p:slideViewPr>
    <p:cSldViewPr snapToGrid="0">
      <p:cViewPr varScale="1">
        <p:scale>
          <a:sx n="68" d="100"/>
          <a:sy n="68" d="100"/>
        </p:scale>
        <p:origin x="1576" y="52"/>
      </p:cViewPr>
      <p:guideLst>
        <p:guide orient="horz" pos="2160"/>
        <p:guide pos="3840"/>
      </p:guideLst>
    </p:cSldViewPr>
  </p:slideViewPr>
  <p:notesTextViewPr>
    <p:cViewPr>
      <p:scale>
        <a:sx n="125" d="100"/>
        <a:sy n="125" d="100"/>
      </p:scale>
      <p:origin x="0" y="0"/>
    </p:cViewPr>
  </p:notesTextViewPr>
  <p:notesViewPr>
    <p:cSldViewPr snapToGrid="0">
      <p:cViewPr varScale="1">
        <p:scale>
          <a:sx n="62" d="100"/>
          <a:sy n="62" d="100"/>
        </p:scale>
        <p:origin x="228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A956-E16B-47C1-852D-BC3DD0564875}" type="slidenum">
              <a:rPr lang="en-AU" smtClean="0"/>
              <a:t>‹#›</a:t>
            </a:fld>
            <a:endParaRPr lang="en-AU" dirty="0"/>
          </a:p>
        </p:txBody>
      </p:sp>
    </p:spTree>
    <p:extLst>
      <p:ext uri="{BB962C8B-B14F-4D97-AF65-F5344CB8AC3E}">
        <p14:creationId xmlns:p14="http://schemas.microsoft.com/office/powerpoint/2010/main" val="421200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abcb.gov.a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 plain background and presentation title only, which provides something other than a blank screen for the time during which participants are entering the room or getting cameras and audio set up.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to begin, click once to progress to the next slide which contains an animated intro to the module. </a:t>
            </a:r>
          </a:p>
          <a:p>
            <a:endParaRPr lang="en-AU" dirty="0"/>
          </a:p>
          <a:p>
            <a:r>
              <a:rPr lang="en-AU" b="1" dirty="0">
                <a:solidFill>
                  <a:schemeClr val="accent1"/>
                </a:solidFill>
              </a:rPr>
              <a:t>Facilitator notes</a:t>
            </a:r>
          </a:p>
          <a:p>
            <a:r>
              <a:rPr lang="en-AU" dirty="0"/>
              <a:t>Add your organisation’s logo to this screen.</a:t>
            </a:r>
          </a:p>
          <a:p>
            <a:endParaRPr lang="en-AU" dirty="0"/>
          </a:p>
          <a:p>
            <a:pPr marL="0" indent="0">
              <a:lnSpc>
                <a:spcPct val="100000"/>
              </a:lnSpc>
              <a:buNone/>
            </a:pPr>
            <a:r>
              <a:rPr lang="en-AU" sz="1200" b="1" dirty="0" smtClean="0">
                <a:latin typeface="Arial" panose="020B0604020202020204" pitchFamily="34" charset="0"/>
                <a:cs typeface="Arial" panose="020B0604020202020204" pitchFamily="34" charset="0"/>
              </a:rPr>
              <a:t>Copyright</a:t>
            </a:r>
          </a:p>
          <a:p>
            <a:r>
              <a:rPr lang="en-AU" sz="1200" b="0" kern="1200" dirty="0" smtClean="0">
                <a:solidFill>
                  <a:schemeClr val="tx1"/>
                </a:solidFill>
                <a:effectLst/>
                <a:latin typeface="+mn-lt"/>
                <a:ea typeface="+mn-ea"/>
                <a:cs typeface="+mn-cs"/>
              </a:rPr>
              <a:t>© Commonwealth of Australia and the States and Territories of Australia 2022, published by the Australian Building Codes Board.</a:t>
            </a:r>
          </a:p>
          <a:p>
            <a:endParaRPr lang="en-AU" sz="1200" b="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All material in this publication is licensed under a Creative Commons Attribution-ShareAlike</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4.0 International Licence, with the exception of:</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Commonwealth Coat of Arms;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logos;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third party material;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trademarks; and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images or photographs.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Creative Commons Attribution-ShareAlike</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4.0 International Licence is a standard form licence agreement that allows you to copy, redistribute, remix, transform and build upon the material. You must attribute the work and license the derivative works under the same terms. A summary of the licence terms is available from </a:t>
            </a:r>
            <a:r>
              <a:rPr lang="en-AU" sz="1200" u="sng" kern="1200" dirty="0" smtClean="0">
                <a:solidFill>
                  <a:schemeClr val="tx1"/>
                </a:solidFill>
                <a:effectLst/>
                <a:latin typeface="+mn-lt"/>
                <a:ea typeface="+mn-ea"/>
                <a:cs typeface="+mn-cs"/>
                <a:hlinkClick r:id="rId3"/>
              </a:rPr>
              <a:t>https://creativecommons.org/licenses/by-sa/4.0/</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Enquiries about this publication can be sent to: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Australian Building Codes Board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GPO Box 2013</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CANBERRA ACT 2601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Phone: 1300 134 631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Email: ncc@abcb.gov.au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www.abcb.gov.au</a:t>
            </a:r>
          </a:p>
          <a:p>
            <a:r>
              <a:rPr lang="en-AU" sz="1200" kern="1200" dirty="0" smtClean="0">
                <a:solidFill>
                  <a:schemeClr val="tx1"/>
                </a:solidFill>
                <a:effectLst/>
                <a:latin typeface="+mn-lt"/>
                <a:ea typeface="+mn-ea"/>
                <a:cs typeface="+mn-cs"/>
              </a:rPr>
              <a:t> </a:t>
            </a:r>
          </a:p>
          <a:p>
            <a:r>
              <a:rPr lang="en-AU" sz="1200" b="1" kern="1200" dirty="0" smtClean="0">
                <a:solidFill>
                  <a:schemeClr val="tx1"/>
                </a:solidFill>
                <a:effectLst/>
                <a:latin typeface="+mn-lt"/>
                <a:ea typeface="+mn-ea"/>
                <a:cs typeface="+mn-cs"/>
              </a:rPr>
              <a:t>Attribution</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Use of all or part of this publication must include the following attribution: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Commonwealth of Australia and the States and Territories 2022, published by the Australian Building Codes Board. </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Disclaimer</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By accessing or using this publication, you agree to the following:</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While care has been taken in the preparation of this publication, it may not be complete or up-to-date.  You can ensure that you are using a complete and up-to-date version by checking the Australian Building Codes Board website (</a:t>
            </a:r>
            <a:r>
              <a:rPr lang="en-AU" sz="1200" u="sng" kern="1200" dirty="0" smtClean="0">
                <a:solidFill>
                  <a:schemeClr val="tx1"/>
                </a:solidFill>
                <a:effectLst/>
                <a:latin typeface="+mn-lt"/>
                <a:ea typeface="+mn-ea"/>
                <a:cs typeface="+mn-cs"/>
                <a:hlinkClick r:id="rId4"/>
              </a:rPr>
              <a:t>www.abcb.gov.au</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Australian Building Codes Board, the Commonwealth of Australia and States and Territories of Australia do not accept any liability, including liability for negligence, for any loss (howsoever caused), damage, injury, expense or cost incurred by any person as a result of accessing, using or relying upon this publication, to the maximum extent permitted by law. No representation or warranty is made or given as to the currency, accuracy, reliability, merchantability, fitness for any purpose or completeness of this publication or any information which may appear on any linked websites, or in other linked information sources, and all such representations and warranties are excluded to the extent permitted by law.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This publication is not legal or professional advice. Persons rely upon this publication entirely at their own risk and must take responsibility for assessing the relevance and accuracy of the information in relation to their particular circumstances. </a:t>
            </a:r>
          </a:p>
          <a:p>
            <a:pPr marL="0" indent="0">
              <a:lnSpc>
                <a:spcPct val="100000"/>
              </a:lnSpc>
              <a:buNone/>
            </a:pPr>
            <a:endParaRPr lang="en-AU"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E50A956-E16B-47C1-852D-BC3DD0564875}" type="slidenum">
              <a:rPr lang="en-AU" smtClean="0"/>
              <a:t>1</a:t>
            </a:fld>
            <a:endParaRPr lang="en-AU" dirty="0"/>
          </a:p>
        </p:txBody>
      </p:sp>
    </p:spTree>
    <p:extLst>
      <p:ext uri="{BB962C8B-B14F-4D97-AF65-F5344CB8AC3E}">
        <p14:creationId xmlns:p14="http://schemas.microsoft.com/office/powerpoint/2010/main" val="3884376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 and the central image on the slide. </a:t>
            </a:r>
          </a:p>
          <a:p>
            <a:r>
              <a:rPr lang="en-AU" dirty="0"/>
              <a:t>Click any underlined term to see a popup box that explains that term. </a:t>
            </a:r>
          </a:p>
          <a:p>
            <a:r>
              <a:rPr lang="en-AU" dirty="0"/>
              <a:t>Press Enter to progress to the next slide.</a:t>
            </a:r>
          </a:p>
          <a:p>
            <a:endParaRPr lang="en-AU" dirty="0"/>
          </a:p>
          <a:p>
            <a:r>
              <a:rPr lang="en-AU" b="1" dirty="0"/>
              <a:t>Facilitator notes</a:t>
            </a:r>
          </a:p>
          <a:p>
            <a:r>
              <a:rPr lang="en-AU" dirty="0"/>
              <a:t>The purpose of this slide is to discuss some key terms relating to the energy efficiency of glazing and window systems. These terms are used frequently in the Parts of the </a:t>
            </a:r>
            <a:r>
              <a:rPr lang="en-AU" dirty="0" smtClean="0"/>
              <a:t>NCC that </a:t>
            </a:r>
            <a:r>
              <a:rPr lang="en-AU" dirty="0"/>
              <a:t>discuss energy efficiency requirements, and it is difficult to understand those parts without understanding these concepts.   </a:t>
            </a:r>
          </a:p>
          <a:p>
            <a:endParaRPr lang="en-AU" dirty="0"/>
          </a:p>
          <a:p>
            <a:r>
              <a:rPr lang="en-AU" b="1" dirty="0"/>
              <a:t>Things you could discuss on this slide include:</a:t>
            </a:r>
          </a:p>
          <a:p>
            <a:pPr marL="171450" indent="-171450">
              <a:buFont typeface="Arial" panose="020B0604020202020204" pitchFamily="34" charset="0"/>
              <a:buChar char="•"/>
            </a:pPr>
            <a:r>
              <a:rPr lang="en-AU" dirty="0"/>
              <a:t>In terms of insulating properties and energy efficiency, a high R-Value is usually good, but whether you want low or high </a:t>
            </a:r>
            <a:r>
              <a:rPr lang="en-AU" dirty="0" smtClean="0"/>
              <a:t>Solar Heat Gain Coefficient (SHGC) and </a:t>
            </a:r>
            <a:r>
              <a:rPr lang="en-AU" dirty="0"/>
              <a:t>U-Values depends on how you want the particular window to function.</a:t>
            </a:r>
          </a:p>
          <a:p>
            <a:pPr marL="171450" indent="-171450">
              <a:buFont typeface="Arial" panose="020B0604020202020204" pitchFamily="34" charset="0"/>
              <a:buChar char="•"/>
            </a:pPr>
            <a:r>
              <a:rPr lang="en-AU" dirty="0"/>
              <a:t>So, in a northern location, where you want to keep the sun out of the building all year round, a window system with a low SHGC and low U-Value is preferred. </a:t>
            </a:r>
          </a:p>
          <a:p>
            <a:pPr marL="171450" indent="-171450">
              <a:buFont typeface="Arial" panose="020B0604020202020204" pitchFamily="34" charset="0"/>
              <a:buChar char="•"/>
            </a:pPr>
            <a:r>
              <a:rPr lang="en-AU" dirty="0"/>
              <a:t>But in a southern location, where you might want to allow the sun into the building in winter, but exclude it in summer a high SHGC and moderate U-Value might work better.</a:t>
            </a:r>
          </a:p>
          <a:p>
            <a:pPr marL="171450" indent="-171450">
              <a:buFont typeface="Arial" panose="020B0604020202020204" pitchFamily="34" charset="0"/>
              <a:buChar char="•"/>
            </a:pPr>
            <a:r>
              <a:rPr lang="en-AU" dirty="0"/>
              <a:t>Note that the glazing energy efficiency requirements in the NCC apply to windows in the building envelope only. So, a window in an internal wall does not have to meet these Performance Requirements. For example, a window placed high on the wall between a hallway and study to let in more light. Note that this window might have to meet other Performance Requirements, e.g. to ensure safety and minimise noise disturbance.</a:t>
            </a:r>
          </a:p>
          <a:p>
            <a:endParaRPr lang="en-AU" b="1" dirty="0"/>
          </a:p>
          <a:p>
            <a:r>
              <a:rPr lang="en-AU" b="1" dirty="0"/>
              <a:t>Glazing:</a:t>
            </a:r>
          </a:p>
          <a:p>
            <a:pPr marL="171450" indent="-171450">
              <a:buFont typeface="Arial" panose="020B0604020202020204" pitchFamily="34" charset="0"/>
              <a:buChar char="•"/>
            </a:pPr>
            <a:r>
              <a:rPr lang="en-AU" b="0" dirty="0"/>
              <a:t>In the NCC, the term glazing includes the glass and the frame associated with it, in the building envelope.</a:t>
            </a:r>
          </a:p>
          <a:p>
            <a:pPr marL="171450" indent="-171450">
              <a:buFont typeface="Arial" panose="020B0604020202020204" pitchFamily="34" charset="0"/>
              <a:buChar char="•"/>
            </a:pPr>
            <a:r>
              <a:rPr lang="en-AU" b="0" dirty="0"/>
              <a:t>The term is defined slightly differently between NCC </a:t>
            </a:r>
            <a:r>
              <a:rPr lang="en-AU" b="0" dirty="0" smtClean="0"/>
              <a:t>Volumes </a:t>
            </a:r>
            <a:r>
              <a:rPr lang="en-AU" b="0" dirty="0"/>
              <a:t>One and </a:t>
            </a:r>
            <a:r>
              <a:rPr lang="en-AU" b="0" dirty="0" smtClean="0"/>
              <a:t>Two</a:t>
            </a:r>
            <a:r>
              <a:rPr lang="en-AU" b="0" dirty="0"/>
              <a:t>.</a:t>
            </a:r>
          </a:p>
          <a:p>
            <a:pPr marL="171450" indent="-171450">
              <a:buFont typeface="Arial" panose="020B0604020202020204" pitchFamily="34" charset="0"/>
              <a:buChar char="•"/>
            </a:pPr>
            <a:r>
              <a:rPr lang="en-AU" b="0" dirty="0"/>
              <a:t>It can apply to windows and doors in walls, and some roof windows.</a:t>
            </a:r>
          </a:p>
          <a:p>
            <a:endParaRPr lang="en-AU" b="1" dirty="0"/>
          </a:p>
          <a:p>
            <a:r>
              <a:rPr lang="en-AU" b="1" dirty="0"/>
              <a:t>R-Value/Total R-Value:</a:t>
            </a:r>
          </a:p>
          <a:p>
            <a:pPr marL="171450" indent="-171450">
              <a:buFont typeface="Arial" panose="020B0604020202020204" pitchFamily="34" charset="0"/>
              <a:buChar char="•"/>
            </a:pPr>
            <a:r>
              <a:rPr lang="en-AU" dirty="0"/>
              <a:t>R-Value is a measure of how well a material or building element insulates, that is, how well it resists the transfer of heat from one side to the other side. It is a measure of the material’s </a:t>
            </a:r>
            <a:r>
              <a:rPr lang="en-AU" i="1" dirty="0"/>
              <a:t>thermal resistance</a:t>
            </a:r>
            <a:r>
              <a:rPr lang="en-AU" dirty="0"/>
              <a:t>.</a:t>
            </a:r>
          </a:p>
          <a:p>
            <a:pPr marL="171450" indent="-171450">
              <a:buFont typeface="Arial" panose="020B0604020202020204" pitchFamily="34" charset="0"/>
              <a:buChar char="•"/>
            </a:pPr>
            <a:r>
              <a:rPr lang="en-AU" dirty="0"/>
              <a:t>R-value is a defined term in the NCC. The formal definition is the thermal resistance of a component calculated by dividing its thickness by its thermal conductivity. </a:t>
            </a:r>
          </a:p>
          <a:p>
            <a:pPr marL="171450" indent="-171450">
              <a:buFont typeface="Arial" panose="020B0604020202020204" pitchFamily="34" charset="0"/>
              <a:buChar char="•"/>
            </a:pPr>
            <a:r>
              <a:rPr lang="en-AU" dirty="0"/>
              <a:t>The higher the R-Value, the better the material is at insulating. That is, the less easily it transmits heat.</a:t>
            </a:r>
          </a:p>
          <a:p>
            <a:pPr marL="171450" indent="-171450">
              <a:buFont typeface="Arial" panose="020B0604020202020204" pitchFamily="34" charset="0"/>
              <a:buChar char="•"/>
            </a:pPr>
            <a:r>
              <a:rPr lang="en-AU" dirty="0"/>
              <a:t>The NCC also defines the Total R-Value of a building component or assembly. This is a calculation of the sum of the R-Values of the individual component layers in an composite material or assembly.  The calculation includes any building material, insulating material, air spaces between the different layers, and associated surface resistances.</a:t>
            </a:r>
          </a:p>
          <a:p>
            <a:pPr marL="171450" indent="-171450">
              <a:buFont typeface="Arial" panose="020B0604020202020204" pitchFamily="34" charset="0"/>
              <a:buChar char="•"/>
            </a:pPr>
            <a:r>
              <a:rPr lang="en-AU" dirty="0"/>
              <a:t>If you think of a pre-made exterior insulation and finish wall panel which could be assembled from 4 or 5 different layers (e.g. a metal outer layer, a foil moisture lining, an internal frame, an insulation layer and an inner shell), each of these layers will provide some degree of thermal resistance. The Total R-Value is the sum of all of </a:t>
            </a:r>
            <a:r>
              <a:rPr lang="en-AU" dirty="0" smtClean="0"/>
              <a:t>these </a:t>
            </a:r>
            <a:r>
              <a:rPr lang="en-AU" dirty="0"/>
              <a:t>(plus the thermal resistance of any air gaps.)</a:t>
            </a:r>
          </a:p>
          <a:p>
            <a:pPr marL="171450" indent="-171450">
              <a:buFont typeface="Arial" panose="020B0604020202020204" pitchFamily="34" charset="0"/>
              <a:buChar char="•"/>
            </a:pPr>
            <a:r>
              <a:rPr lang="en-AU" dirty="0" smtClean="0"/>
              <a:t>Builders might </a:t>
            </a:r>
            <a:r>
              <a:rPr lang="en-AU" dirty="0"/>
              <a:t>not often have to calculate an R-Value, as these values are usually included in product specifications. You will usually see R-Values quoted for the building materials typically used in walls, floors, ceilings and roofs. You might need to check whether the value quoted is a Total R-Value or just the R-Value of an element. You might also need to calculate an R-Value if you are using an unusual building material or method.</a:t>
            </a:r>
          </a:p>
          <a:p>
            <a:pPr marL="171450" indent="-171450">
              <a:buFont typeface="Arial" panose="020B0604020202020204" pitchFamily="34" charset="0"/>
              <a:buChar char="•"/>
            </a:pPr>
            <a:r>
              <a:rPr lang="en-AU" dirty="0"/>
              <a:t>For the purposes of calculating heating and cooling loads and therefore energy efficiency star ratings, it is generally the Total-R-Value of a wall, roof, ceiling or floor that matters.</a:t>
            </a:r>
          </a:p>
          <a:p>
            <a:pPr marL="0" indent="0">
              <a:buFont typeface="Arial" panose="020B0604020202020204" pitchFamily="34" charset="0"/>
              <a:buNone/>
            </a:pPr>
            <a:endParaRPr lang="en-AU" dirty="0"/>
          </a:p>
          <a:p>
            <a:pPr marL="0" indent="0">
              <a:buFont typeface="Arial" panose="020B0604020202020204" pitchFamily="34" charset="0"/>
              <a:buNone/>
            </a:pPr>
            <a:r>
              <a:rPr lang="en-AU" b="1" dirty="0"/>
              <a:t>U-Value/Total System U-Value:</a:t>
            </a:r>
            <a:endParaRPr lang="en-AU" dirty="0"/>
          </a:p>
          <a:p>
            <a:pPr marL="171450" indent="-171450">
              <a:buFont typeface="Arial" panose="020B0604020202020204" pitchFamily="34" charset="0"/>
              <a:buChar char="•"/>
            </a:pPr>
            <a:r>
              <a:rPr lang="en-AU" dirty="0"/>
              <a:t>U-Value is a measure of how easily a material or building element transmits heat from one side to the other. It is a measure of the material’s </a:t>
            </a:r>
            <a:r>
              <a:rPr lang="en-AU" i="1" dirty="0"/>
              <a:t>thermal conductance</a:t>
            </a:r>
            <a:r>
              <a:rPr lang="en-AU" dirty="0"/>
              <a:t>.</a:t>
            </a:r>
          </a:p>
          <a:p>
            <a:pPr marL="171450" indent="-171450">
              <a:buFont typeface="Arial" panose="020B0604020202020204" pitchFamily="34" charset="0"/>
              <a:buChar char="•"/>
            </a:pPr>
            <a:r>
              <a:rPr lang="en-AU" dirty="0"/>
              <a:t>The higher the U-Value, the more easily the material transmits heat.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lower the U-Value, the better the material is at resisting the transfer of </a:t>
            </a:r>
            <a:r>
              <a:rPr lang="en-AU" dirty="0" smtClean="0"/>
              <a:t>heat. That </a:t>
            </a:r>
            <a:r>
              <a:rPr lang="en-AU" dirty="0"/>
              <a:t>is, the better it insulates.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 material’s U-Value is the inverse of its R-Value.  </a:t>
            </a:r>
          </a:p>
          <a:p>
            <a:pPr marL="171450" indent="-171450">
              <a:buFont typeface="Arial" panose="020B0604020202020204" pitchFamily="34" charset="0"/>
              <a:buChar char="•"/>
            </a:pPr>
            <a:r>
              <a:rPr lang="en-AU" dirty="0"/>
              <a:t>U-Values are calculated for any type of windows, including those in walls and roofs/ceilings.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NCC defines the </a:t>
            </a:r>
            <a:r>
              <a:rPr lang="en-AU" b="1" dirty="0"/>
              <a:t>Total System U-Value</a:t>
            </a:r>
            <a:r>
              <a:rPr lang="en-AU" dirty="0"/>
              <a:t> of a building component or assembly. This is a calculation of the sum of the U-Values of the individual component layers in an composite material or assembly.  The calculation includes any glazing, the frame, any insulating material in the frame, thermal breaks or air spaces between the inside and outside, any gases used (e.g. argon between double glazed windows), and associated surface resistances.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definition</a:t>
            </a:r>
            <a:r>
              <a:rPr lang="en-AU" baseline="0" dirty="0"/>
              <a:t> of Total System U-Value varies slightly between NCC </a:t>
            </a:r>
            <a:r>
              <a:rPr lang="en-AU" baseline="0" dirty="0" smtClean="0"/>
              <a:t>Volumes One and Two.</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You will usually see U-Values quoted for glazing and window systems. You need to understand whether the value quoted is the value of the glass or frame, or a Total U-Value for the entire window system/glazing.</a:t>
            </a:r>
          </a:p>
          <a:p>
            <a:pPr marL="0" indent="0">
              <a:buFont typeface="Arial" panose="020B0604020202020204" pitchFamily="34" charset="0"/>
              <a:buNone/>
            </a:pPr>
            <a:endParaRPr lang="en-AU" dirty="0"/>
          </a:p>
          <a:p>
            <a:pPr marL="0" indent="0">
              <a:buFont typeface="Arial" panose="020B0604020202020204" pitchFamily="34" charset="0"/>
              <a:buNone/>
            </a:pPr>
            <a:r>
              <a:rPr lang="en-AU" b="1" dirty="0"/>
              <a:t>SHGC/Total Solar Heat Gain Coefficient:</a:t>
            </a:r>
          </a:p>
          <a:p>
            <a:pPr marL="171450" indent="-171450">
              <a:buFont typeface="Arial" panose="020B0604020202020204" pitchFamily="34" charset="0"/>
              <a:buChar char="•"/>
            </a:pPr>
            <a:r>
              <a:rPr lang="en-AU" dirty="0"/>
              <a:t>SHGC and Total SHGC are defined terms in the NCC.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SHGC is a measure of the proportion of solar energy (or radiation) that passes through a glazing system (which includes the glass and the frame). In other words, it measure the solar heat gained through the glazing system. It is a measure of the glazing’s </a:t>
            </a:r>
            <a:r>
              <a:rPr lang="en-AU" i="1" dirty="0"/>
              <a:t>solar transmittance</a:t>
            </a:r>
            <a:r>
              <a:rPr lang="en-AU"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It is expressed as a number between 0 and 1.</a:t>
            </a:r>
          </a:p>
          <a:p>
            <a:pPr marL="171450" indent="-171450">
              <a:buFont typeface="Arial" panose="020B0604020202020204" pitchFamily="34" charset="0"/>
              <a:buChar char="•"/>
            </a:pPr>
            <a:r>
              <a:rPr lang="en-AU" dirty="0"/>
              <a:t>A high SHGC means that the glazing system allows more solar energy/heat into a </a:t>
            </a:r>
            <a:r>
              <a:rPr lang="en-AU" dirty="0" smtClean="0"/>
              <a:t>room (i.e. a </a:t>
            </a:r>
            <a:r>
              <a:rPr lang="en-AU" dirty="0"/>
              <a:t>value closer to </a:t>
            </a:r>
            <a:r>
              <a:rPr lang="en-AU" dirty="0" smtClean="0"/>
              <a:t>1).</a:t>
            </a:r>
            <a:endParaRPr lang="en-AU" dirty="0"/>
          </a:p>
          <a:p>
            <a:pPr marL="171450" indent="-171450">
              <a:buFont typeface="Arial" panose="020B0604020202020204" pitchFamily="34" charset="0"/>
              <a:buChar char="•"/>
            </a:pPr>
            <a:r>
              <a:rPr lang="en-AU" dirty="0"/>
              <a:t>A low SHGC means that the glazing system allows less solar energy/heat into a </a:t>
            </a:r>
            <a:r>
              <a:rPr lang="en-AU" dirty="0" smtClean="0"/>
              <a:t>room (i.e. a </a:t>
            </a:r>
            <a:r>
              <a:rPr lang="en-AU" dirty="0"/>
              <a:t>value closer to </a:t>
            </a:r>
            <a:r>
              <a:rPr lang="en-AU" dirty="0" smtClean="0"/>
              <a:t>0).</a:t>
            </a:r>
            <a:endParaRPr lang="en-AU" dirty="0"/>
          </a:p>
          <a:p>
            <a:pPr marL="171450" indent="-171450">
              <a:buFont typeface="Arial" panose="020B0604020202020204" pitchFamily="34" charset="0"/>
              <a:buChar char="•"/>
            </a:pPr>
            <a:r>
              <a:rPr lang="en-AU" dirty="0"/>
              <a:t>A low SHGC is good in some circumstances and a higher one is better in other circumstances, depending on how the glazing needs to function in the building.</a:t>
            </a:r>
          </a:p>
          <a:p>
            <a:pPr marL="171450" indent="-171450">
              <a:buFont typeface="Arial" panose="020B0604020202020204" pitchFamily="34" charset="0"/>
              <a:buChar char="•"/>
            </a:pPr>
            <a:r>
              <a:rPr lang="en-AU" dirty="0"/>
              <a:t>The definition of Total SHGC varies slightly between </a:t>
            </a:r>
            <a:r>
              <a:rPr lang="en-AU" dirty="0" smtClean="0"/>
              <a:t>NCC Volumes </a:t>
            </a:r>
            <a:r>
              <a:rPr lang="en-AU" dirty="0"/>
              <a:t>One and </a:t>
            </a:r>
            <a:r>
              <a:rPr lang="en-AU" dirty="0" smtClean="0"/>
              <a:t>Two</a:t>
            </a:r>
            <a:r>
              <a:rPr lang="en-AU"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Like the U-Value, you will usually see SHGC values quoted for glazing and window systems. You need to understand whether the value quoted is the value of the glass or frame, or a Total SHGC for the entire window system/glazing.</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10</a:t>
            </a:fld>
            <a:endParaRPr lang="en-AU" dirty="0"/>
          </a:p>
        </p:txBody>
      </p:sp>
    </p:spTree>
    <p:extLst>
      <p:ext uri="{BB962C8B-B14F-4D97-AF65-F5344CB8AC3E}">
        <p14:creationId xmlns:p14="http://schemas.microsoft.com/office/powerpoint/2010/main" val="2078029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t>
            </a:r>
            <a:r>
              <a:rPr lang="en-AU" b="0" dirty="0" smtClean="0"/>
              <a:t>and</a:t>
            </a:r>
            <a:r>
              <a:rPr lang="en-AU" b="0" baseline="0" dirty="0" smtClean="0"/>
              <a:t> 4</a:t>
            </a:r>
            <a:r>
              <a:rPr lang="en-AU" b="0" dirty="0" smtClean="0"/>
              <a:t> </a:t>
            </a:r>
            <a:r>
              <a:rPr lang="en-AU" b="0" dirty="0"/>
              <a:t>explanations of key terms listed below. </a:t>
            </a:r>
          </a:p>
          <a:p>
            <a:r>
              <a:rPr lang="en-AU" b="0" dirty="0"/>
              <a:t>Click to animate the term that matches each explanation, in order from top to bottom.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The final answer animates after the fourth one, without any need for action, because the answer is obvious.</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practice and reinforce some key terminology used in the energy efficiency provisions of the NCC. It is important to reinforce this terminology and these understandings before going on to look at the various elements in more detail this and other modules.</a:t>
            </a:r>
          </a:p>
          <a:p>
            <a:endParaRPr lang="en-AU" dirty="0"/>
          </a:p>
          <a:p>
            <a:r>
              <a:rPr lang="en-AU" dirty="0"/>
              <a:t>Read all the explanations first and all the possible answers. Give the trainees time to check the formal definitions in the NCC, if necessary.</a:t>
            </a:r>
          </a:p>
          <a:p>
            <a:endParaRPr lang="en-AU" b="0" dirty="0"/>
          </a:p>
          <a:p>
            <a:r>
              <a:rPr lang="en-AU" b="0" dirty="0"/>
              <a:t>Note that the explanations are paraphrased from the NCC definitions and the information on the earlier slide, so that the trainees really have to consider the meanings and terms carefully.  (Using the exact definitions from the NCC would make the activity too easy to complete and would mean that trainees didn’t really have to think about the meanings of the terms – they would just have to recognise the formal definition on the slide. When paraphrased definitions are used, the trainees have to think about the formal definition of each term and compare it with the alternative definition and make a decision about which alternative definition best encapsulates the formal meaning.)</a:t>
            </a:r>
          </a:p>
          <a:p>
            <a:endParaRPr lang="en-AU" b="0" dirty="0"/>
          </a:p>
          <a:p>
            <a:r>
              <a:rPr lang="en-AU" dirty="0"/>
              <a:t>Then go through each explanation in order, and display the matching term as you go.</a:t>
            </a:r>
          </a:p>
          <a:p>
            <a:endParaRPr lang="en-AU" dirty="0"/>
          </a:p>
          <a:p>
            <a:r>
              <a:rPr lang="en-AU" b="0" dirty="0"/>
              <a:t>Use this activity to reinforce the meaning of each term and their relationships. For example, you could emphasise that:</a:t>
            </a:r>
          </a:p>
          <a:p>
            <a:pPr marL="171450" indent="-171450">
              <a:buFont typeface="Arial" panose="020B0604020202020204" pitchFamily="34" charset="0"/>
              <a:buChar char="•"/>
            </a:pPr>
            <a:r>
              <a:rPr lang="en-AU" b="0" dirty="0"/>
              <a:t>U-Values and R-Values are the inverse of each other. If an element’s U-Value is high, its R-Value will be low and vice versa.</a:t>
            </a:r>
          </a:p>
          <a:p>
            <a:pPr marL="171450" indent="-171450">
              <a:buFont typeface="Arial" panose="020B0604020202020204" pitchFamily="34" charset="0"/>
              <a:buChar char="•"/>
            </a:pPr>
            <a:r>
              <a:rPr lang="en-AU" b="0" dirty="0"/>
              <a:t>U-Values are generally given for window systems. R-Values are generally given for other kinds of building materials, e.g. materials used for walls, roofs and floors, as well as insulation.</a:t>
            </a:r>
          </a:p>
          <a:p>
            <a:pPr marL="171450" indent="-171450">
              <a:buFont typeface="Arial" panose="020B0604020202020204" pitchFamily="34" charset="0"/>
              <a:buChar char="•"/>
            </a:pPr>
            <a:r>
              <a:rPr lang="en-AU" b="0" dirty="0"/>
              <a:t>U-Value and SHGC can be used together to tell you how a window will behave when exposed to solar radiation and heat. That is, they indicate how much solar radiation and how much heat will pass through the window.</a:t>
            </a:r>
          </a:p>
          <a:p>
            <a:pPr marL="171450" indent="-171450">
              <a:buFont typeface="Arial" panose="020B0604020202020204" pitchFamily="34" charset="0"/>
              <a:buChar char="•"/>
            </a:pPr>
            <a:r>
              <a:rPr lang="en-AU" b="0" dirty="0"/>
              <a:t>R-Value measures thermal resistance, U-Value measures thermal conductance, and SHGC measures solar admittance.</a:t>
            </a:r>
          </a:p>
          <a:p>
            <a:endParaRPr lang="en-AU" dirty="0"/>
          </a:p>
          <a:p>
            <a:r>
              <a:rPr lang="en-AU" b="1" dirty="0"/>
              <a:t>Answers</a:t>
            </a:r>
            <a:r>
              <a:rPr lang="en-AU" dirty="0"/>
              <a:t>:</a:t>
            </a:r>
          </a:p>
          <a:p>
            <a:r>
              <a:rPr lang="en-AU" dirty="0"/>
              <a:t>A transparent/translucent material and its frame in the external fabric of a building = </a:t>
            </a:r>
            <a:r>
              <a:rPr lang="en-AU" b="1" dirty="0"/>
              <a:t>Glazing</a:t>
            </a:r>
          </a:p>
          <a:p>
            <a:endParaRPr lang="en-AU" b="1" dirty="0"/>
          </a:p>
          <a:p>
            <a:r>
              <a:rPr lang="en-AU" sz="1200" dirty="0"/>
              <a:t>A measure of how easily a building element conducts heat = </a:t>
            </a:r>
            <a:r>
              <a:rPr lang="en-AU" sz="1200" b="1" dirty="0"/>
              <a:t>U-Value</a:t>
            </a:r>
          </a:p>
          <a:p>
            <a:endParaRPr lang="en-AU"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A measure of the amount of heat transmitted through a window, glazed door or skylight </a:t>
            </a:r>
            <a:r>
              <a:rPr lang="en-AU" dirty="0"/>
              <a:t>= </a:t>
            </a:r>
            <a:r>
              <a:rPr lang="en-AU" b="1" dirty="0"/>
              <a:t>SHGC (Solar Heat Gain Coefficient)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A measure of how well a building element resists the transfer of heat = </a:t>
            </a:r>
            <a:r>
              <a:rPr lang="en-AU" sz="1200" b="1" dirty="0"/>
              <a:t>R-Value</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11</a:t>
            </a:fld>
            <a:endParaRPr lang="en-AU" dirty="0"/>
          </a:p>
        </p:txBody>
      </p:sp>
    </p:spTree>
    <p:extLst>
      <p:ext uri="{BB962C8B-B14F-4D97-AF65-F5344CB8AC3E}">
        <p14:creationId xmlns:p14="http://schemas.microsoft.com/office/powerpoint/2010/main" val="3876876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just the question in the banner.</a:t>
            </a:r>
          </a:p>
          <a:p>
            <a:r>
              <a:rPr lang="en-AU" dirty="0"/>
              <a:t>Click once to bring up the left hand block of text.</a:t>
            </a:r>
          </a:p>
          <a:p>
            <a:r>
              <a:rPr lang="en-AU" dirty="0"/>
              <a:t>Click a second time to bring up the right hand block of text.</a:t>
            </a:r>
          </a:p>
          <a:p>
            <a:r>
              <a:rPr lang="en-AU" dirty="0"/>
              <a:t>Press Enter to move to the next slide.</a:t>
            </a:r>
          </a:p>
          <a:p>
            <a:endParaRPr lang="en-AU" dirty="0"/>
          </a:p>
          <a:p>
            <a:endParaRPr lang="en-AU" dirty="0"/>
          </a:p>
          <a:p>
            <a:r>
              <a:rPr lang="en-AU" b="1" dirty="0"/>
              <a:t>Facilitator notes</a:t>
            </a:r>
          </a:p>
          <a:p>
            <a:r>
              <a:rPr lang="en-AU" dirty="0"/>
              <a:t>This slide summarises the key aspects required to achieve energy efficiency in a building. </a:t>
            </a:r>
          </a:p>
          <a:p>
            <a:endParaRPr lang="en-AU" dirty="0"/>
          </a:p>
          <a:p>
            <a:r>
              <a:rPr lang="en-AU" dirty="0"/>
              <a:t>Ask the question in the banner, and discuss the trainees’ answers before bringing up the other text. This allows more knowledgeable trainees’ to offer their understanding first and reduces the chance that they will think they are being taught the basics.</a:t>
            </a:r>
          </a:p>
          <a:p>
            <a:endParaRPr lang="en-AU" dirty="0"/>
          </a:p>
          <a:p>
            <a:r>
              <a:rPr lang="en-AU" dirty="0"/>
              <a:t>Progress the slide and discuss the key points at the appropriate time to reinforce necessary elements.</a:t>
            </a:r>
          </a:p>
          <a:p>
            <a:endParaRPr lang="en-AU" dirty="0"/>
          </a:p>
          <a:p>
            <a:r>
              <a:rPr lang="en-AU" b="1" dirty="0"/>
              <a:t>Things you could discuss on this slide:</a:t>
            </a:r>
          </a:p>
          <a:p>
            <a:pPr marL="171450" indent="-171450">
              <a:buFont typeface="Arial" panose="020B0604020202020204" pitchFamily="34" charset="0"/>
              <a:buChar char="•"/>
            </a:pPr>
            <a:r>
              <a:rPr lang="en-AU" b="1" dirty="0"/>
              <a:t>Optimal orientation</a:t>
            </a:r>
            <a:r>
              <a:rPr lang="en-AU" b="0" dirty="0"/>
              <a:t> is key. A building that is well positioned on the block to catch winter sunshine and reduce summer sunshine - for example in southern latitudes - will be much more comfortable to live in than one that is poorly positioned, and will need far less mechanical heating and cooling. This is one of the simplest and most effective ways of obtaining good energy efficiency, although it is not enough on its own.</a:t>
            </a:r>
          </a:p>
          <a:p>
            <a:pPr marL="171450" indent="-171450">
              <a:buFont typeface="Arial" panose="020B0604020202020204" pitchFamily="34" charset="0"/>
              <a:buChar char="•"/>
            </a:pPr>
            <a:r>
              <a:rPr lang="en-AU" b="0" dirty="0"/>
              <a:t>The </a:t>
            </a:r>
            <a:r>
              <a:rPr lang="en-AU" b="1" dirty="0"/>
              <a:t>materials</a:t>
            </a:r>
            <a:r>
              <a:rPr lang="en-AU" b="0" dirty="0"/>
              <a:t> used in the </a:t>
            </a:r>
            <a:r>
              <a:rPr lang="en-AU" b="1" dirty="0"/>
              <a:t>building fabric</a:t>
            </a:r>
            <a:r>
              <a:rPr lang="en-AU" b="0" dirty="0"/>
              <a:t> also play a role. </a:t>
            </a:r>
            <a:r>
              <a:rPr lang="en-AU" b="0" i="0" dirty="0"/>
              <a:t>In warmer climates, lightweight materials that reduce thermal mass can be effective. However, in cooler climates, materials with more thermal mass are usually preferred.</a:t>
            </a:r>
          </a:p>
          <a:p>
            <a:pPr marL="171450" indent="-171450">
              <a:buFont typeface="Arial" panose="020B0604020202020204" pitchFamily="34" charset="0"/>
              <a:buChar char="•"/>
            </a:pPr>
            <a:r>
              <a:rPr lang="en-AU" b="1" i="0" dirty="0"/>
              <a:t>Glazing</a:t>
            </a:r>
            <a:r>
              <a:rPr lang="en-AU" b="0" i="0" dirty="0"/>
              <a:t> that is appropriate to the climate, orientation and position is also important. This involves considering more than just the type of glass and frame. It extends to the size of the glazing (windows) in different walls. In southern latitudes, large windows on the north that get winter sun can help to warm the building during the day and at night if there is sufficient thermal mass in the house. In the same situation, windows on the southern side of the building should ideally be kept smaller, as they act as a source of heat loss, regardless of the type of window used.</a:t>
            </a:r>
          </a:p>
          <a:p>
            <a:pPr marL="171450" indent="-171450">
              <a:buFont typeface="Arial" panose="020B0604020202020204" pitchFamily="34" charset="0"/>
              <a:buChar char="•"/>
            </a:pPr>
            <a:r>
              <a:rPr lang="en-AU" b="1" i="0" dirty="0"/>
              <a:t>Insulation</a:t>
            </a:r>
            <a:r>
              <a:rPr lang="en-AU" b="0" i="0" dirty="0"/>
              <a:t> is also key, to reduce loss of heat in cooler weather and heat gain in warmer weather. Insulation can be in the ceiling, under the roof, under and at the sides of the floor, and in the walls. In other words, throughout the building envelope.</a:t>
            </a:r>
          </a:p>
          <a:p>
            <a:pPr marL="171450" indent="-171450">
              <a:buFont typeface="Arial" panose="020B0604020202020204" pitchFamily="34" charset="0"/>
              <a:buChar char="•"/>
            </a:pPr>
            <a:r>
              <a:rPr lang="en-AU" b="1" i="0" dirty="0"/>
              <a:t>Ventilation</a:t>
            </a:r>
            <a:r>
              <a:rPr lang="en-AU" b="0" i="0" dirty="0"/>
              <a:t> is another key consideration that is often forgotten. For example, in warmer climates and in summer in most parts of Australia, good ventilation can help to clear the heat that builds up during the day and provide a comfortable temperature for sleeping at night.</a:t>
            </a:r>
          </a:p>
          <a:p>
            <a:pPr marL="171450" indent="-171450">
              <a:buFont typeface="Arial" panose="020B0604020202020204" pitchFamily="34" charset="0"/>
              <a:buChar char="•"/>
            </a:pPr>
            <a:r>
              <a:rPr lang="en-AU" b="0" i="0" dirty="0"/>
              <a:t>In climate zones that are warm all year round </a:t>
            </a:r>
            <a:r>
              <a:rPr lang="en-AU" b="0" i="0" dirty="0" smtClean="0"/>
              <a:t>(e.g</a:t>
            </a:r>
            <a:r>
              <a:rPr lang="en-AU" b="0" i="0" dirty="0"/>
              <a:t>. </a:t>
            </a:r>
            <a:r>
              <a:rPr lang="en-AU" b="0" i="0" dirty="0" smtClean="0"/>
              <a:t>climate zones </a:t>
            </a:r>
            <a:r>
              <a:rPr lang="en-AU" b="0" i="0" dirty="0"/>
              <a:t>1 and 2) good ventilation can make a big difference to how  much heat builds up inside the building and to users perceptions of the thermal comfort in the building.</a:t>
            </a:r>
          </a:p>
          <a:p>
            <a:pPr marL="171450" indent="-171450">
              <a:buFont typeface="Arial" panose="020B0604020202020204" pitchFamily="34" charset="0"/>
              <a:buChar char="•"/>
            </a:pPr>
            <a:r>
              <a:rPr lang="en-AU" b="1" i="0" dirty="0"/>
              <a:t>Shading</a:t>
            </a:r>
            <a:r>
              <a:rPr lang="en-AU" b="0" i="0" dirty="0"/>
              <a:t> can also be useful to consider. For example, in cooler climates positioning the building to avoid over-shadowing by neighbouring buildings in winter, and planting trees or using features such as pergolas, eaves or wing walls to reduce sun exposure and heat gain on the eastern and western sides of a building. In northern climates, where the sun can enter the building from all sides through much of the year, wider than usual eaves can help to provide shade on all sides and minimise solar heat gain.</a:t>
            </a:r>
          </a:p>
          <a:p>
            <a:pPr marL="171450" indent="-171450">
              <a:buFont typeface="Arial" panose="020B0604020202020204" pitchFamily="34" charset="0"/>
              <a:buChar char="•"/>
            </a:pPr>
            <a:r>
              <a:rPr lang="en-AU" b="1" i="0" dirty="0"/>
              <a:t>Energy efficient building systems and appliances</a:t>
            </a:r>
            <a:r>
              <a:rPr lang="en-AU" b="0" i="0" dirty="0"/>
              <a:t> also play a key role. A more efficient heating system can save significantly on the energy required to heat a building, when mechanical heating is required. The key mechanical systems that contribute to energy use are:</a:t>
            </a:r>
          </a:p>
          <a:p>
            <a:pPr marL="628650" lvl="1" indent="-171450">
              <a:buFont typeface="Arial" panose="020B0604020202020204" pitchFamily="34" charset="0"/>
              <a:buChar char="•"/>
            </a:pPr>
            <a:r>
              <a:rPr lang="en-AU" b="0" i="0" dirty="0" smtClean="0"/>
              <a:t>heating </a:t>
            </a:r>
            <a:r>
              <a:rPr lang="en-AU" b="0" i="0" dirty="0"/>
              <a:t>and cooling</a:t>
            </a:r>
          </a:p>
          <a:p>
            <a:pPr marL="628650" lvl="1" indent="-171450">
              <a:buFont typeface="Arial" panose="020B0604020202020204" pitchFamily="34" charset="0"/>
              <a:buChar char="•"/>
            </a:pPr>
            <a:r>
              <a:rPr lang="en-AU" b="0" i="0" dirty="0"/>
              <a:t>l</a:t>
            </a:r>
            <a:r>
              <a:rPr lang="en-AU" b="0" i="0" dirty="0" smtClean="0"/>
              <a:t>ighting</a:t>
            </a:r>
            <a:endParaRPr lang="en-AU" b="0" i="0" dirty="0"/>
          </a:p>
          <a:p>
            <a:pPr marL="628650" lvl="1" indent="-171450">
              <a:buFont typeface="Arial" panose="020B0604020202020204" pitchFamily="34" charset="0"/>
              <a:buChar char="•"/>
            </a:pPr>
            <a:r>
              <a:rPr lang="en-AU" b="0" i="0" dirty="0" smtClean="0"/>
              <a:t>heating </a:t>
            </a:r>
            <a:r>
              <a:rPr lang="en-AU" b="0" i="0" dirty="0"/>
              <a:t>hot water</a:t>
            </a:r>
          </a:p>
          <a:p>
            <a:pPr marL="628650" lvl="1" indent="-171450">
              <a:buFont typeface="Arial" panose="020B0604020202020204" pitchFamily="34" charset="0"/>
              <a:buChar char="•"/>
            </a:pPr>
            <a:r>
              <a:rPr lang="en-AU" b="0" i="0" dirty="0"/>
              <a:t>p</a:t>
            </a:r>
            <a:r>
              <a:rPr lang="en-AU" b="0" i="0" dirty="0" smtClean="0"/>
              <a:t>umps </a:t>
            </a:r>
            <a:r>
              <a:rPr lang="en-AU" b="0" i="0" dirty="0"/>
              <a:t>and other equipment related to pools and spas.</a:t>
            </a:r>
          </a:p>
          <a:p>
            <a:pPr marL="171450" lvl="0" indent="-171450">
              <a:buFont typeface="Arial" panose="020B0604020202020204" pitchFamily="34" charset="0"/>
              <a:buChar char="•"/>
            </a:pPr>
            <a:r>
              <a:rPr lang="en-AU" b="0" i="0" dirty="0"/>
              <a:t>Note that small appliances are also big users of energy – particularly as the number and size of devices in the typical home or workplace continues to increase and as they tend to use more and more standby power -  but as they can vary, i.e. they are not a permanent fixture within the building, they are not included in assessment of energy efficiency for the purposes of building approval.</a:t>
            </a:r>
          </a:p>
          <a:p>
            <a:pPr marL="171450" indent="-171450">
              <a:buFont typeface="Arial" panose="020B0604020202020204" pitchFamily="34" charset="0"/>
              <a:buChar char="•"/>
            </a:pPr>
            <a:r>
              <a:rPr lang="en-AU" b="0" i="0" dirty="0"/>
              <a:t>However, </a:t>
            </a:r>
            <a:r>
              <a:rPr lang="en-AU" b="1" i="0" dirty="0"/>
              <a:t>all efforts to minimise heat loss/gain are potentially wasted if the building isn’t well sealed</a:t>
            </a:r>
            <a:r>
              <a:rPr lang="en-AU" b="0" i="0" dirty="0"/>
              <a:t>, since all the warmth inside the building (in winter) will escape, and unwanted heat will enter the building in summer. Good building sealing means that if you use energy to heat your building, that warmth will be retained for longer inside the building and so the building won’t require so much mechanical heating. Ditto re cooling the building.</a:t>
            </a:r>
          </a:p>
          <a:p>
            <a:pPr marL="171450" indent="-171450">
              <a:buFont typeface="Arial" panose="020B0604020202020204" pitchFamily="34" charset="0"/>
              <a:buChar char="•"/>
            </a:pPr>
            <a:r>
              <a:rPr lang="en-AU" b="0" i="0" dirty="0"/>
              <a:t>All of these factors listed (and others) have to be considered at the </a:t>
            </a:r>
            <a:r>
              <a:rPr lang="en-AU" b="1" i="0" dirty="0"/>
              <a:t>design stage</a:t>
            </a:r>
            <a:r>
              <a:rPr lang="en-AU" b="0" i="0" dirty="0"/>
              <a:t>, when it is </a:t>
            </a:r>
            <a:r>
              <a:rPr lang="en-AU" b="1" i="0" dirty="0"/>
              <a:t>cheaper and easier</a:t>
            </a:r>
            <a:r>
              <a:rPr lang="en-AU" b="0" i="0" dirty="0"/>
              <a:t> to ensure that the building will function well for the climate zone. </a:t>
            </a:r>
          </a:p>
          <a:p>
            <a:pPr marL="171450" indent="-171450">
              <a:buFont typeface="Arial" panose="020B0604020202020204" pitchFamily="34" charset="0"/>
              <a:buChar char="•"/>
            </a:pPr>
            <a:r>
              <a:rPr lang="en-AU" b="0" i="0" dirty="0"/>
              <a:t>A building is approved to be built as designed, which includes all the energy efficiency features in the approved plans.</a:t>
            </a:r>
          </a:p>
          <a:p>
            <a:pPr marL="171450" indent="-171450">
              <a:buFont typeface="Arial" panose="020B0604020202020204" pitchFamily="34" charset="0"/>
              <a:buChar char="•"/>
            </a:pPr>
            <a:r>
              <a:rPr lang="en-AU" b="0" i="0" dirty="0"/>
              <a:t>This then </a:t>
            </a:r>
            <a:r>
              <a:rPr lang="en-AU" b="1" i="0" dirty="0"/>
              <a:t>must</a:t>
            </a:r>
            <a:r>
              <a:rPr lang="en-AU" b="0" i="0" dirty="0"/>
              <a:t> </a:t>
            </a:r>
            <a:r>
              <a:rPr lang="en-AU" b="1" i="0" dirty="0"/>
              <a:t>be carried through in construction</a:t>
            </a:r>
            <a:r>
              <a:rPr lang="en-AU" b="0" i="0" dirty="0"/>
              <a:t>, i.e. the building must be built as approved and you shouldn’t be changing features that contribute to the energy efficiency of the building. For example, reducing the insulation in walls, installing ceiling insulation poorly or choosing a different material for walls or glazing, can greatly change the actual energy efficiency of the building.</a:t>
            </a:r>
          </a:p>
          <a:p>
            <a:pPr marL="0" indent="0">
              <a:buFont typeface="Arial" panose="020B0604020202020204" pitchFamily="34" charset="0"/>
              <a:buNone/>
            </a:pPr>
            <a:endParaRPr lang="en-AU" b="0" i="0" dirty="0"/>
          </a:p>
          <a:p>
            <a:pPr marL="171450" indent="-171450">
              <a:buFont typeface="Arial" panose="020B0604020202020204" pitchFamily="34" charset="0"/>
              <a:buChar char="•"/>
            </a:pPr>
            <a:endParaRPr lang="en-AU" b="0" i="0" dirty="0"/>
          </a:p>
        </p:txBody>
      </p:sp>
      <p:sp>
        <p:nvSpPr>
          <p:cNvPr id="4" name="Slide Number Placeholder 3"/>
          <p:cNvSpPr>
            <a:spLocks noGrp="1"/>
          </p:cNvSpPr>
          <p:nvPr>
            <p:ph type="sldNum" sz="quarter" idx="5"/>
          </p:nvPr>
        </p:nvSpPr>
        <p:spPr/>
        <p:txBody>
          <a:bodyPr/>
          <a:lstStyle/>
          <a:p>
            <a:fld id="{0E50A956-E16B-47C1-852D-BC3DD0564875}" type="slidenum">
              <a:rPr lang="en-AU" smtClean="0"/>
              <a:t>12</a:t>
            </a:fld>
            <a:endParaRPr lang="en-AU" dirty="0"/>
          </a:p>
        </p:txBody>
      </p:sp>
    </p:spTree>
    <p:extLst>
      <p:ext uri="{BB962C8B-B14F-4D97-AF65-F5344CB8AC3E}">
        <p14:creationId xmlns:p14="http://schemas.microsoft.com/office/powerpoint/2010/main" val="220327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 and the image on the left with its associated text.</a:t>
            </a:r>
          </a:p>
          <a:p>
            <a:r>
              <a:rPr lang="en-AU" dirty="0"/>
              <a:t>Click once to bring in the questions in the highlight box on the right. </a:t>
            </a:r>
          </a:p>
          <a:p>
            <a:endParaRPr lang="en-AU" dirty="0"/>
          </a:p>
          <a:p>
            <a:r>
              <a:rPr lang="en-AU" b="1" dirty="0"/>
              <a:t>Facilitators notes</a:t>
            </a:r>
          </a:p>
          <a:p>
            <a:r>
              <a:rPr lang="en-AU" dirty="0"/>
              <a:t>The purpose of this slide is to put some of the preceding concepts together in a simple example. It aims to help trainees to understand how the various different factors work together to improve – or worsen </a:t>
            </a:r>
            <a:r>
              <a:rPr lang="en-AU" dirty="0" smtClean="0"/>
              <a:t>–</a:t>
            </a:r>
            <a:r>
              <a:rPr lang="en-AU" baseline="0" dirty="0" smtClean="0"/>
              <a:t> </a:t>
            </a:r>
            <a:r>
              <a:rPr lang="en-AU" dirty="0" smtClean="0"/>
              <a:t>the </a:t>
            </a:r>
            <a:r>
              <a:rPr lang="en-AU" dirty="0"/>
              <a:t>energy efficiency of a building.  </a:t>
            </a:r>
          </a:p>
          <a:p>
            <a:endParaRPr lang="en-AU" dirty="0"/>
          </a:p>
          <a:p>
            <a:r>
              <a:rPr lang="en-AU" dirty="0"/>
              <a:t>Discuss the example on the slide, i.e. what we know about the building and what can be seen in the image.</a:t>
            </a:r>
          </a:p>
          <a:p>
            <a:r>
              <a:rPr lang="en-AU" dirty="0"/>
              <a:t>Bring up the questions and discuss them to bring out the various understandings of how things like thermal mass, building fabric, orientation, shading etc can impact on a building’s energy efficiency. </a:t>
            </a:r>
          </a:p>
          <a:p>
            <a:endParaRPr lang="en-AU" dirty="0"/>
          </a:p>
          <a:p>
            <a:r>
              <a:rPr lang="en-AU" dirty="0"/>
              <a:t>Emphasise that the design must suit the climate and respond to the orientation also. </a:t>
            </a:r>
          </a:p>
          <a:p>
            <a:endParaRPr lang="en-AU" dirty="0"/>
          </a:p>
          <a:p>
            <a:r>
              <a:rPr lang="en-AU" dirty="0"/>
              <a:t>No answers are provided, as the intention here is to stimulate discussion of the interplay of different issues, rather than to provide any definitive answer.</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13</a:t>
            </a:fld>
            <a:endParaRPr lang="en-AU" dirty="0"/>
          </a:p>
        </p:txBody>
      </p:sp>
    </p:spTree>
    <p:extLst>
      <p:ext uri="{BB962C8B-B14F-4D97-AF65-F5344CB8AC3E}">
        <p14:creationId xmlns:p14="http://schemas.microsoft.com/office/powerpoint/2010/main" val="2692040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 and the image on the left with its associated text.</a:t>
            </a:r>
          </a:p>
          <a:p>
            <a:r>
              <a:rPr lang="en-AU" dirty="0"/>
              <a:t>Click once to bring in the questions in the highlight box on the right. </a:t>
            </a:r>
          </a:p>
          <a:p>
            <a:endParaRPr lang="en-AU" dirty="0"/>
          </a:p>
          <a:p>
            <a:r>
              <a:rPr lang="en-AU" b="1" dirty="0"/>
              <a:t>Facilitators notes</a:t>
            </a:r>
          </a:p>
          <a:p>
            <a:r>
              <a:rPr lang="en-AU" dirty="0"/>
              <a:t>The purpose of this slide is to put some of the preceding concepts together in a simple example. It aims to help trainees to understand how the various different factors work together to improve – or worsen </a:t>
            </a:r>
            <a:r>
              <a:rPr lang="en-AU" dirty="0" smtClean="0"/>
              <a:t>– the </a:t>
            </a:r>
            <a:r>
              <a:rPr lang="en-AU" dirty="0"/>
              <a:t>energy efficiency of a building.  </a:t>
            </a:r>
          </a:p>
          <a:p>
            <a:endParaRPr lang="en-AU" dirty="0"/>
          </a:p>
          <a:p>
            <a:r>
              <a:rPr lang="en-AU" dirty="0"/>
              <a:t>Discuss the example on the slide, i.e. what we know about the building and what can be seen in the image.</a:t>
            </a:r>
          </a:p>
          <a:p>
            <a:r>
              <a:rPr lang="en-AU" dirty="0"/>
              <a:t>Bring up the questions and discuss them to bring out the various understandings of how things like thermal mass, building fabric, orientation, shading etc can impact on a building’s energy efficiency. </a:t>
            </a:r>
          </a:p>
          <a:p>
            <a:endParaRPr lang="en-AU" dirty="0"/>
          </a:p>
          <a:p>
            <a:r>
              <a:rPr lang="en-AU" dirty="0"/>
              <a:t>Emphasise that the design must suit the climate and respond to the orientation also. </a:t>
            </a:r>
          </a:p>
          <a:p>
            <a:endParaRPr lang="en-AU" dirty="0"/>
          </a:p>
          <a:p>
            <a:r>
              <a:rPr lang="en-AU" dirty="0"/>
              <a:t>No answers are provided, as the intention here is to stimulate discussion of the interplay of different issues, rather than to provide any definitive answer.</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14</a:t>
            </a:fld>
            <a:endParaRPr lang="en-AU" dirty="0"/>
          </a:p>
        </p:txBody>
      </p:sp>
    </p:spTree>
    <p:extLst>
      <p:ext uri="{BB962C8B-B14F-4D97-AF65-F5344CB8AC3E}">
        <p14:creationId xmlns:p14="http://schemas.microsoft.com/office/powerpoint/2010/main" val="3753892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heading and the left hand block, with the first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once to bring up the centre block and right hand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bring up the right hand block.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Press Enter to progress to the next slide.</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the key aspects relating to energy efficiency in the NCC, and in the different Volumes.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that it is meant to be an overview only, to round off the module. There is more detail in other modules that discuss the energy efficiency requirements of the Volumes specifically. </a:t>
            </a:r>
            <a:r>
              <a:rPr lang="en-AU" dirty="0" smtClean="0"/>
              <a:t>(</a:t>
            </a:r>
            <a:r>
              <a:rPr lang="en-AU" i="1" dirty="0"/>
              <a:t>Using the energy efficiency provisions of NCC Volume One</a:t>
            </a:r>
            <a:r>
              <a:rPr lang="en-AU" dirty="0"/>
              <a:t> and </a:t>
            </a:r>
            <a:r>
              <a:rPr lang="en-AU" i="1" dirty="0"/>
              <a:t>Using the energy efficiency requirements of NCC Volume Two</a:t>
            </a:r>
            <a:r>
              <a:rPr lang="en-AU"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Briefly discuss the contents of the left hand block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Progress the slide and discuss the contents of the centre block.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Progress the slide and discuss the contents of the right hand block.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Things you could discuss on this slide include:</a:t>
            </a:r>
          </a:p>
          <a:p>
            <a:pPr marL="171450" indent="-171450">
              <a:buFont typeface="Arial" panose="020B0604020202020204" pitchFamily="34" charset="0"/>
              <a:buChar char="•"/>
            </a:pPr>
            <a:r>
              <a:rPr lang="en-AU" dirty="0"/>
              <a:t>Building energy efficiency is </a:t>
            </a:r>
            <a:r>
              <a:rPr lang="en-AU" sz="1200" dirty="0"/>
              <a:t>largely assessed by rating likely performance of the building – as designed – against a standard. </a:t>
            </a:r>
            <a:r>
              <a:rPr lang="en-AU" dirty="0"/>
              <a:t>A building can demonstrate compliance with the majority of NCC energy efficiency Performance Requirements by getting a rating against a nominated energy efficiency standard. (Some Performance Requirements require other forms of </a:t>
            </a:r>
            <a:r>
              <a:rPr lang="en-AU" dirty="0" smtClean="0"/>
              <a:t>assessment/evidence.)</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standards that can be used to rate buildings are different for commercial and non-commercial (domestic) buildings.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There are also some differences between the standards that are acceptable in different </a:t>
            </a:r>
            <a:r>
              <a:rPr lang="en-AU" dirty="0" smtClean="0"/>
              <a:t>states </a:t>
            </a:r>
            <a:r>
              <a:rPr lang="en-AU" dirty="0"/>
              <a:t>or </a:t>
            </a:r>
            <a:r>
              <a:rPr lang="en-AU" dirty="0" smtClean="0"/>
              <a:t>territories</a:t>
            </a:r>
            <a:r>
              <a:rPr lang="en-AU"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Both </a:t>
            </a:r>
            <a:r>
              <a:rPr lang="en-AU" dirty="0" smtClean="0"/>
              <a:t>Volumes </a:t>
            </a:r>
            <a:r>
              <a:rPr lang="en-AU" dirty="0"/>
              <a:t>One and </a:t>
            </a:r>
            <a:r>
              <a:rPr lang="en-AU" dirty="0" smtClean="0"/>
              <a:t>Two </a:t>
            </a:r>
            <a:r>
              <a:rPr lang="en-AU" dirty="0"/>
              <a:t>contain Performance Requirements that focus 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performance of the building fabric, which means the extent to which the building fabric allows for heat flows in and out of the building.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energy efficiency of the key, fixed building services, such as air-conditioning systems, lighting and hot water generation.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Volume One also includes requirements for the energy efficiency of swimming pool or spa plant, and provisions to allow for monitoring of energy usage.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Volume Two includes requirements for adequate sealing of the building envelope.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These inclusions reflect the key concepts and approaches discussed earlier in this module, as making a difference to building energy efficiency.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Some of the provisions in Volume Three also relate to energy efficiency. In particular, the Performance Requirements for heated water services require consideration of the amount of energy used to heat the water and the green house gas emissions that are released. </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15</a:t>
            </a:fld>
            <a:endParaRPr lang="en-AU" dirty="0"/>
          </a:p>
        </p:txBody>
      </p:sp>
    </p:spTree>
    <p:extLst>
      <p:ext uri="{BB962C8B-B14F-4D97-AF65-F5344CB8AC3E}">
        <p14:creationId xmlns:p14="http://schemas.microsoft.com/office/powerpoint/2010/main" val="3254771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 only.</a:t>
            </a:r>
          </a:p>
          <a:p>
            <a:r>
              <a:rPr lang="en-AU" dirty="0"/>
              <a:t>Click once to bring up the left hand block of text.</a:t>
            </a:r>
          </a:p>
          <a:p>
            <a:r>
              <a:rPr lang="en-AU" dirty="0"/>
              <a:t>Click a second time to bring up the right hand block of text.</a:t>
            </a:r>
          </a:p>
          <a:p>
            <a:endParaRPr lang="en-AU" dirty="0"/>
          </a:p>
          <a:p>
            <a:r>
              <a:rPr lang="en-AU" b="1" dirty="0"/>
              <a:t>Facilitators notes</a:t>
            </a:r>
          </a:p>
          <a:p>
            <a:r>
              <a:rPr lang="en-AU" dirty="0"/>
              <a:t>The purpose of this slide is to inform the trainees about available resources that could help them when working with the energy efficiency provisions of the NCC.</a:t>
            </a:r>
          </a:p>
          <a:p>
            <a:endParaRPr lang="en-AU" dirty="0"/>
          </a:p>
          <a:p>
            <a:r>
              <a:rPr lang="en-AU" dirty="0"/>
              <a:t>Discuss the information provided on the screen.</a:t>
            </a:r>
          </a:p>
          <a:p>
            <a:endParaRPr lang="en-AU" dirty="0"/>
          </a:p>
          <a:p>
            <a:r>
              <a:rPr lang="en-AU" dirty="0"/>
              <a:t>If you have the time, you can take the links to the ABCB website, to demonstrate to the trainees how to search for and locate different kinds of resources. Note that the calculators link takes you to the Resources part of the website, but with a list of all the calculators and tools below the search fields. The other link takes you to the </a:t>
            </a:r>
            <a:r>
              <a:rPr lang="en-AU" dirty="0" smtClean="0"/>
              <a:t>resources </a:t>
            </a:r>
            <a:r>
              <a:rPr lang="en-AU" dirty="0"/>
              <a:t>part of the website, but minus this list of calculators and tools. You need to do a search to bring up any results.</a:t>
            </a:r>
          </a:p>
          <a:p>
            <a:endParaRPr lang="en-AU" dirty="0"/>
          </a:p>
          <a:p>
            <a:pPr marL="0" indent="0">
              <a:buFont typeface="Arial" panose="020B0604020202020204" pitchFamily="34" charset="0"/>
              <a:buNone/>
            </a:pPr>
            <a:r>
              <a:rPr lang="en-AU" b="1" dirty="0"/>
              <a:t>Things you might want to discuss on this slide include:</a:t>
            </a:r>
          </a:p>
          <a:p>
            <a:pPr marL="171450" indent="-171450">
              <a:spcAft>
                <a:spcPts val="1200"/>
              </a:spcAft>
              <a:buFont typeface="Arial" panose="020B0604020202020204" pitchFamily="34" charset="0"/>
              <a:buChar char="•"/>
            </a:pPr>
            <a:r>
              <a:rPr lang="en-US" sz="1200" dirty="0"/>
              <a:t>ABCB has developed a range of calculators to assist practitioners to develop energy efficient building solutions. </a:t>
            </a:r>
          </a:p>
          <a:p>
            <a:pPr marL="171450" indent="-171450">
              <a:spcAft>
                <a:spcPts val="1200"/>
              </a:spcAft>
              <a:buFont typeface="Arial" panose="020B0604020202020204" pitchFamily="34" charset="0"/>
              <a:buChar char="•"/>
            </a:pPr>
            <a:r>
              <a:rPr lang="en-AU" sz="1200" dirty="0"/>
              <a:t>Use of these calculators may be helpful but it is not mandatory, i.e. you do not have to use them, and they are not compliance tools or Verification Methods. For example, you can use </a:t>
            </a:r>
            <a:r>
              <a:rPr lang="en-AU" sz="1200" dirty="0" smtClean="0"/>
              <a:t>an </a:t>
            </a:r>
            <a:r>
              <a:rPr lang="en-AU" sz="1200" dirty="0"/>
              <a:t>ABCB Glazing Calculator to identify or test glazing combinations, but you should</a:t>
            </a:r>
            <a:r>
              <a:rPr lang="en-AU" sz="1200" baseline="0" dirty="0"/>
              <a:t> not</a:t>
            </a:r>
            <a:r>
              <a:rPr lang="en-AU" sz="1200" dirty="0"/>
              <a:t> use the results of the calculator as the sole evidence that the glazing chosen for a building is appropriate and meets the Performance Requirements.  </a:t>
            </a:r>
          </a:p>
          <a:p>
            <a:pPr marL="171450" indent="-171450">
              <a:spcAft>
                <a:spcPts val="1200"/>
              </a:spcAft>
              <a:buFont typeface="Arial" panose="020B0604020202020204" pitchFamily="34" charset="0"/>
              <a:buChar char="•"/>
            </a:pPr>
            <a:r>
              <a:rPr lang="en-AU" sz="1200" dirty="0"/>
              <a:t>There </a:t>
            </a:r>
            <a:r>
              <a:rPr lang="en-AU" sz="1200" dirty="0" smtClean="0"/>
              <a:t>are videos </a:t>
            </a:r>
            <a:r>
              <a:rPr lang="en-AU" sz="1200" dirty="0"/>
              <a:t>on how to </a:t>
            </a:r>
            <a:r>
              <a:rPr lang="en-AU" sz="1200" dirty="0" smtClean="0"/>
              <a:t>use some calculators.</a:t>
            </a:r>
            <a:endParaRPr lang="en-AU" sz="1200" dirty="0"/>
          </a:p>
          <a:p>
            <a:pPr marL="171450" indent="-171450">
              <a:spcAft>
                <a:spcPts val="1200"/>
              </a:spcAft>
              <a:buFont typeface="Arial" panose="020B0604020202020204" pitchFamily="34" charset="0"/>
              <a:buChar char="•"/>
            </a:pPr>
            <a:r>
              <a:rPr lang="en-AU" sz="1200" dirty="0"/>
              <a:t>There </a:t>
            </a:r>
            <a:r>
              <a:rPr lang="en-AU" sz="1200" dirty="0" smtClean="0"/>
              <a:t>are handbooks </a:t>
            </a:r>
            <a:r>
              <a:rPr lang="en-AU" sz="1200" dirty="0"/>
              <a:t>specifically on applying the energy efficiency provisions of each of </a:t>
            </a:r>
            <a:r>
              <a:rPr lang="en-AU" sz="1200" dirty="0" smtClean="0"/>
              <a:t>Volumes </a:t>
            </a:r>
            <a:r>
              <a:rPr lang="en-AU" sz="1200" dirty="0"/>
              <a:t>One and </a:t>
            </a:r>
            <a:r>
              <a:rPr lang="en-AU" sz="1200" dirty="0" smtClean="0"/>
              <a:t>Two</a:t>
            </a:r>
            <a:r>
              <a:rPr lang="en-AU" sz="1200" dirty="0"/>
              <a:t>.</a:t>
            </a:r>
          </a:p>
          <a:p>
            <a:pPr marL="171450" indent="-171450">
              <a:spcAft>
                <a:spcPts val="1200"/>
              </a:spcAft>
              <a:buFont typeface="Arial" panose="020B0604020202020204" pitchFamily="34" charset="0"/>
              <a:buChar char="•"/>
            </a:pPr>
            <a:r>
              <a:rPr lang="en-AU" sz="1200" dirty="0"/>
              <a:t>There are many different case studies that cover a wide variety of topics</a:t>
            </a:r>
            <a:r>
              <a:rPr lang="en-AU" sz="1200" dirty="0" smtClean="0"/>
              <a:t>.</a:t>
            </a:r>
            <a:endParaRPr lang="en-US" sz="1200" dirty="0" smtClean="0"/>
          </a:p>
          <a:p>
            <a:pPr marL="171450" indent="-171450">
              <a:spcAft>
                <a:spcPts val="1200"/>
              </a:spcAft>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0E50A956-E16B-47C1-852D-BC3DD0564875}" type="slidenum">
              <a:rPr lang="en-AU" smtClean="0"/>
              <a:t>16</a:t>
            </a:fld>
            <a:endParaRPr lang="en-AU" dirty="0"/>
          </a:p>
        </p:txBody>
      </p:sp>
    </p:spTree>
    <p:extLst>
      <p:ext uri="{BB962C8B-B14F-4D97-AF65-F5344CB8AC3E}">
        <p14:creationId xmlns:p14="http://schemas.microsoft.com/office/powerpoint/2010/main" val="2936942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a statement below, with options of True and False with radio buttons.</a:t>
            </a:r>
          </a:p>
          <a:p>
            <a:r>
              <a:rPr lang="en-AU" b="0" dirty="0"/>
              <a:t>Click once on either the True or False option (or the radio button for either) to see a response.</a:t>
            </a:r>
          </a:p>
          <a:p>
            <a:r>
              <a:rPr lang="en-AU" b="0" dirty="0">
                <a:solidFill>
                  <a:schemeClr val="tx1"/>
                </a:solidFill>
              </a:rPr>
              <a:t>Click again on the same option to get rid of the response. </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(and others) is to review the content of the module. It focusses on a key point that the energy efficiency provisions of </a:t>
            </a:r>
            <a:r>
              <a:rPr lang="en-AU" dirty="0" smtClean="0"/>
              <a:t>Volumes </a:t>
            </a:r>
            <a:r>
              <a:rPr lang="en-AU" dirty="0"/>
              <a:t>One and </a:t>
            </a:r>
            <a:r>
              <a:rPr lang="en-AU" dirty="0" smtClean="0"/>
              <a:t>Two </a:t>
            </a:r>
            <a:r>
              <a:rPr lang="en-AU" dirty="0"/>
              <a:t>are different. </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Read the statement and ask the trainees whether they think it is true or false. Discuss the trainees’ answers.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select either True or False and click to bring up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Emphasise that, as the types of buildings covered by each </a:t>
            </a:r>
            <a:r>
              <a:rPr lang="en-AU" dirty="0" smtClean="0"/>
              <a:t>volume </a:t>
            </a:r>
            <a:r>
              <a:rPr lang="en-AU" dirty="0"/>
              <a:t>are different, so are the Performance Requirements and DTS Provisions. Some definitions also naturally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Correct answer: False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Incorrect answer: True</a:t>
            </a:r>
          </a:p>
        </p:txBody>
      </p:sp>
      <p:sp>
        <p:nvSpPr>
          <p:cNvPr id="4" name="Slide Number Placeholder 3"/>
          <p:cNvSpPr>
            <a:spLocks noGrp="1"/>
          </p:cNvSpPr>
          <p:nvPr>
            <p:ph type="sldNum" sz="quarter" idx="5"/>
          </p:nvPr>
        </p:nvSpPr>
        <p:spPr/>
        <p:txBody>
          <a:bodyPr/>
          <a:lstStyle/>
          <a:p>
            <a:fld id="{0E50A956-E16B-47C1-852D-BC3DD0564875}" type="slidenum">
              <a:rPr lang="en-AU" smtClean="0"/>
              <a:t>17</a:t>
            </a:fld>
            <a:endParaRPr lang="en-AU" dirty="0"/>
          </a:p>
        </p:txBody>
      </p:sp>
    </p:spTree>
    <p:extLst>
      <p:ext uri="{BB962C8B-B14F-4D97-AF65-F5344CB8AC3E}">
        <p14:creationId xmlns:p14="http://schemas.microsoft.com/office/powerpoint/2010/main" val="1097150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possible options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answer or its radio button to see a popup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an option/radio button a second time to remove the popup.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 careful not to click outside the options,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Press Enter to progress to the next slide.</a:t>
            </a:r>
          </a:p>
          <a:p>
            <a:endParaRPr lang="en-AU" b="1" dirty="0"/>
          </a:p>
          <a:p>
            <a:r>
              <a:rPr lang="en-AU" b="1" dirty="0"/>
              <a:t>Facilitator notes</a:t>
            </a:r>
          </a:p>
          <a:p>
            <a:r>
              <a:rPr lang="en-AU" dirty="0"/>
              <a:t>The purpose of this slide is to reinforce the idea that </a:t>
            </a:r>
            <a:r>
              <a:rPr lang="en-AU" dirty="0" smtClean="0"/>
              <a:t>all volumes have </a:t>
            </a:r>
            <a:r>
              <a:rPr lang="en-AU" dirty="0"/>
              <a:t>some provisions that relate to energy efficiency. It is easy to forget about Volume Three when thinking about the energy efficiency provisions of the NCC, so this question is designed to increase the chance that trainees will remember to consider Volume Three when discussing energy efficiency considerations for buildings.</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Refer them to the </a:t>
            </a:r>
            <a:r>
              <a:rPr lang="en-AU" dirty="0" smtClean="0"/>
              <a:t>NCC if </a:t>
            </a:r>
            <a:r>
              <a:rPr lang="en-AU" dirty="0"/>
              <a:t>necessary. For example, if they are unsure of the coverage of energy efficiency in Volume Three, they could open that </a:t>
            </a:r>
            <a:r>
              <a:rPr lang="en-AU" dirty="0" smtClean="0"/>
              <a:t>volume </a:t>
            </a:r>
            <a:r>
              <a:rPr lang="en-AU" dirty="0"/>
              <a:t>online and do a search on the terms “energy” or “efficiency” or “energy use”. Any of these terms should bring them to </a:t>
            </a:r>
            <a:r>
              <a:rPr lang="en-AU" dirty="0" smtClean="0"/>
              <a:t>B2P7 </a:t>
            </a:r>
            <a:r>
              <a:rPr lang="en-AU" dirty="0"/>
              <a:t>Energy use and source. They could also find this section using the Table of Contents for Section B Water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any option to see a response in a popup.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Correct Answer:</a:t>
            </a:r>
          </a:p>
          <a:p>
            <a:pPr>
              <a:spcBef>
                <a:spcPts val="200"/>
              </a:spcBef>
              <a:spcAft>
                <a:spcPts val="200"/>
              </a:spcAft>
            </a:pPr>
            <a:r>
              <a:rPr lang="en-AU" b="1" dirty="0"/>
              <a:t>Option 4: </a:t>
            </a:r>
            <a:r>
              <a:rPr lang="en-AU" b="0" dirty="0"/>
              <a:t> </a:t>
            </a:r>
            <a:r>
              <a:rPr lang="en-AU" sz="1200" b="0" dirty="0">
                <a:solidFill>
                  <a:schemeClr val="tx1"/>
                </a:solidFill>
              </a:rPr>
              <a:t>Yes, that’s right. Volumes One and Two contain provisions for ensuring minimum energy efficiency levels in different types of buildings. </a:t>
            </a:r>
          </a:p>
          <a:p>
            <a:pPr>
              <a:spcBef>
                <a:spcPts val="200"/>
              </a:spcBef>
              <a:spcAft>
                <a:spcPts val="200"/>
              </a:spcAft>
            </a:pPr>
            <a:r>
              <a:rPr lang="en-AU" sz="1200" b="0" dirty="0">
                <a:solidFill>
                  <a:schemeClr val="tx1"/>
                </a:solidFill>
              </a:rPr>
              <a:t>Volume Three contains provisions that relate to the use of energy for heating water in any type of building.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rPr>
              <a:t>Incorrect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rPr>
              <a:t>Options 1, 2, and 3</a:t>
            </a:r>
            <a:r>
              <a:rPr lang="en-AU" sz="1200" b="0" dirty="0">
                <a:solidFill>
                  <a:schemeClr val="tx1"/>
                </a:solidFill>
              </a:rPr>
              <a:t>: Sorry, there’s a more accurate answer. Please try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18</a:t>
            </a:fld>
            <a:endParaRPr lang="en-AU" dirty="0"/>
          </a:p>
        </p:txBody>
      </p:sp>
    </p:spTree>
    <p:extLst>
      <p:ext uri="{BB962C8B-B14F-4D97-AF65-F5344CB8AC3E}">
        <p14:creationId xmlns:p14="http://schemas.microsoft.com/office/powerpoint/2010/main" val="2842719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heading and the text in the top left block, with the first </a:t>
            </a:r>
            <a:r>
              <a:rPr lang="en-AU" b="0" dirty="0" smtClean="0"/>
              <a:t>2 </a:t>
            </a:r>
            <a:r>
              <a:rPr lang="en-AU" b="0" dirty="0"/>
              <a:t>dividing lines.  </a:t>
            </a:r>
          </a:p>
          <a:p>
            <a:r>
              <a:rPr lang="en-AU" b="0" dirty="0"/>
              <a:t>Click once to see the bottom left block appear.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see the top right block appear.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third time to see the bottom right block appear.</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some of the key points in the module briefly.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Briefly discuss the contents of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19</a:t>
            </a:fld>
            <a:endParaRPr lang="en-AU" dirty="0"/>
          </a:p>
        </p:txBody>
      </p:sp>
    </p:spTree>
    <p:extLst>
      <p:ext uri="{BB962C8B-B14F-4D97-AF65-F5344CB8AC3E}">
        <p14:creationId xmlns:p14="http://schemas.microsoft.com/office/powerpoint/2010/main" val="4186491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 short animated introduction to the module. The aim of the animation is to get the participants’ attention at the start of the module.</a:t>
            </a:r>
          </a:p>
          <a:p>
            <a:endParaRPr lang="en-AU" dirty="0"/>
          </a:p>
          <a:p>
            <a:r>
              <a:rPr lang="en-AU" b="1" dirty="0"/>
              <a:t>Facilitator notes</a:t>
            </a:r>
          </a:p>
          <a:p>
            <a:r>
              <a:rPr lang="en-AU" dirty="0"/>
              <a:t>Welcome the trainees.</a:t>
            </a:r>
          </a:p>
          <a:p>
            <a:endParaRPr lang="en-AU" dirty="0"/>
          </a:p>
          <a:p>
            <a:r>
              <a:rPr lang="en-AU" dirty="0"/>
              <a:t>The focus of this presentation is on the fundamentals of energy efficiency and how the NCC handles energy efficiency requirements across the Volumes.</a:t>
            </a:r>
          </a:p>
          <a:p>
            <a:endParaRPr lang="en-AU" dirty="0"/>
          </a:p>
          <a:p>
            <a:r>
              <a:rPr lang="en-AU" dirty="0"/>
              <a:t>That is what you will learn about in this presentation.</a:t>
            </a:r>
          </a:p>
          <a:p>
            <a:endParaRPr lang="en-AU" dirty="0"/>
          </a:p>
          <a:p>
            <a:r>
              <a:rPr lang="en-AU" dirty="0"/>
              <a:t>Note that this presentation does not go into detail about the specific energy efficiency requirements of </a:t>
            </a:r>
            <a:r>
              <a:rPr lang="en-AU" dirty="0" smtClean="0"/>
              <a:t>Volumes </a:t>
            </a:r>
            <a:r>
              <a:rPr lang="en-AU" dirty="0"/>
              <a:t>One or </a:t>
            </a:r>
            <a:r>
              <a:rPr lang="en-AU" dirty="0" smtClean="0"/>
              <a:t>Two </a:t>
            </a:r>
            <a:r>
              <a:rPr lang="en-AU" dirty="0"/>
              <a:t>of the NCC. These are covered in other modules, specifically </a:t>
            </a:r>
            <a:r>
              <a:rPr lang="en-AU" i="1" dirty="0"/>
              <a:t>Using the energy efficiency provisions of NCC Volume One</a:t>
            </a:r>
            <a:r>
              <a:rPr lang="en-AU" dirty="0"/>
              <a:t> and </a:t>
            </a:r>
            <a:r>
              <a:rPr lang="en-AU" i="1" dirty="0"/>
              <a:t>Using the energy efficiency provisions of NCC Volume Two.</a:t>
            </a: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a:t>
            </a:fld>
            <a:endParaRPr lang="en-AU" dirty="0"/>
          </a:p>
        </p:txBody>
      </p:sp>
    </p:spTree>
    <p:extLst>
      <p:ext uri="{BB962C8B-B14F-4D97-AF65-F5344CB8AC3E}">
        <p14:creationId xmlns:p14="http://schemas.microsoft.com/office/powerpoint/2010/main" val="2939653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questions</a:t>
            </a:r>
            <a:r>
              <a:rPr lang="en-AU" b="0" baseline="0" dirty="0"/>
              <a:t> heading</a:t>
            </a:r>
            <a:r>
              <a:rPr lang="en-AU" b="0" dirty="0"/>
              <a:t> and </a:t>
            </a:r>
            <a:r>
              <a:rPr lang="en-AU" b="0" dirty="0" smtClean="0"/>
              <a:t>3 </a:t>
            </a:r>
            <a:r>
              <a:rPr lang="en-AU" b="0" dirty="0"/>
              <a:t>images. </a:t>
            </a:r>
          </a:p>
          <a:p>
            <a:endParaRPr lang="en-AU" b="1" dirty="0"/>
          </a:p>
          <a:p>
            <a:r>
              <a:rPr lang="en-AU" b="1" dirty="0"/>
              <a:t>Facilitator notes</a:t>
            </a:r>
          </a:p>
          <a:p>
            <a:r>
              <a:rPr lang="en-AU" dirty="0"/>
              <a:t>The purpose of this slide is to act as a non-intrusive background while giving trainees the opportunity to ask any final questions.</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20</a:t>
            </a:fld>
            <a:endParaRPr lang="en-AU" dirty="0"/>
          </a:p>
        </p:txBody>
      </p:sp>
    </p:spTree>
    <p:extLst>
      <p:ext uri="{BB962C8B-B14F-4D97-AF65-F5344CB8AC3E}">
        <p14:creationId xmlns:p14="http://schemas.microsoft.com/office/powerpoint/2010/main" val="616729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all the text in a</a:t>
            </a:r>
            <a:r>
              <a:rPr lang="en-AU" b="0" baseline="0" dirty="0"/>
              <a:t> single</a:t>
            </a:r>
            <a:r>
              <a:rPr lang="en-AU" b="0" dirty="0"/>
              <a:t> block on the left, and an illustration on the right.</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prepare the trainees for the training session by quickly summarising what will be covered.</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Quickly discuss the points on the screen, but don’t go into a lot of detail.</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3</a:t>
            </a:fld>
            <a:endParaRPr lang="en-AU" dirty="0"/>
          </a:p>
        </p:txBody>
      </p:sp>
    </p:spTree>
    <p:extLst>
      <p:ext uri="{BB962C8B-B14F-4D97-AF65-F5344CB8AC3E}">
        <p14:creationId xmlns:p14="http://schemas.microsoft.com/office/powerpoint/2010/main" val="292463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just the question in the slide banner. It has </a:t>
            </a:r>
            <a:r>
              <a:rPr lang="en-AU" dirty="0" smtClean="0"/>
              <a:t>2 </a:t>
            </a:r>
            <a:r>
              <a:rPr lang="en-AU" dirty="0"/>
              <a:t>layers.</a:t>
            </a:r>
          </a:p>
          <a:p>
            <a:r>
              <a:rPr lang="en-AU" dirty="0"/>
              <a:t>Click once to bring in Layer 1 which has a heading on the left and </a:t>
            </a:r>
            <a:r>
              <a:rPr lang="en-AU" dirty="0" smtClean="0"/>
              <a:t>4 </a:t>
            </a:r>
            <a:r>
              <a:rPr lang="en-AU" dirty="0"/>
              <a:t>definitions on the right. The </a:t>
            </a:r>
            <a:r>
              <a:rPr lang="en-AU" dirty="0" smtClean="0"/>
              <a:t>building </a:t>
            </a:r>
            <a:r>
              <a:rPr lang="en-AU" dirty="0"/>
              <a:t>energy efficiency </a:t>
            </a:r>
            <a:r>
              <a:rPr lang="en-AU" dirty="0" smtClean="0"/>
              <a:t>title </a:t>
            </a:r>
            <a:r>
              <a:rPr lang="en-AU" dirty="0"/>
              <a:t>and the first quote both appear immediately. The other </a:t>
            </a:r>
            <a:r>
              <a:rPr lang="en-AU" dirty="0" smtClean="0"/>
              <a:t>3 </a:t>
            </a:r>
            <a:r>
              <a:rPr lang="en-AU" dirty="0"/>
              <a:t>quotes come in on a time delay.</a:t>
            </a:r>
          </a:p>
          <a:p>
            <a:r>
              <a:rPr lang="en-AU" dirty="0"/>
              <a:t>Click a second time to dissolve out Layer 1 and bring in Layer 2, which summarises what building energy efficiency refers to in the NCC.</a:t>
            </a:r>
          </a:p>
          <a:p>
            <a:endParaRPr lang="en-AU" dirty="0"/>
          </a:p>
          <a:p>
            <a:r>
              <a:rPr lang="en-AU" b="1" dirty="0"/>
              <a:t>Facilitator notes</a:t>
            </a:r>
          </a:p>
          <a:p>
            <a:r>
              <a:rPr lang="en-AU" dirty="0"/>
              <a:t>The purpose of this slide is to ensure that all the trainees understand what is meant when the term “energy efficiency” is used in the NCC. It starts by allowing trainees to give their own understanding of the term. It expands that understanding using 4 definitions of varying technicality. It ends by summarising the key areas and issues covered by the energy efficiency provisions in the NCC.</a:t>
            </a:r>
          </a:p>
          <a:p>
            <a:endParaRPr lang="en-AU" dirty="0"/>
          </a:p>
          <a:p>
            <a:r>
              <a:rPr lang="en-AU" dirty="0"/>
              <a:t>Note that the NCC does </a:t>
            </a:r>
            <a:r>
              <a:rPr lang="en-AU" b="1" dirty="0"/>
              <a:t>not</a:t>
            </a:r>
            <a:r>
              <a:rPr lang="en-AU" dirty="0"/>
              <a:t> contain a definition of energy efficiency.</a:t>
            </a:r>
          </a:p>
          <a:p>
            <a:endParaRPr lang="en-AU" dirty="0"/>
          </a:p>
          <a:p>
            <a:r>
              <a:rPr lang="en-AU" dirty="0"/>
              <a:t>Ask the question in the banner, and discuss the trainees’ answers. This gives more knowledgeable trainees the opportunity to demonstrate their knowledge and reduces the chances that they will feel they are being taught the basics. It also allows them to more easily tie the new knowledge they learn in the presentation to their existing knowledge.</a:t>
            </a:r>
          </a:p>
          <a:p>
            <a:endParaRPr lang="en-AU" dirty="0"/>
          </a:p>
          <a:p>
            <a:r>
              <a:rPr lang="en-AU" dirty="0"/>
              <a:t>Progress the slide to bring in the label and </a:t>
            </a:r>
            <a:r>
              <a:rPr lang="en-AU" dirty="0" smtClean="0"/>
              <a:t>definitions</a:t>
            </a:r>
            <a:r>
              <a:rPr lang="en-AU" dirty="0"/>
              <a:t>. These present </a:t>
            </a:r>
            <a:r>
              <a:rPr lang="en-AU" dirty="0" smtClean="0"/>
              <a:t>slightly </a:t>
            </a:r>
            <a:r>
              <a:rPr lang="en-AU" dirty="0"/>
              <a:t>different ways of defining energy efficiency, going from the more general to the more specific and building related. (All the quotes come from Australian sources. The exact sources are given below.)</a:t>
            </a:r>
          </a:p>
          <a:p>
            <a:endParaRPr lang="en-AU" dirty="0"/>
          </a:p>
          <a:p>
            <a:r>
              <a:rPr lang="en-AU" dirty="0"/>
              <a:t>Discuss these definitions, then progress the slide again to dissolve Layer 1 and bring in Layer 2, which summarises what the NCC provisions aim to achieve in terms of building energy efficiency.  </a:t>
            </a:r>
          </a:p>
          <a:p>
            <a:endParaRPr lang="en-AU" dirty="0"/>
          </a:p>
          <a:p>
            <a:r>
              <a:rPr lang="en-AU" dirty="0"/>
              <a:t>Discuss the points on the slide, attempting to determine what the trainees already know about each of these points.</a:t>
            </a:r>
          </a:p>
          <a:p>
            <a:endParaRPr lang="en-AU" dirty="0"/>
          </a:p>
          <a:p>
            <a:r>
              <a:rPr lang="en-AU" b="1" dirty="0"/>
              <a:t>Some points you could discuss on this slide include:</a:t>
            </a:r>
          </a:p>
          <a:p>
            <a:pPr marL="171450" indent="-171450">
              <a:buFont typeface="Arial" panose="020B0604020202020204" pitchFamily="34" charset="0"/>
              <a:buChar char="•"/>
            </a:pPr>
            <a:r>
              <a:rPr lang="en-AU" dirty="0"/>
              <a:t>There is no exact agreed definition for energy efficiency. The most technical definition – and source of the term – relates to how much output a machine or energy service gets for the energy that is </a:t>
            </a:r>
            <a:r>
              <a:rPr lang="en-AU" dirty="0" smtClean="0"/>
              <a:t>input, i.e</a:t>
            </a:r>
            <a:r>
              <a:rPr lang="en-AU" dirty="0"/>
              <a:t>. how much of the energy input to a machine is lost and how much is able to be used to produce an output.</a:t>
            </a:r>
          </a:p>
          <a:p>
            <a:pPr marL="171450" indent="-171450">
              <a:buFont typeface="Arial" panose="020B0604020202020204" pitchFamily="34" charset="0"/>
              <a:buChar char="•"/>
            </a:pPr>
            <a:r>
              <a:rPr lang="en-AU" dirty="0"/>
              <a:t>But the term is used much more broadly now in the context of reducing energy use or conserving energy.</a:t>
            </a:r>
          </a:p>
          <a:p>
            <a:pPr marL="171450" indent="-171450">
              <a:buFont typeface="Arial" panose="020B0604020202020204" pitchFamily="34" charset="0"/>
              <a:buChar char="•"/>
            </a:pPr>
            <a:r>
              <a:rPr lang="en-AU" dirty="0"/>
              <a:t>In building terms, key sources of energy use are</a:t>
            </a:r>
            <a:r>
              <a:rPr lang="en-AU" dirty="0" smtClean="0"/>
              <a:t>:</a:t>
            </a:r>
            <a:endParaRPr lang="en-AU" dirty="0"/>
          </a:p>
          <a:p>
            <a:pPr marL="628650" lvl="1" indent="-171450">
              <a:buFont typeface="Arial" panose="020B0604020202020204" pitchFamily="34" charset="0"/>
              <a:buChar char="•"/>
            </a:pPr>
            <a:r>
              <a:rPr lang="en-AU" dirty="0" smtClean="0"/>
              <a:t>heating </a:t>
            </a:r>
            <a:r>
              <a:rPr lang="en-AU" dirty="0"/>
              <a:t>and cooling of the living </a:t>
            </a:r>
            <a:r>
              <a:rPr lang="en-AU" dirty="0" smtClean="0"/>
              <a:t>spaces</a:t>
            </a:r>
            <a:endParaRPr lang="en-AU" dirty="0"/>
          </a:p>
          <a:p>
            <a:pPr marL="628650" lvl="1" indent="-171450">
              <a:buFont typeface="Arial" panose="020B0604020202020204" pitchFamily="34" charset="0"/>
              <a:buChar char="•"/>
            </a:pPr>
            <a:r>
              <a:rPr lang="en-AU" dirty="0" smtClean="0"/>
              <a:t>lighting</a:t>
            </a:r>
            <a:endParaRPr lang="en-AU" dirty="0"/>
          </a:p>
          <a:p>
            <a:pPr marL="628650" lvl="1" indent="-171450">
              <a:buFont typeface="Arial" panose="020B0604020202020204" pitchFamily="34" charset="0"/>
              <a:buChar char="•"/>
            </a:pPr>
            <a:r>
              <a:rPr lang="en-AU" dirty="0" smtClean="0"/>
              <a:t>heating </a:t>
            </a:r>
            <a:r>
              <a:rPr lang="en-AU" dirty="0"/>
              <a:t>hot </a:t>
            </a:r>
            <a:r>
              <a:rPr lang="en-AU" dirty="0" smtClean="0"/>
              <a:t>water</a:t>
            </a:r>
            <a:endParaRPr lang="en-AU" dirty="0"/>
          </a:p>
          <a:p>
            <a:pPr marL="628650" lvl="1" indent="-171450">
              <a:buFont typeface="Arial" panose="020B0604020202020204" pitchFamily="34" charset="0"/>
              <a:buChar char="•"/>
            </a:pPr>
            <a:r>
              <a:rPr lang="en-AU" dirty="0" smtClean="0"/>
              <a:t>operating </a:t>
            </a:r>
            <a:r>
              <a:rPr lang="en-AU" dirty="0"/>
              <a:t>electronic devices.</a:t>
            </a:r>
            <a:br>
              <a:rPr lang="en-AU" dirty="0"/>
            </a:br>
            <a:endParaRPr lang="en-AU" dirty="0"/>
          </a:p>
          <a:p>
            <a:pPr marL="171450" indent="-171450">
              <a:buFont typeface="Arial" panose="020B0604020202020204" pitchFamily="34" charset="0"/>
              <a:buChar char="•"/>
            </a:pPr>
            <a:r>
              <a:rPr lang="en-AU" dirty="0"/>
              <a:t>The NCC energy efficiency provisions are designed to ensure that a building is designed and constructed in such a way that it is possible to operate the building with an appropriate minimum level of energy use, given its purpose and geographical location. </a:t>
            </a:r>
          </a:p>
          <a:p>
            <a:pPr marL="171450" indent="-171450">
              <a:buFont typeface="Arial" panose="020B0604020202020204" pitchFamily="34" charset="0"/>
              <a:buChar char="•"/>
            </a:pPr>
            <a:r>
              <a:rPr lang="en-AU" dirty="0" smtClean="0"/>
              <a:t>There are Performance </a:t>
            </a:r>
            <a:r>
              <a:rPr lang="en-AU" dirty="0"/>
              <a:t>Requirements </a:t>
            </a:r>
            <a:r>
              <a:rPr lang="en-AU" dirty="0" smtClean="0"/>
              <a:t>for both Class </a:t>
            </a:r>
            <a:r>
              <a:rPr lang="en-AU" dirty="0"/>
              <a:t>2-9 </a:t>
            </a:r>
            <a:r>
              <a:rPr lang="en-AU" dirty="0" smtClean="0"/>
              <a:t>buildings (‘commercial’) </a:t>
            </a:r>
            <a:r>
              <a:rPr lang="en-AU" dirty="0"/>
              <a:t>and Class1 and 10 </a:t>
            </a:r>
            <a:r>
              <a:rPr lang="en-AU" dirty="0" smtClean="0"/>
              <a:t>buildings (‘domestic’).</a:t>
            </a:r>
          </a:p>
          <a:p>
            <a:pPr marL="171450" indent="-171450">
              <a:buFont typeface="Arial" panose="020B0604020202020204" pitchFamily="34" charset="0"/>
              <a:buChar char="•"/>
            </a:pPr>
            <a:endParaRPr lang="en-AU" b="1" dirty="0"/>
          </a:p>
          <a:p>
            <a:r>
              <a:rPr lang="en-AU" b="1" dirty="0"/>
              <a:t>Source of quotes:</a:t>
            </a:r>
          </a:p>
          <a:p>
            <a:r>
              <a:rPr lang="en-AU" b="1" dirty="0"/>
              <a:t>1 “Energy efficiency means using less energy to achieve the same outcomes”</a:t>
            </a:r>
          </a:p>
          <a:p>
            <a:r>
              <a:rPr lang="en-AU" dirty="0"/>
              <a:t>Energy.gov.au website, https://www.energy.gov.au/government-priorities/energy-productivity-and-energy-efficiency. (Accessed 9 January 2021)</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latin typeface="Arial" panose="020B0604020202020204" pitchFamily="34" charset="0"/>
              </a:rPr>
              <a:t>2 “…</a:t>
            </a:r>
            <a:r>
              <a:rPr lang="en-AU" b="1" dirty="0">
                <a:effectLst/>
                <a:ea typeface="Calibri" panose="020F0502020204030204" pitchFamily="34" charset="0"/>
                <a:cs typeface="Arial" panose="020B0604020202020204" pitchFamily="34" charset="0"/>
              </a:rPr>
              <a:t>the ratio between the energy used compared to the energy service actually provided, and is usually expressed as a percentage. In other words, energy efficiency is how efficiently the energy is used to provide the end-use 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cs typeface="Arial" panose="020B0604020202020204" pitchFamily="34" charset="0"/>
              </a:rPr>
              <a:t>Transformed Pty Ltd, Study materials for the Certificate IV in NatHERS Assessment. </a:t>
            </a:r>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3 </a:t>
            </a:r>
            <a:r>
              <a:rPr lang="en-US" b="1" dirty="0">
                <a:effectLst/>
                <a:latin typeface="Arial" panose="020B0604020202020204" pitchFamily="34" charset="0"/>
              </a:rPr>
              <a:t>“…using energy wisely and economically to sustain everyday life, live comfortably and support wellbeing”</a:t>
            </a: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Arial" panose="020B0604020202020204" pitchFamily="34" charset="0"/>
              </a:rPr>
              <a:t>Effectiveness of Household Energy Efficiency Interventions in Advanced Economies: What works and what doesn’t. </a:t>
            </a:r>
            <a:r>
              <a:rPr lang="en-AU" sz="1200" dirty="0">
                <a:effectLst/>
                <a:latin typeface="Arial" panose="020B0604020202020204" pitchFamily="34" charset="0"/>
              </a:rPr>
              <a:t>Authors</a:t>
            </a:r>
            <a:r>
              <a:rPr lang="en-AU" sz="1200" dirty="0" smtClean="0">
                <a:effectLst/>
                <a:latin typeface="Arial" panose="020B0604020202020204" pitchFamily="34" charset="0"/>
              </a:rPr>
              <a:t>: Rebekah </a:t>
            </a:r>
            <a:r>
              <a:rPr lang="en-AU" sz="1200" dirty="0">
                <a:effectLst/>
                <a:latin typeface="Arial" panose="020B0604020202020204" pitchFamily="34" charset="0"/>
              </a:rPr>
              <a:t>Russell-Bennett, Ryan McAndrew, Ross Gordon, Rory Mulcahy, Kate Letheren. </a:t>
            </a:r>
            <a:r>
              <a:rPr lang="en-US" dirty="0"/>
              <a:t>Report prepared for Energy Consumers Australia organisation. https://energyconsumersaustralia.com.au/wp-content/uploads/Effectiveness-of-Household-Energy-Efficiency-Interventions-in-Advanced-Economies.pdf (Accessed 9 January 2021)</a:t>
            </a:r>
            <a:endParaRPr lang="en-AU" i="1" dirty="0"/>
          </a:p>
          <a:p>
            <a:r>
              <a:rPr lang="en-AU" dirty="0"/>
              <a:t>The definition is taken from another paper quoted as </a:t>
            </a:r>
            <a:r>
              <a:rPr lang="en-US" dirty="0">
                <a:effectLst/>
                <a:latin typeface="Arial" panose="020B0604020202020204" pitchFamily="34" charset="0"/>
              </a:rPr>
              <a:t>Butler, Gordon, Roggeveen, Waitt, &amp; Cooper, 2016, p.152.</a:t>
            </a:r>
          </a:p>
          <a:p>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4 </a:t>
            </a:r>
            <a:r>
              <a:rPr lang="en-US" b="1" dirty="0">
                <a:effectLst/>
                <a:latin typeface="Arial" panose="020B0604020202020204" pitchFamily="34" charset="0"/>
              </a:rPr>
              <a:t>Reducing “the need for energy consumption (electricity, natural gas, </a:t>
            </a:r>
            <a:r>
              <a:rPr lang="en-US" b="1" dirty="0" smtClean="0">
                <a:effectLst/>
                <a:latin typeface="Arial" panose="020B0604020202020204" pitchFamily="34" charset="0"/>
              </a:rPr>
              <a:t>etc.) </a:t>
            </a:r>
            <a:r>
              <a:rPr lang="en-US" b="1" dirty="0">
                <a:effectLst/>
                <a:latin typeface="Arial" panose="020B0604020202020204" pitchFamily="34" charset="0"/>
              </a:rPr>
              <a:t>for heating, cooling and lighting”</a:t>
            </a:r>
            <a:endParaRPr lang="en-AU" b="1" dirty="0"/>
          </a:p>
          <a:p>
            <a:r>
              <a:rPr lang="en-AU" dirty="0"/>
              <a:t>City of Fremantle, </a:t>
            </a:r>
            <a:r>
              <a:rPr lang="en-AU" i="1" dirty="0"/>
              <a:t>Energy Efficient Building Design</a:t>
            </a:r>
            <a:r>
              <a:rPr lang="en-AU" dirty="0"/>
              <a:t>, https://www.fremantle.wa.gov.au/sites/default/files/DBH12%20-%20Energy%20Efficient%20Building%20Design%20-%20D.B.H12.pdf (Accessed 9 January 2021)</a:t>
            </a:r>
          </a:p>
          <a:p>
            <a:endParaRPr lang="en-US"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E50A956-E16B-47C1-852D-BC3DD0564875}" type="slidenum">
              <a:rPr lang="en-AU" smtClean="0"/>
              <a:t>4</a:t>
            </a:fld>
            <a:endParaRPr lang="en-AU" dirty="0"/>
          </a:p>
        </p:txBody>
      </p:sp>
    </p:spTree>
    <p:extLst>
      <p:ext uri="{BB962C8B-B14F-4D97-AF65-F5344CB8AC3E}">
        <p14:creationId xmlns:p14="http://schemas.microsoft.com/office/powerpoint/2010/main" val="2820165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begins </a:t>
            </a:r>
            <a:r>
              <a:rPr lang="en-AU" dirty="0" smtClean="0"/>
              <a:t>with </a:t>
            </a:r>
            <a:r>
              <a:rPr lang="en-AU" dirty="0"/>
              <a:t>the question in the </a:t>
            </a:r>
            <a:r>
              <a:rPr lang="en-AU" dirty="0" smtClean="0"/>
              <a:t>banner</a:t>
            </a:r>
            <a:r>
              <a:rPr lang="en-AU" baseline="0" dirty="0" smtClean="0"/>
              <a:t>, </a:t>
            </a:r>
            <a:r>
              <a:rPr lang="en-AU" dirty="0" smtClean="0"/>
              <a:t>image </a:t>
            </a:r>
            <a:r>
              <a:rPr lang="en-AU" dirty="0"/>
              <a:t>and all the text on the slide.</a:t>
            </a:r>
          </a:p>
          <a:p>
            <a:endParaRPr lang="en-AU" dirty="0"/>
          </a:p>
          <a:p>
            <a:r>
              <a:rPr lang="en-AU" dirty="0"/>
              <a:t>Press Enter to progress to the next slide.</a:t>
            </a:r>
          </a:p>
          <a:p>
            <a:endParaRPr lang="en-AU" dirty="0"/>
          </a:p>
          <a:p>
            <a:r>
              <a:rPr lang="en-AU" b="1" dirty="0"/>
              <a:t>Facilitator notes</a:t>
            </a:r>
          </a:p>
          <a:p>
            <a:r>
              <a:rPr lang="en-AU" dirty="0"/>
              <a:t>The purpose of this slide is to discuss why building energy efficiency is important and why the trainees should pay attention to it as builders.</a:t>
            </a:r>
          </a:p>
          <a:p>
            <a:endParaRPr lang="en-AU" dirty="0"/>
          </a:p>
          <a:p>
            <a:r>
              <a:rPr lang="en-AU" dirty="0"/>
              <a:t>Ask the question in the banner and discuss the trainees’ answers. </a:t>
            </a:r>
          </a:p>
          <a:p>
            <a:endParaRPr lang="en-AU" dirty="0"/>
          </a:p>
          <a:p>
            <a:r>
              <a:rPr lang="en-AU" dirty="0"/>
              <a:t>At the appropriate time, progress the slide to bring in the image and text.</a:t>
            </a:r>
          </a:p>
          <a:p>
            <a:endParaRPr lang="en-AU" dirty="0"/>
          </a:p>
          <a:p>
            <a:r>
              <a:rPr lang="en-AU" dirty="0"/>
              <a:t>Depending on the degree and nature of discussion, you could use the text on the slide to direct discussion or to summarise quickly and move on.</a:t>
            </a:r>
            <a:endParaRPr lang="en-AU" b="1" dirty="0"/>
          </a:p>
          <a:p>
            <a:endParaRPr lang="en-AU" b="1" dirty="0"/>
          </a:p>
          <a:p>
            <a:r>
              <a:rPr lang="en-AU" b="1" dirty="0"/>
              <a:t>Some points that you could make on this slide include:</a:t>
            </a:r>
          </a:p>
          <a:p>
            <a:pPr marL="171450" indent="-171450">
              <a:buFont typeface="Arial" panose="020B0604020202020204" pitchFamily="34" charset="0"/>
              <a:buChar char="•"/>
            </a:pPr>
            <a:r>
              <a:rPr lang="en-US" b="0" u="none" baseline="0" dirty="0">
                <a:latin typeface="Arial" panose="020B0604020202020204" pitchFamily="34" charset="0"/>
                <a:cs typeface="Arial" panose="020B0604020202020204" pitchFamily="34" charset="0"/>
              </a:rPr>
              <a:t>In recent years, awareness has increased about </a:t>
            </a:r>
            <a:r>
              <a:rPr lang="en-US" b="0" u="none" baseline="0" dirty="0" smtClean="0">
                <a:latin typeface="Arial" panose="020B0604020202020204" pitchFamily="34" charset="0"/>
                <a:cs typeface="Arial" panose="020B0604020202020204" pitchFamily="34" charset="0"/>
              </a:rPr>
              <a:t>increasing levels of greenhouse </a:t>
            </a:r>
            <a:r>
              <a:rPr lang="en-US" b="0" u="none" baseline="0" dirty="0">
                <a:latin typeface="Arial" panose="020B0604020202020204" pitchFamily="34" charset="0"/>
                <a:cs typeface="Arial" panose="020B0604020202020204" pitchFamily="34" charset="0"/>
              </a:rPr>
              <a:t>gas (or GHG) emissions and the affect </a:t>
            </a:r>
            <a:r>
              <a:rPr lang="en-US" b="0" u="none" baseline="0" dirty="0" smtClean="0">
                <a:latin typeface="Arial" panose="020B0604020202020204" pitchFamily="34" charset="0"/>
                <a:cs typeface="Arial" panose="020B0604020202020204" pitchFamily="34" charset="0"/>
              </a:rPr>
              <a:t>these emissions may </a:t>
            </a:r>
            <a:r>
              <a:rPr lang="en-US" b="0" u="none" baseline="0" dirty="0">
                <a:latin typeface="Arial" panose="020B0604020202020204" pitchFamily="34" charset="0"/>
                <a:cs typeface="Arial" panose="020B0604020202020204" pitchFamily="34" charset="0"/>
              </a:rPr>
              <a:t>have on global warming. </a:t>
            </a:r>
            <a:endParaRPr lang="en-US" b="0" u="none"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u="none" baseline="0" dirty="0" smtClean="0">
                <a:latin typeface="Arial" panose="020B0604020202020204" pitchFamily="34" charset="0"/>
                <a:cs typeface="Arial" panose="020B0604020202020204" pitchFamily="34" charset="0"/>
              </a:rPr>
              <a:t>While </a:t>
            </a:r>
            <a:r>
              <a:rPr lang="en-US" b="0" u="none" baseline="0" dirty="0">
                <a:latin typeface="Arial" panose="020B0604020202020204" pitchFamily="34" charset="0"/>
                <a:cs typeface="Arial" panose="020B0604020202020204" pitchFamily="34" charset="0"/>
              </a:rPr>
              <a:t>greenhouse gases are a natural part of the Earth’s atmosphere to capture the sun’s warmth, greatly increasing the amount of GHG in the atmosphere increases this natural capture of heat, resulting in the warming the planet is seeing. </a:t>
            </a:r>
          </a:p>
          <a:p>
            <a:pPr marL="171450" indent="-171450" defTabSz="946495">
              <a:buFont typeface="Arial" panose="020B0604020202020204" pitchFamily="34" charset="0"/>
              <a:buChar char="•"/>
              <a:defRPr/>
            </a:pPr>
            <a:r>
              <a:rPr lang="en-AU" dirty="0" smtClean="0">
                <a:latin typeface="Arial" panose="020B0604020202020204" pitchFamily="34" charset="0"/>
                <a:cs typeface="Arial" panose="020B0604020202020204" pitchFamily="34" charset="0"/>
              </a:rPr>
              <a:t>While </a:t>
            </a:r>
            <a:r>
              <a:rPr lang="en-AU" dirty="0">
                <a:latin typeface="Arial" panose="020B0604020202020204" pitchFamily="34" charset="0"/>
                <a:cs typeface="Arial" panose="020B0604020202020204" pitchFamily="34" charset="0"/>
              </a:rPr>
              <a:t>the building sector is not the largest contributor to </a:t>
            </a:r>
            <a:r>
              <a:rPr lang="en-US" dirty="0">
                <a:latin typeface="Arial" panose="020B0604020202020204" pitchFamily="34" charset="0"/>
                <a:cs typeface="Arial" panose="020B0604020202020204" pitchFamily="34" charset="0"/>
              </a:rPr>
              <a:t>greenhouse gas</a:t>
            </a:r>
            <a:r>
              <a:rPr lang="en-AU" dirty="0">
                <a:latin typeface="Arial" panose="020B0604020202020204" pitchFamily="34" charset="0"/>
                <a:cs typeface="Arial" panose="020B0604020202020204" pitchFamily="34" charset="0"/>
              </a:rPr>
              <a:t> emissions, it is one of the fastest growing sources. Energy used in buildings accounts for around 20% of all energy related </a:t>
            </a:r>
            <a:r>
              <a:rPr lang="en-US" dirty="0">
                <a:latin typeface="Arial" panose="020B0604020202020204" pitchFamily="34" charset="0"/>
                <a:cs typeface="Arial" panose="020B0604020202020204" pitchFamily="34" charset="0"/>
              </a:rPr>
              <a:t>greenhouse gas</a:t>
            </a:r>
            <a:r>
              <a:rPr lang="en-AU" dirty="0">
                <a:latin typeface="Arial" panose="020B0604020202020204" pitchFamily="34" charset="0"/>
                <a:cs typeface="Arial" panose="020B0604020202020204" pitchFamily="34" charset="0"/>
              </a:rPr>
              <a:t> emissions</a:t>
            </a:r>
            <a:r>
              <a:rPr lang="en-AU" baseline="0" dirty="0">
                <a:latin typeface="Arial" panose="020B0604020202020204" pitchFamily="34" charset="0"/>
                <a:cs typeface="Arial" panose="020B0604020202020204" pitchFamily="34" charset="0"/>
              </a:rPr>
              <a:t> in Australia.</a:t>
            </a:r>
            <a:r>
              <a:rPr lang="en-AU"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b="0" u="none" baseline="0" dirty="0" smtClean="0">
                <a:latin typeface="Arial" panose="020B0604020202020204" pitchFamily="34" charset="0"/>
                <a:cs typeface="Arial" panose="020B0604020202020204" pitchFamily="34" charset="0"/>
              </a:rPr>
              <a:t>The NCC aims to contribute </a:t>
            </a:r>
            <a:r>
              <a:rPr lang="en-US" b="0" u="none" baseline="0" dirty="0">
                <a:latin typeface="Arial" panose="020B0604020202020204" pitchFamily="34" charset="0"/>
                <a:cs typeface="Arial" panose="020B0604020202020204" pitchFamily="34" charset="0"/>
              </a:rPr>
              <a:t>to reducing GHGs by increasing the energy efficiency of Australia’s building stock.</a:t>
            </a:r>
          </a:p>
          <a:p>
            <a:pPr marL="171450" indent="-171450">
              <a:buFont typeface="Arial" panose="020B0604020202020204" pitchFamily="34" charset="0"/>
              <a:buChar char="•"/>
            </a:pPr>
            <a:r>
              <a:rPr lang="en-US" dirty="0">
                <a:effectLst/>
                <a:latin typeface="Arial" panose="020B0604020202020204" pitchFamily="34" charset="0"/>
              </a:rPr>
              <a:t>Energy efficiency reduces pressure on bills in the short term because households and businesses pay for less electricity while the equipment maintains the same level of service. For example, efficient fridges can have the same features and storage capacity as minimum standard fridges but will cost less to run.</a:t>
            </a:r>
          </a:p>
          <a:p>
            <a:pPr marL="171450" indent="-171450">
              <a:buFont typeface="Arial" panose="020B0604020202020204" pitchFamily="34" charset="0"/>
              <a:buChar char="•"/>
            </a:pPr>
            <a:r>
              <a:rPr lang="en-US" dirty="0">
                <a:effectLst/>
                <a:latin typeface="Arial" panose="020B0604020202020204" pitchFamily="34" charset="0"/>
              </a:rPr>
              <a:t>Energy efficiency also reduces pressure on prices in the future because it reduces the need to expand the electricity supply system to cope with increased demand. This means that all energy users can benefit from energy efficiency actions. </a:t>
            </a:r>
          </a:p>
          <a:p>
            <a:pPr marL="171450" indent="-171450">
              <a:buFont typeface="Arial" panose="020B0604020202020204" pitchFamily="34" charset="0"/>
              <a:buChar char="•"/>
            </a:pPr>
            <a:r>
              <a:rPr lang="en-US" dirty="0" smtClean="0">
                <a:effectLst/>
                <a:latin typeface="Arial" panose="020B0604020202020204" pitchFamily="34" charset="0"/>
              </a:rPr>
              <a:t>The </a:t>
            </a:r>
            <a:r>
              <a:rPr lang="en-US" dirty="0">
                <a:effectLst/>
                <a:latin typeface="Arial" panose="020B0604020202020204" pitchFamily="34" charset="0"/>
              </a:rPr>
              <a:t>Australian Energy Market Operator (AEMO) lists increased adoption of energy efficiency measures as one of the factors in the recent reduction of energy demand. </a:t>
            </a:r>
          </a:p>
          <a:p>
            <a:pPr marL="171450" indent="-171450">
              <a:buFont typeface="Arial" panose="020B0604020202020204" pitchFamily="34" charset="0"/>
              <a:buChar char="•"/>
            </a:pPr>
            <a:endParaRPr lang="en-US" dirty="0">
              <a:effectLst/>
              <a:latin typeface="Arial" panose="020B0604020202020204" pitchFamily="34" charset="0"/>
            </a:endParaRPr>
          </a:p>
          <a:p>
            <a:pPr marL="171450" indent="-171450">
              <a:buFont typeface="Arial" panose="020B0604020202020204" pitchFamily="34" charset="0"/>
              <a:buChar char="•"/>
            </a:pPr>
            <a:r>
              <a:rPr lang="en-AU" b="1" dirty="0"/>
              <a:t>Source: https://www.environment.nsw.gov.au/resources/energyefficiencyindustry/130588-energy-efficiency-action-plan.pdf) Accessed 9 January 2021.</a:t>
            </a:r>
          </a:p>
        </p:txBody>
      </p:sp>
      <p:sp>
        <p:nvSpPr>
          <p:cNvPr id="4" name="Slide Number Placeholder 3"/>
          <p:cNvSpPr>
            <a:spLocks noGrp="1"/>
          </p:cNvSpPr>
          <p:nvPr>
            <p:ph type="sldNum" sz="quarter" idx="5"/>
          </p:nvPr>
        </p:nvSpPr>
        <p:spPr/>
        <p:txBody>
          <a:bodyPr/>
          <a:lstStyle/>
          <a:p>
            <a:fld id="{0E50A956-E16B-47C1-852D-BC3DD0564875}" type="slidenum">
              <a:rPr lang="en-AU" smtClean="0"/>
              <a:t>5</a:t>
            </a:fld>
            <a:endParaRPr lang="en-AU" dirty="0"/>
          </a:p>
        </p:txBody>
      </p:sp>
    </p:spTree>
    <p:extLst>
      <p:ext uri="{BB962C8B-B14F-4D97-AF65-F5344CB8AC3E}">
        <p14:creationId xmlns:p14="http://schemas.microsoft.com/office/powerpoint/2010/main" val="52816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 and the central image on the slide. </a:t>
            </a:r>
          </a:p>
          <a:p>
            <a:r>
              <a:rPr lang="en-AU" dirty="0"/>
              <a:t>Click any underlined term to see a popup box that explains that term. </a:t>
            </a:r>
            <a:endParaRPr lang="en-AU" dirty="0" smtClean="0"/>
          </a:p>
          <a:p>
            <a:r>
              <a:rPr lang="en-AU" dirty="0" smtClean="0"/>
              <a:t>Click the</a:t>
            </a:r>
            <a:r>
              <a:rPr lang="en-AU" baseline="0" dirty="0" smtClean="0"/>
              <a:t> screen twice</a:t>
            </a:r>
            <a:r>
              <a:rPr lang="en-AU" dirty="0" smtClean="0"/>
              <a:t> to go back to the central image.</a:t>
            </a:r>
          </a:p>
          <a:p>
            <a:endParaRPr lang="en-AU" dirty="0"/>
          </a:p>
          <a:p>
            <a:r>
              <a:rPr lang="en-AU" dirty="0"/>
              <a:t>Press Enter to progress to the next </a:t>
            </a:r>
            <a:r>
              <a:rPr lang="en-AU" dirty="0" smtClean="0"/>
              <a:t>slide (from the central image page).</a:t>
            </a:r>
            <a:endParaRPr lang="en-AU" dirty="0"/>
          </a:p>
          <a:p>
            <a:endParaRPr lang="en-AU" dirty="0"/>
          </a:p>
          <a:p>
            <a:r>
              <a:rPr lang="en-AU" b="1" dirty="0"/>
              <a:t>Facilitator notes</a:t>
            </a:r>
          </a:p>
          <a:p>
            <a:r>
              <a:rPr lang="en-AU" dirty="0"/>
              <a:t>The purpose of this slide is to discuss some key terms relating to energy efficiency. These terms are used frequently </a:t>
            </a:r>
            <a:r>
              <a:rPr lang="en-AU" dirty="0" smtClean="0"/>
              <a:t>in </a:t>
            </a:r>
            <a:r>
              <a:rPr lang="en-AU" dirty="0"/>
              <a:t>Parts of the </a:t>
            </a:r>
            <a:r>
              <a:rPr lang="en-AU" dirty="0" smtClean="0"/>
              <a:t>NCC </a:t>
            </a:r>
            <a:r>
              <a:rPr lang="en-AU" dirty="0"/>
              <a:t>that discuss energy efficiency requirements, and it is difficult to understand those Parts without understanding these concepts. </a:t>
            </a:r>
          </a:p>
          <a:p>
            <a:endParaRPr lang="en-AU" dirty="0"/>
          </a:p>
          <a:p>
            <a:r>
              <a:rPr lang="en-AU" dirty="0"/>
              <a:t>Note that there are </a:t>
            </a:r>
            <a:r>
              <a:rPr lang="en-AU" dirty="0" smtClean="0"/>
              <a:t>8 </a:t>
            </a:r>
            <a:r>
              <a:rPr lang="en-AU" dirty="0"/>
              <a:t>terms, but only </a:t>
            </a:r>
            <a:r>
              <a:rPr lang="en-AU" dirty="0" smtClean="0"/>
              <a:t>5 </a:t>
            </a:r>
            <a:r>
              <a:rPr lang="en-AU" dirty="0"/>
              <a:t>popup boxes. The following terms have been explained on a single slide, because they are so closely related: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conditioned </a:t>
            </a:r>
            <a:r>
              <a:rPr lang="en-AU" dirty="0"/>
              <a:t>space and non-conditioned space.</a:t>
            </a:r>
          </a:p>
          <a:p>
            <a:pPr marL="171450" indent="-171450">
              <a:buFont typeface="Arial" panose="020B0604020202020204" pitchFamily="34" charset="0"/>
              <a:buChar char="•"/>
            </a:pPr>
            <a:r>
              <a:rPr lang="en-AU" dirty="0"/>
              <a:t>h</a:t>
            </a:r>
            <a:r>
              <a:rPr lang="en-AU" dirty="0" smtClean="0"/>
              <a:t>eating </a:t>
            </a:r>
            <a:r>
              <a:rPr lang="en-AU" dirty="0"/>
              <a:t>load and cooling load.</a:t>
            </a:r>
          </a:p>
          <a:p>
            <a:pPr marL="171450" indent="-171450">
              <a:buFont typeface="Arial" panose="020B0604020202020204" pitchFamily="34" charset="0"/>
              <a:buChar char="•"/>
            </a:pPr>
            <a:r>
              <a:rPr lang="en-AU" dirty="0"/>
              <a:t>b</a:t>
            </a:r>
            <a:r>
              <a:rPr lang="en-AU" dirty="0" smtClean="0"/>
              <a:t>uilding </a:t>
            </a:r>
            <a:r>
              <a:rPr lang="en-AU" dirty="0"/>
              <a:t>fabric and building envelope.</a:t>
            </a:r>
          </a:p>
          <a:p>
            <a:pPr marL="171450" indent="-171450">
              <a:buFont typeface="Arial" panose="020B0604020202020204" pitchFamily="34" charset="0"/>
              <a:buChar char="•"/>
            </a:pPr>
            <a:endParaRPr lang="en-AU" dirty="0"/>
          </a:p>
          <a:p>
            <a:r>
              <a:rPr lang="en-AU" dirty="0"/>
              <a:t>Discuss what can be seen in the image, and ask the trainees to explain what they understand by the terms used in the slide. This allows the trainees to demonstrate what they already know.  </a:t>
            </a:r>
          </a:p>
          <a:p>
            <a:endParaRPr lang="en-AU" dirty="0"/>
          </a:p>
          <a:p>
            <a:r>
              <a:rPr lang="en-AU" dirty="0"/>
              <a:t>If you want to, click a term to bring up the associated explanation. This slide is designed to be used flexibly and you can choose how many of the explanations you view and discuss. For example:</a:t>
            </a:r>
          </a:p>
          <a:p>
            <a:pPr marL="228600" indent="-228600">
              <a:buFont typeface="+mj-lt"/>
              <a:buAutoNum type="arabicPeriod"/>
            </a:pPr>
            <a:r>
              <a:rPr lang="en-AU" dirty="0"/>
              <a:t>If the trainees are familiar with all the terms and can explain them correctly and clearly, you might not look at any of the explanations.</a:t>
            </a:r>
          </a:p>
          <a:p>
            <a:pPr marL="228600" indent="-228600">
              <a:buFont typeface="+mj-lt"/>
              <a:buAutoNum type="arabicPeriod"/>
            </a:pPr>
            <a:r>
              <a:rPr lang="en-AU" dirty="0"/>
              <a:t>If the trainees are familiar with some of the terms, but struggle to explain others, you might look just at the explanations for the problematic terms.</a:t>
            </a:r>
          </a:p>
          <a:p>
            <a:pPr marL="228600" indent="-228600">
              <a:buFont typeface="+mj-lt"/>
              <a:buAutoNum type="arabicPeriod"/>
            </a:pPr>
            <a:r>
              <a:rPr lang="en-AU" dirty="0"/>
              <a:t>If the trainees are unfamiliar with all or most of the terms, then you might bring up all the explanations. </a:t>
            </a:r>
          </a:p>
          <a:p>
            <a:pPr marL="228600" indent="-228600">
              <a:buFont typeface="+mj-lt"/>
              <a:buAutoNum type="arabicPeriod"/>
            </a:pPr>
            <a:endParaRPr lang="en-AU" dirty="0"/>
          </a:p>
          <a:p>
            <a:pPr marL="0" indent="0">
              <a:buFont typeface="+mj-lt"/>
              <a:buNone/>
            </a:pPr>
            <a:r>
              <a:rPr lang="en-AU" dirty="0"/>
              <a:t>If you look at all the terms, it is probably most logical to look at them in the following order:</a:t>
            </a:r>
          </a:p>
          <a:p>
            <a:pPr marL="171450" indent="-171450">
              <a:buFont typeface="Arial" panose="020B0604020202020204" pitchFamily="34" charset="0"/>
              <a:buChar char="•"/>
            </a:pPr>
            <a:r>
              <a:rPr lang="en-AU" dirty="0" smtClean="0"/>
              <a:t>climate </a:t>
            </a:r>
            <a:r>
              <a:rPr lang="en-AU" dirty="0"/>
              <a:t>zone</a:t>
            </a:r>
          </a:p>
          <a:p>
            <a:pPr marL="171450" indent="-171450">
              <a:buFont typeface="Arial" panose="020B0604020202020204" pitchFamily="34" charset="0"/>
              <a:buChar char="•"/>
            </a:pPr>
            <a:r>
              <a:rPr lang="en-AU" dirty="0"/>
              <a:t>c</a:t>
            </a:r>
            <a:r>
              <a:rPr lang="en-AU" dirty="0" smtClean="0"/>
              <a:t>onditioned </a:t>
            </a:r>
            <a:r>
              <a:rPr lang="en-AU" dirty="0"/>
              <a:t>space/non-conditioned space</a:t>
            </a:r>
          </a:p>
          <a:p>
            <a:pPr marL="171450" indent="-171450">
              <a:buFont typeface="Arial" panose="020B0604020202020204" pitchFamily="34" charset="0"/>
              <a:buChar char="•"/>
            </a:pPr>
            <a:r>
              <a:rPr lang="en-AU" dirty="0"/>
              <a:t>b</a:t>
            </a:r>
            <a:r>
              <a:rPr lang="en-AU" dirty="0" smtClean="0"/>
              <a:t>uilding </a:t>
            </a:r>
            <a:r>
              <a:rPr lang="en-AU" dirty="0"/>
              <a:t>fabric/envelope</a:t>
            </a:r>
          </a:p>
          <a:p>
            <a:pPr marL="171450" indent="-171450">
              <a:buFont typeface="Arial" panose="020B0604020202020204" pitchFamily="34" charset="0"/>
              <a:buChar char="•"/>
            </a:pPr>
            <a:r>
              <a:rPr lang="en-AU" dirty="0"/>
              <a:t>t</a:t>
            </a:r>
            <a:r>
              <a:rPr lang="en-AU" dirty="0" smtClean="0"/>
              <a:t>hermal </a:t>
            </a:r>
            <a:r>
              <a:rPr lang="en-AU" dirty="0"/>
              <a:t>mass</a:t>
            </a:r>
          </a:p>
          <a:p>
            <a:pPr marL="171450" indent="-171450">
              <a:buFont typeface="Arial" panose="020B0604020202020204" pitchFamily="34" charset="0"/>
              <a:buChar char="•"/>
            </a:pPr>
            <a:r>
              <a:rPr lang="en-AU" dirty="0"/>
              <a:t>v</a:t>
            </a:r>
            <a:r>
              <a:rPr lang="en-AU" dirty="0" smtClean="0"/>
              <a:t>entilation</a:t>
            </a:r>
            <a:endParaRPr lang="en-AU" dirty="0"/>
          </a:p>
          <a:p>
            <a:pPr marL="171450" indent="-171450">
              <a:buFont typeface="Arial" panose="020B0604020202020204" pitchFamily="34" charset="0"/>
              <a:buChar char="•"/>
            </a:pPr>
            <a:r>
              <a:rPr lang="en-AU" dirty="0"/>
              <a:t>h</a:t>
            </a:r>
            <a:r>
              <a:rPr lang="en-AU" dirty="0" smtClean="0"/>
              <a:t>eating </a:t>
            </a:r>
            <a:r>
              <a:rPr lang="en-AU" dirty="0"/>
              <a:t>load/cooling load.</a:t>
            </a:r>
          </a:p>
          <a:p>
            <a:pPr marL="228600" indent="-228600">
              <a:buFont typeface="+mj-lt"/>
              <a:buAutoNum type="arabicPeriod"/>
            </a:pPr>
            <a:endParaRPr lang="en-AU" dirty="0"/>
          </a:p>
          <a:p>
            <a:pPr marL="0" indent="0">
              <a:buFont typeface="+mj-lt"/>
              <a:buNone/>
            </a:pPr>
            <a:r>
              <a:rPr lang="en-AU" dirty="0"/>
              <a:t>If you have the time, then ask the trainees to find the relevant term in Schedule </a:t>
            </a:r>
            <a:r>
              <a:rPr lang="en-AU" dirty="0" smtClean="0"/>
              <a:t>1 </a:t>
            </a:r>
            <a:r>
              <a:rPr lang="en-AU" dirty="0"/>
              <a:t>of any </a:t>
            </a:r>
            <a:r>
              <a:rPr lang="en-AU" dirty="0" smtClean="0"/>
              <a:t>volume </a:t>
            </a:r>
            <a:r>
              <a:rPr lang="en-AU" dirty="0"/>
              <a:t>of the NCC and discuss the formal definitions used within the NCC.</a:t>
            </a:r>
          </a:p>
          <a:p>
            <a:endParaRPr lang="en-AU" dirty="0"/>
          </a:p>
          <a:p>
            <a:r>
              <a:rPr lang="en-AU" b="1" dirty="0"/>
              <a:t>Things you could discuss on this slide include:</a:t>
            </a:r>
          </a:p>
          <a:p>
            <a:pPr marL="171450" indent="-171450">
              <a:buFont typeface="Arial" panose="020B0604020202020204" pitchFamily="34" charset="0"/>
              <a:buChar char="•"/>
            </a:pPr>
            <a:r>
              <a:rPr lang="en-AU" dirty="0"/>
              <a:t>The definitions of these terms in the NCC </a:t>
            </a:r>
            <a:r>
              <a:rPr lang="en-AU" b="1" dirty="0"/>
              <a:t>are specific to the NCC</a:t>
            </a:r>
            <a:r>
              <a:rPr lang="en-AU" dirty="0"/>
              <a:t>. It is important to check the definition and make sure you understand it. Don’t rely on their everyday understanding of these terms.</a:t>
            </a:r>
          </a:p>
          <a:p>
            <a:pPr marL="171450" indent="-171450">
              <a:buFont typeface="Arial" panose="020B0604020202020204" pitchFamily="34" charset="0"/>
              <a:buChar char="•"/>
            </a:pPr>
            <a:r>
              <a:rPr lang="en-AU" dirty="0"/>
              <a:t>Some energy efficiency terms are </a:t>
            </a:r>
            <a:r>
              <a:rPr lang="en-AU" b="1" dirty="0"/>
              <a:t>defined differently for NCC Volume One and NCC Volume Two</a:t>
            </a:r>
            <a:r>
              <a:rPr lang="en-AU" dirty="0"/>
              <a:t>. For example, the definitions of:</a:t>
            </a:r>
          </a:p>
          <a:p>
            <a:pPr marL="628650" lvl="1" indent="-171450">
              <a:buFont typeface="Arial" panose="020B0604020202020204" pitchFamily="34" charset="0"/>
              <a:buChar char="•"/>
            </a:pPr>
            <a:r>
              <a:rPr lang="en-AU" dirty="0"/>
              <a:t>c</a:t>
            </a:r>
            <a:r>
              <a:rPr lang="en-AU" dirty="0" smtClean="0"/>
              <a:t>onditioned </a:t>
            </a:r>
            <a:r>
              <a:rPr lang="en-AU" dirty="0"/>
              <a:t>space</a:t>
            </a:r>
          </a:p>
          <a:p>
            <a:pPr marL="628650" lvl="1" indent="-171450">
              <a:buFont typeface="Arial" panose="020B0604020202020204" pitchFamily="34" charset="0"/>
              <a:buChar char="•"/>
            </a:pPr>
            <a:r>
              <a:rPr lang="en-AU" dirty="0"/>
              <a:t>b</a:t>
            </a:r>
            <a:r>
              <a:rPr lang="en-AU" dirty="0" smtClean="0"/>
              <a:t>uilding </a:t>
            </a:r>
            <a:r>
              <a:rPr lang="en-AU" dirty="0"/>
              <a:t>envelope</a:t>
            </a:r>
          </a:p>
          <a:p>
            <a:pPr marL="628650" lvl="1" indent="-171450">
              <a:buFont typeface="Arial" panose="020B0604020202020204" pitchFamily="34" charset="0"/>
              <a:buChar char="•"/>
            </a:pPr>
            <a:r>
              <a:rPr lang="en-AU" dirty="0" smtClean="0"/>
              <a:t>glazing.</a:t>
            </a:r>
            <a:endParaRPr lang="en-AU" dirty="0"/>
          </a:p>
          <a:p>
            <a:endParaRPr lang="en-AU" dirty="0"/>
          </a:p>
          <a:p>
            <a:r>
              <a:rPr lang="en-AU" b="1" dirty="0"/>
              <a:t>Climate zones:</a:t>
            </a:r>
          </a:p>
          <a:p>
            <a:pPr marL="171450" indent="-171450">
              <a:buFont typeface="Arial" panose="020B0604020202020204" pitchFamily="34" charset="0"/>
              <a:buChar char="•"/>
            </a:pPr>
            <a:r>
              <a:rPr lang="en-AU" b="0" dirty="0"/>
              <a:t>The map is Figure 2 from Schedule </a:t>
            </a:r>
            <a:r>
              <a:rPr lang="en-AU" b="0" dirty="0" smtClean="0"/>
              <a:t>1 </a:t>
            </a:r>
            <a:r>
              <a:rPr lang="en-AU" b="0" dirty="0"/>
              <a:t>Definitions in any </a:t>
            </a:r>
            <a:r>
              <a:rPr lang="en-AU" b="0" dirty="0" smtClean="0"/>
              <a:t>volume </a:t>
            </a:r>
            <a:r>
              <a:rPr lang="en-AU" b="0" dirty="0"/>
              <a:t>of the NCC. The map, together with its associated table, defines the 8 NCC climate zones for energy efficiency.  There is a larger, expandable version of this climate zone map available at the ABCB website (www.abcb.gov.au), along with </a:t>
            </a:r>
            <a:r>
              <a:rPr lang="en-AU" b="0" dirty="0" smtClean="0"/>
              <a:t>state </a:t>
            </a:r>
            <a:r>
              <a:rPr lang="en-AU" b="0" dirty="0"/>
              <a:t>and </a:t>
            </a:r>
            <a:r>
              <a:rPr lang="en-AU" b="0" dirty="0" smtClean="0"/>
              <a:t>territory </a:t>
            </a:r>
            <a:r>
              <a:rPr lang="en-AU" b="0" dirty="0"/>
              <a:t>maps.</a:t>
            </a:r>
            <a:br>
              <a:rPr lang="en-AU" b="0" dirty="0"/>
            </a:br>
            <a:endParaRPr lang="en-AU" b="0" dirty="0"/>
          </a:p>
          <a:p>
            <a:pPr marL="171450" indent="-171450">
              <a:buFont typeface="Arial" panose="020B0604020202020204" pitchFamily="34" charset="0"/>
              <a:buChar char="•"/>
            </a:pPr>
            <a:r>
              <a:rPr lang="en-AU" b="0" dirty="0"/>
              <a:t>The different climate zones are shown by the different colours:</a:t>
            </a:r>
          </a:p>
          <a:p>
            <a:pPr marL="628650" lvl="1" indent="-171450">
              <a:buFont typeface="Arial" panose="020B0604020202020204" pitchFamily="34" charset="0"/>
              <a:buChar char="•"/>
            </a:pPr>
            <a:r>
              <a:rPr lang="en-AU" b="0" dirty="0" smtClean="0"/>
              <a:t>climate </a:t>
            </a:r>
            <a:r>
              <a:rPr lang="en-AU" b="0" dirty="0"/>
              <a:t>zone 1 is the dark orange colour in northern Australia</a:t>
            </a:r>
          </a:p>
          <a:p>
            <a:pPr marL="628650" lvl="1" indent="-171450">
              <a:buFont typeface="Arial" panose="020B0604020202020204" pitchFamily="34" charset="0"/>
              <a:buChar char="•"/>
            </a:pPr>
            <a:r>
              <a:rPr lang="en-AU" b="0" dirty="0"/>
              <a:t>c</a:t>
            </a:r>
            <a:r>
              <a:rPr lang="en-AU" b="0" dirty="0" smtClean="0"/>
              <a:t>limate </a:t>
            </a:r>
            <a:r>
              <a:rPr lang="en-AU" b="0" dirty="0"/>
              <a:t>zone 8 is the white parts in the south east of the country.</a:t>
            </a:r>
            <a:br>
              <a:rPr lang="en-AU" b="0" dirty="0"/>
            </a:br>
            <a:endParaRPr lang="en-AU" b="0" dirty="0"/>
          </a:p>
          <a:p>
            <a:pPr marL="171450" indent="-171450">
              <a:buFont typeface="Arial" panose="020B0604020202020204" pitchFamily="34" charset="0"/>
              <a:buChar char="•"/>
            </a:pPr>
            <a:r>
              <a:rPr lang="en-AU" b="0" dirty="0"/>
              <a:t>The </a:t>
            </a:r>
            <a:r>
              <a:rPr lang="en-AU" b="0" dirty="0" smtClean="0"/>
              <a:t>8 </a:t>
            </a:r>
            <a:r>
              <a:rPr lang="en-AU" b="0" dirty="0"/>
              <a:t>NCC climate zones are described as:</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climate </a:t>
            </a:r>
            <a:r>
              <a:rPr lang="en-AU" sz="1200" kern="1200" dirty="0">
                <a:solidFill>
                  <a:schemeClr val="tx1"/>
                </a:solidFill>
                <a:effectLst/>
                <a:latin typeface="Arial" panose="020B0604020202020204" pitchFamily="34" charset="0"/>
                <a:ea typeface="+mn-ea"/>
                <a:cs typeface="Arial" panose="020B0604020202020204" pitchFamily="34" charset="0"/>
              </a:rPr>
              <a:t>zone 1 - </a:t>
            </a:r>
            <a:r>
              <a:rPr lang="en-AU" sz="1200" kern="1200" dirty="0" smtClean="0">
                <a:solidFill>
                  <a:schemeClr val="tx1"/>
                </a:solidFill>
                <a:effectLst/>
                <a:latin typeface="Arial" panose="020B0604020202020204" pitchFamily="34" charset="0"/>
                <a:ea typeface="+mn-ea"/>
                <a:cs typeface="Arial" panose="020B0604020202020204" pitchFamily="34" charset="0"/>
              </a:rPr>
              <a:t>high </a:t>
            </a:r>
            <a:r>
              <a:rPr lang="en-AU" sz="1200" kern="1200" dirty="0">
                <a:solidFill>
                  <a:schemeClr val="tx1"/>
                </a:solidFill>
                <a:effectLst/>
                <a:latin typeface="Arial" panose="020B0604020202020204" pitchFamily="34" charset="0"/>
                <a:ea typeface="+mn-ea"/>
                <a:cs typeface="Arial" panose="020B0604020202020204" pitchFamily="34" charset="0"/>
              </a:rPr>
              <a:t>humidity summer, warm winter </a:t>
            </a:r>
          </a:p>
          <a:p>
            <a:pPr marL="628650" lvl="1"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c</a:t>
            </a:r>
            <a:r>
              <a:rPr lang="en-AU" sz="1200" kern="1200" dirty="0" smtClean="0">
                <a:solidFill>
                  <a:schemeClr val="tx1"/>
                </a:solidFill>
                <a:effectLst/>
                <a:latin typeface="Arial" panose="020B0604020202020204" pitchFamily="34" charset="0"/>
                <a:ea typeface="+mn-ea"/>
                <a:cs typeface="Arial" panose="020B0604020202020204" pitchFamily="34" charset="0"/>
              </a:rPr>
              <a:t>limate </a:t>
            </a:r>
            <a:r>
              <a:rPr lang="en-AU" sz="1200" kern="1200" dirty="0">
                <a:solidFill>
                  <a:schemeClr val="tx1"/>
                </a:solidFill>
                <a:effectLst/>
                <a:latin typeface="Arial" panose="020B0604020202020204" pitchFamily="34" charset="0"/>
                <a:ea typeface="+mn-ea"/>
                <a:cs typeface="Arial" panose="020B0604020202020204" pitchFamily="34" charset="0"/>
              </a:rPr>
              <a:t>zone 2 - </a:t>
            </a:r>
            <a:r>
              <a:rPr lang="en-AU" sz="1200" kern="1200" dirty="0" smtClean="0">
                <a:solidFill>
                  <a:schemeClr val="tx1"/>
                </a:solidFill>
                <a:effectLst/>
                <a:latin typeface="Arial" panose="020B0604020202020204" pitchFamily="34" charset="0"/>
                <a:ea typeface="+mn-ea"/>
                <a:cs typeface="Arial" panose="020B0604020202020204" pitchFamily="34" charset="0"/>
              </a:rPr>
              <a:t>warm </a:t>
            </a:r>
            <a:r>
              <a:rPr lang="en-AU" sz="1200" kern="1200" dirty="0">
                <a:solidFill>
                  <a:schemeClr val="tx1"/>
                </a:solidFill>
                <a:effectLst/>
                <a:latin typeface="Arial" panose="020B0604020202020204" pitchFamily="34" charset="0"/>
                <a:ea typeface="+mn-ea"/>
                <a:cs typeface="Arial" panose="020B0604020202020204" pitchFamily="34" charset="0"/>
              </a:rPr>
              <a:t>humid summer, mild winter </a:t>
            </a:r>
          </a:p>
          <a:p>
            <a:pPr marL="628650" lvl="1"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c</a:t>
            </a:r>
            <a:r>
              <a:rPr lang="en-AU" sz="1200" kern="1200" dirty="0" smtClean="0">
                <a:solidFill>
                  <a:schemeClr val="tx1"/>
                </a:solidFill>
                <a:effectLst/>
                <a:latin typeface="Arial" panose="020B0604020202020204" pitchFamily="34" charset="0"/>
                <a:ea typeface="+mn-ea"/>
                <a:cs typeface="Arial" panose="020B0604020202020204" pitchFamily="34" charset="0"/>
              </a:rPr>
              <a:t>limate </a:t>
            </a:r>
            <a:r>
              <a:rPr lang="en-AU" sz="1200" kern="1200" dirty="0">
                <a:solidFill>
                  <a:schemeClr val="tx1"/>
                </a:solidFill>
                <a:effectLst/>
                <a:latin typeface="Arial" panose="020B0604020202020204" pitchFamily="34" charset="0"/>
                <a:ea typeface="+mn-ea"/>
                <a:cs typeface="Arial" panose="020B0604020202020204" pitchFamily="34" charset="0"/>
              </a:rPr>
              <a:t>zone 3 - </a:t>
            </a:r>
            <a:r>
              <a:rPr lang="en-AU" sz="1200" kern="1200" dirty="0" smtClean="0">
                <a:solidFill>
                  <a:schemeClr val="tx1"/>
                </a:solidFill>
                <a:effectLst/>
                <a:latin typeface="Arial" panose="020B0604020202020204" pitchFamily="34" charset="0"/>
                <a:ea typeface="+mn-ea"/>
                <a:cs typeface="Arial" panose="020B0604020202020204" pitchFamily="34" charset="0"/>
              </a:rPr>
              <a:t>hot </a:t>
            </a:r>
            <a:r>
              <a:rPr lang="en-AU" sz="1200" kern="1200" dirty="0">
                <a:solidFill>
                  <a:schemeClr val="tx1"/>
                </a:solidFill>
                <a:effectLst/>
                <a:latin typeface="Arial" panose="020B0604020202020204" pitchFamily="34" charset="0"/>
                <a:ea typeface="+mn-ea"/>
                <a:cs typeface="Arial" panose="020B0604020202020204" pitchFamily="34" charset="0"/>
              </a:rPr>
              <a:t>dry summer, warm winter </a:t>
            </a:r>
          </a:p>
          <a:p>
            <a:pPr marL="628650" lvl="1"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c</a:t>
            </a:r>
            <a:r>
              <a:rPr lang="en-AU" sz="1200" kern="1200" dirty="0" smtClean="0">
                <a:solidFill>
                  <a:schemeClr val="tx1"/>
                </a:solidFill>
                <a:effectLst/>
                <a:latin typeface="Arial" panose="020B0604020202020204" pitchFamily="34" charset="0"/>
                <a:ea typeface="+mn-ea"/>
                <a:cs typeface="Arial" panose="020B0604020202020204" pitchFamily="34" charset="0"/>
              </a:rPr>
              <a:t>limate </a:t>
            </a:r>
            <a:r>
              <a:rPr lang="en-AU" sz="1200" kern="1200" dirty="0">
                <a:solidFill>
                  <a:schemeClr val="tx1"/>
                </a:solidFill>
                <a:effectLst/>
                <a:latin typeface="Arial" panose="020B0604020202020204" pitchFamily="34" charset="0"/>
                <a:ea typeface="+mn-ea"/>
                <a:cs typeface="Arial" panose="020B0604020202020204" pitchFamily="34" charset="0"/>
              </a:rPr>
              <a:t>zone 4 - </a:t>
            </a:r>
            <a:r>
              <a:rPr lang="en-AU" sz="1200" kern="1200" dirty="0" smtClean="0">
                <a:solidFill>
                  <a:schemeClr val="tx1"/>
                </a:solidFill>
                <a:effectLst/>
                <a:latin typeface="Arial" panose="020B0604020202020204" pitchFamily="34" charset="0"/>
                <a:ea typeface="+mn-ea"/>
                <a:cs typeface="Arial" panose="020B0604020202020204" pitchFamily="34" charset="0"/>
              </a:rPr>
              <a:t>hot </a:t>
            </a:r>
            <a:r>
              <a:rPr lang="en-AU" sz="1200" kern="1200" dirty="0">
                <a:solidFill>
                  <a:schemeClr val="tx1"/>
                </a:solidFill>
                <a:effectLst/>
                <a:latin typeface="Arial" panose="020B0604020202020204" pitchFamily="34" charset="0"/>
                <a:ea typeface="+mn-ea"/>
                <a:cs typeface="Arial" panose="020B0604020202020204" pitchFamily="34" charset="0"/>
              </a:rPr>
              <a:t>dry summer, cool winter </a:t>
            </a:r>
          </a:p>
          <a:p>
            <a:pPr marL="628650" lvl="1"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c</a:t>
            </a:r>
            <a:r>
              <a:rPr lang="en-AU" sz="1200" kern="1200" dirty="0" smtClean="0">
                <a:solidFill>
                  <a:schemeClr val="tx1"/>
                </a:solidFill>
                <a:effectLst/>
                <a:latin typeface="Arial" panose="020B0604020202020204" pitchFamily="34" charset="0"/>
                <a:ea typeface="+mn-ea"/>
                <a:cs typeface="Arial" panose="020B0604020202020204" pitchFamily="34" charset="0"/>
              </a:rPr>
              <a:t>limate </a:t>
            </a:r>
            <a:r>
              <a:rPr lang="en-AU" sz="1200" kern="1200" dirty="0">
                <a:solidFill>
                  <a:schemeClr val="tx1"/>
                </a:solidFill>
                <a:effectLst/>
                <a:latin typeface="Arial" panose="020B0604020202020204" pitchFamily="34" charset="0"/>
                <a:ea typeface="+mn-ea"/>
                <a:cs typeface="Arial" panose="020B0604020202020204" pitchFamily="34" charset="0"/>
              </a:rPr>
              <a:t>zone 5 - </a:t>
            </a:r>
            <a:r>
              <a:rPr lang="en-AU" sz="1200" kern="1200" dirty="0" smtClean="0">
                <a:solidFill>
                  <a:schemeClr val="tx1"/>
                </a:solidFill>
                <a:effectLst/>
                <a:latin typeface="Arial" panose="020B0604020202020204" pitchFamily="34" charset="0"/>
                <a:ea typeface="+mn-ea"/>
                <a:cs typeface="Arial" panose="020B0604020202020204" pitchFamily="34" charset="0"/>
              </a:rPr>
              <a:t>warm </a:t>
            </a:r>
            <a:r>
              <a:rPr lang="en-AU" sz="1200" kern="1200" dirty="0">
                <a:solidFill>
                  <a:schemeClr val="tx1"/>
                </a:solidFill>
                <a:effectLst/>
                <a:latin typeface="Arial" panose="020B0604020202020204" pitchFamily="34" charset="0"/>
                <a:ea typeface="+mn-ea"/>
                <a:cs typeface="Arial" panose="020B0604020202020204" pitchFamily="34" charset="0"/>
              </a:rPr>
              <a:t>temperate </a:t>
            </a:r>
          </a:p>
          <a:p>
            <a:pPr marL="628650" lvl="1"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c</a:t>
            </a:r>
            <a:r>
              <a:rPr lang="en-AU" sz="1200" kern="1200" dirty="0" smtClean="0">
                <a:solidFill>
                  <a:schemeClr val="tx1"/>
                </a:solidFill>
                <a:effectLst/>
                <a:latin typeface="Arial" panose="020B0604020202020204" pitchFamily="34" charset="0"/>
                <a:ea typeface="+mn-ea"/>
                <a:cs typeface="Arial" panose="020B0604020202020204" pitchFamily="34" charset="0"/>
              </a:rPr>
              <a:t>limate </a:t>
            </a:r>
            <a:r>
              <a:rPr lang="en-AU" sz="1200" kern="1200" dirty="0">
                <a:solidFill>
                  <a:schemeClr val="tx1"/>
                </a:solidFill>
                <a:effectLst/>
                <a:latin typeface="Arial" panose="020B0604020202020204" pitchFamily="34" charset="0"/>
                <a:ea typeface="+mn-ea"/>
                <a:cs typeface="Arial" panose="020B0604020202020204" pitchFamily="34" charset="0"/>
              </a:rPr>
              <a:t>zone 6 - </a:t>
            </a:r>
            <a:r>
              <a:rPr lang="en-AU" sz="1200" kern="1200" dirty="0" smtClean="0">
                <a:solidFill>
                  <a:schemeClr val="tx1"/>
                </a:solidFill>
                <a:effectLst/>
                <a:latin typeface="Arial" panose="020B0604020202020204" pitchFamily="34" charset="0"/>
                <a:ea typeface="+mn-ea"/>
                <a:cs typeface="Arial" panose="020B0604020202020204" pitchFamily="34" charset="0"/>
              </a:rPr>
              <a:t>mild </a:t>
            </a:r>
            <a:r>
              <a:rPr lang="en-AU" sz="1200" kern="1200" dirty="0">
                <a:solidFill>
                  <a:schemeClr val="tx1"/>
                </a:solidFill>
                <a:effectLst/>
                <a:latin typeface="Arial" panose="020B0604020202020204" pitchFamily="34" charset="0"/>
                <a:ea typeface="+mn-ea"/>
                <a:cs typeface="Arial" panose="020B0604020202020204" pitchFamily="34" charset="0"/>
              </a:rPr>
              <a:t>temperate </a:t>
            </a:r>
          </a:p>
          <a:p>
            <a:pPr marL="628650" lvl="1"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c</a:t>
            </a:r>
            <a:r>
              <a:rPr lang="en-AU" sz="1200" kern="1200" dirty="0" smtClean="0">
                <a:solidFill>
                  <a:schemeClr val="tx1"/>
                </a:solidFill>
                <a:effectLst/>
                <a:latin typeface="Arial" panose="020B0604020202020204" pitchFamily="34" charset="0"/>
                <a:ea typeface="+mn-ea"/>
                <a:cs typeface="Arial" panose="020B0604020202020204" pitchFamily="34" charset="0"/>
              </a:rPr>
              <a:t>limate </a:t>
            </a:r>
            <a:r>
              <a:rPr lang="en-AU" sz="1200" kern="1200" dirty="0">
                <a:solidFill>
                  <a:schemeClr val="tx1"/>
                </a:solidFill>
                <a:effectLst/>
                <a:latin typeface="Arial" panose="020B0604020202020204" pitchFamily="34" charset="0"/>
                <a:ea typeface="+mn-ea"/>
                <a:cs typeface="Arial" panose="020B0604020202020204" pitchFamily="34" charset="0"/>
              </a:rPr>
              <a:t>zone 7 - </a:t>
            </a:r>
            <a:r>
              <a:rPr lang="en-AU" sz="1200" kern="1200" dirty="0" smtClean="0">
                <a:solidFill>
                  <a:schemeClr val="tx1"/>
                </a:solidFill>
                <a:effectLst/>
                <a:latin typeface="Arial" panose="020B0604020202020204" pitchFamily="34" charset="0"/>
                <a:ea typeface="+mn-ea"/>
                <a:cs typeface="Arial" panose="020B0604020202020204" pitchFamily="34" charset="0"/>
              </a:rPr>
              <a:t>cool </a:t>
            </a:r>
            <a:r>
              <a:rPr lang="en-AU" sz="1200" kern="1200" dirty="0">
                <a:solidFill>
                  <a:schemeClr val="tx1"/>
                </a:solidFill>
                <a:effectLst/>
                <a:latin typeface="Arial" panose="020B0604020202020204" pitchFamily="34" charset="0"/>
                <a:ea typeface="+mn-ea"/>
                <a:cs typeface="Arial" panose="020B0604020202020204" pitchFamily="34" charset="0"/>
              </a:rPr>
              <a:t>temperate </a:t>
            </a:r>
          </a:p>
          <a:p>
            <a:pPr marL="628650" lvl="1"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c</a:t>
            </a:r>
            <a:r>
              <a:rPr lang="en-AU" sz="1200" kern="1200" dirty="0" smtClean="0">
                <a:solidFill>
                  <a:schemeClr val="tx1"/>
                </a:solidFill>
                <a:effectLst/>
                <a:latin typeface="Arial" panose="020B0604020202020204" pitchFamily="34" charset="0"/>
                <a:ea typeface="+mn-ea"/>
                <a:cs typeface="Arial" panose="020B0604020202020204" pitchFamily="34" charset="0"/>
              </a:rPr>
              <a:t>limate </a:t>
            </a:r>
            <a:r>
              <a:rPr lang="en-AU" sz="1200" kern="1200" dirty="0">
                <a:solidFill>
                  <a:schemeClr val="tx1"/>
                </a:solidFill>
                <a:effectLst/>
                <a:latin typeface="Arial" panose="020B0604020202020204" pitchFamily="34" charset="0"/>
                <a:ea typeface="+mn-ea"/>
                <a:cs typeface="Arial" panose="020B0604020202020204" pitchFamily="34" charset="0"/>
              </a:rPr>
              <a:t>zone 8 </a:t>
            </a:r>
            <a:r>
              <a:rPr lang="en-AU" sz="1200" kern="1200" dirty="0" smtClean="0">
                <a:solidFill>
                  <a:schemeClr val="tx1"/>
                </a:solidFill>
                <a:effectLst/>
                <a:latin typeface="Arial" panose="020B0604020202020204" pitchFamily="34" charset="0"/>
                <a:ea typeface="+mn-ea"/>
                <a:cs typeface="Arial" panose="020B0604020202020204" pitchFamily="34" charset="0"/>
              </a:rPr>
              <a:t>– alpine.</a:t>
            </a:r>
            <a:r>
              <a:rPr lang="en-AU" sz="1200" kern="1200" dirty="0">
                <a:solidFill>
                  <a:schemeClr val="tx1"/>
                </a:solidFill>
                <a:effectLst/>
                <a:latin typeface="Arial" panose="020B0604020202020204" pitchFamily="34" charset="0"/>
                <a:ea typeface="+mn-ea"/>
                <a:cs typeface="Arial" panose="020B0604020202020204" pitchFamily="34" charset="0"/>
              </a:rPr>
              <a:t> </a:t>
            </a:r>
            <a:br>
              <a:rPr lang="en-AU" sz="1200" kern="1200" dirty="0">
                <a:solidFill>
                  <a:schemeClr val="tx1"/>
                </a:solidFill>
                <a:effectLst/>
                <a:latin typeface="Arial" panose="020B0604020202020204" pitchFamily="34" charset="0"/>
                <a:ea typeface="+mn-ea"/>
                <a:cs typeface="Arial" panose="020B0604020202020204" pitchFamily="34" charset="0"/>
              </a:rPr>
            </a:b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Appropriate design for the climate is key to achieving energy efficiency in a </a:t>
            </a:r>
            <a:r>
              <a:rPr lang="en-AU" sz="1200" kern="1200" dirty="0" smtClean="0">
                <a:solidFill>
                  <a:schemeClr val="tx1"/>
                </a:solidFill>
                <a:effectLst/>
                <a:latin typeface="Arial" panose="020B0604020202020204" pitchFamily="34" charset="0"/>
                <a:ea typeface="+mn-ea"/>
                <a:cs typeface="Arial" panose="020B0604020202020204" pitchFamily="34" charset="0"/>
              </a:rPr>
              <a:t>building. For example, in climate zone </a:t>
            </a:r>
            <a:r>
              <a:rPr lang="en-AU" sz="1200" kern="1200" dirty="0">
                <a:solidFill>
                  <a:schemeClr val="tx1"/>
                </a:solidFill>
                <a:effectLst/>
                <a:latin typeface="Arial" panose="020B0604020202020204" pitchFamily="34" charset="0"/>
                <a:ea typeface="+mn-ea"/>
                <a:cs typeface="Arial" panose="020B0604020202020204" pitchFamily="34" charset="0"/>
              </a:rPr>
              <a:t>1, buildings should be designed to reduce heat gain from the sun, so you want to minimise how much sun enters windows and how much heat the windows will transmit into and out of the building. Ventilation is important for cooling the building naturally. In </a:t>
            </a:r>
            <a:r>
              <a:rPr lang="en-AU" sz="1200" kern="1200" dirty="0" smtClean="0">
                <a:solidFill>
                  <a:schemeClr val="tx1"/>
                </a:solidFill>
                <a:effectLst/>
                <a:latin typeface="Arial" panose="020B0604020202020204" pitchFamily="34" charset="0"/>
                <a:ea typeface="+mn-ea"/>
                <a:cs typeface="Arial" panose="020B0604020202020204" pitchFamily="34" charset="0"/>
              </a:rPr>
              <a:t>climate zone </a:t>
            </a:r>
            <a:r>
              <a:rPr lang="en-AU" sz="1200" kern="1200" dirty="0">
                <a:solidFill>
                  <a:schemeClr val="tx1"/>
                </a:solidFill>
                <a:effectLst/>
                <a:latin typeface="Arial" panose="020B0604020202020204" pitchFamily="34" charset="0"/>
                <a:ea typeface="+mn-ea"/>
                <a:cs typeface="Arial" panose="020B0604020202020204" pitchFamily="34" charset="0"/>
              </a:rPr>
              <a:t>4, you want to minimise sun in summer and ensure adequate ventilation, but in winter when it is cooler you will usually want to maximise the amount of sun you get into the building in order to warm it naturally. In </a:t>
            </a:r>
            <a:r>
              <a:rPr lang="en-AU" sz="1200" kern="1200" dirty="0" smtClean="0">
                <a:solidFill>
                  <a:schemeClr val="tx1"/>
                </a:solidFill>
                <a:effectLst/>
                <a:latin typeface="Arial" panose="020B0604020202020204" pitchFamily="34" charset="0"/>
                <a:ea typeface="+mn-ea"/>
                <a:cs typeface="Arial" panose="020B0604020202020204" pitchFamily="34" charset="0"/>
              </a:rPr>
              <a:t>climate zone 8</a:t>
            </a:r>
            <a:r>
              <a:rPr lang="en-AU" sz="1200" kern="1200" dirty="0">
                <a:solidFill>
                  <a:schemeClr val="tx1"/>
                </a:solidFill>
                <a:effectLst/>
                <a:latin typeface="Arial" panose="020B0604020202020204" pitchFamily="34" charset="0"/>
                <a:ea typeface="+mn-ea"/>
                <a:cs typeface="Arial" panose="020B0604020202020204" pitchFamily="34" charset="0"/>
              </a:rPr>
              <a:t>, where it tends to be cooler all year and very cold in winter, your main aim is to minimise the loss of warmth from inside the building.</a:t>
            </a:r>
          </a:p>
          <a:p>
            <a:pPr marL="171450" indent="-171450">
              <a:buFont typeface="Arial" panose="020B0604020202020204" pitchFamily="34" charset="0"/>
              <a:buChar char="•"/>
            </a:pPr>
            <a:endParaRPr lang="en-AU" b="0" dirty="0"/>
          </a:p>
          <a:p>
            <a:r>
              <a:rPr lang="en-AU" b="1" dirty="0"/>
              <a:t>Conditioned versus non-conditioned space:</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200" dirty="0"/>
              <a:t>The explanation for conditioned space on the screen </a:t>
            </a:r>
            <a:r>
              <a:rPr lang="en-AU" sz="1200" dirty="0" smtClean="0"/>
              <a:t>is</a:t>
            </a:r>
            <a:r>
              <a:rPr lang="en-AU" sz="1200" baseline="0" dirty="0" smtClean="0"/>
              <a:t> </a:t>
            </a:r>
            <a:r>
              <a:rPr lang="en-AU" sz="1200" dirty="0" smtClean="0"/>
              <a:t>simplified </a:t>
            </a:r>
            <a:r>
              <a:rPr lang="en-AU" sz="1200" dirty="0"/>
              <a:t>a little, for space reasons, and because the purpose of this module is not to present a detailed technical analysis of energy efficiency requirements. It is sufficient in this module for the trainees to understand that some spaces in a building are conditioned and some are not. </a:t>
            </a:r>
            <a:endParaRPr lang="en-AU" dirty="0"/>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200" dirty="0"/>
              <a:t>The definition varies between </a:t>
            </a:r>
            <a:r>
              <a:rPr lang="en-AU" sz="1200" dirty="0" smtClean="0"/>
              <a:t>Volumes </a:t>
            </a:r>
            <a:r>
              <a:rPr lang="en-AU" sz="1200" dirty="0"/>
              <a:t>One and </a:t>
            </a:r>
            <a:r>
              <a:rPr lang="en-AU" sz="1200" dirty="0" smtClean="0"/>
              <a:t>Two</a:t>
            </a:r>
            <a:r>
              <a:rPr lang="en-AU" sz="1200" dirty="0"/>
              <a:t>. The trainees should look at the definition in the relevant Volume before making any decisions based on the classification of a space as conditioned or non-conditioned.</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200" dirty="0"/>
              <a:t>The NCC doesn’t define non-conditioned space, but it is logically the opposite of a conditioned space. Since the definition of conditioned space varies a little between the </a:t>
            </a:r>
            <a:r>
              <a:rPr lang="en-AU" sz="1200" dirty="0" smtClean="0"/>
              <a:t>volumes</a:t>
            </a:r>
            <a:r>
              <a:rPr lang="en-AU" sz="1200" dirty="0"/>
              <a:t>, so does what would be considered a non-conditioned space. Check first before making any assumptions.</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200" dirty="0"/>
              <a:t>This classification is important because a non-conditioned space will impact on the temperature in an adjacent conditioned space, if there is a temperature difference between them. So, for example, a warm conditioned space that has non-conditioned spaces on </a:t>
            </a:r>
            <a:r>
              <a:rPr lang="en-AU" sz="1200" dirty="0" smtClean="0"/>
              <a:t>3</a:t>
            </a:r>
            <a:r>
              <a:rPr lang="en-AU" sz="1200" baseline="0" dirty="0" smtClean="0"/>
              <a:t> </a:t>
            </a:r>
            <a:r>
              <a:rPr lang="en-AU" sz="1200" dirty="0" smtClean="0"/>
              <a:t>sides </a:t>
            </a:r>
            <a:r>
              <a:rPr lang="en-AU" sz="1200" dirty="0"/>
              <a:t>will lose heat to all </a:t>
            </a:r>
            <a:r>
              <a:rPr lang="en-AU" sz="1200" dirty="0" smtClean="0"/>
              <a:t>3 </a:t>
            </a:r>
            <a:r>
              <a:rPr lang="en-AU" sz="1200" dirty="0"/>
              <a:t>of those non-conditioned spaces. If a cool conditioned space has a warm non-conditioned space on one side (for example the western outside of the building in summer), then the conditioned space will “gain” heat from the non-conditioned space. This heat loss/gain continues between any spaces or surfaces with different temperatures, essentially until the </a:t>
            </a:r>
            <a:r>
              <a:rPr lang="en-AU" sz="1200" dirty="0" smtClean="0"/>
              <a:t>2 </a:t>
            </a:r>
            <a:r>
              <a:rPr lang="en-AU" sz="1200" dirty="0"/>
              <a:t>spaces/surfaces have the same temperature.</a:t>
            </a:r>
          </a:p>
          <a:p>
            <a:endParaRPr lang="en-AU" dirty="0"/>
          </a:p>
          <a:p>
            <a:r>
              <a:rPr lang="en-AU" b="1" dirty="0"/>
              <a:t>Building fabric/envelope:</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200" dirty="0"/>
              <a:t>The envelope of a building can be thought of as identifying the boundary between a conditioned space and a non-conditioned space.</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200" dirty="0"/>
              <a:t>While the building envelope is always formed from parts of the building fabric, some parts of the building fabric may not be part of the building envelope. For example, internal walls which separate conditioned spaces (i.e. rooms) from each other. </a:t>
            </a:r>
          </a:p>
          <a:p>
            <a:pPr marL="171450" indent="-171450">
              <a:spcBef>
                <a:spcPts val="200"/>
              </a:spcBef>
              <a:spcAft>
                <a:spcPts val="200"/>
              </a:spcAft>
              <a:buFont typeface="Arial" panose="020B0604020202020204" pitchFamily="34" charset="0"/>
              <a:buChar char="•"/>
            </a:pPr>
            <a:r>
              <a:rPr lang="en-AU" sz="1200" dirty="0"/>
              <a:t>The materials used in the building fabric and the design, construction and integrity of the building envelope, help to make the building more energy efficient. They can help to reduce the transfer of heat into and out of the building. This helps to maintain a comfortable temperature in the conditioned spaces and reduces the need to use energy to heat and/or cool the building.  </a:t>
            </a:r>
          </a:p>
          <a:p>
            <a:pPr marL="171450" indent="-171450">
              <a:spcBef>
                <a:spcPts val="200"/>
              </a:spcBef>
              <a:spcAft>
                <a:spcPts val="200"/>
              </a:spcAft>
              <a:buFont typeface="Arial" panose="020B0604020202020204" pitchFamily="34" charset="0"/>
              <a:buChar char="•"/>
            </a:pPr>
            <a:r>
              <a:rPr lang="en-AU" sz="1200" dirty="0"/>
              <a:t>Using appropriate materials in the building fabric, along with appropriate insulation, can help to limit unwanted heat flow, and reduce the amount of energy needed to heat or cool the conditioned spaces in the building.</a:t>
            </a:r>
          </a:p>
          <a:p>
            <a:pPr marL="171450" indent="-171450">
              <a:spcBef>
                <a:spcPts val="200"/>
              </a:spcBef>
              <a:spcAft>
                <a:spcPts val="200"/>
              </a:spcAft>
              <a:buFont typeface="Arial" panose="020B0604020202020204" pitchFamily="34" charset="0"/>
              <a:buChar char="•"/>
            </a:pPr>
            <a:r>
              <a:rPr lang="en-AU" sz="1200" dirty="0"/>
              <a:t>If you identify the areas of the building that are conditioned, or can be conditioned (or for Volume One) constitute a habitable room (as defined in Volume One), which is likely to be conditioned if it becomes uncomfortable, the building envelope is made up of the walls, roof, ceilings and floors that form the boundary of these conditioned spaces – if there is a non-conditioned space on the other side.</a:t>
            </a:r>
          </a:p>
          <a:p>
            <a:endParaRPr lang="en-AU" dirty="0"/>
          </a:p>
          <a:p>
            <a:r>
              <a:rPr lang="en-AU" b="1" dirty="0"/>
              <a:t>Heating and cooling loads:</a:t>
            </a:r>
          </a:p>
          <a:p>
            <a:pPr marL="171450" indent="-171450">
              <a:buFont typeface="Arial" panose="020B0604020202020204" pitchFamily="34" charset="0"/>
              <a:buChar char="•"/>
            </a:pPr>
            <a:r>
              <a:rPr lang="en-AU" dirty="0"/>
              <a:t>A building’s heating and cooling loads are calculated using approved software.</a:t>
            </a:r>
          </a:p>
          <a:p>
            <a:pPr marL="171450" indent="-171450">
              <a:buFont typeface="Arial" panose="020B0604020202020204" pitchFamily="34" charset="0"/>
              <a:buChar char="•"/>
            </a:pPr>
            <a:r>
              <a:rPr lang="en-AU" dirty="0"/>
              <a:t>These calculations are based on the building’s size, design, climate zone, orientation, ventilation, and the materials used in the building envelope, along with a few other factors such as any shading from other buildings or significant trees and the colours used in external materials.</a:t>
            </a:r>
          </a:p>
          <a:p>
            <a:pPr marL="171450" indent="-171450">
              <a:buFont typeface="Arial" panose="020B0604020202020204" pitchFamily="34" charset="0"/>
              <a:buChar char="•"/>
            </a:pPr>
            <a:r>
              <a:rPr lang="en-AU" dirty="0"/>
              <a:t>Only approved software can be used to calculate heating and cooling loads, and this software is different for residential buildings versus commercial buildings, and to some extent between the different </a:t>
            </a:r>
            <a:r>
              <a:rPr lang="en-AU" dirty="0" smtClean="0"/>
              <a:t>states </a:t>
            </a:r>
            <a:r>
              <a:rPr lang="en-AU" dirty="0"/>
              <a:t>and </a:t>
            </a:r>
            <a:r>
              <a:rPr lang="en-AU" dirty="0" smtClean="0"/>
              <a:t>territories</a:t>
            </a:r>
            <a:r>
              <a:rPr lang="en-AU" dirty="0"/>
              <a:t>. </a:t>
            </a:r>
          </a:p>
          <a:p>
            <a:pPr marL="171450" indent="-171450">
              <a:buFont typeface="Arial" panose="020B0604020202020204" pitchFamily="34" charset="0"/>
              <a:buChar char="•"/>
            </a:pPr>
            <a:r>
              <a:rPr lang="en-AU" dirty="0"/>
              <a:t>A building’s heating and cooling loads are the key </a:t>
            </a:r>
            <a:r>
              <a:rPr lang="en-AU" dirty="0" smtClean="0"/>
              <a:t>factors </a:t>
            </a:r>
            <a:r>
              <a:rPr lang="en-AU" dirty="0"/>
              <a:t>that determines a building’s star rating under the various energy efficiency rating schemes</a:t>
            </a:r>
            <a:r>
              <a:rPr lang="en-AU" dirty="0" smtClean="0"/>
              <a:t>. </a:t>
            </a:r>
            <a:r>
              <a:rPr lang="en-AU" b="1" dirty="0" smtClean="0"/>
              <a:t>ONLY</a:t>
            </a:r>
            <a:r>
              <a:rPr lang="en-AU" b="1" baseline="0" dirty="0" smtClean="0"/>
              <a:t> NatHERS SOFTWARE ALLOCATES A STAR RATING TO BUILDINGS. Software approved for use in H6V2 (Verification using a reference building) is unlikely to allocate a star rating.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The </a:t>
            </a:r>
            <a:r>
              <a:rPr lang="en-AU" sz="1200" dirty="0"/>
              <a:t>classification of conditioned space in a building makes a difference to the calculation of heating and cooling loads and therefore the building’s energy efficiency star rating.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Acceptable heating and cooling loads </a:t>
            </a:r>
            <a:r>
              <a:rPr lang="en-AU" sz="1200" dirty="0" smtClean="0"/>
              <a:t>for buildings are </a:t>
            </a:r>
            <a:r>
              <a:rPr lang="en-AU" sz="1200" dirty="0"/>
              <a:t>different in different climate zones. This is an acknowledgement that it is easier to minimise energy use for heating and cooling in some climates than in other, more extreme climates. For example, it would be difficult to design a building that had no requirement at all for mechanical heating in an alpine area. To require a building in </a:t>
            </a:r>
            <a:r>
              <a:rPr lang="en-AU" sz="1200" dirty="0" smtClean="0"/>
              <a:t>climate zone </a:t>
            </a:r>
            <a:r>
              <a:rPr lang="en-AU" sz="1200" dirty="0"/>
              <a:t>8 to have the same heating and cooling load as a similar sized building in </a:t>
            </a:r>
            <a:r>
              <a:rPr lang="en-AU" sz="1200" dirty="0" smtClean="0"/>
              <a:t>climate </a:t>
            </a:r>
            <a:r>
              <a:rPr lang="en-AU" sz="1200" dirty="0"/>
              <a:t>z</a:t>
            </a:r>
            <a:r>
              <a:rPr lang="en-AU" sz="1200" dirty="0" smtClean="0"/>
              <a:t>one </a:t>
            </a:r>
            <a:r>
              <a:rPr lang="en-AU" sz="1200" dirty="0"/>
              <a:t>1 or 4, would not be reasonable.</a:t>
            </a:r>
          </a:p>
          <a:p>
            <a:pPr marL="171450" indent="-171450">
              <a:buFont typeface="Arial" panose="020B0604020202020204" pitchFamily="34" charset="0"/>
              <a:buChar char="•"/>
            </a:pPr>
            <a:r>
              <a:rPr lang="en-AU" dirty="0"/>
              <a:t>Heating and cooling loads and the software used to determine them is discussed in more detail later in the presentation and in the specific modules that discuss the energy efficiency provisions in </a:t>
            </a:r>
            <a:r>
              <a:rPr lang="en-AU" dirty="0" smtClean="0"/>
              <a:t>Volume </a:t>
            </a:r>
            <a:r>
              <a:rPr lang="en-AU" dirty="0"/>
              <a:t>One and NCC Volume </a:t>
            </a:r>
            <a:r>
              <a:rPr lang="en-AU" dirty="0" smtClean="0"/>
              <a:t>Two</a:t>
            </a:r>
            <a:r>
              <a:rPr lang="en-AU" baseline="0" dirty="0" smtClean="0"/>
              <a:t> (</a:t>
            </a:r>
            <a:r>
              <a:rPr lang="en-AU" i="1" dirty="0" smtClean="0"/>
              <a:t>Using </a:t>
            </a:r>
            <a:r>
              <a:rPr lang="en-AU" i="1" dirty="0"/>
              <a:t>the energy efficiency provisions in NCC Volume One</a:t>
            </a:r>
            <a:r>
              <a:rPr lang="en-AU" dirty="0"/>
              <a:t>, and </a:t>
            </a:r>
            <a:r>
              <a:rPr lang="en-AU" i="1" dirty="0"/>
              <a:t>Using the energy efficiency provisions in NCC Volume </a:t>
            </a:r>
            <a:r>
              <a:rPr lang="en-AU" i="1" dirty="0" smtClean="0"/>
              <a:t>Two</a:t>
            </a:r>
            <a:r>
              <a:rPr lang="en-AU" dirty="0" smtClean="0"/>
              <a:t>).</a:t>
            </a: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6</a:t>
            </a:fld>
            <a:endParaRPr lang="en-AU" dirty="0"/>
          </a:p>
        </p:txBody>
      </p:sp>
    </p:spTree>
    <p:extLst>
      <p:ext uri="{BB962C8B-B14F-4D97-AF65-F5344CB8AC3E}">
        <p14:creationId xmlns:p14="http://schemas.microsoft.com/office/powerpoint/2010/main" val="4084379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 and the image on left.</a:t>
            </a:r>
          </a:p>
          <a:p>
            <a:r>
              <a:rPr lang="en-AU" dirty="0"/>
              <a:t>Click once to see Question 1 and click again to see Answer 1.</a:t>
            </a:r>
          </a:p>
          <a:p>
            <a:r>
              <a:rPr lang="en-AU" dirty="0"/>
              <a:t>Click again to dissolve both Question 1 and Answer 1, and to bring up Question 2.</a:t>
            </a:r>
          </a:p>
          <a:p>
            <a:r>
              <a:rPr lang="en-AU" dirty="0"/>
              <a:t>Click again to see Answer 2.</a:t>
            </a:r>
          </a:p>
          <a:p>
            <a:r>
              <a:rPr lang="en-AU" dirty="0"/>
              <a:t>Click again to dissolve both Question 2 and Answer 2, and to bring up Question 3.</a:t>
            </a:r>
          </a:p>
          <a:p>
            <a:r>
              <a:rPr lang="en-AU" dirty="0"/>
              <a:t>Click again to see Answer 3.</a:t>
            </a:r>
          </a:p>
          <a:p>
            <a:endParaRPr lang="en-AU" dirty="0"/>
          </a:p>
          <a:p>
            <a:r>
              <a:rPr lang="en-AU" dirty="0"/>
              <a:t>Press Enter to see the next slide.</a:t>
            </a:r>
          </a:p>
          <a:p>
            <a:endParaRPr lang="en-AU" dirty="0"/>
          </a:p>
          <a:p>
            <a:r>
              <a:rPr lang="en-AU" b="1" dirty="0"/>
              <a:t>Facilitators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give the trainees some practice interpreting the NCC climate zone map and table, to reinforce the concept of the different climate zones. This should be a relatively quick and simple activity that should help to demystify the idea of climate zones and how to find them.</a:t>
            </a:r>
          </a:p>
          <a:p>
            <a:endParaRPr lang="en-AU" dirty="0"/>
          </a:p>
          <a:p>
            <a:r>
              <a:rPr lang="en-AU" dirty="0"/>
              <a:t>Bring up each question in turn, discuss it, then bring up the answer and discuss the answer.</a:t>
            </a:r>
          </a:p>
          <a:p>
            <a:endParaRPr lang="en-AU" dirty="0"/>
          </a:p>
          <a:p>
            <a:r>
              <a:rPr lang="en-AU" b="1" dirty="0"/>
              <a:t>Questions and answers:</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rPr>
              <a:t>Question 1: Which </a:t>
            </a:r>
            <a:r>
              <a:rPr lang="en-AU" sz="1200" b="1" dirty="0" smtClean="0">
                <a:solidFill>
                  <a:schemeClr val="tx1"/>
                </a:solidFill>
              </a:rPr>
              <a:t>states </a:t>
            </a:r>
            <a:r>
              <a:rPr lang="en-AU" sz="1200" b="1" dirty="0">
                <a:solidFill>
                  <a:schemeClr val="tx1"/>
                </a:solidFill>
              </a:rPr>
              <a:t>or </a:t>
            </a:r>
            <a:r>
              <a:rPr lang="en-AU" sz="1200" b="1" dirty="0" smtClean="0">
                <a:solidFill>
                  <a:schemeClr val="tx1"/>
                </a:solidFill>
              </a:rPr>
              <a:t>territories </a:t>
            </a:r>
            <a:r>
              <a:rPr lang="en-AU" sz="1200" b="1" dirty="0">
                <a:solidFill>
                  <a:schemeClr val="tx1"/>
                </a:solidFill>
              </a:rPr>
              <a:t>have </a:t>
            </a:r>
            <a:r>
              <a:rPr lang="en-AU" sz="1200" b="1" dirty="0" smtClean="0">
                <a:solidFill>
                  <a:schemeClr val="tx1"/>
                </a:solidFill>
              </a:rPr>
              <a:t>climate</a:t>
            </a:r>
            <a:r>
              <a:rPr lang="en-AU" sz="1200" b="1" baseline="0" dirty="0" smtClean="0">
                <a:solidFill>
                  <a:schemeClr val="tx1"/>
                </a:solidFill>
              </a:rPr>
              <a:t> z</a:t>
            </a:r>
            <a:r>
              <a:rPr lang="en-AU" sz="1200" b="1" dirty="0" smtClean="0">
                <a:solidFill>
                  <a:schemeClr val="tx1"/>
                </a:solidFill>
              </a:rPr>
              <a:t>one </a:t>
            </a:r>
            <a:r>
              <a:rPr lang="en-AU" sz="1200" b="1" dirty="0">
                <a:solidFill>
                  <a:schemeClr val="tx1"/>
                </a:solidFill>
              </a:rPr>
              <a:t>8 </a:t>
            </a:r>
            <a:r>
              <a:rPr lang="en-AU" sz="1200" b="1" dirty="0" smtClean="0">
                <a:solidFill>
                  <a:schemeClr val="tx1"/>
                </a:solidFill>
              </a:rPr>
              <a:t>(alpine areas)?</a:t>
            </a:r>
            <a:endParaRPr lang="en-AU" sz="1200" b="1" dirty="0">
              <a:solidFill>
                <a:schemeClr val="tx1"/>
              </a:solidFill>
            </a:endParaRPr>
          </a:p>
          <a:p>
            <a:pPr marL="522900" indent="-342900" algn="l">
              <a:spcBef>
                <a:spcPts val="200"/>
              </a:spcBef>
              <a:spcAft>
                <a:spcPts val="200"/>
              </a:spcAft>
              <a:buFont typeface="Arial" panose="020B0604020202020204" pitchFamily="34" charset="0"/>
              <a:buChar char="•"/>
            </a:pPr>
            <a:r>
              <a:rPr lang="en-AU" sz="1200" b="0" dirty="0">
                <a:solidFill>
                  <a:schemeClr val="tx1"/>
                </a:solidFill>
              </a:rPr>
              <a:t>New South Wales</a:t>
            </a:r>
          </a:p>
          <a:p>
            <a:pPr marL="522900" indent="-342900" algn="l">
              <a:spcBef>
                <a:spcPts val="200"/>
              </a:spcBef>
              <a:spcAft>
                <a:spcPts val="200"/>
              </a:spcAft>
              <a:buFont typeface="Arial" panose="020B0604020202020204" pitchFamily="34" charset="0"/>
              <a:buChar char="•"/>
            </a:pPr>
            <a:r>
              <a:rPr lang="en-AU" sz="1200" b="0" dirty="0">
                <a:solidFill>
                  <a:schemeClr val="tx1"/>
                </a:solidFill>
              </a:rPr>
              <a:t>Victoria</a:t>
            </a:r>
          </a:p>
          <a:p>
            <a:pPr marL="522900" indent="-342900" algn="l">
              <a:spcBef>
                <a:spcPts val="200"/>
              </a:spcBef>
              <a:spcAft>
                <a:spcPts val="200"/>
              </a:spcAft>
              <a:buFont typeface="Arial" panose="020B0604020202020204" pitchFamily="34" charset="0"/>
              <a:buChar char="•"/>
            </a:pPr>
            <a:r>
              <a:rPr lang="en-AU" sz="1200" b="0" dirty="0">
                <a:solidFill>
                  <a:schemeClr val="tx1"/>
                </a:solidFill>
              </a:rPr>
              <a:t>Tasmania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cap="none" spc="0" normalizeH="0" baseline="0" dirty="0">
              <a:ln>
                <a:noFill/>
              </a:ln>
              <a:solidFill>
                <a:schemeClr val="tx1"/>
              </a:solidFill>
              <a:effectLst/>
              <a:uFillTx/>
              <a:cs typeface="Arial" panose="020B0604020202020204" pitchFamily="34" charset="0"/>
              <a:sym typeface="Helvetica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cap="none" spc="0" normalizeH="0" baseline="0" dirty="0">
                <a:ln>
                  <a:noFill/>
                </a:ln>
                <a:solidFill>
                  <a:schemeClr val="tx1"/>
                </a:solidFill>
                <a:effectLst/>
                <a:uFillTx/>
                <a:cs typeface="Arial" panose="020B0604020202020204" pitchFamily="34" charset="0"/>
                <a:sym typeface="Helvetica Light"/>
              </a:rPr>
              <a:t>Question </a:t>
            </a:r>
            <a:r>
              <a:rPr kumimoji="0" lang="en-AU" sz="1200" b="1" i="0" u="none" strike="noStrike" cap="none" spc="0" normalizeH="0" baseline="0" dirty="0" smtClean="0">
                <a:ln>
                  <a:noFill/>
                </a:ln>
                <a:solidFill>
                  <a:schemeClr val="tx1"/>
                </a:solidFill>
                <a:effectLst/>
                <a:uFillTx/>
                <a:cs typeface="Arial" panose="020B0604020202020204" pitchFamily="34" charset="0"/>
                <a:sym typeface="Helvetica Light"/>
              </a:rPr>
              <a:t>2: </a:t>
            </a:r>
            <a:r>
              <a:rPr lang="en-AU" sz="1200" b="1" dirty="0">
                <a:solidFill>
                  <a:schemeClr val="tx1"/>
                </a:solidFill>
              </a:rPr>
              <a:t>Are Adelaide and Perth in the same </a:t>
            </a:r>
            <a:r>
              <a:rPr lang="en-AU" sz="1200" b="1" dirty="0" smtClean="0">
                <a:solidFill>
                  <a:schemeClr val="tx1"/>
                </a:solidFill>
              </a:rPr>
              <a:t>or different climate zones?</a:t>
            </a:r>
            <a:endParaRPr kumimoji="0" lang="en-AU" sz="1200" b="1" i="0" u="none" strike="noStrike" cap="none" spc="0" normalizeH="0" baseline="0" dirty="0">
              <a:ln>
                <a:noFill/>
              </a:ln>
              <a:solidFill>
                <a:schemeClr val="tx1"/>
              </a:solidFill>
              <a:effectLst/>
              <a:uFillTx/>
              <a:cs typeface="Arial" panose="020B0604020202020204" pitchFamily="34" charset="0"/>
              <a:sym typeface="Helvetica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Both capital cities are in climate </a:t>
            </a:r>
            <a:r>
              <a:rPr lang="en-AU" dirty="0" smtClean="0"/>
              <a:t>zone </a:t>
            </a:r>
            <a:r>
              <a:rPr lang="en-AU" dirty="0"/>
              <a:t>5 </a:t>
            </a:r>
            <a:r>
              <a:rPr lang="en-AU" dirty="0" smtClean="0"/>
              <a:t>(warm temperate).</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dirty="0">
              <a:solidFill>
                <a:schemeClr val="tx1"/>
              </a:solidFill>
            </a:endParaRPr>
          </a:p>
          <a:p>
            <a:pPr>
              <a:spcBef>
                <a:spcPts val="200"/>
              </a:spcBef>
              <a:spcAft>
                <a:spcPts val="200"/>
              </a:spcAft>
            </a:pPr>
            <a:r>
              <a:rPr lang="en-AU" sz="1200" b="1" dirty="0">
                <a:solidFill>
                  <a:schemeClr val="tx1"/>
                </a:solidFill>
              </a:rPr>
              <a:t>Question 3: Exmouth and Dampier in Western Australia and Mackay and Rockhampton in Queensland are </a:t>
            </a:r>
            <a:r>
              <a:rPr lang="en-AU" sz="1200" b="1" dirty="0" smtClean="0">
                <a:solidFill>
                  <a:schemeClr val="tx1"/>
                </a:solidFill>
              </a:rPr>
              <a:t>of similar </a:t>
            </a:r>
            <a:r>
              <a:rPr lang="en-AU" sz="1200" b="1" dirty="0">
                <a:solidFill>
                  <a:schemeClr val="tx1"/>
                </a:solidFill>
              </a:rPr>
              <a:t>latitudes. </a:t>
            </a:r>
          </a:p>
          <a:p>
            <a:pPr>
              <a:spcBef>
                <a:spcPts val="300"/>
              </a:spcBef>
              <a:spcAft>
                <a:spcPts val="300"/>
              </a:spcAft>
            </a:pPr>
            <a:r>
              <a:rPr lang="en-AU" sz="1200" b="1" dirty="0">
                <a:solidFill>
                  <a:schemeClr val="tx1"/>
                </a:solidFill>
              </a:rPr>
              <a:t>Are they in the same climate zone?</a:t>
            </a:r>
          </a:p>
          <a:p>
            <a:pPr marL="180000">
              <a:spcBef>
                <a:spcPts val="200"/>
              </a:spcBef>
              <a:spcAft>
                <a:spcPts val="200"/>
              </a:spcAft>
            </a:pPr>
            <a:r>
              <a:rPr lang="en-AU" sz="1200" b="0" dirty="0">
                <a:solidFill>
                  <a:schemeClr val="tx1"/>
                </a:solidFill>
              </a:rPr>
              <a:t>No.</a:t>
            </a:r>
          </a:p>
          <a:p>
            <a:pPr marL="522900" indent="-342900">
              <a:spcBef>
                <a:spcPts val="200"/>
              </a:spcBef>
              <a:spcAft>
                <a:spcPts val="200"/>
              </a:spcAft>
              <a:buFont typeface="Arial" panose="020B0604020202020204" pitchFamily="34" charset="0"/>
              <a:buChar char="•"/>
            </a:pPr>
            <a:r>
              <a:rPr lang="en-AU" sz="1200" b="0" dirty="0">
                <a:solidFill>
                  <a:schemeClr val="tx1"/>
                </a:solidFill>
              </a:rPr>
              <a:t>Exmouth and Dampier = </a:t>
            </a:r>
            <a:r>
              <a:rPr lang="en-AU" sz="1200" b="0" dirty="0" smtClean="0">
                <a:solidFill>
                  <a:schemeClr val="tx1"/>
                </a:solidFill>
              </a:rPr>
              <a:t>climate zone </a:t>
            </a:r>
            <a:r>
              <a:rPr lang="en-AU" sz="1200" b="0" dirty="0">
                <a:solidFill>
                  <a:schemeClr val="tx1"/>
                </a:solidFill>
              </a:rPr>
              <a:t>1 </a:t>
            </a:r>
            <a:r>
              <a:rPr lang="en-AU" sz="1200" b="0" dirty="0" smtClean="0">
                <a:solidFill>
                  <a:schemeClr val="tx1"/>
                </a:solidFill>
              </a:rPr>
              <a:t>(high </a:t>
            </a:r>
            <a:r>
              <a:rPr lang="en-AU" sz="1200" b="0" dirty="0">
                <a:solidFill>
                  <a:schemeClr val="tx1"/>
                </a:solidFill>
                <a:latin typeface="Arial" panose="020B0604020202020204" pitchFamily="34" charset="0"/>
                <a:cs typeface="Arial" panose="020B0604020202020204" pitchFamily="34" charset="0"/>
              </a:rPr>
              <a:t>humidity summer, warm </a:t>
            </a:r>
            <a:r>
              <a:rPr lang="en-AU" sz="1200" b="0" dirty="0" smtClean="0">
                <a:solidFill>
                  <a:schemeClr val="tx1"/>
                </a:solidFill>
                <a:latin typeface="Arial" panose="020B0604020202020204" pitchFamily="34" charset="0"/>
                <a:cs typeface="Arial" panose="020B0604020202020204" pitchFamily="34" charset="0"/>
              </a:rPr>
              <a:t>winter)</a:t>
            </a:r>
            <a:endParaRPr lang="en-AU" sz="1200" b="0" dirty="0">
              <a:solidFill>
                <a:schemeClr val="tx1"/>
              </a:solidFill>
              <a:latin typeface="Arial" panose="020B0604020202020204" pitchFamily="34" charset="0"/>
              <a:cs typeface="Arial" panose="020B0604020202020204" pitchFamily="34" charset="0"/>
            </a:endParaRPr>
          </a:p>
          <a:p>
            <a:pPr marL="522900" indent="-342900">
              <a:spcBef>
                <a:spcPts val="200"/>
              </a:spcBef>
              <a:spcAft>
                <a:spcPts val="200"/>
              </a:spcAft>
              <a:buFont typeface="Arial" panose="020B0604020202020204" pitchFamily="34" charset="0"/>
              <a:buChar char="•"/>
            </a:pPr>
            <a:r>
              <a:rPr lang="en-AU" sz="1200" b="0" dirty="0">
                <a:solidFill>
                  <a:schemeClr val="tx1"/>
                </a:solidFill>
                <a:latin typeface="Arial" panose="020B0604020202020204" pitchFamily="34" charset="0"/>
                <a:cs typeface="Arial" panose="020B0604020202020204" pitchFamily="34" charset="0"/>
              </a:rPr>
              <a:t>Mackay and Rockhampton = </a:t>
            </a:r>
            <a:r>
              <a:rPr lang="en-AU" sz="1200" b="0" dirty="0" smtClean="0">
                <a:solidFill>
                  <a:schemeClr val="tx1"/>
                </a:solidFill>
                <a:latin typeface="Arial" panose="020B0604020202020204" pitchFamily="34" charset="0"/>
                <a:cs typeface="Arial" panose="020B0604020202020204" pitchFamily="34" charset="0"/>
              </a:rPr>
              <a:t>climate</a:t>
            </a:r>
            <a:r>
              <a:rPr lang="en-AU" sz="1200" b="0" baseline="0" dirty="0" smtClean="0">
                <a:solidFill>
                  <a:schemeClr val="tx1"/>
                </a:solidFill>
                <a:latin typeface="Arial" panose="020B0604020202020204" pitchFamily="34" charset="0"/>
                <a:cs typeface="Arial" panose="020B0604020202020204" pitchFamily="34" charset="0"/>
              </a:rPr>
              <a:t> z</a:t>
            </a:r>
            <a:r>
              <a:rPr lang="en-AU" sz="1200" b="0" dirty="0" smtClean="0">
                <a:solidFill>
                  <a:schemeClr val="tx1"/>
                </a:solidFill>
                <a:latin typeface="Arial" panose="020B0604020202020204" pitchFamily="34" charset="0"/>
                <a:cs typeface="Arial" panose="020B0604020202020204" pitchFamily="34" charset="0"/>
              </a:rPr>
              <a:t>one </a:t>
            </a:r>
            <a:r>
              <a:rPr lang="en-AU" sz="1200" b="0" dirty="0">
                <a:solidFill>
                  <a:schemeClr val="tx1"/>
                </a:solidFill>
                <a:latin typeface="Arial" panose="020B0604020202020204" pitchFamily="34" charset="0"/>
                <a:cs typeface="Arial" panose="020B0604020202020204" pitchFamily="34" charset="0"/>
              </a:rPr>
              <a:t>2 </a:t>
            </a:r>
            <a:r>
              <a:rPr lang="en-AU" sz="1200" b="0" dirty="0" smtClean="0">
                <a:solidFill>
                  <a:schemeClr val="tx1"/>
                </a:solidFill>
                <a:latin typeface="Arial" panose="020B0604020202020204" pitchFamily="34" charset="0"/>
                <a:cs typeface="Arial" panose="020B0604020202020204" pitchFamily="34" charset="0"/>
              </a:rPr>
              <a:t>(warm </a:t>
            </a:r>
            <a:r>
              <a:rPr lang="en-AU" sz="1200" b="0" dirty="0">
                <a:solidFill>
                  <a:schemeClr val="tx1"/>
                </a:solidFill>
                <a:latin typeface="Arial" panose="020B0604020202020204" pitchFamily="34" charset="0"/>
                <a:cs typeface="Arial" panose="020B0604020202020204" pitchFamily="34" charset="0"/>
              </a:rPr>
              <a:t>humid summer, mild </a:t>
            </a:r>
            <a:r>
              <a:rPr lang="en-AU" sz="1200" b="0" dirty="0" smtClean="0">
                <a:solidFill>
                  <a:schemeClr val="tx1"/>
                </a:solidFill>
                <a:latin typeface="Arial" panose="020B0604020202020204" pitchFamily="34" charset="0"/>
                <a:cs typeface="Arial" panose="020B0604020202020204" pitchFamily="34" charset="0"/>
              </a:rPr>
              <a:t>winter).</a:t>
            </a:r>
            <a:endParaRPr lang="en-AU" sz="1200" b="0" dirty="0">
              <a:solidFill>
                <a:schemeClr val="tx1"/>
              </a:solidFill>
            </a:endParaRPr>
          </a:p>
          <a:p>
            <a:pPr>
              <a:spcBef>
                <a:spcPts val="300"/>
              </a:spcBef>
              <a:spcAft>
                <a:spcPts val="300"/>
              </a:spcAft>
            </a:pPr>
            <a:endParaRPr kumimoji="0" lang="en-AU" sz="1200" b="0" i="0" u="none" strike="noStrike" cap="none" spc="0" normalizeH="0" baseline="0" dirty="0">
              <a:ln>
                <a:noFill/>
              </a:ln>
              <a:solidFill>
                <a:schemeClr val="tx1"/>
              </a:solidFill>
              <a:effectLst/>
              <a:uFillTx/>
              <a:cs typeface="Arial" panose="020B0604020202020204" pitchFamily="34" charset="0"/>
              <a:sym typeface="Helvetica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dirty="0">
              <a:solidFill>
                <a:schemeClr val="tx1"/>
              </a:solidFill>
            </a:endParaRPr>
          </a:p>
          <a:p>
            <a:endParaRPr lang="en-AU" b="1" dirty="0"/>
          </a:p>
          <a:p>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7</a:t>
            </a:fld>
            <a:endParaRPr lang="en-AU" dirty="0"/>
          </a:p>
        </p:txBody>
      </p:sp>
    </p:spTree>
    <p:extLst>
      <p:ext uri="{BB962C8B-B14F-4D97-AF65-F5344CB8AC3E}">
        <p14:creationId xmlns:p14="http://schemas.microsoft.com/office/powerpoint/2010/main" val="437388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instruction in the banner and </a:t>
            </a:r>
            <a:r>
              <a:rPr lang="en-AU" b="0" dirty="0" smtClean="0"/>
              <a:t>4 </a:t>
            </a:r>
            <a:r>
              <a:rPr lang="en-AU" b="0" dirty="0"/>
              <a:t>sentences below. Each sentence has a word or phrase missing.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sentence or its radio button to see a popup which contains the missing term.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 careful not to click outside </a:t>
            </a:r>
            <a:r>
              <a:rPr lang="en-AU" dirty="0" smtClean="0"/>
              <a:t>the </a:t>
            </a:r>
            <a:r>
              <a:rPr lang="en-AU" dirty="0"/>
              <a:t>sentences,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Press Enter to progress to the next slide.</a:t>
            </a:r>
          </a:p>
          <a:p>
            <a:endParaRPr lang="en-AU" b="1" dirty="0"/>
          </a:p>
          <a:p>
            <a:r>
              <a:rPr lang="en-AU" b="1" dirty="0"/>
              <a:t>Facilitator notes</a:t>
            </a:r>
          </a:p>
          <a:p>
            <a:r>
              <a:rPr lang="en-AU" dirty="0"/>
              <a:t>The purpose of this slide is to reinforce some of the key terminology by asking the trainees to select the correct term to complete each sentence. </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Read each sentence, leaving out the term required, and ask the trainees to suggest the missing term.  Discuss their answers, if they are not correct. Refer them to the NCC to check definitions if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each sentence to see the appropriate term appear in the sentence.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that the NCC definitions for some of these terms vary a little depending on which </a:t>
            </a:r>
            <a:r>
              <a:rPr lang="en-AU" dirty="0" smtClean="0"/>
              <a:t>volume </a:t>
            </a:r>
            <a:r>
              <a:rPr lang="en-AU" dirty="0"/>
              <a:t>you are </a:t>
            </a:r>
            <a:r>
              <a:rPr lang="en-AU" dirty="0" smtClean="0"/>
              <a:t>using, e.g</a:t>
            </a:r>
            <a:r>
              <a:rPr lang="en-AU" dirty="0"/>
              <a:t>. conditioned space and unconditioned space. Hence, the definitions on the slide specify that the definitions refer to a house (typically a Class 1 building).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Answers:</a:t>
            </a:r>
          </a:p>
          <a:p>
            <a:pPr marL="0" marR="0" lvl="0" indent="0" algn="l" defTabSz="914400" rtl="0" eaLnBrk="1" fontAlgn="auto" latinLnBrk="0" hangingPunct="1">
              <a:lnSpc>
                <a:spcPct val="110000"/>
              </a:lnSpc>
              <a:spcBef>
                <a:spcPts val="200"/>
              </a:spcBef>
              <a:spcAft>
                <a:spcPts val="200"/>
              </a:spcAft>
              <a:buClrTx/>
              <a:buSzTx/>
              <a:buFontTx/>
              <a:buNone/>
              <a:tabLst/>
              <a:defRPr/>
            </a:pPr>
            <a:r>
              <a:rPr lang="en-AU" b="1" dirty="0"/>
              <a:t>Option 1: </a:t>
            </a:r>
            <a:r>
              <a:rPr lang="en-AU" b="0" dirty="0"/>
              <a:t> </a:t>
            </a:r>
            <a:r>
              <a:rPr lang="en-AU" sz="1200" dirty="0">
                <a:solidFill>
                  <a:schemeClr val="tx1"/>
                </a:solidFill>
              </a:rPr>
              <a:t>A building’s </a:t>
            </a:r>
            <a:r>
              <a:rPr lang="en-AU" sz="1200" b="1" dirty="0">
                <a:solidFill>
                  <a:schemeClr val="tx1"/>
                </a:solidFill>
              </a:rPr>
              <a:t>heating/cooling load</a:t>
            </a:r>
            <a:r>
              <a:rPr lang="en-AU" sz="1200" b="1" dirty="0">
                <a:solidFill>
                  <a:schemeClr val="accent2"/>
                </a:solidFill>
              </a:rPr>
              <a:t> </a:t>
            </a:r>
            <a:r>
              <a:rPr lang="en-AU" sz="1200" dirty="0">
                <a:solidFill>
                  <a:schemeClr val="tx1"/>
                </a:solidFill>
              </a:rPr>
              <a:t>represents the amount of energy required to maintain a comfortable temperature in that building.</a:t>
            </a:r>
          </a:p>
          <a:p>
            <a:pPr marL="0" marR="0" lvl="0" indent="0" algn="l" defTabSz="914400" rtl="0" eaLnBrk="1" fontAlgn="auto" latinLnBrk="0" hangingPunct="1">
              <a:lnSpc>
                <a:spcPct val="110000"/>
              </a:lnSpc>
              <a:spcBef>
                <a:spcPts val="200"/>
              </a:spcBef>
              <a:spcAft>
                <a:spcPts val="200"/>
              </a:spcAft>
              <a:buClrTx/>
              <a:buSzTx/>
              <a:buFontTx/>
              <a:buNone/>
              <a:tabLst/>
              <a:defRPr/>
            </a:pPr>
            <a:endParaRPr lang="en-AU" sz="1200" dirty="0">
              <a:solidFill>
                <a:schemeClr val="tx1"/>
              </a:solidFill>
            </a:endParaRPr>
          </a:p>
          <a:p>
            <a:pPr marL="0" marR="0" lvl="0" indent="0" algn="l" defTabSz="914400" rtl="0" eaLnBrk="1" fontAlgn="auto" latinLnBrk="0" hangingPunct="1">
              <a:lnSpc>
                <a:spcPct val="110000"/>
              </a:lnSpc>
              <a:spcBef>
                <a:spcPts val="200"/>
              </a:spcBef>
              <a:spcAft>
                <a:spcPts val="200"/>
              </a:spcAft>
              <a:buClrTx/>
              <a:buSzTx/>
              <a:buFontTx/>
              <a:buNone/>
              <a:tabLst/>
              <a:defRPr/>
            </a:pPr>
            <a:r>
              <a:rPr lang="en-AU" b="1" dirty="0"/>
              <a:t>Option 2:  </a:t>
            </a:r>
            <a:r>
              <a:rPr lang="en-AU" sz="1200" dirty="0">
                <a:solidFill>
                  <a:schemeClr val="tx1"/>
                </a:solidFill>
              </a:rPr>
              <a:t>A building’s structural elements, such as the walls, roof, ceilings, glazing and floors, are referred to as the</a:t>
            </a:r>
            <a:r>
              <a:rPr lang="en-AU" sz="1200" b="1" dirty="0">
                <a:solidFill>
                  <a:schemeClr val="tx1"/>
                </a:solidFill>
              </a:rPr>
              <a:t> building fabric</a:t>
            </a:r>
            <a:r>
              <a:rPr lang="en-AU" sz="1200" dirty="0">
                <a:solidFill>
                  <a:schemeClr val="tx1"/>
                </a:solidFill>
              </a:rPr>
              <a:t>.</a:t>
            </a:r>
          </a:p>
          <a:p>
            <a:pPr marL="0" marR="0" lvl="0" indent="0" algn="l" defTabSz="914400" rtl="0" eaLnBrk="1" fontAlgn="auto" latinLnBrk="0" hangingPunct="1">
              <a:lnSpc>
                <a:spcPct val="110000"/>
              </a:lnSpc>
              <a:spcBef>
                <a:spcPts val="200"/>
              </a:spcBef>
              <a:spcAft>
                <a:spcPts val="200"/>
              </a:spcAft>
              <a:buClrTx/>
              <a:buSzTx/>
              <a:buFontTx/>
              <a:buNone/>
              <a:tabLst/>
              <a:defRPr/>
            </a:pPr>
            <a:endParaRPr lang="en-AU" b="0" dirty="0">
              <a:solidFill>
                <a:schemeClr val="tx1"/>
              </a:solidFill>
            </a:endParaRPr>
          </a:p>
          <a:p>
            <a:pPr marL="0" marR="0" lvl="0" indent="0" algn="l" defTabSz="914400" rtl="0" eaLnBrk="1" fontAlgn="auto" latinLnBrk="0" hangingPunct="1">
              <a:lnSpc>
                <a:spcPct val="110000"/>
              </a:lnSpc>
              <a:spcBef>
                <a:spcPts val="200"/>
              </a:spcBef>
              <a:spcAft>
                <a:spcPts val="200"/>
              </a:spcAft>
              <a:buClrTx/>
              <a:buSzTx/>
              <a:buFontTx/>
              <a:buNone/>
              <a:tabLst/>
              <a:defRPr/>
            </a:pPr>
            <a:r>
              <a:rPr lang="en-AU" b="1" dirty="0"/>
              <a:t>Option 3: </a:t>
            </a:r>
            <a:r>
              <a:rPr lang="en-AU" b="0" dirty="0"/>
              <a:t> </a:t>
            </a:r>
            <a:r>
              <a:rPr lang="en-AU" sz="1200" dirty="0">
                <a:solidFill>
                  <a:schemeClr val="tx1"/>
                </a:solidFill>
              </a:rPr>
              <a:t>A </a:t>
            </a:r>
            <a:r>
              <a:rPr lang="en-AU" sz="1200" b="1" dirty="0">
                <a:solidFill>
                  <a:schemeClr val="tx1"/>
                </a:solidFill>
              </a:rPr>
              <a:t>conditioned space </a:t>
            </a:r>
            <a:r>
              <a:rPr lang="en-AU" sz="1200" dirty="0">
                <a:solidFill>
                  <a:schemeClr val="tx1"/>
                </a:solidFill>
              </a:rPr>
              <a:t>in a house is a space that is heated or cooled to maintain a comfortable temperature.</a:t>
            </a:r>
          </a:p>
          <a:p>
            <a:pPr marL="0" marR="0" lvl="0" indent="0" algn="l" defTabSz="914400" rtl="0" eaLnBrk="1" fontAlgn="auto" latinLnBrk="0" hangingPunct="1">
              <a:lnSpc>
                <a:spcPct val="110000"/>
              </a:lnSpc>
              <a:spcBef>
                <a:spcPts val="200"/>
              </a:spcBef>
              <a:spcAft>
                <a:spcPts val="200"/>
              </a:spcAft>
              <a:buClrTx/>
              <a:buSzTx/>
              <a:buFontTx/>
              <a:buNone/>
              <a:tabLst/>
              <a:defRPr/>
            </a:pPr>
            <a:endParaRPr lang="en-AU" sz="1200" dirty="0">
              <a:solidFill>
                <a:schemeClr val="tx1"/>
              </a:solidFill>
            </a:endParaRPr>
          </a:p>
          <a:p>
            <a:pPr marL="0" marR="0" lvl="0" indent="0" algn="l" defTabSz="914400" rtl="0" eaLnBrk="1" fontAlgn="auto" latinLnBrk="0" hangingPunct="1">
              <a:lnSpc>
                <a:spcPct val="110000"/>
              </a:lnSpc>
              <a:spcBef>
                <a:spcPts val="200"/>
              </a:spcBef>
              <a:spcAft>
                <a:spcPts val="200"/>
              </a:spcAft>
              <a:buClrTx/>
              <a:buSzTx/>
              <a:buFontTx/>
              <a:buNone/>
              <a:tabLst/>
              <a:defRPr/>
            </a:pPr>
            <a:r>
              <a:rPr lang="en-AU" b="1" dirty="0"/>
              <a:t>Option 4: </a:t>
            </a:r>
            <a:r>
              <a:rPr lang="en-AU" sz="1200" dirty="0">
                <a:solidFill>
                  <a:schemeClr val="tx1"/>
                </a:solidFill>
              </a:rPr>
              <a:t>Any space that does not have any services to heat, cool or otherwise alter the temperature of the air </a:t>
            </a:r>
            <a:r>
              <a:rPr lang="en-AU" sz="1200" dirty="0"/>
              <a:t>is described as an </a:t>
            </a:r>
            <a:r>
              <a:rPr lang="en-AU" sz="1200" b="1" dirty="0"/>
              <a:t>unconditioned space</a:t>
            </a:r>
            <a:r>
              <a:rPr lang="en-AU" sz="1200" dirty="0" smtClean="0"/>
              <a:t>.</a:t>
            </a:r>
            <a:endParaRPr lang="en-AU" sz="1200" dirty="0">
              <a:solidFill>
                <a:schemeClr val="tx1"/>
              </a:solidFill>
            </a:endParaRPr>
          </a:p>
          <a:p>
            <a:pPr marL="0" marR="0" lvl="0" indent="0" algn="l" defTabSz="914400" rtl="0" eaLnBrk="1" fontAlgn="auto" latinLnBrk="0" hangingPunct="1">
              <a:lnSpc>
                <a:spcPct val="110000"/>
              </a:lnSpc>
              <a:spcBef>
                <a:spcPts val="200"/>
              </a:spcBef>
              <a:spcAft>
                <a:spcPts val="20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8</a:t>
            </a:fld>
            <a:endParaRPr lang="en-AU" dirty="0"/>
          </a:p>
        </p:txBody>
      </p:sp>
    </p:spTree>
    <p:extLst>
      <p:ext uri="{BB962C8B-B14F-4D97-AF65-F5344CB8AC3E}">
        <p14:creationId xmlns:p14="http://schemas.microsoft.com/office/powerpoint/2010/main" val="1638142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all the text and images visible on the slide, except for the answer to the question.</a:t>
            </a:r>
          </a:p>
          <a:p>
            <a:r>
              <a:rPr lang="en-AU" dirty="0"/>
              <a:t>Press Enter to bring up the answer to the question in a blue highlight box at the bottom of the slide.</a:t>
            </a:r>
          </a:p>
          <a:p>
            <a:endParaRPr lang="en-AU" dirty="0"/>
          </a:p>
          <a:p>
            <a:r>
              <a:rPr lang="en-AU" b="1" dirty="0"/>
              <a:t>Facilitators notes</a:t>
            </a:r>
          </a:p>
          <a:p>
            <a:r>
              <a:rPr lang="en-AU" dirty="0"/>
              <a:t>The purpose of this slide is to review and reinforce the meaning of the term “building envelope”.  It is a relatively simple activity but requires trainees to remember the term, rather than simply recognising it. The answer provides some additional reinforcement of the meaning of this term, and it can also be used to reinforce the distinction between the building fabric and the building envelope.</a:t>
            </a:r>
          </a:p>
          <a:p>
            <a:endParaRPr lang="en-AU" dirty="0"/>
          </a:p>
          <a:p>
            <a:r>
              <a:rPr lang="en-AU" dirty="0"/>
              <a:t>Ask the question on the slide and discuss the trainees’ answers. </a:t>
            </a:r>
          </a:p>
          <a:p>
            <a:endParaRPr lang="en-AU" dirty="0"/>
          </a:p>
          <a:p>
            <a:r>
              <a:rPr lang="en-AU" dirty="0"/>
              <a:t>At the appropriate time, bring up the answer to the question and discuss the trainees’ answers.  </a:t>
            </a:r>
          </a:p>
          <a:p>
            <a:endParaRPr lang="en-AU" dirty="0"/>
          </a:p>
          <a:p>
            <a:r>
              <a:rPr lang="en-AU" b="1" dirty="0"/>
              <a:t>Things you could discuss on this slide:</a:t>
            </a:r>
          </a:p>
          <a:p>
            <a:r>
              <a:rPr lang="en-AU" dirty="0"/>
              <a:t>The building fabric is all the structural elements and other components used to make a building, which includes the roof, ceiling, walls, glazing and floors. The parts of the building fabric that separate conditioned from non-conditioned spaces belong to the building envelope. </a:t>
            </a:r>
          </a:p>
          <a:p>
            <a:r>
              <a:rPr lang="en-AU" dirty="0"/>
              <a:t>Not all parts of the building fabric will separate conditioned and non-conditioned spaces – some will separate non-conditioned spaces from each other, or they will separate conditioned spaces, e.g. internal walls.</a:t>
            </a:r>
          </a:p>
          <a:p>
            <a:endParaRPr lang="en-AU" dirty="0"/>
          </a:p>
          <a:p>
            <a:r>
              <a:rPr lang="en-AU" b="1" dirty="0"/>
              <a:t>Answer</a:t>
            </a:r>
            <a:r>
              <a:rPr lang="en-AU" dirty="0"/>
              <a:t>: </a:t>
            </a:r>
          </a:p>
          <a:p>
            <a:pPr>
              <a:spcBef>
                <a:spcPts val="1800"/>
              </a:spcBef>
            </a:pPr>
            <a:r>
              <a:rPr lang="en-US" sz="1200" dirty="0"/>
              <a:t>The building envelope. </a:t>
            </a:r>
          </a:p>
          <a:p>
            <a:pPr>
              <a:spcBef>
                <a:spcPts val="1800"/>
              </a:spcBef>
            </a:pPr>
            <a:r>
              <a:rPr lang="en-US" sz="1200" dirty="0"/>
              <a:t>The design, materials and construction of a building’s envelope help to prevent unwanted transfer of heat into and out of the building. This helps to keep the living spaces at a comfortable temperature while minimising energy use. </a:t>
            </a:r>
          </a:p>
          <a:p>
            <a:pPr>
              <a:spcBef>
                <a:spcPts val="1800"/>
              </a:spcBef>
            </a:pPr>
            <a:endParaRPr lang="en-US" sz="1200" dirty="0"/>
          </a:p>
        </p:txBody>
      </p:sp>
      <p:sp>
        <p:nvSpPr>
          <p:cNvPr id="4" name="Slide Number Placeholder 3"/>
          <p:cNvSpPr>
            <a:spLocks noGrp="1"/>
          </p:cNvSpPr>
          <p:nvPr>
            <p:ph type="sldNum" sz="quarter" idx="5"/>
          </p:nvPr>
        </p:nvSpPr>
        <p:spPr/>
        <p:txBody>
          <a:bodyPr/>
          <a:lstStyle/>
          <a:p>
            <a:fld id="{0E50A956-E16B-47C1-852D-BC3DD0564875}" type="slidenum">
              <a:rPr lang="en-AU" smtClean="0"/>
              <a:t>9</a:t>
            </a:fld>
            <a:endParaRPr lang="en-AU" dirty="0"/>
          </a:p>
        </p:txBody>
      </p:sp>
    </p:spTree>
    <p:extLst>
      <p:ext uri="{BB962C8B-B14F-4D97-AF65-F5344CB8AC3E}">
        <p14:creationId xmlns:p14="http://schemas.microsoft.com/office/powerpoint/2010/main" val="3753377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2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12.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slideMaster" Target="../slideMasters/slideMaster2.xml"/><Relationship Id="rId1" Type="http://schemas.openxmlformats.org/officeDocument/2006/relationships/tags" Target="../tags/tag36.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2.xml"/><Relationship Id="rId1" Type="http://schemas.openxmlformats.org/officeDocument/2006/relationships/tags" Target="../tags/tag37.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19.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Master" Target="../slideMasters/slideMaster2.xml"/><Relationship Id="rId1" Type="http://schemas.openxmlformats.org/officeDocument/2006/relationships/tags" Target="../tags/tag3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2.xml"/><Relationship Id="rId1" Type="http://schemas.openxmlformats.org/officeDocument/2006/relationships/tags" Target="../tags/tag39.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image" Target="../media/image24.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Master" Target="../slideMasters/slideMaster2.xml"/><Relationship Id="rId1" Type="http://schemas.openxmlformats.org/officeDocument/2006/relationships/tags" Target="../tags/tag41.xml"/><Relationship Id="rId6" Type="http://schemas.openxmlformats.org/officeDocument/2006/relationships/image" Target="../media/image25.jpe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2.xml"/><Relationship Id="rId1" Type="http://schemas.openxmlformats.org/officeDocument/2006/relationships/tags" Target="../tags/tag42.xml"/><Relationship Id="rId6" Type="http://schemas.openxmlformats.org/officeDocument/2006/relationships/image" Target="../media/image4.jpeg"/><Relationship Id="rId5" Type="http://schemas.openxmlformats.org/officeDocument/2006/relationships/image" Target="../media/image1.jpeg"/><Relationship Id="rId4" Type="http://schemas.openxmlformats.org/officeDocument/2006/relationships/image" Target="../media/image26.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Master" Target="../slideMasters/slideMaster2.xml"/><Relationship Id="rId1" Type="http://schemas.openxmlformats.org/officeDocument/2006/relationships/tags" Target="../tags/tag4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Slide with text">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 name="Slide Title">
            <a:extLst>
              <a:ext uri="{FF2B5EF4-FFF2-40B4-BE49-F238E27FC236}">
                <a16:creationId xmlns="" xmlns:a16="http://schemas.microsoft.com/office/drawing/2014/main"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
        <p:nvSpPr>
          <p:cNvPr id="3" name="Main slide text">
            <a:extLst>
              <a:ext uri="{FF2B5EF4-FFF2-40B4-BE49-F238E27FC236}">
                <a16:creationId xmlns="" xmlns:a16="http://schemas.microsoft.com/office/drawing/2014/main" id="{8F87CAC9-08C4-4C4F-BF83-40751681DF68}"/>
              </a:ext>
            </a:extLst>
          </p:cNvPr>
          <p:cNvSpPr>
            <a:spLocks noGrp="1"/>
          </p:cNvSpPr>
          <p:nvPr>
            <p:ph type="body" sz="quarter" idx="10" hasCustomPrompt="1"/>
          </p:nvPr>
        </p:nvSpPr>
        <p:spPr>
          <a:xfrm>
            <a:off x="334963" y="2006600"/>
            <a:ext cx="5761037"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16248614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026" userDrawn="1">
          <p15:clr>
            <a:srgbClr val="FBAE40"/>
          </p15:clr>
        </p15:guide>
        <p15:guide id="2" pos="52" userDrawn="1">
          <p15:clr>
            <a:srgbClr val="FBAE40"/>
          </p15:clr>
        </p15:guide>
        <p15:guide id="3" orient="horz" pos="4133" userDrawn="1">
          <p15:clr>
            <a:srgbClr val="FBAE40"/>
          </p15:clr>
        </p15:guide>
        <p15:guide id="4" pos="7469" userDrawn="1">
          <p15:clr>
            <a:srgbClr val="FBAE40"/>
          </p15:clr>
        </p15:guide>
        <p15:guide id="5" pos="3840" userDrawn="1">
          <p15:clr>
            <a:srgbClr val="FBAE40"/>
          </p15:clr>
        </p15:guide>
        <p15:guide id="6" pos="211" userDrawn="1">
          <p15:clr>
            <a:srgbClr val="FBAE40"/>
          </p15:clr>
        </p15:guide>
        <p15:guide id="7" pos="75" userDrawn="1">
          <p15:clr>
            <a:srgbClr val="FBAE40"/>
          </p15:clr>
        </p15:guide>
        <p15:guide id="8" orient="horz" pos="731" userDrawn="1">
          <p15:clr>
            <a:srgbClr val="FBAE40"/>
          </p15:clr>
        </p15:guide>
        <p15:guide id="9" pos="61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or picture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AC84E2CA-6F26-4196-9C42-A6287C824100}"/>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 xmlns:a16="http://schemas.microsoft.com/office/drawing/2014/main"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18292163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re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cxnSp>
        <p:nvCxnSpPr>
          <p:cNvPr id="48" name="Straight Connector 47">
            <a:extLst>
              <a:ext uri="{FF2B5EF4-FFF2-40B4-BE49-F238E27FC236}">
                <a16:creationId xmlns="" xmlns:a16="http://schemas.microsoft.com/office/drawing/2014/main" id="{F969FE4F-4AC7-48FA-93C2-B1333A56B492}"/>
              </a:ext>
            </a:extLst>
          </p:cNvPr>
          <p:cNvCxnSpPr>
            <a:cxnSpLocks/>
          </p:cNvCxnSpPr>
          <p:nvPr userDrawn="1"/>
        </p:nvCxnSpPr>
        <p:spPr>
          <a:xfrm>
            <a:off x="6652298" y="3916450"/>
            <a:ext cx="4683125"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sp>
        <p:nvSpPr>
          <p:cNvPr id="49" name="MOdule Title Placeholder">
            <a:extLst>
              <a:ext uri="{FF2B5EF4-FFF2-40B4-BE49-F238E27FC236}">
                <a16:creationId xmlns="" xmlns:a16="http://schemas.microsoft.com/office/drawing/2014/main" id="{93423113-9E48-4537-BE97-FB8CB2C86676}"/>
              </a:ext>
            </a:extLst>
          </p:cNvPr>
          <p:cNvSpPr>
            <a:spLocks noGrp="1"/>
          </p:cNvSpPr>
          <p:nvPr>
            <p:ph type="body" sz="quarter" idx="10" hasCustomPrompt="1"/>
          </p:nvPr>
        </p:nvSpPr>
        <p:spPr>
          <a:xfrm>
            <a:off x="6652298" y="555179"/>
            <a:ext cx="4683125" cy="3163966"/>
          </a:xfrm>
        </p:spPr>
        <p:txBody>
          <a:bodyPr anchor="b"/>
          <a:lstStyle>
            <a:lvl1pPr algn="ctr">
              <a:buNone/>
              <a:defRPr sz="3600" b="1"/>
            </a:lvl1pPr>
          </a:lstStyle>
          <a:p>
            <a:pPr lvl="0"/>
            <a:r>
              <a:rPr lang="en-US" dirty="0"/>
              <a:t>Module title here in sentence case</a:t>
            </a:r>
            <a:endParaRPr lang="en-AU" dirty="0"/>
          </a:p>
        </p:txBody>
      </p:sp>
      <p:sp>
        <p:nvSpPr>
          <p:cNvPr id="31" name="NCC Tutor title">
            <a:extLst>
              <a:ext uri="{FF2B5EF4-FFF2-40B4-BE49-F238E27FC236}">
                <a16:creationId xmlns="" xmlns:a16="http://schemas.microsoft.com/office/drawing/2014/main" id="{76D11A82-BD37-4D13-BB7C-3D8D766A406F}"/>
              </a:ext>
            </a:extLst>
          </p:cNvPr>
          <p:cNvSpPr txBox="1"/>
          <p:nvPr userDrawn="1"/>
        </p:nvSpPr>
        <p:spPr>
          <a:xfrm>
            <a:off x="8288831" y="4049105"/>
            <a:ext cx="1520890" cy="400110"/>
          </a:xfrm>
          <a:prstGeom prst="rect">
            <a:avLst/>
          </a:prstGeom>
          <a:noFill/>
        </p:spPr>
        <p:txBody>
          <a:bodyPr wrap="square" rtlCol="0">
            <a:spAutoFit/>
          </a:bodyPr>
          <a:lstStyle/>
          <a:p>
            <a:r>
              <a:rPr lang="en-AU" sz="2000" b="1" dirty="0"/>
              <a:t>NCC Tutor</a:t>
            </a:r>
          </a:p>
        </p:txBody>
      </p:sp>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73736" y="4750224"/>
            <a:ext cx="1196079" cy="1196079"/>
          </a:xfrm>
          <a:prstGeom prst="rect">
            <a:avLst/>
          </a:prstGeom>
        </p:spPr>
      </p:pic>
      <p:pic>
        <p:nvPicPr>
          <p:cNvPr id="32" name="Picture 3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6774" y="4750661"/>
            <a:ext cx="1191671" cy="1191671"/>
          </a:xfrm>
          <a:prstGeom prst="rect">
            <a:avLst/>
          </a:prstGeom>
        </p:spPr>
      </p:pic>
      <p:pic>
        <p:nvPicPr>
          <p:cNvPr id="34" name="Picture 3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795840" y="4749063"/>
            <a:ext cx="1207784" cy="1207784"/>
          </a:xfrm>
          <a:prstGeom prst="rect">
            <a:avLst/>
          </a:prstGeom>
        </p:spPr>
      </p:pic>
    </p:spTree>
    <p:custDataLst>
      <p:tags r:id="rId1"/>
    </p:custDataLst>
    <p:extLst>
      <p:ext uri="{BB962C8B-B14F-4D97-AF65-F5344CB8AC3E}">
        <p14:creationId xmlns:p14="http://schemas.microsoft.com/office/powerpoint/2010/main" val="13747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2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2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par>
                          <p:cTn id="16" fill="hold">
                            <p:stCondLst>
                              <p:cond delay="4000"/>
                            </p:stCondLst>
                            <p:childTnLst>
                              <p:par>
                                <p:cTn id="17" presetID="9" presetClass="entr" presetSubtype="0" fill="hold" grpId="0" nodeType="after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dissolve">
                                      <p:cBhvr>
                                        <p:cTn id="19" dur="500"/>
                                        <p:tgtEl>
                                          <p:spTgt spid="49">
                                            <p:txEl>
                                              <p:pRg st="0" end="0"/>
                                            </p:txEl>
                                          </p:spTgt>
                                        </p:tgtEl>
                                      </p:cBhvr>
                                    </p:animEffect>
                                  </p:childTnLst>
                                </p:cTn>
                              </p:par>
                            </p:childTnLst>
                          </p:cTn>
                        </p:par>
                        <p:par>
                          <p:cTn id="20" fill="hold">
                            <p:stCondLst>
                              <p:cond delay="4500"/>
                            </p:stCondLst>
                            <p:childTnLst>
                              <p:par>
                                <p:cTn id="21" presetID="9"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dissolve">
                                      <p:cBhvr>
                                        <p:cTn id="23" dur="1000"/>
                                        <p:tgtEl>
                                          <p:spTgt spid="48"/>
                                        </p:tgtEl>
                                      </p:cBhvr>
                                    </p:animEffect>
                                  </p:childTnLst>
                                </p:cTn>
                              </p:par>
                            </p:childTnLst>
                          </p:cTn>
                        </p:par>
                        <p:par>
                          <p:cTn id="24" fill="hold">
                            <p:stCondLst>
                              <p:cond delay="5500"/>
                            </p:stCondLst>
                            <p:childTnLst>
                              <p:par>
                                <p:cTn id="25" presetID="9"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par>
                                <p:cTn id="28" presetID="10" presetClass="entr" presetSubtype="0" fill="hold" nodeType="withEffect">
                                  <p:stCondLst>
                                    <p:cond delay="80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nodeType="withEffect">
                                  <p:stCondLst>
                                    <p:cond delay="170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nodeType="withEffect">
                                  <p:stCondLst>
                                    <p:cond delay="270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9"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dissolve">
                      <p:cBhvr>
                        <p:cTn dur="500"/>
                        <p:tgtEl>
                          <p:spTgt spid="49"/>
                        </p:tgtEl>
                      </p:cBhvr>
                    </p:animEffect>
                  </p:childTnLst>
                </p:cTn>
              </p:par>
            </p:tnLst>
          </p:tmpl>
        </p:tmplLst>
      </p:bldP>
      <p:bldP spid="31" grpId="0"/>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re final slide">
    <p:spTree>
      <p:nvGrpSpPr>
        <p:cNvPr id="1" name=""/>
        <p:cNvGrpSpPr/>
        <p:nvPr/>
      </p:nvGrpSpPr>
      <p:grpSpPr>
        <a:xfrm>
          <a:off x="0" y="0"/>
          <a:ext cx="0" cy="0"/>
          <a:chOff x="0" y="0"/>
          <a:chExt cx="0" cy="0"/>
        </a:xfrm>
      </p:grpSpPr>
      <p:sp>
        <p:nvSpPr>
          <p:cNvPr id="13" name="Blue banner">
            <a:extLst>
              <a:ext uri="{FF2B5EF4-FFF2-40B4-BE49-F238E27FC236}">
                <a16:creationId xmlns="" xmlns:a16="http://schemas.microsoft.com/office/drawing/2014/main" id="{9E909DDA-84E6-4280-8981-D6CDA7BBE1E4}"/>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4" name="Slide Title">
            <a:extLst>
              <a:ext uri="{FF2B5EF4-FFF2-40B4-BE49-F238E27FC236}">
                <a16:creationId xmlns="" xmlns:a16="http://schemas.microsoft.com/office/drawing/2014/main" id="{189A56DD-5284-4D9A-8F11-0953FDF4FE8B}"/>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0"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4D22B28F-DDF9-41AD-A157-823F7E3CF21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69600" y="0"/>
            <a:ext cx="1620000" cy="162000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2480" y="2666987"/>
            <a:ext cx="3073833" cy="3073833"/>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25733" y="2653639"/>
            <a:ext cx="3062505" cy="3062505"/>
          </a:xfrm>
          <a:prstGeom prst="rect">
            <a:avLst/>
          </a:prstGeom>
        </p:spPr>
      </p:pic>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94918" y="2632935"/>
            <a:ext cx="3103914" cy="3103914"/>
          </a:xfrm>
          <a:prstGeom prst="rect">
            <a:avLst/>
          </a:prstGeom>
        </p:spPr>
      </p:pic>
    </p:spTree>
    <p:custDataLst>
      <p:tags r:id="rId1"/>
    </p:custDataLst>
    <p:extLst>
      <p:ext uri="{BB962C8B-B14F-4D97-AF65-F5344CB8AC3E}">
        <p14:creationId xmlns:p14="http://schemas.microsoft.com/office/powerpoint/2010/main" val="49741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17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27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ol One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sp>
        <p:nvSpPr>
          <p:cNvPr id="40" name="MOdule Title Placeholder">
            <a:extLst>
              <a:ext uri="{FF2B5EF4-FFF2-40B4-BE49-F238E27FC236}">
                <a16:creationId xmlns="" xmlns:a16="http://schemas.microsoft.com/office/drawing/2014/main" id="{082AA8BB-477A-499A-B7D8-A44C06777F17}"/>
              </a:ext>
            </a:extLst>
          </p:cNvPr>
          <p:cNvSpPr>
            <a:spLocks noGrp="1"/>
          </p:cNvSpPr>
          <p:nvPr>
            <p:ph type="body" sz="quarter" idx="10" hasCustomPrompt="1"/>
          </p:nvPr>
        </p:nvSpPr>
        <p:spPr>
          <a:xfrm>
            <a:off x="6674070" y="555175"/>
            <a:ext cx="4683125" cy="3163970"/>
          </a:xfrm>
        </p:spPr>
        <p:txBody>
          <a:bodyPr anchor="b"/>
          <a:lstStyle>
            <a:lvl1pPr algn="ctr">
              <a:buNone/>
              <a:defRPr sz="3600" b="1"/>
            </a:lvl1pPr>
          </a:lstStyle>
          <a:p>
            <a:pPr lvl="0"/>
            <a:r>
              <a:rPr lang="en-US" dirty="0"/>
              <a:t>Module title here in sentence case</a:t>
            </a:r>
            <a:endParaRPr lang="en-AU" dirty="0"/>
          </a:p>
        </p:txBody>
      </p:sp>
      <p:cxnSp>
        <p:nvCxnSpPr>
          <p:cNvPr id="39" name="Blue dividing line">
            <a:extLst>
              <a:ext uri="{FF2B5EF4-FFF2-40B4-BE49-F238E27FC236}">
                <a16:creationId xmlns="" xmlns:a16="http://schemas.microsoft.com/office/drawing/2014/main" id="{53D23F43-82DD-49AE-B88A-C911A203C3CD}"/>
              </a:ext>
            </a:extLst>
          </p:cNvPr>
          <p:cNvCxnSpPr>
            <a:cxnSpLocks/>
          </p:cNvCxnSpPr>
          <p:nvPr userDrawn="1"/>
        </p:nvCxnSpPr>
        <p:spPr>
          <a:xfrm>
            <a:off x="6652298" y="3916450"/>
            <a:ext cx="4738681"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1" name="NCC Tutor title">
            <a:extLst>
              <a:ext uri="{FF2B5EF4-FFF2-40B4-BE49-F238E27FC236}">
                <a16:creationId xmlns="" xmlns:a16="http://schemas.microsoft.com/office/drawing/2014/main" id="{91ADC937-95B5-426A-BDA6-A3A25FC8DEAE}"/>
              </a:ext>
            </a:extLst>
          </p:cNvPr>
          <p:cNvSpPr txBox="1"/>
          <p:nvPr userDrawn="1"/>
        </p:nvSpPr>
        <p:spPr>
          <a:xfrm>
            <a:off x="8310603" y="4049105"/>
            <a:ext cx="1520890" cy="400110"/>
          </a:xfrm>
          <a:prstGeom prst="rect">
            <a:avLst/>
          </a:prstGeom>
          <a:noFill/>
        </p:spPr>
        <p:txBody>
          <a:bodyPr wrap="square" rtlCol="0">
            <a:spAutoFit/>
          </a:bodyPr>
          <a:lstStyle/>
          <a:p>
            <a:r>
              <a:rPr lang="en-AU" sz="2000" b="1" dirty="0"/>
              <a:t>NCC Tutor</a:t>
            </a:r>
          </a:p>
        </p:txBody>
      </p:sp>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79301" y="4761136"/>
            <a:ext cx="1188000" cy="1188000"/>
          </a:xfrm>
          <a:prstGeom prst="rect">
            <a:avLst/>
          </a:prstGeom>
        </p:spPr>
      </p:pic>
    </p:spTree>
    <p:custDataLst>
      <p:tags r:id="rId1"/>
    </p:custDataLst>
    <p:extLst>
      <p:ext uri="{BB962C8B-B14F-4D97-AF65-F5344CB8AC3E}">
        <p14:creationId xmlns:p14="http://schemas.microsoft.com/office/powerpoint/2010/main" val="263479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par>
                                <p:cTn id="28" presetID="10" presetClass="entr" presetSubtype="0" fill="hold" nodeType="withEffect">
                                  <p:stCondLst>
                                    <p:cond delay="80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l One final slide">
    <p:spTree>
      <p:nvGrpSpPr>
        <p:cNvPr id="1" name=""/>
        <p:cNvGrpSpPr/>
        <p:nvPr/>
      </p:nvGrpSpPr>
      <p:grpSpPr>
        <a:xfrm>
          <a:off x="0" y="0"/>
          <a:ext cx="0" cy="0"/>
          <a:chOff x="0" y="0"/>
          <a:chExt cx="0" cy="0"/>
        </a:xfrm>
      </p:grpSpPr>
      <p:sp>
        <p:nvSpPr>
          <p:cNvPr id="8" name="Blue background">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 xmlns:a16="http://schemas.microsoft.com/office/drawing/2014/main" id="{E6BE14E1-748E-4B5B-B480-99A51401201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3" name="Banner Logo" descr="NCC Volume One Logo. A stylised multi-storey building in bright blue.">
            <a:extLst>
              <a:ext uri="{FF2B5EF4-FFF2-40B4-BE49-F238E27FC236}">
                <a16:creationId xmlns="" xmlns:a16="http://schemas.microsoft.com/office/drawing/2014/main" id="{FA7DE926-4B22-4669-B4C2-856FB0FFA7C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5600" y="75600"/>
            <a:ext cx="1622361" cy="162236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2480" y="2666987"/>
            <a:ext cx="3073833" cy="3073833"/>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25733" y="2653639"/>
            <a:ext cx="3062505" cy="3062505"/>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94918" y="2632935"/>
            <a:ext cx="3103914" cy="3103914"/>
          </a:xfrm>
          <a:prstGeom prst="rect">
            <a:avLst/>
          </a:prstGeom>
        </p:spPr>
      </p:pic>
    </p:spTree>
    <p:custDataLst>
      <p:tags r:id="rId1"/>
    </p:custDataLst>
    <p:extLst>
      <p:ext uri="{BB962C8B-B14F-4D97-AF65-F5344CB8AC3E}">
        <p14:creationId xmlns:p14="http://schemas.microsoft.com/office/powerpoint/2010/main" val="313124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7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27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ol Two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cxnSp>
        <p:nvCxnSpPr>
          <p:cNvPr id="39" name="Straight Connector 38">
            <a:extLst>
              <a:ext uri="{FF2B5EF4-FFF2-40B4-BE49-F238E27FC236}">
                <a16:creationId xmlns="" xmlns:a16="http://schemas.microsoft.com/office/drawing/2014/main" id="{B293FB77-C16E-46CF-8CDC-005A2CD4DF5F}"/>
              </a:ext>
            </a:extLst>
          </p:cNvPr>
          <p:cNvCxnSpPr>
            <a:cxnSpLocks/>
          </p:cNvCxnSpPr>
          <p:nvPr userDrawn="1"/>
        </p:nvCxnSpPr>
        <p:spPr>
          <a:xfrm>
            <a:off x="6652298" y="3916450"/>
            <a:ext cx="4738681"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 xmlns:a16="http://schemas.microsoft.com/office/drawing/2014/main" id="{5DE4E80C-6AFC-4FD4-9FFA-38744967D1A3}"/>
              </a:ext>
            </a:extLst>
          </p:cNvPr>
          <p:cNvSpPr>
            <a:spLocks noGrp="1"/>
          </p:cNvSpPr>
          <p:nvPr>
            <p:ph type="body" sz="quarter" idx="10" hasCustomPrompt="1"/>
          </p:nvPr>
        </p:nvSpPr>
        <p:spPr>
          <a:xfrm>
            <a:off x="6674070" y="566061"/>
            <a:ext cx="4683125" cy="3153084"/>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 xmlns:a16="http://schemas.microsoft.com/office/drawing/2014/main" id="{E8EF219C-39A1-4D3A-8EA4-94D70AADD3B2}"/>
              </a:ext>
            </a:extLst>
          </p:cNvPr>
          <p:cNvSpPr txBox="1"/>
          <p:nvPr userDrawn="1"/>
        </p:nvSpPr>
        <p:spPr>
          <a:xfrm>
            <a:off x="8310603" y="4049105"/>
            <a:ext cx="1520890" cy="400110"/>
          </a:xfrm>
          <a:prstGeom prst="rect">
            <a:avLst/>
          </a:prstGeom>
          <a:noFill/>
        </p:spPr>
        <p:txBody>
          <a:bodyPr wrap="square" rtlCol="0">
            <a:spAutoFit/>
          </a:bodyPr>
          <a:lstStyle/>
          <a:p>
            <a:r>
              <a:rPr lang="en-AU" sz="2000" b="1" dirty="0"/>
              <a:t>NCC Tutor</a:t>
            </a:r>
          </a:p>
        </p:txBody>
      </p:sp>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10603" y="4634088"/>
            <a:ext cx="1376294" cy="1376294"/>
          </a:xfrm>
          <a:prstGeom prst="rect">
            <a:avLst/>
          </a:prstGeom>
        </p:spPr>
      </p:pic>
    </p:spTree>
    <p:custDataLst>
      <p:tags r:id="rId1"/>
    </p:custDataLst>
    <p:extLst>
      <p:ext uri="{BB962C8B-B14F-4D97-AF65-F5344CB8AC3E}">
        <p14:creationId xmlns:p14="http://schemas.microsoft.com/office/powerpoint/2010/main" val="8585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par>
                                <p:cTn id="28" presetID="10" presetClass="entr" presetSubtype="0" fill="hold" nodeType="withEffect">
                                  <p:stCondLst>
                                    <p:cond delay="170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 Two final slide">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 xmlns:a16="http://schemas.microsoft.com/office/drawing/2014/main" id="{FFCC10AC-DA7E-4FA8-B3EF-963651BE307A}"/>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3" name="Logo" descr="NCC Volume Two Logo. A stylised house in bright red.">
            <a:extLst>
              <a:ext uri="{FF2B5EF4-FFF2-40B4-BE49-F238E27FC236}">
                <a16:creationId xmlns="" xmlns:a16="http://schemas.microsoft.com/office/drawing/2014/main" id="{D18EBA45-13F9-4B66-AB74-B13D2CC452F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5600" y="75600"/>
            <a:ext cx="1623600" cy="162360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2480" y="2666987"/>
            <a:ext cx="3073833" cy="3073833"/>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25733" y="2653639"/>
            <a:ext cx="3062505" cy="3062505"/>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94918" y="2632935"/>
            <a:ext cx="3103914" cy="3103914"/>
          </a:xfrm>
          <a:prstGeom prst="rect">
            <a:avLst/>
          </a:prstGeom>
        </p:spPr>
      </p:pic>
    </p:spTree>
    <p:custDataLst>
      <p:tags r:id="rId1"/>
    </p:custDataLst>
    <p:extLst>
      <p:ext uri="{BB962C8B-B14F-4D97-AF65-F5344CB8AC3E}">
        <p14:creationId xmlns:p14="http://schemas.microsoft.com/office/powerpoint/2010/main" val="10756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7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27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ol Three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cxnSp>
        <p:nvCxnSpPr>
          <p:cNvPr id="39" name="Straight Connector 38">
            <a:extLst>
              <a:ext uri="{FF2B5EF4-FFF2-40B4-BE49-F238E27FC236}">
                <a16:creationId xmlns="" xmlns:a16="http://schemas.microsoft.com/office/drawing/2014/main" id="{9A7CD7DF-4FF0-4132-8B9A-48280D79DE4F}"/>
              </a:ext>
            </a:extLst>
          </p:cNvPr>
          <p:cNvCxnSpPr>
            <a:cxnSpLocks/>
          </p:cNvCxnSpPr>
          <p:nvPr userDrawn="1"/>
        </p:nvCxnSpPr>
        <p:spPr>
          <a:xfrm>
            <a:off x="6652298" y="3916450"/>
            <a:ext cx="471578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 xmlns:a16="http://schemas.microsoft.com/office/drawing/2014/main" id="{7A71E773-6C4D-481A-898C-26074CBE6872}"/>
              </a:ext>
            </a:extLst>
          </p:cNvPr>
          <p:cNvSpPr>
            <a:spLocks noGrp="1"/>
          </p:cNvSpPr>
          <p:nvPr>
            <p:ph type="body" sz="quarter" idx="10" hasCustomPrompt="1"/>
          </p:nvPr>
        </p:nvSpPr>
        <p:spPr>
          <a:xfrm>
            <a:off x="6684956" y="555177"/>
            <a:ext cx="4683125" cy="3163968"/>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 xmlns:a16="http://schemas.microsoft.com/office/drawing/2014/main" id="{B1CD21DC-884C-45D4-A37A-C90A31A03233}"/>
              </a:ext>
            </a:extLst>
          </p:cNvPr>
          <p:cNvSpPr txBox="1"/>
          <p:nvPr userDrawn="1"/>
        </p:nvSpPr>
        <p:spPr>
          <a:xfrm>
            <a:off x="8321489" y="4049105"/>
            <a:ext cx="1520890" cy="400110"/>
          </a:xfrm>
          <a:prstGeom prst="rect">
            <a:avLst/>
          </a:prstGeom>
          <a:noFill/>
        </p:spPr>
        <p:txBody>
          <a:bodyPr wrap="square" rtlCol="0">
            <a:spAutoFit/>
          </a:bodyPr>
          <a:lstStyle/>
          <a:p>
            <a:r>
              <a:rPr lang="en-AU" sz="2000" b="1" dirty="0"/>
              <a:t>NCC Tutor</a:t>
            </a:r>
          </a:p>
        </p:txBody>
      </p:sp>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17110" y="4664467"/>
            <a:ext cx="1294852" cy="1294852"/>
          </a:xfrm>
          <a:prstGeom prst="rect">
            <a:avLst/>
          </a:prstGeom>
        </p:spPr>
      </p:pic>
    </p:spTree>
    <p:custDataLst>
      <p:tags r:id="rId1"/>
    </p:custDataLst>
    <p:extLst>
      <p:ext uri="{BB962C8B-B14F-4D97-AF65-F5344CB8AC3E}">
        <p14:creationId xmlns:p14="http://schemas.microsoft.com/office/powerpoint/2010/main" val="5061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par>
                                <p:cTn id="28" presetID="10" presetClass="entr" presetSubtype="0" fill="hold" nodeType="withEffect">
                                  <p:stCondLst>
                                    <p:cond delay="270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ol Three final slide">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 xmlns:a16="http://schemas.microsoft.com/office/drawing/2014/main" id="{B446DCBF-FBC8-47F0-8318-F19954299C5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4" name="Title logo" descr="NCC Volume 3 Logo. A stylised tap with a drop of water falling from it, in bright green.">
            <a:extLst>
              <a:ext uri="{FF2B5EF4-FFF2-40B4-BE49-F238E27FC236}">
                <a16:creationId xmlns="" xmlns:a16="http://schemas.microsoft.com/office/drawing/2014/main" id="{1EF8326A-463F-4E09-B382-C12145DC007B}"/>
              </a:ext>
              <a:ext uri="{C183D7F6-B498-43B3-948B-1728B52AA6E4}">
                <adec:decorative xmlns="" xmlns:adec="http://schemas.microsoft.com/office/drawing/2017/decorative" val="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5600" y="75600"/>
            <a:ext cx="1623600" cy="1623600"/>
          </a:xfrm>
          <a:prstGeom prst="rect">
            <a:avLst/>
          </a:prstGeom>
        </p:spPr>
      </p:pic>
      <p:pic>
        <p:nvPicPr>
          <p:cNvPr id="9" name="Volume One Logo" descr="Volume One icon">
            <a:extLst>
              <a:ext uri="{FF2B5EF4-FFF2-40B4-BE49-F238E27FC236}">
                <a16:creationId xmlns="" xmlns:a16="http://schemas.microsoft.com/office/drawing/2014/main" id="{1731123D-61AD-4594-99F1-097E4D423AC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528980" y="2830249"/>
            <a:ext cx="2593451" cy="2673646"/>
          </a:xfrm>
          <a:prstGeom prst="rect">
            <a:avLst/>
          </a:prstGeom>
        </p:spPr>
      </p:pic>
      <p:pic>
        <p:nvPicPr>
          <p:cNvPr id="13" name="Volume Two Logo" descr="Volume Two icon">
            <a:extLst>
              <a:ext uri="{FF2B5EF4-FFF2-40B4-BE49-F238E27FC236}">
                <a16:creationId xmlns="" xmlns:a16="http://schemas.microsoft.com/office/drawing/2014/main" id="{200A38D2-4D8E-4FC6-AB43-5F1F5DFC28F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5003318" y="2887399"/>
            <a:ext cx="2593452" cy="2673646"/>
          </a:xfrm>
          <a:prstGeom prst="rect">
            <a:avLst/>
          </a:prstGeom>
        </p:spPr>
      </p:pic>
      <p:pic>
        <p:nvPicPr>
          <p:cNvPr id="15" name="Volume Three Logo" descr="Volume Three icon">
            <a:extLst>
              <a:ext uri="{FF2B5EF4-FFF2-40B4-BE49-F238E27FC236}">
                <a16:creationId xmlns="" xmlns:a16="http://schemas.microsoft.com/office/drawing/2014/main" id="{B275588B-6871-4398-BBA3-9E05C6704A84}"/>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8306405" y="2783985"/>
            <a:ext cx="2585410" cy="2673646"/>
          </a:xfrm>
          <a:prstGeom prst="rect">
            <a:avLst/>
          </a:prstGeom>
        </p:spPr>
      </p:pic>
    </p:spTree>
    <p:custDataLst>
      <p:tags r:id="rId1"/>
    </p:custDataLst>
    <p:extLst>
      <p:ext uri="{BB962C8B-B14F-4D97-AF65-F5344CB8AC3E}">
        <p14:creationId xmlns:p14="http://schemas.microsoft.com/office/powerpoint/2010/main" val="26043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C7CFC7-5ABB-474C-9A21-3A05DE0D1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 xmlns:a16="http://schemas.microsoft.com/office/drawing/2014/main" id="{512B8620-AFA6-4A3C-B8DE-A33EDA099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 xmlns:a16="http://schemas.microsoft.com/office/drawing/2014/main" id="{FD954AFE-8BDE-4409-8467-E0DC2498EB9A}"/>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5" name="Footer Placeholder 4">
            <a:extLst>
              <a:ext uri="{FF2B5EF4-FFF2-40B4-BE49-F238E27FC236}">
                <a16:creationId xmlns="" xmlns:a16="http://schemas.microsoft.com/office/drawing/2014/main" id="{FD92C4D9-2F2A-420A-9F77-021CAE65502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24EF1157-9858-43BA-B732-871D670DAA2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4419897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equal columns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BBAA17AF-0AF9-4A6F-99C9-54C166C20FB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 xmlns:a16="http://schemas.microsoft.com/office/drawing/2014/main"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 xmlns:a16="http://schemas.microsoft.com/office/drawing/2014/main"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 xmlns:a16="http://schemas.microsoft.com/office/drawing/2014/main" id="{4EC5CCBD-10C7-49DF-AD86-FF9280B85A73}"/>
              </a:ext>
            </a:extLst>
          </p:cNvPr>
          <p:cNvCxnSpPr>
            <a:cxnSpLocks/>
          </p:cNvCxnSpPr>
          <p:nvPr userDrawn="1"/>
        </p:nvCxnSpPr>
        <p:spPr>
          <a:xfrm>
            <a:off x="6096000" y="196545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 xmlns:a16="http://schemas.microsoft.com/office/drawing/2014/main"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61915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B9AC15-98AE-4666-8562-52E6882B9B8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C074F01E-6942-4B35-8023-71E37211C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2C1CB632-D647-4495-BD05-5B41D7EBDAC6}"/>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5" name="Footer Placeholder 4">
            <a:extLst>
              <a:ext uri="{FF2B5EF4-FFF2-40B4-BE49-F238E27FC236}">
                <a16:creationId xmlns="" xmlns:a16="http://schemas.microsoft.com/office/drawing/2014/main" id="{B1AF18DB-E678-4EF0-BC9B-45C003FED3C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A50C407F-E34F-41AE-AD67-D729049B9558}"/>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414834042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AFE685-3BBC-4770-B7A9-DCA4DA8F87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 xmlns:a16="http://schemas.microsoft.com/office/drawing/2014/main" id="{BD048F1D-CEC9-46E2-9104-9F4450E7A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3969A13-F310-4DD6-8A13-5577962E6817}"/>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5" name="Footer Placeholder 4">
            <a:extLst>
              <a:ext uri="{FF2B5EF4-FFF2-40B4-BE49-F238E27FC236}">
                <a16:creationId xmlns="" xmlns:a16="http://schemas.microsoft.com/office/drawing/2014/main" id="{D0158E7E-82AA-4002-865A-6409F6AC654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C87C7D90-4903-4E37-8BF8-57AAFBC5D0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05691471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C66576-D9BE-4564-9B74-18490FAC391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0818A964-EA98-4664-AF81-27A3EFF41D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 xmlns:a16="http://schemas.microsoft.com/office/drawing/2014/main" id="{0B584CAA-9FC0-45E1-897C-331939C417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 xmlns:a16="http://schemas.microsoft.com/office/drawing/2014/main" id="{D038EEE6-1996-4FB9-8492-F38D75400919}"/>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6" name="Footer Placeholder 5">
            <a:extLst>
              <a:ext uri="{FF2B5EF4-FFF2-40B4-BE49-F238E27FC236}">
                <a16:creationId xmlns="" xmlns:a16="http://schemas.microsoft.com/office/drawing/2014/main" id="{3A36CC97-9FDE-404C-A0B1-1C73C573C9C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20D2AA76-0983-47B8-B56B-33F2889A97EA}"/>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246084128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00295B-F756-451B-82F7-1147A190149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E209D2DA-2F75-429A-AF53-DF1AD55E4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718CF46-A52C-4B13-84B5-A392CE9F4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 xmlns:a16="http://schemas.microsoft.com/office/drawing/2014/main" id="{EBA5AD4A-40E0-49BE-AD1B-EDA7B1AE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F8EE057-FF1C-42F7-900E-21B8EAAC3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 xmlns:a16="http://schemas.microsoft.com/office/drawing/2014/main" id="{E8A2DC4B-669D-4018-9C3E-DCF45ABC2160}"/>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8" name="Footer Placeholder 7">
            <a:extLst>
              <a:ext uri="{FF2B5EF4-FFF2-40B4-BE49-F238E27FC236}">
                <a16:creationId xmlns="" xmlns:a16="http://schemas.microsoft.com/office/drawing/2014/main" id="{4F587436-0B3F-4242-BC54-71CBE60F0B6E}"/>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 xmlns:a16="http://schemas.microsoft.com/office/drawing/2014/main" id="{68390632-797C-4268-B2C3-1152134D3117}"/>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95691699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7FBC75-DCD0-4B85-9A95-43BEF220D63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 xmlns:a16="http://schemas.microsoft.com/office/drawing/2014/main" id="{221F0C04-E8A1-4E45-843E-FA50864BFA14}"/>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4" name="Footer Placeholder 3">
            <a:extLst>
              <a:ext uri="{FF2B5EF4-FFF2-40B4-BE49-F238E27FC236}">
                <a16:creationId xmlns="" xmlns:a16="http://schemas.microsoft.com/office/drawing/2014/main" id="{137763D6-0071-448E-9FDE-C47DF0D41822}"/>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 xmlns:a16="http://schemas.microsoft.com/office/drawing/2014/main" id="{03161949-3AE5-45CF-9E15-9DFFD15B6B4F}"/>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5484038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781C552-929F-4A47-AE1F-88E58F49E968}"/>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3" name="Footer Placeholder 2">
            <a:extLst>
              <a:ext uri="{FF2B5EF4-FFF2-40B4-BE49-F238E27FC236}">
                <a16:creationId xmlns="" xmlns:a16="http://schemas.microsoft.com/office/drawing/2014/main" id="{D9B4DD8C-2399-4141-A0DE-0B4C66AE7D64}"/>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 xmlns:a16="http://schemas.microsoft.com/office/drawing/2014/main" id="{AEE2FC91-9701-42E7-B6A1-BA5858FA02E4}"/>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08989720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51D46B-A954-4084-9053-7256278FC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8CF240C4-0D83-48EE-BED2-36676EE0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 xmlns:a16="http://schemas.microsoft.com/office/drawing/2014/main" id="{231A2929-1B52-4E19-B81C-B1BAB0E2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DA735EF-8D89-4E77-9CB5-AD3A6CBB5F03}"/>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6" name="Footer Placeholder 5">
            <a:extLst>
              <a:ext uri="{FF2B5EF4-FFF2-40B4-BE49-F238E27FC236}">
                <a16:creationId xmlns="" xmlns:a16="http://schemas.microsoft.com/office/drawing/2014/main" id="{20EAED65-2F9D-4EEC-BDBE-4FD90864581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19F2A496-45C1-4D2B-9AA7-28F7A2BEA149}"/>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3064715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DF7263-15EC-4422-A2D6-B997384E58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 xmlns:a16="http://schemas.microsoft.com/office/drawing/2014/main" id="{A9032A45-3076-479E-86E4-117BC62C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a:extLst>
              <a:ext uri="{FF2B5EF4-FFF2-40B4-BE49-F238E27FC236}">
                <a16:creationId xmlns="" xmlns:a16="http://schemas.microsoft.com/office/drawing/2014/main" id="{3B572F00-4960-419F-B533-C703AF45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EF8064E-C222-4AA7-ABC9-F87B18D14845}"/>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6" name="Footer Placeholder 5">
            <a:extLst>
              <a:ext uri="{FF2B5EF4-FFF2-40B4-BE49-F238E27FC236}">
                <a16:creationId xmlns="" xmlns:a16="http://schemas.microsoft.com/office/drawing/2014/main" id="{B0A40B07-9B89-4C6D-B001-3FECEF35502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2E3FAF4A-6E1A-4CE4-B3BF-3358AC446E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96043728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1ECFBA-EC1E-4B5A-AEE3-E6703241F10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 xmlns:a16="http://schemas.microsoft.com/office/drawing/2014/main" id="{BDAA4E1F-85CA-481D-A51F-3BC1FDDC1E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D7E0787B-7D7C-4ABB-902A-AD2D38A08224}"/>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5" name="Footer Placeholder 4">
            <a:extLst>
              <a:ext uri="{FF2B5EF4-FFF2-40B4-BE49-F238E27FC236}">
                <a16:creationId xmlns="" xmlns:a16="http://schemas.microsoft.com/office/drawing/2014/main" id="{9E0CAE3C-7E68-44C0-8D75-345DDD05645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30F0A22D-A04B-44DD-8FF8-A37A65F82515}"/>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06477466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D48E9EB-C98C-4E3B-9CB5-CB20429363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 xmlns:a16="http://schemas.microsoft.com/office/drawing/2014/main" id="{E182D213-D3C7-4AB5-B901-6E422182E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2058E313-51F0-4F79-9E2A-2879DCEF1686}"/>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5" name="Footer Placeholder 4">
            <a:extLst>
              <a:ext uri="{FF2B5EF4-FFF2-40B4-BE49-F238E27FC236}">
                <a16:creationId xmlns="" xmlns:a16="http://schemas.microsoft.com/office/drawing/2014/main" id="{B03AED83-C2A1-4354-BB0E-DAF486BE610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F744EFA9-695A-4FB9-9506-373573745B9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12223560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equal columns no animations">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BBAA17AF-0AF9-4A6F-99C9-54C166C20FB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 xmlns:a16="http://schemas.microsoft.com/office/drawing/2014/main"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2 equal columns no animations</a:t>
            </a:r>
          </a:p>
        </p:txBody>
      </p:sp>
      <p:sp>
        <p:nvSpPr>
          <p:cNvPr id="18" name="Left hand text">
            <a:extLst>
              <a:ext uri="{FF2B5EF4-FFF2-40B4-BE49-F238E27FC236}">
                <a16:creationId xmlns="" xmlns:a16="http://schemas.microsoft.com/office/drawing/2014/main"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 xmlns:a16="http://schemas.microsoft.com/office/drawing/2014/main" id="{4EC5CCBD-10C7-49DF-AD86-FF9280B85A73}"/>
              </a:ext>
            </a:extLst>
          </p:cNvPr>
          <p:cNvCxnSpPr>
            <a:cxnSpLocks/>
          </p:cNvCxnSpPr>
          <p:nvPr userDrawn="1"/>
        </p:nvCxnSpPr>
        <p:spPr>
          <a:xfrm>
            <a:off x="6096000" y="196545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 xmlns:a16="http://schemas.microsoft.com/office/drawing/2014/main"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48297851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re basic text">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 xmlns:a16="http://schemas.microsoft.com/office/drawing/2014/main"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 xmlns:a16="http://schemas.microsoft.com/office/drawing/2014/main"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108922176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704">
          <p15:clr>
            <a:srgbClr val="FBAE40"/>
          </p15:clr>
        </p15:guide>
        <p15:guide id="2" pos="52">
          <p15:clr>
            <a:srgbClr val="FBAE40"/>
          </p15:clr>
        </p15:guide>
        <p15:guide id="3" orient="horz" pos="4133">
          <p15:clr>
            <a:srgbClr val="FBAE40"/>
          </p15:clr>
        </p15:guide>
        <p15:guide id="4" pos="7469">
          <p15:clr>
            <a:srgbClr val="FBAE40"/>
          </p15:clr>
        </p15:guide>
        <p15:guide id="5" pos="3840">
          <p15:clr>
            <a:srgbClr val="FBAE40"/>
          </p15:clr>
        </p15:guide>
        <p15:guide id="6" pos="211">
          <p15:clr>
            <a:srgbClr val="FBAE40"/>
          </p15:clr>
        </p15:guide>
        <p15:guide id="7" pos="75">
          <p15:clr>
            <a:srgbClr val="FBAE40"/>
          </p15:clr>
        </p15:guide>
        <p15:guide id="8" orient="horz" pos="731">
          <p15:clr>
            <a:srgbClr val="FBAE40"/>
          </p15:clr>
        </p15:guide>
        <p15:guide id="9" pos="6108">
          <p15:clr>
            <a:srgbClr val="FBAE40"/>
          </p15:clr>
        </p15:guide>
        <p15:guide id="10" orient="horz" pos="125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re blank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AC84E2CA-6F26-4196-9C42-A6287C824100}"/>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 xmlns:a16="http://schemas.microsoft.com/office/drawing/2014/main"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228428986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re 4 column slide">
    <p:spTree>
      <p:nvGrpSpPr>
        <p:cNvPr id="1" name=""/>
        <p:cNvGrpSpPr/>
        <p:nvPr/>
      </p:nvGrpSpPr>
      <p:grpSpPr>
        <a:xfrm>
          <a:off x="0" y="0"/>
          <a:ext cx="0" cy="0"/>
          <a:chOff x="0" y="0"/>
          <a:chExt cx="0" cy="0"/>
        </a:xfrm>
      </p:grpSpPr>
      <p:cxnSp>
        <p:nvCxnSpPr>
          <p:cNvPr id="16" name="Left Horizontal Line">
            <a:extLst>
              <a:ext uri="{FF2B5EF4-FFF2-40B4-BE49-F238E27FC236}">
                <a16:creationId xmlns="" xmlns:a16="http://schemas.microsoft.com/office/drawing/2014/main" id="{BF000365-23DC-4DE8-B098-26165EF63383}"/>
              </a:ext>
            </a:extLst>
          </p:cNvPr>
          <p:cNvCxnSpPr/>
          <p:nvPr userDrawn="1"/>
        </p:nvCxnSpPr>
        <p:spPr>
          <a:xfrm>
            <a:off x="326074"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 xmlns:a16="http://schemas.microsoft.com/office/drawing/2014/main" id="{18AF0C00-027B-4175-9EDC-CDA64B2569BD}"/>
              </a:ext>
            </a:extLst>
          </p:cNvPr>
          <p:cNvCxnSpPr/>
          <p:nvPr userDrawn="1"/>
        </p:nvCxnSpPr>
        <p:spPr>
          <a:xfrm>
            <a:off x="6647626"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 xmlns:a16="http://schemas.microsoft.com/office/drawing/2014/main" id="{616BF609-3E8A-46EB-89C0-49BCEFDD126C}"/>
              </a:ext>
            </a:extLst>
          </p:cNvPr>
          <p:cNvCxnSpPr/>
          <p:nvPr userDrawn="1"/>
        </p:nvCxnSpPr>
        <p:spPr>
          <a:xfrm>
            <a:off x="6096000" y="20081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 xmlns:a16="http://schemas.microsoft.com/office/drawing/2014/main" id="{0C1778F2-D29C-4B32-94E9-E6220EE83654}"/>
              </a:ext>
            </a:extLst>
          </p:cNvPr>
          <p:cNvCxnSpPr/>
          <p:nvPr userDrawn="1"/>
        </p:nvCxnSpPr>
        <p:spPr>
          <a:xfrm>
            <a:off x="6096000" y="45435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 xmlns:a16="http://schemas.microsoft.com/office/drawing/2014/main" id="{2CC7A163-6839-4B4E-85D9-E223081DEE0B}"/>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 xmlns:a16="http://schemas.microsoft.com/office/drawing/2014/main"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 xmlns:a16="http://schemas.microsoft.com/office/drawing/2014/main" id="{35EFD5E8-F265-4D36-B191-E86ED25C185E}"/>
              </a:ext>
            </a:extLst>
          </p:cNvPr>
          <p:cNvSpPr>
            <a:spLocks noGrp="1"/>
          </p:cNvSpPr>
          <p:nvPr>
            <p:ph type="body" sz="quarter" idx="12" hasCustomPrompt="1"/>
          </p:nvPr>
        </p:nvSpPr>
        <p:spPr>
          <a:xfrm>
            <a:off x="341480" y="2006809"/>
            <a:ext cx="5219700" cy="1980000"/>
          </a:xfrm>
        </p:spPr>
        <p:txBody>
          <a:bodyPr/>
          <a:lstStyle>
            <a:lvl1pPr>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 xmlns:a16="http://schemas.microsoft.com/office/drawing/2014/main" id="{875FF3D7-AA3F-4DFD-97BD-68BE82A52A5F}"/>
              </a:ext>
            </a:extLst>
          </p:cNvPr>
          <p:cNvSpPr>
            <a:spLocks noGrp="1"/>
          </p:cNvSpPr>
          <p:nvPr>
            <p:ph type="body" sz="quarter" idx="13" hasCustomPrompt="1"/>
          </p:nvPr>
        </p:nvSpPr>
        <p:spPr>
          <a:xfrm>
            <a:off x="6630820" y="2006808"/>
            <a:ext cx="5219700" cy="1980000"/>
          </a:xfrm>
        </p:spPr>
        <p:txBody>
          <a:bodyPr/>
          <a:lstStyle>
            <a:lvl1pPr>
              <a:buNone/>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 xmlns:a16="http://schemas.microsoft.com/office/drawing/2014/main" id="{44C77E00-BD01-43B2-8527-C308D64F9871}"/>
              </a:ext>
            </a:extLst>
          </p:cNvPr>
          <p:cNvSpPr>
            <a:spLocks noGrp="1"/>
          </p:cNvSpPr>
          <p:nvPr>
            <p:ph type="body" sz="quarter" idx="14" hasCustomPrompt="1"/>
          </p:nvPr>
        </p:nvSpPr>
        <p:spPr>
          <a:xfrm>
            <a:off x="341480" y="4542081"/>
            <a:ext cx="5219700" cy="1980000"/>
          </a:xfrm>
        </p:spPr>
        <p:txBody>
          <a:bodyPr/>
          <a:lstStyle>
            <a:lvl1pPr>
              <a:buNone/>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 xmlns:a16="http://schemas.microsoft.com/office/drawing/2014/main" id="{BB4FF2EC-FF89-447F-B1D4-041770C99B6D}"/>
              </a:ext>
            </a:extLst>
          </p:cNvPr>
          <p:cNvSpPr>
            <a:spLocks noGrp="1"/>
          </p:cNvSpPr>
          <p:nvPr>
            <p:ph type="body" sz="quarter" idx="15" hasCustomPrompt="1"/>
          </p:nvPr>
        </p:nvSpPr>
        <p:spPr>
          <a:xfrm>
            <a:off x="6630820" y="4550460"/>
            <a:ext cx="5219700" cy="1980000"/>
          </a:xfrm>
        </p:spPr>
        <p:txBody>
          <a:bodyPr/>
          <a:lstStyle>
            <a:lvl1pPr>
              <a:buNone/>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72319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re Title slide">
    <p:spTree>
      <p:nvGrpSpPr>
        <p:cNvPr id="1" name=""/>
        <p:cNvGrpSpPr/>
        <p:nvPr/>
      </p:nvGrpSpPr>
      <p:grpSpPr>
        <a:xfrm>
          <a:off x="0" y="0"/>
          <a:ext cx="0" cy="0"/>
          <a:chOff x="0" y="0"/>
          <a:chExt cx="0" cy="0"/>
        </a:xfrm>
      </p:grpSpPr>
      <p:sp>
        <p:nvSpPr>
          <p:cNvPr id="49" name="MOdule Title Placeholder">
            <a:extLst>
              <a:ext uri="{FF2B5EF4-FFF2-40B4-BE49-F238E27FC236}">
                <a16:creationId xmlns="" xmlns:a16="http://schemas.microsoft.com/office/drawing/2014/main" id="{93423113-9E48-4537-BE97-FB8CB2C86676}"/>
              </a:ext>
            </a:extLst>
          </p:cNvPr>
          <p:cNvSpPr>
            <a:spLocks noGrp="1"/>
          </p:cNvSpPr>
          <p:nvPr>
            <p:ph type="body" sz="quarter" idx="10" hasCustomPrompt="1"/>
          </p:nvPr>
        </p:nvSpPr>
        <p:spPr>
          <a:xfrm>
            <a:off x="6679684" y="751671"/>
            <a:ext cx="4683125" cy="2967474"/>
          </a:xfrm>
        </p:spPr>
        <p:txBody>
          <a:bodyPr anchor="b"/>
          <a:lstStyle>
            <a:lvl1pPr algn="ctr">
              <a:buNone/>
              <a:defRPr sz="3600" b="1"/>
            </a:lvl1pPr>
          </a:lstStyle>
          <a:p>
            <a:pPr lvl="0"/>
            <a:r>
              <a:rPr lang="en-US" dirty="0"/>
              <a:t>Module title here in sentence case</a:t>
            </a:r>
            <a:endParaRPr lang="en-AU" dirty="0"/>
          </a:p>
        </p:txBody>
      </p:sp>
      <p:sp>
        <p:nvSpPr>
          <p:cNvPr id="31" name="NCC Tutor title">
            <a:extLst>
              <a:ext uri="{FF2B5EF4-FFF2-40B4-BE49-F238E27FC236}">
                <a16:creationId xmlns="" xmlns:a16="http://schemas.microsoft.com/office/drawing/2014/main" id="{76D11A82-BD37-4D13-BB7C-3D8D766A406F}"/>
              </a:ext>
            </a:extLst>
          </p:cNvPr>
          <p:cNvSpPr txBox="1"/>
          <p:nvPr/>
        </p:nvSpPr>
        <p:spPr>
          <a:xfrm>
            <a:off x="8260801" y="4049105"/>
            <a:ext cx="1520890" cy="400110"/>
          </a:xfrm>
          <a:prstGeom prst="rect">
            <a:avLst/>
          </a:prstGeom>
          <a:noFill/>
        </p:spPr>
        <p:txBody>
          <a:bodyPr wrap="square" rtlCol="0">
            <a:spAutoFit/>
          </a:bodyPr>
          <a:lstStyle/>
          <a:p>
            <a:r>
              <a:rPr lang="en-AU" sz="2000" b="1" dirty="0"/>
              <a:t>NCC Tutor</a:t>
            </a:r>
          </a:p>
        </p:txBody>
      </p:sp>
      <p:cxnSp>
        <p:nvCxnSpPr>
          <p:cNvPr id="34" name="Straight Connector 33">
            <a:extLst>
              <a:ext uri="{FF2B5EF4-FFF2-40B4-BE49-F238E27FC236}">
                <a16:creationId xmlns="" xmlns:a16="http://schemas.microsoft.com/office/drawing/2014/main" id="{14CEF165-3653-4513-BF1C-987D24D76A87}"/>
              </a:ext>
            </a:extLst>
          </p:cNvPr>
          <p:cNvCxnSpPr>
            <a:cxnSpLocks/>
          </p:cNvCxnSpPr>
          <p:nvPr/>
        </p:nvCxnSpPr>
        <p:spPr>
          <a:xfrm>
            <a:off x="6679684" y="3916450"/>
            <a:ext cx="4683125"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grpSp>
        <p:nvGrpSpPr>
          <p:cNvPr id="2" name="NCC logos"/>
          <p:cNvGrpSpPr/>
          <p:nvPr userDrawn="1"/>
        </p:nvGrpSpPr>
        <p:grpSpPr>
          <a:xfrm>
            <a:off x="7066203" y="4868863"/>
            <a:ext cx="3831502" cy="1087984"/>
            <a:chOff x="7066203" y="4868863"/>
            <a:chExt cx="3831502" cy="1087984"/>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6203" y="4868863"/>
              <a:ext cx="1077440" cy="107744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9240" y="4868863"/>
              <a:ext cx="1073469" cy="107346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9721" y="4868863"/>
              <a:ext cx="1087984" cy="1087984"/>
            </a:xfrm>
            <a:prstGeom prst="rect">
              <a:avLst/>
            </a:prstGeom>
          </p:spPr>
        </p:pic>
      </p:grpSp>
      <p:grpSp>
        <p:nvGrpSpPr>
          <p:cNvPr id="30" name="Top row">
            <a:extLst>
              <a:ext uri="{FF2B5EF4-FFF2-40B4-BE49-F238E27FC236}">
                <a16:creationId xmlns="" xmlns:a16="http://schemas.microsoft.com/office/drawing/2014/main" id="{F05B772B-27A1-4949-BA61-86B23483233E}"/>
              </a:ext>
            </a:extLst>
          </p:cNvPr>
          <p:cNvGrpSpPr/>
          <p:nvPr userDrawn="1"/>
        </p:nvGrpSpPr>
        <p:grpSpPr>
          <a:xfrm>
            <a:off x="650513" y="713639"/>
            <a:ext cx="5193930" cy="1207167"/>
            <a:chOff x="650513" y="713639"/>
            <a:chExt cx="5193930" cy="1207167"/>
          </a:xfrm>
        </p:grpSpPr>
        <p:pic>
          <p:nvPicPr>
            <p:cNvPr id="32" name="Picture 31">
              <a:extLst>
                <a:ext uri="{FF2B5EF4-FFF2-40B4-BE49-F238E27FC236}">
                  <a16:creationId xmlns="" xmlns:a16="http://schemas.microsoft.com/office/drawing/2014/main" id="{4BD164CA-A0A2-4B90-B984-24D5BABFA5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513" y="730245"/>
              <a:ext cx="1190561" cy="1190561"/>
            </a:xfrm>
            <a:prstGeom prst="rect">
              <a:avLst/>
            </a:prstGeom>
          </p:spPr>
        </p:pic>
        <p:sp>
          <p:nvSpPr>
            <p:cNvPr id="33" name="Rectangle 32">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Rectangle 35">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7"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90338"/>
            <a:chOff x="651589" y="2040029"/>
            <a:chExt cx="5192854" cy="1190338"/>
          </a:xfrm>
        </p:grpSpPr>
        <p:sp>
          <p:nvSpPr>
            <p:cNvPr id="38" name="Rectangle 37">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Rectangle 38">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0" name="Picture 39">
              <a:extLst>
                <a:ext uri="{FF2B5EF4-FFF2-40B4-BE49-F238E27FC236}">
                  <a16:creationId xmlns="" xmlns:a16="http://schemas.microsoft.com/office/drawing/2014/main" id="{2B339079-4009-400B-87E5-7869B28257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9153" y="2040029"/>
              <a:ext cx="1190338" cy="1190338"/>
            </a:xfrm>
            <a:prstGeom prst="rect">
              <a:avLst/>
            </a:prstGeom>
          </p:spPr>
        </p:pic>
        <p:sp>
          <p:nvSpPr>
            <p:cNvPr id="41" name="Rectangle 40">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2"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90338"/>
            <a:chOff x="651589" y="3400581"/>
            <a:chExt cx="5192854" cy="1190338"/>
          </a:xfrm>
        </p:grpSpPr>
        <p:sp>
          <p:nvSpPr>
            <p:cNvPr id="43" name="Rectangle 42">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4" name="Picture 43">
              <a:extLst>
                <a:ext uri="{FF2B5EF4-FFF2-40B4-BE49-F238E27FC236}">
                  <a16:creationId xmlns="" xmlns:a16="http://schemas.microsoft.com/office/drawing/2014/main" id="{AE541C17-5EC9-4ED5-A2DE-443C21FD96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6540" y="3402920"/>
              <a:ext cx="1187999" cy="1187999"/>
            </a:xfrm>
            <a:prstGeom prst="rect">
              <a:avLst/>
            </a:prstGeom>
          </p:spPr>
        </p:pic>
        <p:sp>
          <p:nvSpPr>
            <p:cNvPr id="45" name="Rectangle 44">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Rectangle 45">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7" name="Bottom Row">
            <a:extLst>
              <a:ext uri="{FF2B5EF4-FFF2-40B4-BE49-F238E27FC236}">
                <a16:creationId xmlns="" xmlns:a16="http://schemas.microsoft.com/office/drawing/2014/main" id="{4A25CC01-3E7B-478B-B1F9-1E61ABBCEF25}"/>
              </a:ext>
            </a:extLst>
          </p:cNvPr>
          <p:cNvGrpSpPr/>
          <p:nvPr userDrawn="1"/>
        </p:nvGrpSpPr>
        <p:grpSpPr>
          <a:xfrm>
            <a:off x="651589" y="4761133"/>
            <a:ext cx="5192854" cy="1190340"/>
            <a:chOff x="651589" y="4761133"/>
            <a:chExt cx="5192854" cy="1190340"/>
          </a:xfrm>
        </p:grpSpPr>
        <p:sp>
          <p:nvSpPr>
            <p:cNvPr id="48" name="Rectangle 47">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Rectangle 49">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2" name="Picture 51">
              <a:extLst>
                <a:ext uri="{FF2B5EF4-FFF2-40B4-BE49-F238E27FC236}">
                  <a16:creationId xmlns="" xmlns:a16="http://schemas.microsoft.com/office/drawing/2014/main" id="{02FC2A78-319A-4FAE-88CA-7A84785D06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4103" y="4761133"/>
              <a:ext cx="1190340" cy="1190340"/>
            </a:xfrm>
            <a:prstGeom prst="rect">
              <a:avLst/>
            </a:prstGeom>
          </p:spPr>
        </p:pic>
      </p:grpSp>
    </p:spTree>
    <p:custDataLst>
      <p:tags r:id="rId1"/>
    </p:custDataLst>
    <p:extLst>
      <p:ext uri="{BB962C8B-B14F-4D97-AF65-F5344CB8AC3E}">
        <p14:creationId xmlns:p14="http://schemas.microsoft.com/office/powerpoint/2010/main" val="131003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47"/>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4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37"/>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30"/>
                                        </p:tgtEl>
                                        <p:attrNameLst>
                                          <p:attrName>style.visibility</p:attrName>
                                        </p:attrNameLst>
                                      </p:cBhvr>
                                      <p:to>
                                        <p:strVal val="visible"/>
                                      </p:to>
                                    </p:set>
                                  </p:childTnLst>
                                </p:cTn>
                              </p:par>
                            </p:childTnLst>
                          </p:cTn>
                        </p:par>
                        <p:par>
                          <p:cTn id="16" fill="hold">
                            <p:stCondLst>
                              <p:cond delay="4000"/>
                            </p:stCondLst>
                            <p:childTnLst>
                              <p:par>
                                <p:cTn id="17" presetID="9" presetClass="entr" presetSubtype="0" fill="hold" grpId="0" nodeType="afterEffect">
                                  <p:stCondLst>
                                    <p:cond delay="50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dissolve">
                                      <p:cBhvr>
                                        <p:cTn id="19" dur="1000"/>
                                        <p:tgtEl>
                                          <p:spTgt spid="49">
                                            <p:txEl>
                                              <p:pRg st="0" end="0"/>
                                            </p:txEl>
                                          </p:spTgt>
                                        </p:tgtEl>
                                      </p:cBhvr>
                                    </p:animEffect>
                                  </p:childTnLst>
                                </p:cTn>
                              </p:par>
                            </p:childTnLst>
                          </p:cTn>
                        </p:par>
                        <p:par>
                          <p:cTn id="20" fill="hold">
                            <p:stCondLst>
                              <p:cond delay="5500"/>
                            </p:stCondLst>
                            <p:childTnLst>
                              <p:par>
                                <p:cTn id="21" presetID="9"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dissolve">
                                      <p:cBhvr>
                                        <p:cTn id="23" dur="1000"/>
                                        <p:tgtEl>
                                          <p:spTgt spid="34"/>
                                        </p:tgtEl>
                                      </p:cBhvr>
                                    </p:animEffect>
                                  </p:childTnLst>
                                </p:cTn>
                              </p:par>
                            </p:childTnLst>
                          </p:cTn>
                        </p:par>
                        <p:par>
                          <p:cTn id="24" fill="hold">
                            <p:stCondLst>
                              <p:cond delay="6500"/>
                            </p:stCondLst>
                            <p:childTnLst>
                              <p:par>
                                <p:cTn id="25" presetID="9"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1000"/>
                                        <p:tgtEl>
                                          <p:spTgt spid="31"/>
                                        </p:tgtEl>
                                      </p:cBhvr>
                                    </p:animEffect>
                                  </p:childTnLst>
                                </p:cTn>
                              </p:par>
                            </p:childTnLst>
                          </p:cTn>
                        </p:par>
                        <p:par>
                          <p:cTn id="28" fill="hold">
                            <p:stCondLst>
                              <p:cond delay="7500"/>
                            </p:stCondLst>
                            <p:childTnLst>
                              <p:par>
                                <p:cTn id="29" presetID="9"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9" presetClass="entr" presetSubtype="0" fill="hold" nodeType="after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dissolve">
                      <p:cBhvr>
                        <p:cTn dur="1000"/>
                        <p:tgtEl>
                          <p:spTgt spid="49"/>
                        </p:tgtEl>
                      </p:cBhvr>
                    </p:animEffect>
                  </p:childTnLst>
                </p:cTn>
              </p:par>
            </p:tnLst>
          </p:tmpl>
        </p:tmplLst>
      </p:bldP>
      <p:bldP spid="31" grpId="0"/>
    </p:bldLst>
  </p:timing>
  <p:extLst mod="1">
    <p:ext uri="{DCECCB84-F9BA-43D5-87BE-67443E8EF086}">
      <p15:sldGuideLst xmlns:p15="http://schemas.microsoft.com/office/powerpoint/2012/main">
        <p15:guide id="1" pos="4203">
          <p15:clr>
            <a:srgbClr val="FBAE40"/>
          </p15:clr>
        </p15:guide>
        <p15:guide id="2" pos="7151">
          <p15:clr>
            <a:srgbClr val="FBAE40"/>
          </p15:clr>
        </p15:guide>
        <p15:guide id="3" orient="horz" pos="3067">
          <p15:clr>
            <a:srgbClr val="FBAE40"/>
          </p15:clr>
        </p15:guide>
        <p15:guide id="4" orient="horz" pos="3748">
          <p15:clr>
            <a:srgbClr val="FBAE40"/>
          </p15:clr>
        </p15:guide>
        <p15:guide id="0" orient="horz" pos="2160" userDrawn="1">
          <p15:clr>
            <a:srgbClr val="FBAE40"/>
          </p15:clr>
        </p15:guide>
        <p15:guide id="5"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re basic text">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 xmlns:a16="http://schemas.microsoft.com/office/drawing/2014/main"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 xmlns:a16="http://schemas.microsoft.com/office/drawing/2014/main"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81865490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04">
          <p15:clr>
            <a:srgbClr val="FBAE40"/>
          </p15:clr>
        </p15:guide>
        <p15:guide id="2" pos="52">
          <p15:clr>
            <a:srgbClr val="FBAE40"/>
          </p15:clr>
        </p15:guide>
        <p15:guide id="3" orient="horz" pos="4133">
          <p15:clr>
            <a:srgbClr val="FBAE40"/>
          </p15:clr>
        </p15:guide>
        <p15:guide id="4" pos="7469">
          <p15:clr>
            <a:srgbClr val="FBAE40"/>
          </p15:clr>
        </p15:guide>
        <p15:guide id="5" pos="3840">
          <p15:clr>
            <a:srgbClr val="FBAE40"/>
          </p15:clr>
        </p15:guide>
        <p15:guide id="6" pos="211">
          <p15:clr>
            <a:srgbClr val="FBAE40"/>
          </p15:clr>
        </p15:guide>
        <p15:guide id="7" pos="75">
          <p15:clr>
            <a:srgbClr val="FBAE40"/>
          </p15:clr>
        </p15:guide>
        <p15:guide id="8" orient="horz" pos="731">
          <p15:clr>
            <a:srgbClr val="FBAE40"/>
          </p15:clr>
        </p15:guide>
        <p15:guide id="9" pos="6108">
          <p15:clr>
            <a:srgbClr val="FBAE40"/>
          </p15:clr>
        </p15:guide>
        <p15:guide id="10" orient="horz" pos="125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re 2 equal column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BBAA17AF-0AF9-4A6F-99C9-54C166C20FBA}"/>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 xmlns:a16="http://schemas.microsoft.com/office/drawing/2014/main"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 xmlns:a16="http://schemas.microsoft.com/office/drawing/2014/main"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 xmlns:a16="http://schemas.microsoft.com/office/drawing/2014/main" id="{4EC5CCBD-10C7-49DF-AD86-FF9280B85A73}"/>
              </a:ext>
            </a:extLst>
          </p:cNvPr>
          <p:cNvCxnSpPr>
            <a:cxnSpLocks/>
          </p:cNvCxnSpPr>
          <p:nvPr/>
        </p:nvCxnSpPr>
        <p:spPr>
          <a:xfrm>
            <a:off x="6096000" y="196545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 xmlns:a16="http://schemas.microsoft.com/office/drawing/2014/main"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268818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re unequal columns slide">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5138"/>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 xmlns:a16="http://schemas.microsoft.com/office/drawing/2014/main"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uneven 2 column format here</a:t>
            </a:r>
          </a:p>
        </p:txBody>
      </p:sp>
      <p:sp>
        <p:nvSpPr>
          <p:cNvPr id="3" name="Right hand text box">
            <a:extLst>
              <a:ext uri="{FF2B5EF4-FFF2-40B4-BE49-F238E27FC236}">
                <a16:creationId xmlns="" xmlns:a16="http://schemas.microsoft.com/office/drawing/2014/main" id="{78F7BB00-DFA7-479F-B681-1E7FF5E9A5D7}"/>
              </a:ext>
            </a:extLst>
          </p:cNvPr>
          <p:cNvSpPr>
            <a:spLocks noGrp="1"/>
          </p:cNvSpPr>
          <p:nvPr>
            <p:ph type="body" sz="quarter" idx="12"/>
          </p:nvPr>
        </p:nvSpPr>
        <p:spPr>
          <a:xfrm>
            <a:off x="334963" y="1993900"/>
            <a:ext cx="3322637" cy="454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cxnSp>
        <p:nvCxnSpPr>
          <p:cNvPr id="13" name="Dividing Line">
            <a:extLst>
              <a:ext uri="{FF2B5EF4-FFF2-40B4-BE49-F238E27FC236}">
                <a16:creationId xmlns="" xmlns:a16="http://schemas.microsoft.com/office/drawing/2014/main" id="{9E16AE22-46DE-423F-BE7B-3EE48A06E7E8}"/>
              </a:ext>
            </a:extLst>
          </p:cNvPr>
          <p:cNvCxnSpPr>
            <a:cxnSpLocks/>
          </p:cNvCxnSpPr>
          <p:nvPr/>
        </p:nvCxnSpPr>
        <p:spPr>
          <a:xfrm>
            <a:off x="4085914" y="1983960"/>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7" name="Left hand text box">
            <a:extLst>
              <a:ext uri="{FF2B5EF4-FFF2-40B4-BE49-F238E27FC236}">
                <a16:creationId xmlns="" xmlns:a16="http://schemas.microsoft.com/office/drawing/2014/main" id="{CEED358A-E15B-4A96-B239-689EF7351A0C}"/>
              </a:ext>
            </a:extLst>
          </p:cNvPr>
          <p:cNvSpPr>
            <a:spLocks noGrp="1"/>
          </p:cNvSpPr>
          <p:nvPr>
            <p:ph type="body" sz="quarter" idx="13"/>
          </p:nvPr>
        </p:nvSpPr>
        <p:spPr>
          <a:xfrm>
            <a:off x="4492625" y="2006600"/>
            <a:ext cx="736441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ustDataLst>
      <p:tags r:id="rId1"/>
    </p:custDataLst>
    <p:extLst>
      <p:ext uri="{BB962C8B-B14F-4D97-AF65-F5344CB8AC3E}">
        <p14:creationId xmlns:p14="http://schemas.microsoft.com/office/powerpoint/2010/main" val="255924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7" grpId="0" build="p">
        <p:tmplLst>
          <p:tmpl lvl="1">
            <p:tnLst>
              <p:par>
                <p:cTn presetID="9"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re 3 column slide">
    <p:spTree>
      <p:nvGrpSpPr>
        <p:cNvPr id="1" name=""/>
        <p:cNvGrpSpPr/>
        <p:nvPr/>
      </p:nvGrpSpPr>
      <p:grpSpPr>
        <a:xfrm>
          <a:off x="0" y="0"/>
          <a:ext cx="0" cy="0"/>
          <a:chOff x="0" y="0"/>
          <a:chExt cx="0" cy="0"/>
        </a:xfrm>
      </p:grpSpPr>
      <p:cxnSp>
        <p:nvCxnSpPr>
          <p:cNvPr id="15" name="First line">
            <a:extLst>
              <a:ext uri="{FF2B5EF4-FFF2-40B4-BE49-F238E27FC236}">
                <a16:creationId xmlns="" xmlns:a16="http://schemas.microsoft.com/office/drawing/2014/main" id="{B71716FC-46AD-4F76-9ABF-576704040DB9}"/>
              </a:ext>
            </a:extLst>
          </p:cNvPr>
          <p:cNvCxnSpPr>
            <a:cxnSpLocks/>
          </p:cNvCxnSpPr>
          <p:nvPr/>
        </p:nvCxnSpPr>
        <p:spPr>
          <a:xfrm>
            <a:off x="4023741"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 xmlns:a16="http://schemas.microsoft.com/office/drawing/2014/main" id="{2CE66CE2-621D-4E81-91DC-E7BA442BDF46}"/>
              </a:ext>
            </a:extLst>
          </p:cNvPr>
          <p:cNvCxnSpPr>
            <a:cxnSpLocks/>
          </p:cNvCxnSpPr>
          <p:nvPr/>
        </p:nvCxnSpPr>
        <p:spPr>
          <a:xfrm>
            <a:off x="8130159"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 xmlns:a16="http://schemas.microsoft.com/office/drawing/2014/main" id="{A8579C19-C8C3-4EE9-BA8F-784009A71517}"/>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 xmlns:a16="http://schemas.microsoft.com/office/drawing/2014/main"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 xmlns:a16="http://schemas.microsoft.com/office/drawing/2014/main" id="{6D0A282E-ED69-49A6-B4CA-E48A51CD93CB}"/>
              </a:ext>
            </a:extLst>
          </p:cNvPr>
          <p:cNvSpPr>
            <a:spLocks noGrp="1"/>
          </p:cNvSpPr>
          <p:nvPr>
            <p:ph type="body" sz="quarter" idx="12" hasCustomPrompt="1"/>
          </p:nvPr>
        </p:nvSpPr>
        <p:spPr>
          <a:xfrm>
            <a:off x="339592" y="1994134"/>
            <a:ext cx="3365500" cy="4632325"/>
          </a:xfrm>
        </p:spPr>
        <p:txBody>
          <a:bodyPr/>
          <a:lstStyle>
            <a:lvl1pPr>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 xmlns:a16="http://schemas.microsoft.com/office/drawing/2014/main"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 xmlns:a16="http://schemas.microsoft.com/office/drawing/2014/main"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66755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re 4 column slide">
    <p:spTree>
      <p:nvGrpSpPr>
        <p:cNvPr id="1" name=""/>
        <p:cNvGrpSpPr/>
        <p:nvPr/>
      </p:nvGrpSpPr>
      <p:grpSpPr>
        <a:xfrm>
          <a:off x="0" y="0"/>
          <a:ext cx="0" cy="0"/>
          <a:chOff x="0" y="0"/>
          <a:chExt cx="0" cy="0"/>
        </a:xfrm>
      </p:grpSpPr>
      <p:cxnSp>
        <p:nvCxnSpPr>
          <p:cNvPr id="16" name="Left Horizontal Line">
            <a:extLst>
              <a:ext uri="{FF2B5EF4-FFF2-40B4-BE49-F238E27FC236}">
                <a16:creationId xmlns="" xmlns:a16="http://schemas.microsoft.com/office/drawing/2014/main" id="{BF000365-23DC-4DE8-B098-26165EF63383}"/>
              </a:ext>
            </a:extLst>
          </p:cNvPr>
          <p:cNvCxnSpPr/>
          <p:nvPr/>
        </p:nvCxnSpPr>
        <p:spPr>
          <a:xfrm>
            <a:off x="326074"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 xmlns:a16="http://schemas.microsoft.com/office/drawing/2014/main" id="{18AF0C00-027B-4175-9EDC-CDA64B2569BD}"/>
              </a:ext>
            </a:extLst>
          </p:cNvPr>
          <p:cNvCxnSpPr/>
          <p:nvPr/>
        </p:nvCxnSpPr>
        <p:spPr>
          <a:xfrm>
            <a:off x="6647626"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 xmlns:a16="http://schemas.microsoft.com/office/drawing/2014/main" id="{616BF609-3E8A-46EB-89C0-49BCEFDD126C}"/>
              </a:ext>
            </a:extLst>
          </p:cNvPr>
          <p:cNvCxnSpPr/>
          <p:nvPr/>
        </p:nvCxnSpPr>
        <p:spPr>
          <a:xfrm>
            <a:off x="6096000" y="20081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 xmlns:a16="http://schemas.microsoft.com/office/drawing/2014/main" id="{0C1778F2-D29C-4B32-94E9-E6220EE83654}"/>
              </a:ext>
            </a:extLst>
          </p:cNvPr>
          <p:cNvCxnSpPr/>
          <p:nvPr/>
        </p:nvCxnSpPr>
        <p:spPr>
          <a:xfrm>
            <a:off x="6096000" y="45435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 xmlns:a16="http://schemas.microsoft.com/office/drawing/2014/main" id="{2CC7A163-6839-4B4E-85D9-E223081DEE0B}"/>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 xmlns:a16="http://schemas.microsoft.com/office/drawing/2014/main"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 xmlns:a16="http://schemas.microsoft.com/office/drawing/2014/main" id="{35EFD5E8-F265-4D36-B191-E86ED25C185E}"/>
              </a:ext>
            </a:extLst>
          </p:cNvPr>
          <p:cNvSpPr>
            <a:spLocks noGrp="1"/>
          </p:cNvSpPr>
          <p:nvPr>
            <p:ph type="body" sz="quarter" idx="12" hasCustomPrompt="1"/>
          </p:nvPr>
        </p:nvSpPr>
        <p:spPr>
          <a:xfrm>
            <a:off x="341480" y="2006809"/>
            <a:ext cx="5219700" cy="1980000"/>
          </a:xfrm>
        </p:spPr>
        <p:txBody>
          <a:bodyPr/>
          <a:lstStyle>
            <a:lvl1pPr>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 xmlns:a16="http://schemas.microsoft.com/office/drawing/2014/main" id="{875FF3D7-AA3F-4DFD-97BD-68BE82A52A5F}"/>
              </a:ext>
            </a:extLst>
          </p:cNvPr>
          <p:cNvSpPr>
            <a:spLocks noGrp="1"/>
          </p:cNvSpPr>
          <p:nvPr>
            <p:ph type="body" sz="quarter" idx="13" hasCustomPrompt="1"/>
          </p:nvPr>
        </p:nvSpPr>
        <p:spPr>
          <a:xfrm>
            <a:off x="6630820" y="2006808"/>
            <a:ext cx="5219700" cy="1980000"/>
          </a:xfrm>
        </p:spPr>
        <p:txBody>
          <a:bodyPr/>
          <a:lstStyle>
            <a:lvl1pPr>
              <a:buNone/>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 xmlns:a16="http://schemas.microsoft.com/office/drawing/2014/main" id="{44C77E00-BD01-43B2-8527-C308D64F9871}"/>
              </a:ext>
            </a:extLst>
          </p:cNvPr>
          <p:cNvSpPr>
            <a:spLocks noGrp="1"/>
          </p:cNvSpPr>
          <p:nvPr>
            <p:ph type="body" sz="quarter" idx="14" hasCustomPrompt="1"/>
          </p:nvPr>
        </p:nvSpPr>
        <p:spPr>
          <a:xfrm>
            <a:off x="341480" y="4542081"/>
            <a:ext cx="5219700" cy="1980000"/>
          </a:xfrm>
        </p:spPr>
        <p:txBody>
          <a:bodyPr/>
          <a:lstStyle>
            <a:lvl1pPr>
              <a:buNone/>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 xmlns:a16="http://schemas.microsoft.com/office/drawing/2014/main" id="{BB4FF2EC-FF89-447F-B1D4-041770C99B6D}"/>
              </a:ext>
            </a:extLst>
          </p:cNvPr>
          <p:cNvSpPr>
            <a:spLocks noGrp="1"/>
          </p:cNvSpPr>
          <p:nvPr>
            <p:ph type="body" sz="quarter" idx="15" hasCustomPrompt="1"/>
          </p:nvPr>
        </p:nvSpPr>
        <p:spPr>
          <a:xfrm>
            <a:off x="6630820" y="4550460"/>
            <a:ext cx="5219700" cy="1980000"/>
          </a:xfrm>
        </p:spPr>
        <p:txBody>
          <a:bodyPr/>
          <a:lstStyle>
            <a:lvl1pPr>
              <a:buNone/>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2" name="Left Horizontal Line">
            <a:extLst>
              <a:ext uri="{FF2B5EF4-FFF2-40B4-BE49-F238E27FC236}">
                <a16:creationId xmlns="" xmlns:a16="http://schemas.microsoft.com/office/drawing/2014/main" id="{BF000365-23DC-4DE8-B098-26165EF63383}"/>
              </a:ext>
            </a:extLst>
          </p:cNvPr>
          <p:cNvCxnSpPr/>
          <p:nvPr userDrawn="1"/>
        </p:nvCxnSpPr>
        <p:spPr>
          <a:xfrm>
            <a:off x="326074" y="4250958"/>
            <a:ext cx="5220000" cy="0"/>
          </a:xfrm>
          <a:prstGeom prst="line">
            <a:avLst/>
          </a:prstGeom>
          <a:noFill/>
          <a:ln w="19050" cap="flat">
            <a:solidFill>
              <a:schemeClr val="accent1"/>
            </a:solidFill>
            <a:prstDash val="solid"/>
            <a:miter lim="400000"/>
          </a:ln>
          <a:effectLst/>
        </p:spPr>
        <p:style>
          <a:lnRef idx="0">
            <a:scrgbClr r="0" g="0" b="0"/>
          </a:lnRef>
          <a:fillRef idx="0">
            <a:scrgbClr r="0" g="0" b="0"/>
          </a:fillRef>
          <a:effectRef idx="0">
            <a:scrgbClr r="0" g="0" b="0"/>
          </a:effectRef>
          <a:fontRef idx="none"/>
        </p:style>
      </p:cxnSp>
      <p:cxnSp>
        <p:nvCxnSpPr>
          <p:cNvPr id="13" name="Right Horizontal Line">
            <a:extLst>
              <a:ext uri="{FF2B5EF4-FFF2-40B4-BE49-F238E27FC236}">
                <a16:creationId xmlns="" xmlns:a16="http://schemas.microsoft.com/office/drawing/2014/main" id="{18AF0C00-027B-4175-9EDC-CDA64B2569BD}"/>
              </a:ext>
            </a:extLst>
          </p:cNvPr>
          <p:cNvCxnSpPr/>
          <p:nvPr userDrawn="1"/>
        </p:nvCxnSpPr>
        <p:spPr>
          <a:xfrm>
            <a:off x="6647626" y="4250958"/>
            <a:ext cx="5220000" cy="0"/>
          </a:xfrm>
          <a:prstGeom prst="line">
            <a:avLst/>
          </a:prstGeom>
          <a:noFill/>
          <a:ln w="19050" cap="flat">
            <a:solidFill>
              <a:schemeClr val="accent1"/>
            </a:solidFill>
            <a:prstDash val="solid"/>
            <a:miter lim="400000"/>
          </a:ln>
          <a:effectLst/>
        </p:spPr>
        <p:style>
          <a:lnRef idx="0">
            <a:scrgbClr r="0" g="0" b="0"/>
          </a:lnRef>
          <a:fillRef idx="0">
            <a:scrgbClr r="0" g="0" b="0"/>
          </a:fillRef>
          <a:effectRef idx="0">
            <a:scrgbClr r="0" g="0" b="0"/>
          </a:effectRef>
          <a:fontRef idx="none"/>
        </p:style>
      </p:cxnSp>
      <p:cxnSp>
        <p:nvCxnSpPr>
          <p:cNvPr id="14" name="Upper Vertical Line">
            <a:extLst>
              <a:ext uri="{FF2B5EF4-FFF2-40B4-BE49-F238E27FC236}">
                <a16:creationId xmlns="" xmlns:a16="http://schemas.microsoft.com/office/drawing/2014/main" id="{616BF609-3E8A-46EB-89C0-49BCEFDD126C}"/>
              </a:ext>
            </a:extLst>
          </p:cNvPr>
          <p:cNvCxnSpPr/>
          <p:nvPr userDrawn="1"/>
        </p:nvCxnSpPr>
        <p:spPr>
          <a:xfrm>
            <a:off x="6096000" y="2008108"/>
            <a:ext cx="0" cy="1980000"/>
          </a:xfrm>
          <a:prstGeom prst="line">
            <a:avLst/>
          </a:prstGeom>
          <a:noFill/>
          <a:ln w="19050" cap="flat">
            <a:solidFill>
              <a:schemeClr val="accent1"/>
            </a:solidFill>
            <a:prstDash val="solid"/>
            <a:miter lim="400000"/>
          </a:ln>
          <a:effectLst/>
        </p:spPr>
        <p:style>
          <a:lnRef idx="0">
            <a:scrgbClr r="0" g="0" b="0"/>
          </a:lnRef>
          <a:fillRef idx="0">
            <a:scrgbClr r="0" g="0" b="0"/>
          </a:fillRef>
          <a:effectRef idx="0">
            <a:scrgbClr r="0" g="0" b="0"/>
          </a:effectRef>
          <a:fontRef idx="none"/>
        </p:style>
      </p:cxnSp>
      <p:cxnSp>
        <p:nvCxnSpPr>
          <p:cNvPr id="15" name="Lower Vertical Line">
            <a:extLst>
              <a:ext uri="{FF2B5EF4-FFF2-40B4-BE49-F238E27FC236}">
                <a16:creationId xmlns="" xmlns:a16="http://schemas.microsoft.com/office/drawing/2014/main" id="{0C1778F2-D29C-4B32-94E9-E6220EE83654}"/>
              </a:ext>
            </a:extLst>
          </p:cNvPr>
          <p:cNvCxnSpPr/>
          <p:nvPr userDrawn="1"/>
        </p:nvCxnSpPr>
        <p:spPr>
          <a:xfrm>
            <a:off x="6096000" y="4543508"/>
            <a:ext cx="0" cy="1980000"/>
          </a:xfrm>
          <a:prstGeom prst="line">
            <a:avLst/>
          </a:prstGeom>
          <a:noFill/>
          <a:ln w="19050" cap="flat">
            <a:solidFill>
              <a:schemeClr val="accent1"/>
            </a:solidFill>
            <a:prstDash val="solid"/>
            <a:miter lim="400000"/>
          </a:ln>
          <a:effectLst/>
        </p:spPr>
        <p:style>
          <a:lnRef idx="0">
            <a:scrgbClr r="0" g="0" b="0"/>
          </a:lnRef>
          <a:fillRef idx="0">
            <a:scrgbClr r="0" g="0" b="0"/>
          </a:fillRef>
          <a:effectRef idx="0">
            <a:scrgbClr r="0" g="0" b="0"/>
          </a:effectRef>
          <a:fontRef idx="none"/>
        </p:style>
      </p:cxnSp>
      <p:sp>
        <p:nvSpPr>
          <p:cNvPr id="21" name="Blue banner">
            <a:extLst>
              <a:ext uri="{FF2B5EF4-FFF2-40B4-BE49-F238E27FC236}">
                <a16:creationId xmlns="" xmlns:a16="http://schemas.microsoft.com/office/drawing/2014/main" id="{2CC7A163-6839-4B4E-85D9-E223081DEE0B}"/>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Tree>
    <p:custDataLst>
      <p:tags r:id="rId1"/>
    </p:custDataLst>
    <p:extLst>
      <p:ext uri="{BB962C8B-B14F-4D97-AF65-F5344CB8AC3E}">
        <p14:creationId xmlns:p14="http://schemas.microsoft.com/office/powerpoint/2010/main" val="131303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par>
                                <p:cTn id="35" presetID="9"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par>
                                <p:cTn id="38" presetID="9"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500"/>
                                        <p:tgtEl>
                                          <p:spTgt spid="14"/>
                                        </p:tgtEl>
                                      </p:cBhvr>
                                    </p:animEffect>
                                  </p:childTnLst>
                                </p:cTn>
                              </p:par>
                              <p:par>
                                <p:cTn id="41" presetID="9"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ssolve">
                                      <p:cBhvr>
                                        <p:cTn id="43" dur="500"/>
                                        <p:tgtEl>
                                          <p:spTgt spid="15"/>
                                        </p:tgtEl>
                                      </p:cBhvr>
                                    </p:animEffect>
                                  </p:childTnLst>
                                </p:cTn>
                              </p:par>
                              <p:par>
                                <p:cTn id="44" presetID="9"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dissolv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re blank slide">
    <p:spTree>
      <p:nvGrpSpPr>
        <p:cNvPr id="1" name=""/>
        <p:cNvGrpSpPr/>
        <p:nvPr/>
      </p:nvGrpSpPr>
      <p:grpSpPr>
        <a:xfrm>
          <a:off x="0" y="0"/>
          <a:ext cx="0" cy="0"/>
          <a:chOff x="0" y="0"/>
          <a:chExt cx="0" cy="0"/>
        </a:xfrm>
      </p:grpSpPr>
      <p:sp>
        <p:nvSpPr>
          <p:cNvPr id="4"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 xmlns:a16="http://schemas.microsoft.com/office/drawing/2014/main"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
        <p:nvSpPr>
          <p:cNvPr id="5" name="Blue banner">
            <a:extLst>
              <a:ext uri="{FF2B5EF4-FFF2-40B4-BE49-F238E27FC236}">
                <a16:creationId xmlns="" xmlns:a16="http://schemas.microsoft.com/office/drawing/2014/main" id="{AC84E2CA-6F26-4196-9C42-A6287C824100}"/>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Tree>
    <p:custDataLst>
      <p:tags r:id="rId1"/>
    </p:custDataLst>
    <p:extLst>
      <p:ext uri="{BB962C8B-B14F-4D97-AF65-F5344CB8AC3E}">
        <p14:creationId xmlns:p14="http://schemas.microsoft.com/office/powerpoint/2010/main" val="3880855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unequal columns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92B437D0-5019-404C-A3E6-588F0645F4A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 xmlns:a16="http://schemas.microsoft.com/office/drawing/2014/main"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uneven 2 column format here</a:t>
            </a:r>
          </a:p>
        </p:txBody>
      </p:sp>
      <p:sp>
        <p:nvSpPr>
          <p:cNvPr id="7" name="Left hand text box">
            <a:extLst>
              <a:ext uri="{FF2B5EF4-FFF2-40B4-BE49-F238E27FC236}">
                <a16:creationId xmlns="" xmlns:a16="http://schemas.microsoft.com/office/drawing/2014/main" id="{CEED358A-E15B-4A96-B239-689EF7351A0C}"/>
              </a:ext>
            </a:extLst>
          </p:cNvPr>
          <p:cNvSpPr>
            <a:spLocks noGrp="1"/>
          </p:cNvSpPr>
          <p:nvPr>
            <p:ph type="body" sz="quarter" idx="13" hasCustomPrompt="1"/>
          </p:nvPr>
        </p:nvSpPr>
        <p:spPr>
          <a:xfrm>
            <a:off x="4492625" y="2006600"/>
            <a:ext cx="7364413" cy="4537075"/>
          </a:xfrm>
        </p:spPr>
        <p:txBody>
          <a:bodyPr/>
          <a:lstStyle>
            <a:lvl1pPr>
              <a:defRPr/>
            </a:lvl1pPr>
          </a:lstStyle>
          <a:p>
            <a:pPr lvl="0"/>
            <a:r>
              <a:rPr lang="en-US" dirty="0"/>
              <a:t>Text here, or replace this placeholder with an image.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3" name="Dividing Line">
            <a:extLst>
              <a:ext uri="{FF2B5EF4-FFF2-40B4-BE49-F238E27FC236}">
                <a16:creationId xmlns="" xmlns:a16="http://schemas.microsoft.com/office/drawing/2014/main" id="{9E16AE22-46DE-423F-BE7B-3EE48A06E7E8}"/>
              </a:ext>
            </a:extLst>
          </p:cNvPr>
          <p:cNvCxnSpPr>
            <a:cxnSpLocks/>
          </p:cNvCxnSpPr>
          <p:nvPr userDrawn="1"/>
        </p:nvCxnSpPr>
        <p:spPr>
          <a:xfrm>
            <a:off x="4085914" y="1983960"/>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3" name="Right hand text box">
            <a:extLst>
              <a:ext uri="{FF2B5EF4-FFF2-40B4-BE49-F238E27FC236}">
                <a16:creationId xmlns="" xmlns:a16="http://schemas.microsoft.com/office/drawing/2014/main" id="{78F7BB00-DFA7-479F-B681-1E7FF5E9A5D7}"/>
              </a:ext>
            </a:extLst>
          </p:cNvPr>
          <p:cNvSpPr>
            <a:spLocks noGrp="1"/>
          </p:cNvSpPr>
          <p:nvPr>
            <p:ph type="body" sz="quarter" idx="12" hasCustomPrompt="1"/>
          </p:nvPr>
        </p:nvSpPr>
        <p:spPr>
          <a:xfrm>
            <a:off x="334963" y="1993900"/>
            <a:ext cx="3322637" cy="4549775"/>
          </a:xfrm>
        </p:spPr>
        <p:txBody>
          <a:bodyPr/>
          <a:lstStyle>
            <a:lvl1pPr>
              <a:defRPr/>
            </a:lvl1pPr>
          </a:lstStyle>
          <a:p>
            <a:pPr lvl="0"/>
            <a:r>
              <a:rPr lang="en-US" dirty="0"/>
              <a:t>Text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94410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9"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Lst>
      </p:bldP>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re final slide">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10"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4D22B28F-DDF9-41AD-A157-823F7E3CF2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2000" y="0"/>
            <a:ext cx="1620000" cy="1620000"/>
          </a:xfrm>
          <a:prstGeom prst="rect">
            <a:avLst/>
          </a:prstGeom>
        </p:spPr>
      </p:pic>
      <p:sp>
        <p:nvSpPr>
          <p:cNvPr id="14" name="Slide Title">
            <a:extLst>
              <a:ext uri="{FF2B5EF4-FFF2-40B4-BE49-F238E27FC236}">
                <a16:creationId xmlns="" xmlns:a16="http://schemas.microsoft.com/office/drawing/2014/main" id="{189A56DD-5284-4D9A-8F11-0953FDF4FE8B}"/>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sp>
        <p:nvSpPr>
          <p:cNvPr id="9" name="Blue banner">
            <a:extLst>
              <a:ext uri="{FF2B5EF4-FFF2-40B4-BE49-F238E27FC236}">
                <a16:creationId xmlns="" xmlns:a16="http://schemas.microsoft.com/office/drawing/2014/main" id="{9E909DDA-84E6-4280-8981-D6CDA7BBE1E4}"/>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12" name="BCA vol1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9132" y="2653639"/>
            <a:ext cx="3063137" cy="3063137"/>
          </a:xfrm>
          <a:prstGeom prst="rect">
            <a:avLst/>
          </a:prstGeom>
        </p:spPr>
      </p:pic>
      <p:pic>
        <p:nvPicPr>
          <p:cNvPr id="13" name="BCA vol 2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25733" y="2653639"/>
            <a:ext cx="3062505" cy="3062505"/>
          </a:xfrm>
          <a:prstGeom prst="rect">
            <a:avLst/>
          </a:prstGeom>
        </p:spPr>
      </p:pic>
      <p:pic>
        <p:nvPicPr>
          <p:cNvPr id="15" name="PCA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094918" y="2632935"/>
            <a:ext cx="3103914" cy="3103914"/>
          </a:xfrm>
          <a:prstGeom prst="rect">
            <a:avLst/>
          </a:prstGeom>
        </p:spPr>
      </p:pic>
      <p:pic>
        <p:nvPicPr>
          <p:cNvPr id="16"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2B5E5CB9-ACE2-44C9-A0CA-6C27F714DCC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233887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17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27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p15:guide id="1" orient="horz" pos="2614">
          <p15:clr>
            <a:srgbClr val="FBAE40"/>
          </p15:clr>
        </p15:guide>
        <p15:guide id="2" pos="3840">
          <p15:clr>
            <a:srgbClr val="FBAE40"/>
          </p15:clr>
        </p15:guide>
        <p15:guide id="3" orient="horz" pos="1820">
          <p15:clr>
            <a:srgbClr val="FBAE40"/>
          </p15:clr>
        </p15:guide>
        <p15:guide id="4" orient="horz" pos="340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ol One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cxnSp>
        <p:nvCxnSpPr>
          <p:cNvPr id="39" name="Straight Connector 38">
            <a:extLst>
              <a:ext uri="{FF2B5EF4-FFF2-40B4-BE49-F238E27FC236}">
                <a16:creationId xmlns="" xmlns:a16="http://schemas.microsoft.com/office/drawing/2014/main" id="{53D23F43-82DD-49AE-B88A-C911A203C3CD}"/>
              </a:ext>
            </a:extLst>
          </p:cNvPr>
          <p:cNvCxnSpPr>
            <a:cxnSpLocks/>
          </p:cNvCxnSpPr>
          <p:nvPr/>
        </p:nvCxnSpPr>
        <p:spPr>
          <a:xfrm>
            <a:off x="7367778" y="3916450"/>
            <a:ext cx="3600423" cy="0"/>
          </a:xfrm>
          <a:prstGeom prst="line">
            <a:avLst/>
          </a:prstGeom>
          <a:ln w="57150">
            <a:solidFill>
              <a:srgbClr val="004680"/>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 xmlns:a16="http://schemas.microsoft.com/office/drawing/2014/main" id="{082AA8BB-477A-499A-B7D8-A44C06777F17}"/>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 xmlns:a16="http://schemas.microsoft.com/office/drawing/2014/main" id="{91ADC937-95B5-426A-BDA6-A3A25FC8DEAE}"/>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0622" y="4523168"/>
            <a:ext cx="1425967" cy="1425967"/>
          </a:xfrm>
          <a:prstGeom prst="rect">
            <a:avLst/>
          </a:prstGeom>
        </p:spPr>
      </p:pic>
      <p:grpSp>
        <p:nvGrpSpPr>
          <p:cNvPr id="31"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32" name="Picture 31"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33" name="Rectangle 32">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6"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37" name="Rectangle 36">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43" name="Rectangle 42">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45" name="Rectangle 44">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47" name="Rectangle 46">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50" name="Rectangle 49">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cxnSp>
        <p:nvCxnSpPr>
          <p:cNvPr id="54" name="Blue dividing line">
            <a:extLst>
              <a:ext uri="{FF2B5EF4-FFF2-40B4-BE49-F238E27FC236}">
                <a16:creationId xmlns="" xmlns:a16="http://schemas.microsoft.com/office/drawing/2014/main" id="{53D23F43-82DD-49AE-B88A-C911A203C3CD}"/>
              </a:ext>
            </a:extLst>
          </p:cNvPr>
          <p:cNvCxnSpPr>
            <a:cxnSpLocks/>
          </p:cNvCxnSpPr>
          <p:nvPr userDrawn="1"/>
        </p:nvCxnSpPr>
        <p:spPr>
          <a:xfrm>
            <a:off x="6652298" y="3916450"/>
            <a:ext cx="4738681"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55" name="NCC Tutor title">
            <a:extLst>
              <a:ext uri="{FF2B5EF4-FFF2-40B4-BE49-F238E27FC236}">
                <a16:creationId xmlns="" xmlns:a16="http://schemas.microsoft.com/office/drawing/2014/main" id="{91ADC937-95B5-426A-BDA6-A3A25FC8DEAE}"/>
              </a:ext>
            </a:extLst>
          </p:cNvPr>
          <p:cNvSpPr txBox="1"/>
          <p:nvPr userDrawn="1"/>
        </p:nvSpPr>
        <p:spPr>
          <a:xfrm>
            <a:off x="8310603" y="4049105"/>
            <a:ext cx="1520890" cy="400110"/>
          </a:xfrm>
          <a:prstGeom prst="rect">
            <a:avLst/>
          </a:prstGeom>
          <a:noFill/>
        </p:spPr>
        <p:txBody>
          <a:bodyPr wrap="square" rtlCol="0">
            <a:spAutoFit/>
          </a:bodyPr>
          <a:lstStyle/>
          <a:p>
            <a:r>
              <a:rPr lang="en-AU" sz="2000" b="1" dirty="0"/>
              <a:t>NCC Tutor</a:t>
            </a:r>
          </a:p>
        </p:txBody>
      </p:sp>
      <p:pic>
        <p:nvPicPr>
          <p:cNvPr id="56" name="Picture 5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79301" y="4761136"/>
            <a:ext cx="1188000" cy="1188000"/>
          </a:xfrm>
          <a:prstGeom prst="rect">
            <a:avLst/>
          </a:prstGeom>
        </p:spPr>
      </p:pic>
    </p:spTree>
    <p:custDataLst>
      <p:tags r:id="rId1"/>
    </p:custDataLst>
    <p:extLst>
      <p:ext uri="{BB962C8B-B14F-4D97-AF65-F5344CB8AC3E}">
        <p14:creationId xmlns:p14="http://schemas.microsoft.com/office/powerpoint/2010/main" val="249528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749"/>
                                          </p:stCondLst>
                                        </p:cTn>
                                        <p:tgtEl>
                                          <p:spTgt spid="49"/>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0"/>
                                  </p:stCondLst>
                                  <p:childTnLst>
                                    <p:set>
                                      <p:cBhvr>
                                        <p:cTn id="33" dur="1" fill="hold">
                                          <p:stCondLst>
                                            <p:cond delay="749"/>
                                          </p:stCondLst>
                                        </p:cTn>
                                        <p:tgtEl>
                                          <p:spTgt spid="44"/>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749"/>
                                          </p:stCondLst>
                                        </p:cTn>
                                        <p:tgtEl>
                                          <p:spTgt spid="36"/>
                                        </p:tgtEl>
                                        <p:attrNameLst>
                                          <p:attrName>style.visibility</p:attrName>
                                        </p:attrNameLst>
                                      </p:cBhvr>
                                      <p:to>
                                        <p:strVal val="visible"/>
                                      </p:to>
                                    </p:set>
                                  </p:childTnLst>
                                </p:cTn>
                              </p:par>
                            </p:childTnLst>
                          </p:cTn>
                        </p:par>
                        <p:par>
                          <p:cTn id="37" fill="hold">
                            <p:stCondLst>
                              <p:cond delay="7250"/>
                            </p:stCondLst>
                            <p:childTnLst>
                              <p:par>
                                <p:cTn id="38" presetID="1" presetClass="entr" presetSubtype="0" fill="hold" nodeType="afterEffect">
                                  <p:stCondLst>
                                    <p:cond delay="0"/>
                                  </p:stCondLst>
                                  <p:childTnLst>
                                    <p:set>
                                      <p:cBhvr>
                                        <p:cTn id="39" dur="1" fill="hold">
                                          <p:stCondLst>
                                            <p:cond delay="749"/>
                                          </p:stCondLst>
                                        </p:cTn>
                                        <p:tgtEl>
                                          <p:spTgt spid="31"/>
                                        </p:tgtEl>
                                        <p:attrNameLst>
                                          <p:attrName>style.visibility</p:attrName>
                                        </p:attrNameLst>
                                      </p:cBhvr>
                                      <p:to>
                                        <p:strVal val="visible"/>
                                      </p:to>
                                    </p:set>
                                  </p:childTnLst>
                                </p:cTn>
                              </p:par>
                            </p:childTnLst>
                          </p:cTn>
                        </p:par>
                        <p:par>
                          <p:cTn id="40" fill="hold">
                            <p:stCondLst>
                              <p:cond delay="8000"/>
                            </p:stCondLst>
                            <p:childTnLst>
                              <p:par>
                                <p:cTn id="41" presetID="9"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dissolve">
                                      <p:cBhvr>
                                        <p:cTn id="43" dur="1000"/>
                                        <p:tgtEl>
                                          <p:spTgt spid="54"/>
                                        </p:tgtEl>
                                      </p:cBhvr>
                                    </p:animEffect>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dissolve">
                                      <p:cBhvr>
                                        <p:cTn id="47" dur="500"/>
                                        <p:tgtEl>
                                          <p:spTgt spid="55"/>
                                        </p:tgtEl>
                                      </p:cBhvr>
                                    </p:animEffect>
                                  </p:childTnLst>
                                </p:cTn>
                              </p:par>
                              <p:par>
                                <p:cTn id="48" presetID="10" presetClass="entr" presetSubtype="0" fill="hold" nodeType="withEffect">
                                  <p:stCondLst>
                                    <p:cond delay="80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55"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Vol One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 xmlns:a16="http://schemas.microsoft.com/office/drawing/2014/main"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 xmlns:a16="http://schemas.microsoft.com/office/drawing/2014/main"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2727" y="0"/>
            <a:ext cx="1620000" cy="1620000"/>
          </a:xfrm>
          <a:prstGeom prst="rect">
            <a:avLst/>
          </a:prstGeom>
        </p:spPr>
      </p:pic>
    </p:spTree>
    <p:custDataLst>
      <p:tags r:id="rId1"/>
    </p:custDataLst>
    <p:extLst>
      <p:ext uri="{BB962C8B-B14F-4D97-AF65-F5344CB8AC3E}">
        <p14:creationId xmlns:p14="http://schemas.microsoft.com/office/powerpoint/2010/main" val="354103008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Vol Two Title slide">
    <p:spTree>
      <p:nvGrpSpPr>
        <p:cNvPr id="1" name=""/>
        <p:cNvGrpSpPr/>
        <p:nvPr/>
      </p:nvGrpSpPr>
      <p:grpSpPr>
        <a:xfrm>
          <a:off x="0" y="0"/>
          <a:ext cx="0" cy="0"/>
          <a:chOff x="0" y="0"/>
          <a:chExt cx="0" cy="0"/>
        </a:xfrm>
      </p:grpSpPr>
      <p:cxnSp>
        <p:nvCxnSpPr>
          <p:cNvPr id="39" name="Straight Connector 38">
            <a:extLst>
              <a:ext uri="{FF2B5EF4-FFF2-40B4-BE49-F238E27FC236}">
                <a16:creationId xmlns="" xmlns:a16="http://schemas.microsoft.com/office/drawing/2014/main" id="{B293FB77-C16E-46CF-8CDC-005A2CD4DF5F}"/>
              </a:ext>
            </a:extLst>
          </p:cNvPr>
          <p:cNvCxnSpPr>
            <a:cxnSpLocks/>
          </p:cNvCxnSpPr>
          <p:nvPr/>
        </p:nvCxnSpPr>
        <p:spPr>
          <a:xfrm>
            <a:off x="7367778" y="3916450"/>
            <a:ext cx="3600423"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 xmlns:a16="http://schemas.microsoft.com/office/drawing/2014/main" id="{5DE4E80C-6AFC-4FD4-9FFA-38744967D1A3}"/>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 xmlns:a16="http://schemas.microsoft.com/office/drawing/2014/main" id="{E8EF219C-39A1-4D3A-8EA4-94D70AADD3B2}"/>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grpSp>
        <p:nvGrpSpPr>
          <p:cNvPr id="30" name="Top row">
            <a:extLst>
              <a:ext uri="{FF2B5EF4-FFF2-40B4-BE49-F238E27FC236}">
                <a16:creationId xmlns="" xmlns:a16="http://schemas.microsoft.com/office/drawing/2014/main" id="{F05B772B-27A1-4949-BA61-86B23483233E}"/>
              </a:ext>
            </a:extLst>
          </p:cNvPr>
          <p:cNvGrpSpPr/>
          <p:nvPr/>
        </p:nvGrpSpPr>
        <p:grpSpPr>
          <a:xfrm>
            <a:off x="651589" y="713639"/>
            <a:ext cx="5192854" cy="1203754"/>
            <a:chOff x="651589" y="713639"/>
            <a:chExt cx="5192854" cy="1203754"/>
          </a:xfrm>
        </p:grpSpPr>
        <p:pic>
          <p:nvPicPr>
            <p:cNvPr id="31" name="Picture 3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32" name="Rectangle 3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5" name="Second top row">
            <a:extLst>
              <a:ext uri="{FF2B5EF4-FFF2-40B4-BE49-F238E27FC236}">
                <a16:creationId xmlns="" xmlns:a16="http://schemas.microsoft.com/office/drawing/2014/main" id="{6929AD19-A5C7-42CC-B5EF-A53B7A8E9A10}"/>
              </a:ext>
            </a:extLst>
          </p:cNvPr>
          <p:cNvGrpSpPr/>
          <p:nvPr/>
        </p:nvGrpSpPr>
        <p:grpSpPr>
          <a:xfrm>
            <a:off x="651589" y="2040029"/>
            <a:ext cx="5192854" cy="1188000"/>
            <a:chOff x="651589" y="2040029"/>
            <a:chExt cx="5192854" cy="1188000"/>
          </a:xfrm>
        </p:grpSpPr>
        <p:sp>
          <p:nvSpPr>
            <p:cNvPr id="36" name="Rectangle 3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43" name="Rectangle 42">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 xmlns:a16="http://schemas.microsoft.com/office/drawing/2014/main" id="{5AAC2D71-1B82-4460-8E54-8F6A2F48C367}"/>
              </a:ext>
            </a:extLst>
          </p:cNvPr>
          <p:cNvGrpSpPr/>
          <p:nvPr/>
        </p:nvGrpSpPr>
        <p:grpSpPr>
          <a:xfrm>
            <a:off x="651589" y="3400581"/>
            <a:ext cx="5192854" cy="1188001"/>
            <a:chOff x="651589" y="3400581"/>
            <a:chExt cx="5192854" cy="1188001"/>
          </a:xfrm>
        </p:grpSpPr>
        <p:sp>
          <p:nvSpPr>
            <p:cNvPr id="45" name="Rectangle 44">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47" name="Rectangle 46">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 xmlns:a16="http://schemas.microsoft.com/office/drawing/2014/main" id="{4A25CC01-3E7B-478B-B1F9-1E61ABBCEF25}"/>
              </a:ext>
            </a:extLst>
          </p:cNvPr>
          <p:cNvGrpSpPr/>
          <p:nvPr/>
        </p:nvGrpSpPr>
        <p:grpSpPr>
          <a:xfrm>
            <a:off x="651589" y="4761135"/>
            <a:ext cx="5192854" cy="1188000"/>
            <a:chOff x="651589" y="4761135"/>
            <a:chExt cx="5192854" cy="1188000"/>
          </a:xfrm>
        </p:grpSpPr>
        <p:sp>
          <p:nvSpPr>
            <p:cNvPr id="50" name="Rectangle 49">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2019" y="4543340"/>
            <a:ext cx="1383174" cy="1383174"/>
          </a:xfrm>
          <a:prstGeom prst="rect">
            <a:avLst/>
          </a:prstGeom>
        </p:spPr>
      </p:pic>
      <p:grpSp>
        <p:nvGrpSpPr>
          <p:cNvPr id="27"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28" name="Picture 27"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29" name="Rectangle 28">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Rectangle 36">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Rectangle 5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5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56" name="Rectangle 5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Rectangle 5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8" name="Picture 5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59" name="Rectangle 5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61" name="Rectangle 6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2" name="Picture 6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63" name="Rectangle 6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4" name="Rectangle 6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66" name="Rectangle 6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7" name="Rectangle 6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8" name="Rectangle 6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9" name="Picture 6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cxnSp>
        <p:nvCxnSpPr>
          <p:cNvPr id="70" name="Straight Connector 69">
            <a:extLst>
              <a:ext uri="{FF2B5EF4-FFF2-40B4-BE49-F238E27FC236}">
                <a16:creationId xmlns="" xmlns:a16="http://schemas.microsoft.com/office/drawing/2014/main" id="{B293FB77-C16E-46CF-8CDC-005A2CD4DF5F}"/>
              </a:ext>
            </a:extLst>
          </p:cNvPr>
          <p:cNvCxnSpPr>
            <a:cxnSpLocks/>
          </p:cNvCxnSpPr>
          <p:nvPr userDrawn="1"/>
        </p:nvCxnSpPr>
        <p:spPr>
          <a:xfrm>
            <a:off x="6652298" y="3916450"/>
            <a:ext cx="4738681"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71" name="NCC Tutor title">
            <a:extLst>
              <a:ext uri="{FF2B5EF4-FFF2-40B4-BE49-F238E27FC236}">
                <a16:creationId xmlns="" xmlns:a16="http://schemas.microsoft.com/office/drawing/2014/main" id="{E8EF219C-39A1-4D3A-8EA4-94D70AADD3B2}"/>
              </a:ext>
            </a:extLst>
          </p:cNvPr>
          <p:cNvSpPr txBox="1"/>
          <p:nvPr userDrawn="1"/>
        </p:nvSpPr>
        <p:spPr>
          <a:xfrm>
            <a:off x="8310603" y="4049105"/>
            <a:ext cx="1520890" cy="400110"/>
          </a:xfrm>
          <a:prstGeom prst="rect">
            <a:avLst/>
          </a:prstGeom>
          <a:noFill/>
        </p:spPr>
        <p:txBody>
          <a:bodyPr wrap="square" rtlCol="0">
            <a:spAutoFit/>
          </a:bodyPr>
          <a:lstStyle/>
          <a:p>
            <a:r>
              <a:rPr lang="en-AU" sz="2000" b="1" dirty="0"/>
              <a:t>NCC Tutor</a:t>
            </a:r>
          </a:p>
        </p:txBody>
      </p:sp>
      <p:pic>
        <p:nvPicPr>
          <p:cNvPr id="72" name="Picture 7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10603" y="4634088"/>
            <a:ext cx="1376294" cy="1376294"/>
          </a:xfrm>
          <a:prstGeom prst="rect">
            <a:avLst/>
          </a:prstGeom>
        </p:spPr>
      </p:pic>
    </p:spTree>
    <p:custDataLst>
      <p:tags r:id="rId1"/>
    </p:custDataLst>
    <p:extLst>
      <p:ext uri="{BB962C8B-B14F-4D97-AF65-F5344CB8AC3E}">
        <p14:creationId xmlns:p14="http://schemas.microsoft.com/office/powerpoint/2010/main" val="415469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49"/>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4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3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3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749"/>
                                          </p:stCondLst>
                                        </p:cTn>
                                        <p:tgtEl>
                                          <p:spTgt spid="65"/>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0"/>
                                  </p:stCondLst>
                                  <p:childTnLst>
                                    <p:set>
                                      <p:cBhvr>
                                        <p:cTn id="33" dur="1" fill="hold">
                                          <p:stCondLst>
                                            <p:cond delay="749"/>
                                          </p:stCondLst>
                                        </p:cTn>
                                        <p:tgtEl>
                                          <p:spTgt spid="60"/>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749"/>
                                          </p:stCondLst>
                                        </p:cTn>
                                        <p:tgtEl>
                                          <p:spTgt spid="55"/>
                                        </p:tgtEl>
                                        <p:attrNameLst>
                                          <p:attrName>style.visibility</p:attrName>
                                        </p:attrNameLst>
                                      </p:cBhvr>
                                      <p:to>
                                        <p:strVal val="visible"/>
                                      </p:to>
                                    </p:set>
                                  </p:childTnLst>
                                </p:cTn>
                              </p:par>
                            </p:childTnLst>
                          </p:cTn>
                        </p:par>
                        <p:par>
                          <p:cTn id="37" fill="hold">
                            <p:stCondLst>
                              <p:cond delay="7250"/>
                            </p:stCondLst>
                            <p:childTnLst>
                              <p:par>
                                <p:cTn id="38" presetID="1" presetClass="entr" presetSubtype="0" fill="hold" nodeType="afterEffect">
                                  <p:stCondLst>
                                    <p:cond delay="0"/>
                                  </p:stCondLst>
                                  <p:childTnLst>
                                    <p:set>
                                      <p:cBhvr>
                                        <p:cTn id="39" dur="1" fill="hold">
                                          <p:stCondLst>
                                            <p:cond delay="749"/>
                                          </p:stCondLst>
                                        </p:cTn>
                                        <p:tgtEl>
                                          <p:spTgt spid="27"/>
                                        </p:tgtEl>
                                        <p:attrNameLst>
                                          <p:attrName>style.visibility</p:attrName>
                                        </p:attrNameLst>
                                      </p:cBhvr>
                                      <p:to>
                                        <p:strVal val="visible"/>
                                      </p:to>
                                    </p:set>
                                  </p:childTnLst>
                                </p:cTn>
                              </p:par>
                            </p:childTnLst>
                          </p:cTn>
                        </p:par>
                        <p:par>
                          <p:cTn id="40" fill="hold">
                            <p:stCondLst>
                              <p:cond delay="8000"/>
                            </p:stCondLst>
                            <p:childTnLst>
                              <p:par>
                                <p:cTn id="41" presetID="9" presetClass="entr" presetSubtype="0"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dissolve">
                                      <p:cBhvr>
                                        <p:cTn id="43" dur="1000"/>
                                        <p:tgtEl>
                                          <p:spTgt spid="70"/>
                                        </p:tgtEl>
                                      </p:cBhvr>
                                    </p:animEffect>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dissolve">
                                      <p:cBhvr>
                                        <p:cTn id="47" dur="500"/>
                                        <p:tgtEl>
                                          <p:spTgt spid="71"/>
                                        </p:tgtEl>
                                      </p:cBhvr>
                                    </p:animEffect>
                                  </p:childTnLst>
                                </p:cTn>
                              </p:par>
                              <p:par>
                                <p:cTn id="48" presetID="10" presetClass="entr" presetSubtype="0" fill="hold" nodeType="withEffect">
                                  <p:stCondLst>
                                    <p:cond delay="1700"/>
                                  </p:stCondLst>
                                  <p:childTnLst>
                                    <p:set>
                                      <p:cBhvr>
                                        <p:cTn id="49" dur="1" fill="hold">
                                          <p:stCondLst>
                                            <p:cond delay="0"/>
                                          </p:stCondLst>
                                        </p:cTn>
                                        <p:tgtEl>
                                          <p:spTgt spid="72"/>
                                        </p:tgtEl>
                                        <p:attrNameLst>
                                          <p:attrName>style.visibility</p:attrName>
                                        </p:attrNameLst>
                                      </p:cBhvr>
                                      <p:to>
                                        <p:strVal val="visible"/>
                                      </p:to>
                                    </p:set>
                                    <p:animEffect transition="in" filter="fade">
                                      <p:cBhvr>
                                        <p:cTn id="5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71"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Vol Two blank slide">
    <p:spTree>
      <p:nvGrpSpPr>
        <p:cNvPr id="1" name=""/>
        <p:cNvGrpSpPr/>
        <p:nvPr/>
      </p:nvGrpSpPr>
      <p:grpSpPr>
        <a:xfrm>
          <a:off x="0" y="0"/>
          <a:ext cx="0" cy="0"/>
          <a:chOff x="0" y="0"/>
          <a:chExt cx="0" cy="0"/>
        </a:xfrm>
      </p:grpSpPr>
      <p:grpSp>
        <p:nvGrpSpPr>
          <p:cNvPr id="2" name="Group 1"/>
          <p:cNvGrpSpPr/>
          <p:nvPr/>
        </p:nvGrpSpPr>
        <p:grpSpPr>
          <a:xfrm>
            <a:off x="0" y="0"/>
            <a:ext cx="10440000" cy="1620000"/>
            <a:chOff x="0" y="0"/>
            <a:chExt cx="10440000" cy="1620000"/>
          </a:xfrm>
        </p:grpSpPr>
        <p:sp>
          <p:nvSpPr>
            <p:cNvPr id="11"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 xmlns:a16="http://schemas.microsoft.com/office/drawing/2014/main"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Title</a:t>
              </a: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876" y="1"/>
            <a:ext cx="1619999" cy="1619999"/>
          </a:xfrm>
          <a:prstGeom prst="rect">
            <a:avLst/>
          </a:prstGeom>
        </p:spPr>
      </p:pic>
    </p:spTree>
    <p:custDataLst>
      <p:tags r:id="rId1"/>
    </p:custDataLst>
    <p:extLst>
      <p:ext uri="{BB962C8B-B14F-4D97-AF65-F5344CB8AC3E}">
        <p14:creationId xmlns:p14="http://schemas.microsoft.com/office/powerpoint/2010/main" val="398085693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Vol Two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 xmlns:a16="http://schemas.microsoft.com/office/drawing/2014/main"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 xmlns:a16="http://schemas.microsoft.com/office/drawing/2014/main"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8876" y="1"/>
            <a:ext cx="1619999" cy="1619999"/>
          </a:xfrm>
          <a:prstGeom prst="rect">
            <a:avLst/>
          </a:prstGeom>
        </p:spPr>
      </p:pic>
    </p:spTree>
    <p:custDataLst>
      <p:tags r:id="rId1"/>
    </p:custDataLst>
    <p:extLst>
      <p:ext uri="{BB962C8B-B14F-4D97-AF65-F5344CB8AC3E}">
        <p14:creationId xmlns:p14="http://schemas.microsoft.com/office/powerpoint/2010/main" val="133588453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ol Three Title slide">
    <p:spTree>
      <p:nvGrpSpPr>
        <p:cNvPr id="1" name=""/>
        <p:cNvGrpSpPr/>
        <p:nvPr/>
      </p:nvGrpSpPr>
      <p:grpSpPr>
        <a:xfrm>
          <a:off x="0" y="0"/>
          <a:ext cx="0" cy="0"/>
          <a:chOff x="0" y="0"/>
          <a:chExt cx="0" cy="0"/>
        </a:xfrm>
      </p:grpSpPr>
      <p:cxnSp>
        <p:nvCxnSpPr>
          <p:cNvPr id="39" name="Straight Connector 38">
            <a:extLst>
              <a:ext uri="{FF2B5EF4-FFF2-40B4-BE49-F238E27FC236}">
                <a16:creationId xmlns="" xmlns:a16="http://schemas.microsoft.com/office/drawing/2014/main" id="{9A7CD7DF-4FF0-4132-8B9A-48280D79DE4F}"/>
              </a:ext>
            </a:extLst>
          </p:cNvPr>
          <p:cNvCxnSpPr>
            <a:cxnSpLocks/>
          </p:cNvCxnSpPr>
          <p:nvPr/>
        </p:nvCxnSpPr>
        <p:spPr>
          <a:xfrm>
            <a:off x="7367778" y="3916450"/>
            <a:ext cx="3600423"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 xmlns:a16="http://schemas.microsoft.com/office/drawing/2014/main" id="{7A71E773-6C4D-481A-898C-26074CBE6872}"/>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 xmlns:a16="http://schemas.microsoft.com/office/drawing/2014/main" id="{B1CD21DC-884C-45D4-A37A-C90A31A03233}"/>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grpSp>
        <p:nvGrpSpPr>
          <p:cNvPr id="30" name="Top row">
            <a:extLst>
              <a:ext uri="{FF2B5EF4-FFF2-40B4-BE49-F238E27FC236}">
                <a16:creationId xmlns="" xmlns:a16="http://schemas.microsoft.com/office/drawing/2014/main" id="{F05B772B-27A1-4949-BA61-86B23483233E}"/>
              </a:ext>
            </a:extLst>
          </p:cNvPr>
          <p:cNvGrpSpPr/>
          <p:nvPr/>
        </p:nvGrpSpPr>
        <p:grpSpPr>
          <a:xfrm>
            <a:off x="651589" y="713639"/>
            <a:ext cx="5192854" cy="1203754"/>
            <a:chOff x="651589" y="713639"/>
            <a:chExt cx="5192854" cy="1203754"/>
          </a:xfrm>
        </p:grpSpPr>
        <p:pic>
          <p:nvPicPr>
            <p:cNvPr id="31" name="Picture 3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32" name="Rectangle 3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6" name="Second top row">
            <a:extLst>
              <a:ext uri="{FF2B5EF4-FFF2-40B4-BE49-F238E27FC236}">
                <a16:creationId xmlns="" xmlns:a16="http://schemas.microsoft.com/office/drawing/2014/main" id="{6929AD19-A5C7-42CC-B5EF-A53B7A8E9A10}"/>
              </a:ext>
            </a:extLst>
          </p:cNvPr>
          <p:cNvGrpSpPr/>
          <p:nvPr/>
        </p:nvGrpSpPr>
        <p:grpSpPr>
          <a:xfrm>
            <a:off x="651589" y="2040029"/>
            <a:ext cx="5192854" cy="1188000"/>
            <a:chOff x="651589" y="2040029"/>
            <a:chExt cx="5192854" cy="1188000"/>
          </a:xfrm>
        </p:grpSpPr>
        <p:sp>
          <p:nvSpPr>
            <p:cNvPr id="37" name="Rectangle 36">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43" name="Rectangle 42">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 xmlns:a16="http://schemas.microsoft.com/office/drawing/2014/main" id="{5AAC2D71-1B82-4460-8E54-8F6A2F48C367}"/>
              </a:ext>
            </a:extLst>
          </p:cNvPr>
          <p:cNvGrpSpPr/>
          <p:nvPr/>
        </p:nvGrpSpPr>
        <p:grpSpPr>
          <a:xfrm>
            <a:off x="651589" y="3400581"/>
            <a:ext cx="5192854" cy="1188001"/>
            <a:chOff x="651589" y="3400581"/>
            <a:chExt cx="5192854" cy="1188001"/>
          </a:xfrm>
        </p:grpSpPr>
        <p:sp>
          <p:nvSpPr>
            <p:cNvPr id="45" name="Rectangle 44">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47" name="Rectangle 46">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 xmlns:a16="http://schemas.microsoft.com/office/drawing/2014/main" id="{4A25CC01-3E7B-478B-B1F9-1E61ABBCEF25}"/>
              </a:ext>
            </a:extLst>
          </p:cNvPr>
          <p:cNvGrpSpPr/>
          <p:nvPr/>
        </p:nvGrpSpPr>
        <p:grpSpPr>
          <a:xfrm>
            <a:off x="651589" y="4761135"/>
            <a:ext cx="5192854" cy="1188000"/>
            <a:chOff x="651589" y="4761135"/>
            <a:chExt cx="5192854" cy="1188000"/>
          </a:xfrm>
        </p:grpSpPr>
        <p:sp>
          <p:nvSpPr>
            <p:cNvPr id="50" name="Rectangle 49">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3646" y="4449215"/>
            <a:ext cx="1499920" cy="1499920"/>
          </a:xfrm>
          <a:prstGeom prst="rect">
            <a:avLst/>
          </a:prstGeom>
        </p:spPr>
      </p:pic>
      <p:grpSp>
        <p:nvGrpSpPr>
          <p:cNvPr id="26"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28" name="Picture 27"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29" name="Rectangle 28">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Rectangle 5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5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56" name="Rectangle 5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Rectangle 5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8" name="Picture 5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59" name="Rectangle 5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61" name="Rectangle 6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2" name="Picture 6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63" name="Rectangle 6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4" name="Rectangle 6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66" name="Rectangle 6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7" name="Rectangle 6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8" name="Rectangle 6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9" name="Picture 6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cxnSp>
        <p:nvCxnSpPr>
          <p:cNvPr id="70" name="Straight Connector 69">
            <a:extLst>
              <a:ext uri="{FF2B5EF4-FFF2-40B4-BE49-F238E27FC236}">
                <a16:creationId xmlns="" xmlns:a16="http://schemas.microsoft.com/office/drawing/2014/main" id="{9A7CD7DF-4FF0-4132-8B9A-48280D79DE4F}"/>
              </a:ext>
            </a:extLst>
          </p:cNvPr>
          <p:cNvCxnSpPr>
            <a:cxnSpLocks/>
          </p:cNvCxnSpPr>
          <p:nvPr userDrawn="1"/>
        </p:nvCxnSpPr>
        <p:spPr>
          <a:xfrm>
            <a:off x="6652298" y="3916450"/>
            <a:ext cx="471578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71" name="NCC Tutor title">
            <a:extLst>
              <a:ext uri="{FF2B5EF4-FFF2-40B4-BE49-F238E27FC236}">
                <a16:creationId xmlns="" xmlns:a16="http://schemas.microsoft.com/office/drawing/2014/main" id="{B1CD21DC-884C-45D4-A37A-C90A31A03233}"/>
              </a:ext>
            </a:extLst>
          </p:cNvPr>
          <p:cNvSpPr txBox="1"/>
          <p:nvPr userDrawn="1"/>
        </p:nvSpPr>
        <p:spPr>
          <a:xfrm>
            <a:off x="8321489" y="4049105"/>
            <a:ext cx="1520890" cy="400110"/>
          </a:xfrm>
          <a:prstGeom prst="rect">
            <a:avLst/>
          </a:prstGeom>
          <a:noFill/>
        </p:spPr>
        <p:txBody>
          <a:bodyPr wrap="square" rtlCol="0">
            <a:spAutoFit/>
          </a:bodyPr>
          <a:lstStyle/>
          <a:p>
            <a:r>
              <a:rPr lang="en-AU" sz="2000" b="1" dirty="0"/>
              <a:t>NCC Tutor</a:t>
            </a:r>
          </a:p>
        </p:txBody>
      </p:sp>
      <p:pic>
        <p:nvPicPr>
          <p:cNvPr id="72" name="Picture 7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17110" y="4664467"/>
            <a:ext cx="1294852" cy="1294852"/>
          </a:xfrm>
          <a:prstGeom prst="rect">
            <a:avLst/>
          </a:prstGeom>
        </p:spPr>
      </p:pic>
    </p:spTree>
    <p:custDataLst>
      <p:tags r:id="rId1"/>
    </p:custDataLst>
    <p:extLst>
      <p:ext uri="{BB962C8B-B14F-4D97-AF65-F5344CB8AC3E}">
        <p14:creationId xmlns:p14="http://schemas.microsoft.com/office/powerpoint/2010/main" val="352798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49"/>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4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36"/>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3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749"/>
                                          </p:stCondLst>
                                        </p:cTn>
                                        <p:tgtEl>
                                          <p:spTgt spid="65"/>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0"/>
                                  </p:stCondLst>
                                  <p:childTnLst>
                                    <p:set>
                                      <p:cBhvr>
                                        <p:cTn id="33" dur="1" fill="hold">
                                          <p:stCondLst>
                                            <p:cond delay="749"/>
                                          </p:stCondLst>
                                        </p:cTn>
                                        <p:tgtEl>
                                          <p:spTgt spid="60"/>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749"/>
                                          </p:stCondLst>
                                        </p:cTn>
                                        <p:tgtEl>
                                          <p:spTgt spid="55"/>
                                        </p:tgtEl>
                                        <p:attrNameLst>
                                          <p:attrName>style.visibility</p:attrName>
                                        </p:attrNameLst>
                                      </p:cBhvr>
                                      <p:to>
                                        <p:strVal val="visible"/>
                                      </p:to>
                                    </p:set>
                                  </p:childTnLst>
                                </p:cTn>
                              </p:par>
                            </p:childTnLst>
                          </p:cTn>
                        </p:par>
                        <p:par>
                          <p:cTn id="37" fill="hold">
                            <p:stCondLst>
                              <p:cond delay="7250"/>
                            </p:stCondLst>
                            <p:childTnLst>
                              <p:par>
                                <p:cTn id="38" presetID="1" presetClass="entr" presetSubtype="0" fill="hold" nodeType="afterEffect">
                                  <p:stCondLst>
                                    <p:cond delay="0"/>
                                  </p:stCondLst>
                                  <p:childTnLst>
                                    <p:set>
                                      <p:cBhvr>
                                        <p:cTn id="39" dur="1" fill="hold">
                                          <p:stCondLst>
                                            <p:cond delay="749"/>
                                          </p:stCondLst>
                                        </p:cTn>
                                        <p:tgtEl>
                                          <p:spTgt spid="26"/>
                                        </p:tgtEl>
                                        <p:attrNameLst>
                                          <p:attrName>style.visibility</p:attrName>
                                        </p:attrNameLst>
                                      </p:cBhvr>
                                      <p:to>
                                        <p:strVal val="visible"/>
                                      </p:to>
                                    </p:set>
                                  </p:childTnLst>
                                </p:cTn>
                              </p:par>
                            </p:childTnLst>
                          </p:cTn>
                        </p:par>
                        <p:par>
                          <p:cTn id="40" fill="hold">
                            <p:stCondLst>
                              <p:cond delay="8000"/>
                            </p:stCondLst>
                            <p:childTnLst>
                              <p:par>
                                <p:cTn id="41" presetID="9" presetClass="entr" presetSubtype="0"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dissolve">
                                      <p:cBhvr>
                                        <p:cTn id="43" dur="1000"/>
                                        <p:tgtEl>
                                          <p:spTgt spid="70"/>
                                        </p:tgtEl>
                                      </p:cBhvr>
                                    </p:animEffect>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dissolve">
                                      <p:cBhvr>
                                        <p:cTn id="47" dur="500"/>
                                        <p:tgtEl>
                                          <p:spTgt spid="71"/>
                                        </p:tgtEl>
                                      </p:cBhvr>
                                    </p:animEffect>
                                  </p:childTnLst>
                                </p:cTn>
                              </p:par>
                              <p:par>
                                <p:cTn id="48" presetID="10" presetClass="entr" presetSubtype="0" fill="hold" nodeType="withEffect">
                                  <p:stCondLst>
                                    <p:cond delay="2700"/>
                                  </p:stCondLst>
                                  <p:childTnLst>
                                    <p:set>
                                      <p:cBhvr>
                                        <p:cTn id="49" dur="1" fill="hold">
                                          <p:stCondLst>
                                            <p:cond delay="0"/>
                                          </p:stCondLst>
                                        </p:cTn>
                                        <p:tgtEl>
                                          <p:spTgt spid="72"/>
                                        </p:tgtEl>
                                        <p:attrNameLst>
                                          <p:attrName>style.visibility</p:attrName>
                                        </p:attrNameLst>
                                      </p:cBhvr>
                                      <p:to>
                                        <p:strVal val="visible"/>
                                      </p:to>
                                    </p:set>
                                    <p:animEffect transition="in" filter="fade">
                                      <p:cBhvr>
                                        <p:cTn id="5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71"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Vol Three blank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 xmlns:a16="http://schemas.microsoft.com/office/drawing/2014/main"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 xmlns:a16="http://schemas.microsoft.com/office/drawing/2014/main"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Title</a:t>
              </a:r>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2730" y="0"/>
            <a:ext cx="1620000" cy="1620000"/>
          </a:xfrm>
          <a:prstGeom prst="rect">
            <a:avLst/>
          </a:prstGeom>
        </p:spPr>
      </p:pic>
    </p:spTree>
    <p:custDataLst>
      <p:tags r:id="rId1"/>
    </p:custDataLst>
    <p:extLst>
      <p:ext uri="{BB962C8B-B14F-4D97-AF65-F5344CB8AC3E}">
        <p14:creationId xmlns:p14="http://schemas.microsoft.com/office/powerpoint/2010/main" val="150496637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Vol Three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 xmlns:a16="http://schemas.microsoft.com/office/drawing/2014/main"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 xmlns:a16="http://schemas.microsoft.com/office/drawing/2014/main"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2730" y="0"/>
            <a:ext cx="1620000" cy="16200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spTree>
    <p:custDataLst>
      <p:tags r:id="rId1"/>
    </p:custDataLst>
    <p:extLst>
      <p:ext uri="{BB962C8B-B14F-4D97-AF65-F5344CB8AC3E}">
        <p14:creationId xmlns:p14="http://schemas.microsoft.com/office/powerpoint/2010/main" val="142930037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C7CFC7-5ABB-474C-9A21-3A05DE0D1680}"/>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a:extLst>
              <a:ext uri="{FF2B5EF4-FFF2-40B4-BE49-F238E27FC236}">
                <a16:creationId xmlns="" xmlns:a16="http://schemas.microsoft.com/office/drawing/2014/main" id="{512B8620-AFA6-4A3C-B8DE-A33EDA099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a:extLst>
              <a:ext uri="{FF2B5EF4-FFF2-40B4-BE49-F238E27FC236}">
                <a16:creationId xmlns="" xmlns:a16="http://schemas.microsoft.com/office/drawing/2014/main" id="{FD954AFE-8BDE-4409-8467-E0DC2498EB9A}"/>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5" name="Footer Placeholder 4">
            <a:extLst>
              <a:ext uri="{FF2B5EF4-FFF2-40B4-BE49-F238E27FC236}">
                <a16:creationId xmlns="" xmlns:a16="http://schemas.microsoft.com/office/drawing/2014/main" id="{FD92C4D9-2F2A-420A-9F77-021CAE65502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24EF1157-9858-43BA-B732-871D670DAA2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7498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unequal columns no animations">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92B437D0-5019-404C-A3E6-588F0645F4A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 xmlns:a16="http://schemas.microsoft.com/office/drawing/2014/main"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Uneven 2 columns no animations</a:t>
            </a:r>
          </a:p>
        </p:txBody>
      </p:sp>
      <p:sp>
        <p:nvSpPr>
          <p:cNvPr id="7" name="Left hand text box">
            <a:extLst>
              <a:ext uri="{FF2B5EF4-FFF2-40B4-BE49-F238E27FC236}">
                <a16:creationId xmlns="" xmlns:a16="http://schemas.microsoft.com/office/drawing/2014/main" id="{CEED358A-E15B-4A96-B239-689EF7351A0C}"/>
              </a:ext>
            </a:extLst>
          </p:cNvPr>
          <p:cNvSpPr>
            <a:spLocks noGrp="1"/>
          </p:cNvSpPr>
          <p:nvPr>
            <p:ph type="body" sz="quarter" idx="13" hasCustomPrompt="1"/>
          </p:nvPr>
        </p:nvSpPr>
        <p:spPr>
          <a:xfrm>
            <a:off x="4492625" y="2006600"/>
            <a:ext cx="7364413" cy="4537075"/>
          </a:xfrm>
        </p:spPr>
        <p:txBody>
          <a:bodyPr/>
          <a:lstStyle>
            <a:lvl1pPr>
              <a:defRPr/>
            </a:lvl1pPr>
          </a:lstStyle>
          <a:p>
            <a:pPr lvl="0"/>
            <a:r>
              <a:rPr lang="en-US" dirty="0"/>
              <a:t>Text here, or replace this placeholder with an image.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3" name="Dividing Line">
            <a:extLst>
              <a:ext uri="{FF2B5EF4-FFF2-40B4-BE49-F238E27FC236}">
                <a16:creationId xmlns="" xmlns:a16="http://schemas.microsoft.com/office/drawing/2014/main" id="{9E16AE22-46DE-423F-BE7B-3EE48A06E7E8}"/>
              </a:ext>
            </a:extLst>
          </p:cNvPr>
          <p:cNvCxnSpPr>
            <a:cxnSpLocks/>
          </p:cNvCxnSpPr>
          <p:nvPr userDrawn="1"/>
        </p:nvCxnSpPr>
        <p:spPr>
          <a:xfrm>
            <a:off x="4085914" y="1983960"/>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3" name="Right hand text box">
            <a:extLst>
              <a:ext uri="{FF2B5EF4-FFF2-40B4-BE49-F238E27FC236}">
                <a16:creationId xmlns="" xmlns:a16="http://schemas.microsoft.com/office/drawing/2014/main" id="{78F7BB00-DFA7-479F-B681-1E7FF5E9A5D7}"/>
              </a:ext>
            </a:extLst>
          </p:cNvPr>
          <p:cNvSpPr>
            <a:spLocks noGrp="1"/>
          </p:cNvSpPr>
          <p:nvPr>
            <p:ph type="body" sz="quarter" idx="12" hasCustomPrompt="1"/>
          </p:nvPr>
        </p:nvSpPr>
        <p:spPr>
          <a:xfrm>
            <a:off x="334963" y="1993900"/>
            <a:ext cx="3322637" cy="4549775"/>
          </a:xfrm>
        </p:spPr>
        <p:txBody>
          <a:bodyPr/>
          <a:lstStyle>
            <a:lvl1pPr>
              <a:defRPr/>
            </a:lvl1pPr>
          </a:lstStyle>
          <a:p>
            <a:pPr lvl="0"/>
            <a:r>
              <a:rPr lang="en-US" dirty="0"/>
              <a:t>Text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9250269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B9AC15-98AE-4666-8562-52E6882B9B81}"/>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 xmlns:a16="http://schemas.microsoft.com/office/drawing/2014/main" id="{C074F01E-6942-4B35-8023-71E37211CCF7}"/>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 xmlns:a16="http://schemas.microsoft.com/office/drawing/2014/main" id="{2C1CB632-D647-4495-BD05-5B41D7EBDAC6}"/>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5" name="Footer Placeholder 4">
            <a:extLst>
              <a:ext uri="{FF2B5EF4-FFF2-40B4-BE49-F238E27FC236}">
                <a16:creationId xmlns="" xmlns:a16="http://schemas.microsoft.com/office/drawing/2014/main" id="{B1AF18DB-E678-4EF0-BC9B-45C003FED3C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A50C407F-E34F-41AE-AD67-D729049B9558}"/>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7416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AFE685-3BBC-4770-B7A9-DCA4DA8F87D4}"/>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a:extLst>
              <a:ext uri="{FF2B5EF4-FFF2-40B4-BE49-F238E27FC236}">
                <a16:creationId xmlns="" xmlns:a16="http://schemas.microsoft.com/office/drawing/2014/main" id="{BD048F1D-CEC9-46E2-9104-9F4450E7A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 xmlns:a16="http://schemas.microsoft.com/office/drawing/2014/main" id="{93969A13-F310-4DD6-8A13-5577962E6817}"/>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5" name="Footer Placeholder 4">
            <a:extLst>
              <a:ext uri="{FF2B5EF4-FFF2-40B4-BE49-F238E27FC236}">
                <a16:creationId xmlns="" xmlns:a16="http://schemas.microsoft.com/office/drawing/2014/main" id="{D0158E7E-82AA-4002-865A-6409F6AC654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C87C7D90-4903-4E37-8BF8-57AAFBC5D0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1153086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C66576-D9BE-4564-9B74-18490FAC3919}"/>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 xmlns:a16="http://schemas.microsoft.com/office/drawing/2014/main" id="{0818A964-EA98-4664-AF81-27A3EFF41D86}"/>
              </a:ext>
            </a:extLst>
          </p:cNvPr>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a:extLst>
              <a:ext uri="{FF2B5EF4-FFF2-40B4-BE49-F238E27FC236}">
                <a16:creationId xmlns="" xmlns:a16="http://schemas.microsoft.com/office/drawing/2014/main" id="{0B584CAA-9FC0-45E1-897C-331939C4173D}"/>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a:extLst>
              <a:ext uri="{FF2B5EF4-FFF2-40B4-BE49-F238E27FC236}">
                <a16:creationId xmlns="" xmlns:a16="http://schemas.microsoft.com/office/drawing/2014/main" id="{D038EEE6-1996-4FB9-8492-F38D75400919}"/>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6" name="Footer Placeholder 5">
            <a:extLst>
              <a:ext uri="{FF2B5EF4-FFF2-40B4-BE49-F238E27FC236}">
                <a16:creationId xmlns="" xmlns:a16="http://schemas.microsoft.com/office/drawing/2014/main" id="{3A36CC97-9FDE-404C-A0B1-1C73C573C9C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20D2AA76-0983-47B8-B56B-33F2889A97EA}"/>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694627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00295B-F756-451B-82F7-1147A190149A}"/>
              </a:ext>
            </a:extLst>
          </p:cNvPr>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a:extLst>
              <a:ext uri="{FF2B5EF4-FFF2-40B4-BE49-F238E27FC236}">
                <a16:creationId xmlns="" xmlns:a16="http://schemas.microsoft.com/office/drawing/2014/main" id="{E209D2DA-2F75-429A-AF53-DF1AD55E4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 xmlns:a16="http://schemas.microsoft.com/office/drawing/2014/main" id="{5718CF46-A52C-4B13-84B5-A392CE9F4086}"/>
              </a:ext>
            </a:extLst>
          </p:cNvPr>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a:extLst>
              <a:ext uri="{FF2B5EF4-FFF2-40B4-BE49-F238E27FC236}">
                <a16:creationId xmlns="" xmlns:a16="http://schemas.microsoft.com/office/drawing/2014/main" id="{EBA5AD4A-40E0-49BE-AD1B-EDA7B1AE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 xmlns:a16="http://schemas.microsoft.com/office/drawing/2014/main" id="{5F8EE057-FF1C-42F7-900E-21B8EAAC37F5}"/>
              </a:ext>
            </a:extLst>
          </p:cNvPr>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a:extLst>
              <a:ext uri="{FF2B5EF4-FFF2-40B4-BE49-F238E27FC236}">
                <a16:creationId xmlns="" xmlns:a16="http://schemas.microsoft.com/office/drawing/2014/main" id="{E8A2DC4B-669D-4018-9C3E-DCF45ABC2160}"/>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8" name="Footer Placeholder 7">
            <a:extLst>
              <a:ext uri="{FF2B5EF4-FFF2-40B4-BE49-F238E27FC236}">
                <a16:creationId xmlns="" xmlns:a16="http://schemas.microsoft.com/office/drawing/2014/main" id="{4F587436-0B3F-4242-BC54-71CBE60F0B6E}"/>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 xmlns:a16="http://schemas.microsoft.com/office/drawing/2014/main" id="{68390632-797C-4268-B2C3-1152134D3117}"/>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9486635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7FBC75-DCD0-4B85-9A95-43BEF220D631}"/>
              </a:ext>
            </a:extLst>
          </p:cNvPr>
          <p:cNvSpPr>
            <a:spLocks noGrp="1"/>
          </p:cNvSpPr>
          <p:nvPr>
            <p:ph type="title"/>
          </p:nvPr>
        </p:nvSpPr>
        <p:spPr/>
        <p:txBody>
          <a:bodyPr/>
          <a:lstStyle/>
          <a:p>
            <a:r>
              <a:rPr lang="en-US" smtClean="0"/>
              <a:t>Click to edit Master title style</a:t>
            </a:r>
            <a:endParaRPr lang="en-AU"/>
          </a:p>
        </p:txBody>
      </p:sp>
      <p:sp>
        <p:nvSpPr>
          <p:cNvPr id="3" name="Date Placeholder 2">
            <a:extLst>
              <a:ext uri="{FF2B5EF4-FFF2-40B4-BE49-F238E27FC236}">
                <a16:creationId xmlns="" xmlns:a16="http://schemas.microsoft.com/office/drawing/2014/main" id="{221F0C04-E8A1-4E45-843E-FA50864BFA14}"/>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4" name="Footer Placeholder 3">
            <a:extLst>
              <a:ext uri="{FF2B5EF4-FFF2-40B4-BE49-F238E27FC236}">
                <a16:creationId xmlns="" xmlns:a16="http://schemas.microsoft.com/office/drawing/2014/main" id="{137763D6-0071-448E-9FDE-C47DF0D41822}"/>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 xmlns:a16="http://schemas.microsoft.com/office/drawing/2014/main" id="{03161949-3AE5-45CF-9E15-9DFFD15B6B4F}"/>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6137841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781C552-929F-4A47-AE1F-88E58F49E968}"/>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3" name="Footer Placeholder 2">
            <a:extLst>
              <a:ext uri="{FF2B5EF4-FFF2-40B4-BE49-F238E27FC236}">
                <a16:creationId xmlns="" xmlns:a16="http://schemas.microsoft.com/office/drawing/2014/main" id="{D9B4DD8C-2399-4141-A0DE-0B4C66AE7D64}"/>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 xmlns:a16="http://schemas.microsoft.com/office/drawing/2014/main" id="{AEE2FC91-9701-42E7-B6A1-BA5858FA02E4}"/>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9174466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51D46B-A954-4084-9053-7256278FC13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a:extLst>
              <a:ext uri="{FF2B5EF4-FFF2-40B4-BE49-F238E27FC236}">
                <a16:creationId xmlns="" xmlns:a16="http://schemas.microsoft.com/office/drawing/2014/main" id="{8CF240C4-0D83-48EE-BED2-36676EE0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a:extLst>
              <a:ext uri="{FF2B5EF4-FFF2-40B4-BE49-F238E27FC236}">
                <a16:creationId xmlns="" xmlns:a16="http://schemas.microsoft.com/office/drawing/2014/main" id="{231A2929-1B52-4E19-B81C-B1BAB0E2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 xmlns:a16="http://schemas.microsoft.com/office/drawing/2014/main" id="{EDA735EF-8D89-4E77-9CB5-AD3A6CBB5F03}"/>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6" name="Footer Placeholder 5">
            <a:extLst>
              <a:ext uri="{FF2B5EF4-FFF2-40B4-BE49-F238E27FC236}">
                <a16:creationId xmlns="" xmlns:a16="http://schemas.microsoft.com/office/drawing/2014/main" id="{20EAED65-2F9D-4EEC-BDBE-4FD90864581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19F2A496-45C1-4D2B-9AA7-28F7A2BEA149}"/>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738628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DF7263-15EC-4422-A2D6-B997384E58B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a:extLst>
              <a:ext uri="{FF2B5EF4-FFF2-40B4-BE49-F238E27FC236}">
                <a16:creationId xmlns="" xmlns:a16="http://schemas.microsoft.com/office/drawing/2014/main" id="{A9032A45-3076-479E-86E4-117BC62C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4" name="Text Placeholder 3">
            <a:extLst>
              <a:ext uri="{FF2B5EF4-FFF2-40B4-BE49-F238E27FC236}">
                <a16:creationId xmlns="" xmlns:a16="http://schemas.microsoft.com/office/drawing/2014/main" id="{3B572F00-4960-419F-B533-C703AF45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 xmlns:a16="http://schemas.microsoft.com/office/drawing/2014/main" id="{2EF8064E-C222-4AA7-ABC9-F87B18D14845}"/>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6" name="Footer Placeholder 5">
            <a:extLst>
              <a:ext uri="{FF2B5EF4-FFF2-40B4-BE49-F238E27FC236}">
                <a16:creationId xmlns="" xmlns:a16="http://schemas.microsoft.com/office/drawing/2014/main" id="{B0A40B07-9B89-4C6D-B001-3FECEF35502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2E3FAF4A-6E1A-4CE4-B3BF-3358AC446E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9281792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1ECFBA-EC1E-4B5A-AEE3-E6703241F10E}"/>
              </a:ext>
            </a:extLst>
          </p:cNvPr>
          <p:cNvSpPr>
            <a:spLocks noGrp="1"/>
          </p:cNvSpPr>
          <p:nvPr>
            <p:ph type="title"/>
          </p:nvPr>
        </p:nvSpPr>
        <p:spPr/>
        <p:txBody>
          <a:bodyPr/>
          <a:lstStyle/>
          <a:p>
            <a:r>
              <a:rPr lang="en-US" smtClean="0"/>
              <a:t>Click to edit Master title style</a:t>
            </a:r>
            <a:endParaRPr lang="en-AU"/>
          </a:p>
        </p:txBody>
      </p:sp>
      <p:sp>
        <p:nvSpPr>
          <p:cNvPr id="3" name="Vertical Text Placeholder 2">
            <a:extLst>
              <a:ext uri="{FF2B5EF4-FFF2-40B4-BE49-F238E27FC236}">
                <a16:creationId xmlns="" xmlns:a16="http://schemas.microsoft.com/office/drawing/2014/main" id="{BDAA4E1F-85CA-481D-A51F-3BC1FDDC1E95}"/>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 xmlns:a16="http://schemas.microsoft.com/office/drawing/2014/main" id="{D7E0787B-7D7C-4ABB-902A-AD2D38A08224}"/>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5" name="Footer Placeholder 4">
            <a:extLst>
              <a:ext uri="{FF2B5EF4-FFF2-40B4-BE49-F238E27FC236}">
                <a16:creationId xmlns="" xmlns:a16="http://schemas.microsoft.com/office/drawing/2014/main" id="{9E0CAE3C-7E68-44C0-8D75-345DDD05645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30F0A22D-A04B-44DD-8FF8-A37A65F82515}"/>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11352054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D48E9EB-C98C-4E3B-9CB5-CB2042936393}"/>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a:extLst>
              <a:ext uri="{FF2B5EF4-FFF2-40B4-BE49-F238E27FC236}">
                <a16:creationId xmlns="" xmlns:a16="http://schemas.microsoft.com/office/drawing/2014/main" id="{E182D213-D3C7-4AB5-B901-6E422182EC7F}"/>
              </a:ext>
            </a:extLst>
          </p:cNvPr>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 xmlns:a16="http://schemas.microsoft.com/office/drawing/2014/main" id="{2058E313-51F0-4F79-9E2A-2879DCEF1686}"/>
              </a:ext>
            </a:extLst>
          </p:cNvPr>
          <p:cNvSpPr>
            <a:spLocks noGrp="1"/>
          </p:cNvSpPr>
          <p:nvPr>
            <p:ph type="dt" sz="half" idx="10"/>
          </p:nvPr>
        </p:nvSpPr>
        <p:spPr/>
        <p:txBody>
          <a:bodyPr/>
          <a:lstStyle/>
          <a:p>
            <a:fld id="{C098415F-CD03-4A40-A433-A35058FDA385}" type="datetimeFigureOut">
              <a:rPr lang="en-AU" smtClean="0"/>
              <a:t>7/09/2022</a:t>
            </a:fld>
            <a:endParaRPr lang="en-AU" dirty="0"/>
          </a:p>
        </p:txBody>
      </p:sp>
      <p:sp>
        <p:nvSpPr>
          <p:cNvPr id="5" name="Footer Placeholder 4">
            <a:extLst>
              <a:ext uri="{FF2B5EF4-FFF2-40B4-BE49-F238E27FC236}">
                <a16:creationId xmlns="" xmlns:a16="http://schemas.microsoft.com/office/drawing/2014/main" id="{B03AED83-C2A1-4354-BB0E-DAF486BE610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F744EFA9-695A-4FB9-9506-373573745B9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114345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sp>
        <p:nvSpPr>
          <p:cNvPr id="17" name="Blue banner">
            <a:extLst>
              <a:ext uri="{FF2B5EF4-FFF2-40B4-BE49-F238E27FC236}">
                <a16:creationId xmlns="" xmlns:a16="http://schemas.microsoft.com/office/drawing/2014/main" id="{A8579C19-C8C3-4EE9-BA8F-784009A71517}"/>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 xmlns:a16="http://schemas.microsoft.com/office/drawing/2014/main"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 xmlns:a16="http://schemas.microsoft.com/office/drawing/2014/main"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5" name="First line">
            <a:extLst>
              <a:ext uri="{FF2B5EF4-FFF2-40B4-BE49-F238E27FC236}">
                <a16:creationId xmlns="" xmlns:a16="http://schemas.microsoft.com/office/drawing/2014/main" id="{B71716FC-46AD-4F76-9ABF-576704040DB9}"/>
              </a:ext>
            </a:extLst>
          </p:cNvPr>
          <p:cNvCxnSpPr>
            <a:cxnSpLocks/>
          </p:cNvCxnSpPr>
          <p:nvPr userDrawn="1"/>
        </p:nvCxnSpPr>
        <p:spPr>
          <a:xfrm>
            <a:off x="4023741"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19" name="Centre text box">
            <a:extLst>
              <a:ext uri="{FF2B5EF4-FFF2-40B4-BE49-F238E27FC236}">
                <a16:creationId xmlns="" xmlns:a16="http://schemas.microsoft.com/office/drawing/2014/main"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Second line">
            <a:extLst>
              <a:ext uri="{FF2B5EF4-FFF2-40B4-BE49-F238E27FC236}">
                <a16:creationId xmlns="" xmlns:a16="http://schemas.microsoft.com/office/drawing/2014/main" id="{2CE66CE2-621D-4E81-91DC-E7BA442BDF46}"/>
              </a:ext>
            </a:extLst>
          </p:cNvPr>
          <p:cNvCxnSpPr>
            <a:cxnSpLocks/>
          </p:cNvCxnSpPr>
          <p:nvPr userDrawn="1"/>
        </p:nvCxnSpPr>
        <p:spPr>
          <a:xfrm>
            <a:off x="8130159"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20" name="Right hand text box">
            <a:extLst>
              <a:ext uri="{FF2B5EF4-FFF2-40B4-BE49-F238E27FC236}">
                <a16:creationId xmlns="" xmlns:a16="http://schemas.microsoft.com/office/drawing/2014/main"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7919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uiExpand="1">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Blank or picture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AC84E2CA-6F26-4196-9C42-A6287C824100}"/>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 xmlns:a16="http://schemas.microsoft.com/office/drawing/2014/main"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237702199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wo equal columns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BBAA17AF-0AF9-4A6F-99C9-54C166C20FBA}"/>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 xmlns:a16="http://schemas.microsoft.com/office/drawing/2014/main"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 xmlns:a16="http://schemas.microsoft.com/office/drawing/2014/main"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 xmlns:a16="http://schemas.microsoft.com/office/drawing/2014/main" id="{4EC5CCBD-10C7-49DF-AD86-FF9280B85A73}"/>
              </a:ext>
            </a:extLst>
          </p:cNvPr>
          <p:cNvCxnSpPr>
            <a:cxnSpLocks/>
          </p:cNvCxnSpPr>
          <p:nvPr userDrawn="1"/>
        </p:nvCxnSpPr>
        <p:spPr>
          <a:xfrm>
            <a:off x="6096000" y="196545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 xmlns:a16="http://schemas.microsoft.com/office/drawing/2014/main"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284797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hree columns slide">
    <p:spTree>
      <p:nvGrpSpPr>
        <p:cNvPr id="1" name=""/>
        <p:cNvGrpSpPr/>
        <p:nvPr/>
      </p:nvGrpSpPr>
      <p:grpSpPr>
        <a:xfrm>
          <a:off x="0" y="0"/>
          <a:ext cx="0" cy="0"/>
          <a:chOff x="0" y="0"/>
          <a:chExt cx="0" cy="0"/>
        </a:xfrm>
      </p:grpSpPr>
      <p:sp>
        <p:nvSpPr>
          <p:cNvPr id="17" name="Blue banner">
            <a:extLst>
              <a:ext uri="{FF2B5EF4-FFF2-40B4-BE49-F238E27FC236}">
                <a16:creationId xmlns="" xmlns:a16="http://schemas.microsoft.com/office/drawing/2014/main" id="{A8579C19-C8C3-4EE9-BA8F-784009A71517}"/>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 xmlns:a16="http://schemas.microsoft.com/office/drawing/2014/main"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 xmlns:a16="http://schemas.microsoft.com/office/drawing/2014/main"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5" name="First line">
            <a:extLst>
              <a:ext uri="{FF2B5EF4-FFF2-40B4-BE49-F238E27FC236}">
                <a16:creationId xmlns="" xmlns:a16="http://schemas.microsoft.com/office/drawing/2014/main" id="{B71716FC-46AD-4F76-9ABF-576704040DB9}"/>
              </a:ext>
            </a:extLst>
          </p:cNvPr>
          <p:cNvCxnSpPr>
            <a:cxnSpLocks/>
          </p:cNvCxnSpPr>
          <p:nvPr userDrawn="1"/>
        </p:nvCxnSpPr>
        <p:spPr>
          <a:xfrm>
            <a:off x="4023741"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19" name="Centre text box">
            <a:extLst>
              <a:ext uri="{FF2B5EF4-FFF2-40B4-BE49-F238E27FC236}">
                <a16:creationId xmlns="" xmlns:a16="http://schemas.microsoft.com/office/drawing/2014/main"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Second line">
            <a:extLst>
              <a:ext uri="{FF2B5EF4-FFF2-40B4-BE49-F238E27FC236}">
                <a16:creationId xmlns="" xmlns:a16="http://schemas.microsoft.com/office/drawing/2014/main" id="{2CE66CE2-621D-4E81-91DC-E7BA442BDF46}"/>
              </a:ext>
            </a:extLst>
          </p:cNvPr>
          <p:cNvCxnSpPr>
            <a:cxnSpLocks/>
          </p:cNvCxnSpPr>
          <p:nvPr userDrawn="1"/>
        </p:nvCxnSpPr>
        <p:spPr>
          <a:xfrm>
            <a:off x="8130159"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20" name="Right hand text box">
            <a:extLst>
              <a:ext uri="{FF2B5EF4-FFF2-40B4-BE49-F238E27FC236}">
                <a16:creationId xmlns="" xmlns:a16="http://schemas.microsoft.com/office/drawing/2014/main"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63774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no animations">
    <p:spTree>
      <p:nvGrpSpPr>
        <p:cNvPr id="1" name=""/>
        <p:cNvGrpSpPr/>
        <p:nvPr/>
      </p:nvGrpSpPr>
      <p:grpSpPr>
        <a:xfrm>
          <a:off x="0" y="0"/>
          <a:ext cx="0" cy="0"/>
          <a:chOff x="0" y="0"/>
          <a:chExt cx="0" cy="0"/>
        </a:xfrm>
      </p:grpSpPr>
      <p:sp>
        <p:nvSpPr>
          <p:cNvPr id="17" name="Blue banner">
            <a:extLst>
              <a:ext uri="{FF2B5EF4-FFF2-40B4-BE49-F238E27FC236}">
                <a16:creationId xmlns="" xmlns:a16="http://schemas.microsoft.com/office/drawing/2014/main" id="{A8579C19-C8C3-4EE9-BA8F-784009A71517}"/>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 xmlns:a16="http://schemas.microsoft.com/office/drawing/2014/main"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3 blocks no animations</a:t>
            </a:r>
          </a:p>
        </p:txBody>
      </p:sp>
      <p:sp>
        <p:nvSpPr>
          <p:cNvPr id="3" name="Left hand text box">
            <a:extLst>
              <a:ext uri="{FF2B5EF4-FFF2-40B4-BE49-F238E27FC236}">
                <a16:creationId xmlns="" xmlns:a16="http://schemas.microsoft.com/office/drawing/2014/main"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5" name="First line">
            <a:extLst>
              <a:ext uri="{FF2B5EF4-FFF2-40B4-BE49-F238E27FC236}">
                <a16:creationId xmlns="" xmlns:a16="http://schemas.microsoft.com/office/drawing/2014/main" id="{B71716FC-46AD-4F76-9ABF-576704040DB9}"/>
              </a:ext>
            </a:extLst>
          </p:cNvPr>
          <p:cNvCxnSpPr>
            <a:cxnSpLocks/>
          </p:cNvCxnSpPr>
          <p:nvPr userDrawn="1"/>
        </p:nvCxnSpPr>
        <p:spPr>
          <a:xfrm>
            <a:off x="4023741"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19" name="Centre text box">
            <a:extLst>
              <a:ext uri="{FF2B5EF4-FFF2-40B4-BE49-F238E27FC236}">
                <a16:creationId xmlns="" xmlns:a16="http://schemas.microsoft.com/office/drawing/2014/main"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Second line">
            <a:extLst>
              <a:ext uri="{FF2B5EF4-FFF2-40B4-BE49-F238E27FC236}">
                <a16:creationId xmlns="" xmlns:a16="http://schemas.microsoft.com/office/drawing/2014/main" id="{2CE66CE2-621D-4E81-91DC-E7BA442BDF46}"/>
              </a:ext>
            </a:extLst>
          </p:cNvPr>
          <p:cNvCxnSpPr>
            <a:cxnSpLocks/>
          </p:cNvCxnSpPr>
          <p:nvPr userDrawn="1"/>
        </p:nvCxnSpPr>
        <p:spPr>
          <a:xfrm>
            <a:off x="8130159"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20" name="Right hand text box">
            <a:extLst>
              <a:ext uri="{FF2B5EF4-FFF2-40B4-BE49-F238E27FC236}">
                <a16:creationId xmlns="" xmlns:a16="http://schemas.microsoft.com/office/drawing/2014/main"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4413212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blocks slide">
    <p:spTree>
      <p:nvGrpSpPr>
        <p:cNvPr id="1" name=""/>
        <p:cNvGrpSpPr/>
        <p:nvPr/>
      </p:nvGrpSpPr>
      <p:grpSpPr>
        <a:xfrm>
          <a:off x="0" y="0"/>
          <a:ext cx="0" cy="0"/>
          <a:chOff x="0" y="0"/>
          <a:chExt cx="0" cy="0"/>
        </a:xfrm>
      </p:grpSpPr>
      <p:sp>
        <p:nvSpPr>
          <p:cNvPr id="20" name="Blue banner">
            <a:extLst>
              <a:ext uri="{FF2B5EF4-FFF2-40B4-BE49-F238E27FC236}">
                <a16:creationId xmlns="" xmlns:a16="http://schemas.microsoft.com/office/drawing/2014/main" id="{2CC7A163-6839-4B4E-85D9-E223081DEE0B}"/>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 xmlns:a16="http://schemas.microsoft.com/office/drawing/2014/main"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block format here</a:t>
            </a:r>
          </a:p>
        </p:txBody>
      </p:sp>
      <p:sp>
        <p:nvSpPr>
          <p:cNvPr id="3" name="Top left text">
            <a:extLst>
              <a:ext uri="{FF2B5EF4-FFF2-40B4-BE49-F238E27FC236}">
                <a16:creationId xmlns="" xmlns:a16="http://schemas.microsoft.com/office/drawing/2014/main"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Left Horizontal Line">
            <a:extLst>
              <a:ext uri="{FF2B5EF4-FFF2-40B4-BE49-F238E27FC236}">
                <a16:creationId xmlns="" xmlns:a16="http://schemas.microsoft.com/office/drawing/2014/main" id="{BF000365-23DC-4DE8-B098-26165EF63383}"/>
              </a:ext>
            </a:extLst>
          </p:cNvPr>
          <p:cNvCxnSpPr/>
          <p:nvPr userDrawn="1"/>
        </p:nvCxnSpPr>
        <p:spPr>
          <a:xfrm>
            <a:off x="326074"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 xmlns:a16="http://schemas.microsoft.com/office/drawing/2014/main" id="{616BF609-3E8A-46EB-89C0-49BCEFDD126C}"/>
              </a:ext>
            </a:extLst>
          </p:cNvPr>
          <p:cNvCxnSpPr/>
          <p:nvPr userDrawn="1"/>
        </p:nvCxnSpPr>
        <p:spPr>
          <a:xfrm>
            <a:off x="6096000" y="20081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4" name="Bottom left text">
            <a:extLst>
              <a:ext uri="{FF2B5EF4-FFF2-40B4-BE49-F238E27FC236}">
                <a16:creationId xmlns="" xmlns:a16="http://schemas.microsoft.com/office/drawing/2014/main"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Lower Vertical Line">
            <a:extLst>
              <a:ext uri="{FF2B5EF4-FFF2-40B4-BE49-F238E27FC236}">
                <a16:creationId xmlns="" xmlns:a16="http://schemas.microsoft.com/office/drawing/2014/main" id="{0C1778F2-D29C-4B32-94E9-E6220EE83654}"/>
              </a:ext>
            </a:extLst>
          </p:cNvPr>
          <p:cNvCxnSpPr/>
          <p:nvPr userDrawn="1"/>
        </p:nvCxnSpPr>
        <p:spPr>
          <a:xfrm>
            <a:off x="6096000" y="45435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3" name="Top right text">
            <a:extLst>
              <a:ext uri="{FF2B5EF4-FFF2-40B4-BE49-F238E27FC236}">
                <a16:creationId xmlns="" xmlns:a16="http://schemas.microsoft.com/office/drawing/2014/main"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7" name="Right Horizontal Line">
            <a:extLst>
              <a:ext uri="{FF2B5EF4-FFF2-40B4-BE49-F238E27FC236}">
                <a16:creationId xmlns="" xmlns:a16="http://schemas.microsoft.com/office/drawing/2014/main" id="{18AF0C00-027B-4175-9EDC-CDA64B2569BD}"/>
              </a:ext>
            </a:extLst>
          </p:cNvPr>
          <p:cNvCxnSpPr/>
          <p:nvPr userDrawn="1"/>
        </p:nvCxnSpPr>
        <p:spPr>
          <a:xfrm>
            <a:off x="6647626"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5" name="Bottom right text">
            <a:extLst>
              <a:ext uri="{FF2B5EF4-FFF2-40B4-BE49-F238E27FC236}">
                <a16:creationId xmlns="" xmlns:a16="http://schemas.microsoft.com/office/drawing/2014/main"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2405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blocks no animations">
    <p:spTree>
      <p:nvGrpSpPr>
        <p:cNvPr id="1" name=""/>
        <p:cNvGrpSpPr/>
        <p:nvPr/>
      </p:nvGrpSpPr>
      <p:grpSpPr>
        <a:xfrm>
          <a:off x="0" y="0"/>
          <a:ext cx="0" cy="0"/>
          <a:chOff x="0" y="0"/>
          <a:chExt cx="0" cy="0"/>
        </a:xfrm>
      </p:grpSpPr>
      <p:sp>
        <p:nvSpPr>
          <p:cNvPr id="20" name="Blue banner">
            <a:extLst>
              <a:ext uri="{FF2B5EF4-FFF2-40B4-BE49-F238E27FC236}">
                <a16:creationId xmlns="" xmlns:a16="http://schemas.microsoft.com/office/drawing/2014/main" id="{2CC7A163-6839-4B4E-85D9-E223081DEE0B}"/>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 xmlns:a16="http://schemas.microsoft.com/office/drawing/2014/main"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4 blocks no animations</a:t>
            </a:r>
          </a:p>
        </p:txBody>
      </p:sp>
      <p:sp>
        <p:nvSpPr>
          <p:cNvPr id="3" name="Top left text">
            <a:extLst>
              <a:ext uri="{FF2B5EF4-FFF2-40B4-BE49-F238E27FC236}">
                <a16:creationId xmlns="" xmlns:a16="http://schemas.microsoft.com/office/drawing/2014/main"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Left Horizontal Line">
            <a:extLst>
              <a:ext uri="{FF2B5EF4-FFF2-40B4-BE49-F238E27FC236}">
                <a16:creationId xmlns="" xmlns:a16="http://schemas.microsoft.com/office/drawing/2014/main" id="{BF000365-23DC-4DE8-B098-26165EF63383}"/>
              </a:ext>
            </a:extLst>
          </p:cNvPr>
          <p:cNvCxnSpPr/>
          <p:nvPr userDrawn="1"/>
        </p:nvCxnSpPr>
        <p:spPr>
          <a:xfrm>
            <a:off x="326074"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 xmlns:a16="http://schemas.microsoft.com/office/drawing/2014/main" id="{616BF609-3E8A-46EB-89C0-49BCEFDD126C}"/>
              </a:ext>
            </a:extLst>
          </p:cNvPr>
          <p:cNvCxnSpPr/>
          <p:nvPr userDrawn="1"/>
        </p:nvCxnSpPr>
        <p:spPr>
          <a:xfrm>
            <a:off x="6096000" y="20081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4" name="Bottom left text">
            <a:extLst>
              <a:ext uri="{FF2B5EF4-FFF2-40B4-BE49-F238E27FC236}">
                <a16:creationId xmlns="" xmlns:a16="http://schemas.microsoft.com/office/drawing/2014/main"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Lower Vertical Line">
            <a:extLst>
              <a:ext uri="{FF2B5EF4-FFF2-40B4-BE49-F238E27FC236}">
                <a16:creationId xmlns="" xmlns:a16="http://schemas.microsoft.com/office/drawing/2014/main" id="{0C1778F2-D29C-4B32-94E9-E6220EE83654}"/>
              </a:ext>
            </a:extLst>
          </p:cNvPr>
          <p:cNvCxnSpPr/>
          <p:nvPr userDrawn="1"/>
        </p:nvCxnSpPr>
        <p:spPr>
          <a:xfrm>
            <a:off x="6096000" y="45435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3" name="Top right text">
            <a:extLst>
              <a:ext uri="{FF2B5EF4-FFF2-40B4-BE49-F238E27FC236}">
                <a16:creationId xmlns="" xmlns:a16="http://schemas.microsoft.com/office/drawing/2014/main"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7" name="Right Horizontal Line">
            <a:extLst>
              <a:ext uri="{FF2B5EF4-FFF2-40B4-BE49-F238E27FC236}">
                <a16:creationId xmlns="" xmlns:a16="http://schemas.microsoft.com/office/drawing/2014/main" id="{18AF0C00-027B-4175-9EDC-CDA64B2569BD}"/>
              </a:ext>
            </a:extLst>
          </p:cNvPr>
          <p:cNvCxnSpPr/>
          <p:nvPr userDrawn="1"/>
        </p:nvCxnSpPr>
        <p:spPr>
          <a:xfrm>
            <a:off x="6647626"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5" name="Bottom right text">
            <a:extLst>
              <a:ext uri="{FF2B5EF4-FFF2-40B4-BE49-F238E27FC236}">
                <a16:creationId xmlns="" xmlns:a16="http://schemas.microsoft.com/office/drawing/2014/main"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42506615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tags" Target="../tags/tag28.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theme" Target="../theme/theme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D59299F-2727-4AF0-A2F0-552BC3B0F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 xmlns:a16="http://schemas.microsoft.com/office/drawing/2014/main" id="{93A812F5-CC5C-41A4-B788-4F7C1F4B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 xmlns:a16="http://schemas.microsoft.com/office/drawing/2014/main" id="{46CF5E15-B289-48CA-B6CA-9630D4B0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415F-CD03-4A40-A433-A35058FDA385}" type="datetimeFigureOut">
              <a:rPr lang="en-AU" smtClean="0"/>
              <a:t>7/09/2022</a:t>
            </a:fld>
            <a:endParaRPr lang="en-AU" dirty="0"/>
          </a:p>
        </p:txBody>
      </p:sp>
      <p:sp>
        <p:nvSpPr>
          <p:cNvPr id="5" name="Footer Placeholder 4">
            <a:extLst>
              <a:ext uri="{FF2B5EF4-FFF2-40B4-BE49-F238E27FC236}">
                <a16:creationId xmlns="" xmlns:a16="http://schemas.microsoft.com/office/drawing/2014/main" id="{5893290B-0790-4AF1-913A-F215DBC69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 xmlns:a16="http://schemas.microsoft.com/office/drawing/2014/main" id="{47D5FB9E-98EF-4A4B-B9BF-2A81D2208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F568-3E22-4745-907E-25762B72BD51}" type="slidenum">
              <a:rPr lang="en-AU" smtClean="0"/>
              <a:t>‹#›</a:t>
            </a:fld>
            <a:endParaRPr lang="en-AU" dirty="0"/>
          </a:p>
        </p:txBody>
      </p:sp>
    </p:spTree>
    <p:custDataLst>
      <p:tags r:id="rId34"/>
    </p:custDataLst>
    <p:extLst>
      <p:ext uri="{BB962C8B-B14F-4D97-AF65-F5344CB8AC3E}">
        <p14:creationId xmlns:p14="http://schemas.microsoft.com/office/powerpoint/2010/main" val="230444133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838" r:id="rId3"/>
    <p:sldLayoutId id="2147483781" r:id="rId4"/>
    <p:sldLayoutId id="2147483839" r:id="rId5"/>
    <p:sldLayoutId id="2147483782" r:id="rId6"/>
    <p:sldLayoutId id="2147483840" r:id="rId7"/>
    <p:sldLayoutId id="2147483783" r:id="rId8"/>
    <p:sldLayoutId id="2147483841" r:id="rId9"/>
    <p:sldLayoutId id="2147483791" r:id="rId10"/>
    <p:sldLayoutId id="2147483778" r:id="rId11"/>
    <p:sldLayoutId id="2147483792" r:id="rId12"/>
    <p:sldLayoutId id="2147483793" r:id="rId13"/>
    <p:sldLayoutId id="2147483807" r:id="rId14"/>
    <p:sldLayoutId id="2147483808" r:id="rId15"/>
    <p:sldLayoutId id="2147483822" r:id="rId16"/>
    <p:sldLayoutId id="2147483823" r:id="rId17"/>
    <p:sldLayoutId id="2147483837"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842" r:id="rId30"/>
    <p:sldLayoutId id="2147483843" r:id="rId31"/>
    <p:sldLayoutId id="2147483845" r:id="rId3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D59299F-2727-4AF0-A2F0-552BC3B0F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a:extLst>
              <a:ext uri="{FF2B5EF4-FFF2-40B4-BE49-F238E27FC236}">
                <a16:creationId xmlns="" xmlns:a16="http://schemas.microsoft.com/office/drawing/2014/main" id="{93A812F5-CC5C-41A4-B788-4F7C1F4B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a:extLst>
              <a:ext uri="{FF2B5EF4-FFF2-40B4-BE49-F238E27FC236}">
                <a16:creationId xmlns="" xmlns:a16="http://schemas.microsoft.com/office/drawing/2014/main" id="{46CF5E15-B289-48CA-B6CA-9630D4B0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415F-CD03-4A40-A433-A35058FDA385}" type="datetimeFigureOut">
              <a:rPr lang="en-AU" smtClean="0"/>
              <a:t>7/09/2022</a:t>
            </a:fld>
            <a:endParaRPr lang="en-AU" dirty="0"/>
          </a:p>
        </p:txBody>
      </p:sp>
      <p:sp>
        <p:nvSpPr>
          <p:cNvPr id="5" name="Footer Placeholder 4">
            <a:extLst>
              <a:ext uri="{FF2B5EF4-FFF2-40B4-BE49-F238E27FC236}">
                <a16:creationId xmlns="" xmlns:a16="http://schemas.microsoft.com/office/drawing/2014/main" id="{5893290B-0790-4AF1-913A-F215DBC69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 xmlns:a16="http://schemas.microsoft.com/office/drawing/2014/main" id="{47D5FB9E-98EF-4A4B-B9BF-2A81D2208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F568-3E22-4745-907E-25762B72BD51}" type="slidenum">
              <a:rPr lang="en-AU" smtClean="0"/>
              <a:t>‹#›</a:t>
            </a:fld>
            <a:endParaRPr lang="en-AU" dirty="0"/>
          </a:p>
        </p:txBody>
      </p:sp>
    </p:spTree>
    <p:custDataLst>
      <p:tags r:id="rId32"/>
    </p:custDataLst>
    <p:extLst>
      <p:ext uri="{BB962C8B-B14F-4D97-AF65-F5344CB8AC3E}">
        <p14:creationId xmlns:p14="http://schemas.microsoft.com/office/powerpoint/2010/main" val="3486674889"/>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4" r:id="rId18"/>
    <p:sldLayoutId id="2147483865" r:id="rId19"/>
    <p:sldLayoutId id="2147483866" r:id="rId20"/>
    <p:sldLayoutId id="2147483867" r:id="rId21"/>
    <p:sldLayoutId id="2147483868" r:id="rId22"/>
    <p:sldLayoutId id="2147483869" r:id="rId23"/>
    <p:sldLayoutId id="2147483870" r:id="rId24"/>
    <p:sldLayoutId id="2147483871" r:id="rId25"/>
    <p:sldLayoutId id="2147483872" r:id="rId26"/>
    <p:sldLayoutId id="2147483873" r:id="rId27"/>
    <p:sldLayoutId id="2147483874" r:id="rId28"/>
    <p:sldLayoutId id="2147483875" r:id="rId29"/>
    <p:sldLayoutId id="2147483876"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5.xml"/><Relationship Id="rId1" Type="http://schemas.openxmlformats.org/officeDocument/2006/relationships/tags" Target="../tags/tag51.xml"/><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0.xml"/><Relationship Id="rId7" Type="http://schemas.openxmlformats.org/officeDocument/2006/relationships/image" Target="../media/image39.png"/><Relationship Id="rId2" Type="http://schemas.openxmlformats.org/officeDocument/2006/relationships/slideLayout" Target="../slideLayouts/slideLayout60.xml"/><Relationship Id="rId1" Type="http://schemas.openxmlformats.org/officeDocument/2006/relationships/tags" Target="../tags/tag60.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0.xml"/><Relationship Id="rId1" Type="http://schemas.openxmlformats.org/officeDocument/2006/relationships/tags" Target="../tags/tag6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1.xml"/><Relationship Id="rId1" Type="http://schemas.openxmlformats.org/officeDocument/2006/relationships/tags" Target="../tags/tag6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0.xml"/><Relationship Id="rId1" Type="http://schemas.openxmlformats.org/officeDocument/2006/relationships/tags" Target="../tags/tag63.xml"/><Relationship Id="rId5" Type="http://schemas.openxmlformats.org/officeDocument/2006/relationships/image" Target="../media/image17.jpe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0.xml"/><Relationship Id="rId1" Type="http://schemas.openxmlformats.org/officeDocument/2006/relationships/tags" Target="../tags/tag64.xml"/><Relationship Id="rId5" Type="http://schemas.openxmlformats.org/officeDocument/2006/relationships/image" Target="../media/image17.jpe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2.xml"/><Relationship Id="rId1" Type="http://schemas.openxmlformats.org/officeDocument/2006/relationships/tags" Target="../tags/tag65.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16.xml"/><Relationship Id="rId7" Type="http://schemas.openxmlformats.org/officeDocument/2006/relationships/image" Target="../media/image30.svg"/><Relationship Id="rId2" Type="http://schemas.openxmlformats.org/officeDocument/2006/relationships/slideLayout" Target="../slideLayouts/slideLayout61.xml"/><Relationship Id="rId1" Type="http://schemas.openxmlformats.org/officeDocument/2006/relationships/tags" Target="../tags/tag66.xml"/><Relationship Id="rId6" Type="http://schemas.openxmlformats.org/officeDocument/2006/relationships/image" Target="../media/image43.png"/><Relationship Id="rId5" Type="http://schemas.openxmlformats.org/officeDocument/2006/relationships/hyperlink" Target="https://www.abcb.gov.au/resources/filter/calculators-and-maps" TargetMode="External"/><Relationship Id="rId10" Type="http://schemas.openxmlformats.org/officeDocument/2006/relationships/image" Target="../media/image17.jpeg"/><Relationship Id="rId4" Type="http://schemas.openxmlformats.org/officeDocument/2006/relationships/hyperlink" Target="https://www.abcb.gov.au/Resources/All-Resources?topics=%7bD9C50C31-2F9C-4634-B8BA-D44955EC2DC0%7d" TargetMode="External"/><Relationship Id="rId9" Type="http://schemas.openxmlformats.org/officeDocument/2006/relationships/image" Target="../media/image32.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0.xml"/><Relationship Id="rId1" Type="http://schemas.openxmlformats.org/officeDocument/2006/relationships/tags" Target="../tags/tag6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9.xml"/><Relationship Id="rId1" Type="http://schemas.openxmlformats.org/officeDocument/2006/relationships/tags" Target="../tags/tag68.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8.xml"/><Relationship Id="rId1" Type="http://schemas.openxmlformats.org/officeDocument/2006/relationships/tags" Target="../tags/tag69.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3.xml"/><Relationship Id="rId1" Type="http://schemas.openxmlformats.org/officeDocument/2006/relationships/tags" Target="../tags/tag5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0.xml"/><Relationship Id="rId1" Type="http://schemas.openxmlformats.org/officeDocument/2006/relationships/tags" Target="../tags/tag7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4.xml"/><Relationship Id="rId1" Type="http://schemas.openxmlformats.org/officeDocument/2006/relationships/tags" Target="../tags/tag53.xml"/><Relationship Id="rId5" Type="http://schemas.openxmlformats.org/officeDocument/2006/relationships/image" Target="../media/image29.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0.xml"/><Relationship Id="rId1" Type="http://schemas.openxmlformats.org/officeDocument/2006/relationships/tags" Target="../tags/tag54.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0.xml"/><Relationship Id="rId1" Type="http://schemas.openxmlformats.org/officeDocument/2006/relationships/tags" Target="../tags/tag55.xml"/><Relationship Id="rId5" Type="http://schemas.openxmlformats.org/officeDocument/2006/relationships/image" Target="../media/image17.jpe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6.xml"/><Relationship Id="rId7" Type="http://schemas.openxmlformats.org/officeDocument/2006/relationships/image" Target="../media/image34.png"/><Relationship Id="rId2" Type="http://schemas.openxmlformats.org/officeDocument/2006/relationships/slideLayout" Target="../slideLayouts/slideLayout60.xml"/><Relationship Id="rId1" Type="http://schemas.openxmlformats.org/officeDocument/2006/relationships/tags" Target="../tags/tag56.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0.xml"/><Relationship Id="rId1" Type="http://schemas.openxmlformats.org/officeDocument/2006/relationships/tags" Target="../tags/tag57.xml"/><Relationship Id="rId5" Type="http://schemas.openxmlformats.org/officeDocument/2006/relationships/image" Target="../media/image17.jpe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0.xml"/><Relationship Id="rId1" Type="http://schemas.openxmlformats.org/officeDocument/2006/relationships/tags" Target="../tags/tag58.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0.xml"/><Relationship Id="rId1" Type="http://schemas.openxmlformats.org/officeDocument/2006/relationships/tags" Target="../tags/tag59.xml"/><Relationship Id="rId5" Type="http://schemas.openxmlformats.org/officeDocument/2006/relationships/image" Target="../media/image17.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ue background">
            <a:extLst>
              <a:ext uri="{FF2B5EF4-FFF2-40B4-BE49-F238E27FC236}">
                <a16:creationId xmlns="" xmlns:a16="http://schemas.microsoft.com/office/drawing/2014/main" id="{65128F86-7FCB-44AA-B161-CD2E61B0FC0F}"/>
              </a:ext>
            </a:extLst>
          </p:cNvPr>
          <p:cNvSpPr/>
          <p:nvPr/>
        </p:nvSpPr>
        <p:spPr>
          <a:xfrm>
            <a:off x="54428" y="31278"/>
            <a:ext cx="12078142" cy="674914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Your logo here square">
            <a:extLst>
              <a:ext uri="{FF2B5EF4-FFF2-40B4-BE49-F238E27FC236}">
                <a16:creationId xmlns="" xmlns:a16="http://schemas.microsoft.com/office/drawing/2014/main" id="{28CCEC61-A0D1-420F-98E1-3550603F8C6C}"/>
              </a:ext>
            </a:extLst>
          </p:cNvPr>
          <p:cNvSpPr/>
          <p:nvPr/>
        </p:nvSpPr>
        <p:spPr>
          <a:xfrm>
            <a:off x="3793479" y="771860"/>
            <a:ext cx="4612056" cy="2848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n>
                  <a:solidFill>
                    <a:schemeClr val="bg1"/>
                  </a:solidFill>
                </a:ln>
                <a:noFill/>
              </a:rPr>
              <a:t>Your logo here</a:t>
            </a:r>
          </a:p>
        </p:txBody>
      </p:sp>
      <p:sp>
        <p:nvSpPr>
          <p:cNvPr id="3" name="Module title">
            <a:extLst>
              <a:ext uri="{FF2B5EF4-FFF2-40B4-BE49-F238E27FC236}">
                <a16:creationId xmlns="" xmlns:a16="http://schemas.microsoft.com/office/drawing/2014/main" id="{459A67CC-BAC3-4F97-A049-5BF4C6DB28C5}"/>
              </a:ext>
            </a:extLst>
          </p:cNvPr>
          <p:cNvSpPr txBox="1">
            <a:spLocks/>
          </p:cNvSpPr>
          <p:nvPr/>
        </p:nvSpPr>
        <p:spPr>
          <a:xfrm>
            <a:off x="1270824" y="2935619"/>
            <a:ext cx="9650352" cy="2215792"/>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rgbClr val="193C6A"/>
                </a:solidFill>
                <a:latin typeface="Arial" panose="020B0604020202020204" pitchFamily="34" charset="0"/>
                <a:ea typeface="+mj-ea"/>
                <a:cs typeface="Arial" panose="020B0604020202020204" pitchFamily="34" charset="0"/>
              </a:defRPr>
            </a:lvl1pPr>
          </a:lstStyle>
          <a:p>
            <a:r>
              <a:rPr lang="en-AU" sz="5600" dirty="0">
                <a:solidFill>
                  <a:schemeClr val="bg1"/>
                </a:solidFill>
              </a:rPr>
              <a:t>Understanding </a:t>
            </a:r>
            <a:br>
              <a:rPr lang="en-AU" sz="5600" dirty="0">
                <a:solidFill>
                  <a:schemeClr val="bg1"/>
                </a:solidFill>
              </a:rPr>
            </a:br>
            <a:r>
              <a:rPr lang="en-AU" sz="5600" dirty="0">
                <a:solidFill>
                  <a:schemeClr val="bg1"/>
                </a:solidFill>
              </a:rPr>
              <a:t>energy efficiency </a:t>
            </a:r>
            <a:br>
              <a:rPr lang="en-AU" sz="5600" dirty="0">
                <a:solidFill>
                  <a:schemeClr val="bg1"/>
                </a:solidFill>
              </a:rPr>
            </a:br>
            <a:r>
              <a:rPr lang="en-AU" sz="5600" dirty="0">
                <a:solidFill>
                  <a:schemeClr val="bg1"/>
                </a:solidFill>
              </a:rPr>
              <a:t>in the NCC</a:t>
            </a:r>
          </a:p>
        </p:txBody>
      </p:sp>
      <p:cxnSp>
        <p:nvCxnSpPr>
          <p:cNvPr id="6" name="White dividing line">
            <a:extLst>
              <a:ext uri="{FF2B5EF4-FFF2-40B4-BE49-F238E27FC236}">
                <a16:creationId xmlns="" xmlns:a16="http://schemas.microsoft.com/office/drawing/2014/main" id="{FB54B87B-517C-4E02-957B-51C3D0197865}"/>
              </a:ext>
            </a:extLst>
          </p:cNvPr>
          <p:cNvCxnSpPr>
            <a:cxnSpLocks/>
          </p:cNvCxnSpPr>
          <p:nvPr/>
        </p:nvCxnSpPr>
        <p:spPr>
          <a:xfrm>
            <a:off x="2514600" y="5091112"/>
            <a:ext cx="7162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NCC Tutor title">
            <a:extLst>
              <a:ext uri="{FF2B5EF4-FFF2-40B4-BE49-F238E27FC236}">
                <a16:creationId xmlns="" xmlns:a16="http://schemas.microsoft.com/office/drawing/2014/main" id="{EEC6A751-D267-4DE1-9D51-3E64935CAE0D}"/>
              </a:ext>
            </a:extLst>
          </p:cNvPr>
          <p:cNvSpPr txBox="1">
            <a:spLocks/>
          </p:cNvSpPr>
          <p:nvPr/>
        </p:nvSpPr>
        <p:spPr>
          <a:xfrm>
            <a:off x="1270824" y="5276780"/>
            <a:ext cx="9650352" cy="5336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93C6A"/>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93C6A"/>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93C6A"/>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a:solidFill>
                  <a:schemeClr val="bg1"/>
                </a:solidFill>
              </a:rPr>
              <a:t>NCC Tutor</a:t>
            </a:r>
          </a:p>
        </p:txBody>
      </p:sp>
      <p:pic>
        <p:nvPicPr>
          <p:cNvPr id="7" name="Picture 6" descr="https://mirrors.creativecommons.org/presskit/buttons/88x31/png/by-s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9431" y="6098886"/>
            <a:ext cx="1126490" cy="393065"/>
          </a:xfrm>
          <a:prstGeom prst="rect">
            <a:avLst/>
          </a:prstGeom>
          <a:noFill/>
          <a:ln>
            <a:noFill/>
          </a:ln>
        </p:spPr>
      </p:pic>
      <p:sp>
        <p:nvSpPr>
          <p:cNvPr id="8" name="TextBox 7"/>
          <p:cNvSpPr txBox="1"/>
          <p:nvPr/>
        </p:nvSpPr>
        <p:spPr>
          <a:xfrm>
            <a:off x="2249818" y="6184245"/>
            <a:ext cx="8854550" cy="276999"/>
          </a:xfrm>
          <a:prstGeom prst="rect">
            <a:avLst/>
          </a:prstGeom>
          <a:noFill/>
        </p:spPr>
        <p:txBody>
          <a:bodyPr wrap="square" rtlCol="0">
            <a:spAutoFit/>
          </a:bodyPr>
          <a:lstStyle/>
          <a:p>
            <a:r>
              <a:rPr lang="en-AU" sz="1200" dirty="0">
                <a:solidFill>
                  <a:schemeClr val="bg2"/>
                </a:solidFill>
              </a:rPr>
              <a:t>© Commonwealth of Australia and the States and Territories of Australia </a:t>
            </a:r>
            <a:r>
              <a:rPr lang="en-AU" sz="1200" dirty="0" smtClean="0">
                <a:solidFill>
                  <a:schemeClr val="bg2"/>
                </a:solidFill>
              </a:rPr>
              <a:t>2022, </a:t>
            </a:r>
            <a:r>
              <a:rPr lang="en-AU" sz="1200" dirty="0">
                <a:solidFill>
                  <a:schemeClr val="bg2"/>
                </a:solidFill>
              </a:rPr>
              <a:t>published by the Australian Building Codes Board</a:t>
            </a:r>
            <a:r>
              <a:rPr lang="en-AU" sz="1200" dirty="0" smtClean="0">
                <a:solidFill>
                  <a:schemeClr val="bg2"/>
                </a:solidFill>
              </a:rPr>
              <a:t>.</a:t>
            </a:r>
            <a:endParaRPr lang="en-AU" sz="1200" dirty="0">
              <a:solidFill>
                <a:schemeClr val="bg2"/>
              </a:solidFill>
            </a:endParaRPr>
          </a:p>
        </p:txBody>
      </p:sp>
    </p:spTree>
    <p:custDataLst>
      <p:tags r:id="rId1"/>
    </p:custDataLst>
    <p:extLst>
      <p:ext uri="{BB962C8B-B14F-4D97-AF65-F5344CB8AC3E}">
        <p14:creationId xmlns:p14="http://schemas.microsoft.com/office/powerpoint/2010/main" val="3740378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CDB8DAF7-9BE0-4542-85EF-5D004DEDC687}"/>
              </a:ext>
            </a:extLst>
          </p:cNvPr>
          <p:cNvSpPr>
            <a:spLocks noGrp="1"/>
          </p:cNvSpPr>
          <p:nvPr>
            <p:ph type="body" sz="quarter" idx="11"/>
          </p:nvPr>
        </p:nvSpPr>
        <p:spPr/>
        <p:txBody>
          <a:bodyPr/>
          <a:lstStyle/>
          <a:p>
            <a:r>
              <a:rPr lang="en-AU" dirty="0"/>
              <a:t>Key energy efficiency concepts 2</a:t>
            </a:r>
          </a:p>
        </p:txBody>
      </p:sp>
      <p:pic>
        <p:nvPicPr>
          <p:cNvPr id="8" name="Illustration" descr="An illustration that shows a wall assembly with a window. A popout illustration depicts the various layers/materials from which the assembly is formed, each of which would contribute to the R-value of the wall.">
            <a:extLst>
              <a:ext uri="{FF2B5EF4-FFF2-40B4-BE49-F238E27FC236}">
                <a16:creationId xmlns="" xmlns:a16="http://schemas.microsoft.com/office/drawing/2014/main" id="{364CF9F7-BF89-441B-AE56-59672A28B7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83091" y="1877175"/>
            <a:ext cx="6352600" cy="4514850"/>
          </a:xfrm>
          <a:prstGeom prst="rect">
            <a:avLst/>
          </a:prstGeom>
        </p:spPr>
      </p:pic>
      <p:sp>
        <p:nvSpPr>
          <p:cNvPr id="9" name="Glazing textbox">
            <a:extLst>
              <a:ext uri="{FF2B5EF4-FFF2-40B4-BE49-F238E27FC236}">
                <a16:creationId xmlns="" xmlns:a16="http://schemas.microsoft.com/office/drawing/2014/main" id="{3BE629A9-1425-4DFF-A9AE-F6A78B2B82D4}"/>
              </a:ext>
            </a:extLst>
          </p:cNvPr>
          <p:cNvSpPr txBox="1"/>
          <p:nvPr/>
        </p:nvSpPr>
        <p:spPr>
          <a:xfrm>
            <a:off x="4119326" y="2232654"/>
            <a:ext cx="1651328" cy="369332"/>
          </a:xfrm>
          <a:prstGeom prst="rect">
            <a:avLst/>
          </a:prstGeom>
          <a:noFill/>
        </p:spPr>
        <p:txBody>
          <a:bodyPr wrap="square" rtlCol="0">
            <a:spAutoFit/>
          </a:bodyPr>
          <a:lstStyle/>
          <a:p>
            <a:r>
              <a:rPr lang="en-AU" b="1" u="sng" dirty="0">
                <a:solidFill>
                  <a:schemeClr val="accent1"/>
                </a:solidFill>
              </a:rPr>
              <a:t>Glazing</a:t>
            </a:r>
          </a:p>
        </p:txBody>
      </p:sp>
      <p:sp>
        <p:nvSpPr>
          <p:cNvPr id="10" name="SHGC textbox">
            <a:extLst>
              <a:ext uri="{FF2B5EF4-FFF2-40B4-BE49-F238E27FC236}">
                <a16:creationId xmlns="" xmlns:a16="http://schemas.microsoft.com/office/drawing/2014/main" id="{36404EB4-16F9-4861-901B-A804EE41E867}"/>
              </a:ext>
            </a:extLst>
          </p:cNvPr>
          <p:cNvSpPr txBox="1"/>
          <p:nvPr/>
        </p:nvSpPr>
        <p:spPr>
          <a:xfrm>
            <a:off x="3016839" y="3050509"/>
            <a:ext cx="1651328" cy="369332"/>
          </a:xfrm>
          <a:prstGeom prst="rect">
            <a:avLst/>
          </a:prstGeom>
          <a:noFill/>
        </p:spPr>
        <p:txBody>
          <a:bodyPr wrap="square" rtlCol="0">
            <a:spAutoFit/>
          </a:bodyPr>
          <a:lstStyle/>
          <a:p>
            <a:r>
              <a:rPr lang="en-AU" b="1" u="sng" dirty="0">
                <a:solidFill>
                  <a:schemeClr val="accent1"/>
                </a:solidFill>
              </a:rPr>
              <a:t>SHGC</a:t>
            </a:r>
          </a:p>
        </p:txBody>
      </p:sp>
      <p:sp>
        <p:nvSpPr>
          <p:cNvPr id="12" name="Total U-Value textbox">
            <a:extLst>
              <a:ext uri="{FF2B5EF4-FFF2-40B4-BE49-F238E27FC236}">
                <a16:creationId xmlns="" xmlns:a16="http://schemas.microsoft.com/office/drawing/2014/main" id="{86B7AE6F-7835-43CC-B0AF-FF76E8EFBF1E}"/>
              </a:ext>
            </a:extLst>
          </p:cNvPr>
          <p:cNvSpPr txBox="1"/>
          <p:nvPr/>
        </p:nvSpPr>
        <p:spPr>
          <a:xfrm>
            <a:off x="1301665" y="4127862"/>
            <a:ext cx="3272448" cy="369332"/>
          </a:xfrm>
          <a:prstGeom prst="rect">
            <a:avLst/>
          </a:prstGeom>
          <a:noFill/>
        </p:spPr>
        <p:txBody>
          <a:bodyPr wrap="square" rtlCol="0">
            <a:spAutoFit/>
          </a:bodyPr>
          <a:lstStyle/>
          <a:p>
            <a:pPr algn="ctr"/>
            <a:r>
              <a:rPr lang="en-AU" b="1" u="sng" dirty="0">
                <a:solidFill>
                  <a:schemeClr val="accent1"/>
                </a:solidFill>
              </a:rPr>
              <a:t>Total System U-Value</a:t>
            </a:r>
          </a:p>
        </p:txBody>
      </p:sp>
      <p:sp>
        <p:nvSpPr>
          <p:cNvPr id="11" name="Total R-Value textbox">
            <a:extLst>
              <a:ext uri="{FF2B5EF4-FFF2-40B4-BE49-F238E27FC236}">
                <a16:creationId xmlns="" xmlns:a16="http://schemas.microsoft.com/office/drawing/2014/main" id="{D584269A-4D7D-4294-BD04-E79FC4E4E37F}"/>
              </a:ext>
            </a:extLst>
          </p:cNvPr>
          <p:cNvSpPr txBox="1"/>
          <p:nvPr/>
        </p:nvSpPr>
        <p:spPr>
          <a:xfrm>
            <a:off x="9610413" y="4149840"/>
            <a:ext cx="2204973" cy="369332"/>
          </a:xfrm>
          <a:prstGeom prst="rect">
            <a:avLst/>
          </a:prstGeom>
          <a:noFill/>
        </p:spPr>
        <p:txBody>
          <a:bodyPr wrap="square" rtlCol="0">
            <a:spAutoFit/>
          </a:bodyPr>
          <a:lstStyle/>
          <a:p>
            <a:r>
              <a:rPr lang="en-AU" b="1" u="sng" dirty="0">
                <a:solidFill>
                  <a:schemeClr val="accent1"/>
                </a:solidFill>
              </a:rPr>
              <a:t>Total R-Value</a:t>
            </a:r>
          </a:p>
        </p:txBody>
      </p:sp>
      <p:grpSp>
        <p:nvGrpSpPr>
          <p:cNvPr id="24" name="Glazing popup">
            <a:extLst>
              <a:ext uri="{FF2B5EF4-FFF2-40B4-BE49-F238E27FC236}">
                <a16:creationId xmlns="" xmlns:a16="http://schemas.microsoft.com/office/drawing/2014/main" id="{CD675D75-018D-459E-A2A7-128A16C2586C}"/>
              </a:ext>
            </a:extLst>
          </p:cNvPr>
          <p:cNvGrpSpPr/>
          <p:nvPr/>
        </p:nvGrpSpPr>
        <p:grpSpPr>
          <a:xfrm>
            <a:off x="334800" y="1785600"/>
            <a:ext cx="11584895" cy="4757857"/>
            <a:chOff x="334800" y="1785600"/>
            <a:chExt cx="11584895" cy="4757857"/>
          </a:xfrm>
        </p:grpSpPr>
        <p:sp>
          <p:nvSpPr>
            <p:cNvPr id="14" name="Background to Popup box">
              <a:extLst>
                <a:ext uri="{FF2B5EF4-FFF2-40B4-BE49-F238E27FC236}">
                  <a16:creationId xmlns="" xmlns:a16="http://schemas.microsoft.com/office/drawing/2014/main" id="{C9AC1FAE-7F0C-4C7A-86A2-4718C3B4F8FE}"/>
                </a:ext>
              </a:extLst>
            </p:cNvPr>
            <p:cNvSpPr/>
            <p:nvPr/>
          </p:nvSpPr>
          <p:spPr>
            <a:xfrm>
              <a:off x="334800" y="1785600"/>
              <a:ext cx="11584895" cy="475785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n>
                  <a:solidFill>
                    <a:schemeClr val="accent1"/>
                  </a:solidFill>
                </a:ln>
                <a:solidFill>
                  <a:schemeClr val="bg1"/>
                </a:solidFill>
              </a:endParaRPr>
            </a:p>
          </p:txBody>
        </p:sp>
        <p:sp>
          <p:nvSpPr>
            <p:cNvPr id="15" name="Glazing Popup - Label">
              <a:extLst>
                <a:ext uri="{FF2B5EF4-FFF2-40B4-BE49-F238E27FC236}">
                  <a16:creationId xmlns="" xmlns:a16="http://schemas.microsoft.com/office/drawing/2014/main" id="{8DAB7F3B-B05D-4920-92ED-06A6D6DA6CBC}"/>
                </a:ext>
              </a:extLst>
            </p:cNvPr>
            <p:cNvSpPr txBox="1"/>
            <p:nvPr/>
          </p:nvSpPr>
          <p:spPr>
            <a:xfrm>
              <a:off x="5213831" y="1790850"/>
              <a:ext cx="1651328" cy="461665"/>
            </a:xfrm>
            <a:prstGeom prst="rect">
              <a:avLst/>
            </a:prstGeom>
            <a:noFill/>
          </p:spPr>
          <p:txBody>
            <a:bodyPr wrap="square" rtlCol="0">
              <a:spAutoFit/>
            </a:bodyPr>
            <a:lstStyle/>
            <a:p>
              <a:r>
                <a:rPr lang="en-AU" sz="2400" b="1" dirty="0">
                  <a:solidFill>
                    <a:schemeClr val="accent1"/>
                  </a:solidFill>
                </a:rPr>
                <a:t>Glazing</a:t>
              </a:r>
            </a:p>
          </p:txBody>
        </p:sp>
        <p:sp>
          <p:nvSpPr>
            <p:cNvPr id="16" name="Glazing Popup - text box">
              <a:extLst>
                <a:ext uri="{FF2B5EF4-FFF2-40B4-BE49-F238E27FC236}">
                  <a16:creationId xmlns="" xmlns:a16="http://schemas.microsoft.com/office/drawing/2014/main" id="{2E21E9A1-FD6E-4B2B-9C24-BD9EF0E00CB8}"/>
                </a:ext>
              </a:extLst>
            </p:cNvPr>
            <p:cNvSpPr txBox="1"/>
            <p:nvPr/>
          </p:nvSpPr>
          <p:spPr>
            <a:xfrm>
              <a:off x="583200" y="2396075"/>
              <a:ext cx="5550043" cy="4016484"/>
            </a:xfrm>
            <a:prstGeom prst="rect">
              <a:avLst/>
            </a:prstGeom>
            <a:noFill/>
          </p:spPr>
          <p:txBody>
            <a:bodyPr wrap="square" rtlCol="0">
              <a:spAutoFit/>
            </a:bodyPr>
            <a:lstStyle/>
            <a:p>
              <a:pPr marL="230400" indent="-230400">
                <a:spcBef>
                  <a:spcPts val="300"/>
                </a:spcBef>
                <a:spcAft>
                  <a:spcPts val="300"/>
                </a:spcAft>
                <a:buFont typeface="Arial" panose="020B0604020202020204" pitchFamily="34" charset="0"/>
                <a:buChar char="•"/>
              </a:pPr>
              <a:r>
                <a:rPr lang="en-AU" sz="2000" b="0" dirty="0"/>
                <a:t>In the NCC, the term </a:t>
              </a:r>
              <a:r>
                <a:rPr lang="en-AU" sz="2000" b="1" dirty="0">
                  <a:solidFill>
                    <a:schemeClr val="accent2"/>
                  </a:solidFill>
                </a:rPr>
                <a:t>glazing</a:t>
              </a:r>
              <a:r>
                <a:rPr lang="en-AU" sz="2000" b="0" dirty="0"/>
                <a:t> is used to refer to glass and the frame associated with it, in the building envelope</a:t>
              </a:r>
            </a:p>
            <a:p>
              <a:pPr marL="230400" indent="-230400">
                <a:spcBef>
                  <a:spcPts val="300"/>
                </a:spcBef>
                <a:spcAft>
                  <a:spcPts val="300"/>
                </a:spcAft>
                <a:buFont typeface="Arial" panose="020B0604020202020204" pitchFamily="34" charset="0"/>
                <a:buChar char="•"/>
              </a:pPr>
              <a:r>
                <a:rPr lang="en-AU" sz="2000" b="0" dirty="0"/>
                <a:t>It can apply to windows and doors in walls, and some roof windows</a:t>
              </a:r>
            </a:p>
            <a:p>
              <a:pPr marL="230400" indent="-230400">
                <a:spcBef>
                  <a:spcPts val="300"/>
                </a:spcBef>
                <a:spcAft>
                  <a:spcPts val="300"/>
                </a:spcAft>
                <a:buFont typeface="Arial" panose="020B0604020202020204" pitchFamily="34" charset="0"/>
                <a:buChar char="•"/>
              </a:pPr>
              <a:r>
                <a:rPr lang="en-AU" sz="2000" dirty="0"/>
                <a:t>There are many different types of glazing available, with different properties that can influence the energy efficiency of a building</a:t>
              </a:r>
              <a:endParaRPr lang="en-AU" sz="2000" b="0" dirty="0"/>
            </a:p>
            <a:p>
              <a:pPr marL="230400" indent="-230400">
                <a:spcBef>
                  <a:spcPts val="300"/>
                </a:spcBef>
                <a:spcAft>
                  <a:spcPts val="300"/>
                </a:spcAft>
                <a:buFont typeface="Arial" panose="020B0604020202020204" pitchFamily="34" charset="0"/>
                <a:buChar char="•"/>
              </a:pPr>
              <a:r>
                <a:rPr lang="en-AU" sz="2000" dirty="0"/>
                <a:t>Appropriate glazing can contribute to managing the temperature of a building, and can greatly reduce the heating and cooling load</a:t>
              </a:r>
              <a:endParaRPr lang="en-AU" sz="2000" b="0" dirty="0"/>
            </a:p>
          </p:txBody>
        </p:sp>
        <p:pic>
          <p:nvPicPr>
            <p:cNvPr id="23" name="Glazing image" descr="A photo of a double window in a building. One side of the window is open and there are trees shown outside.">
              <a:extLst>
                <a:ext uri="{FF2B5EF4-FFF2-40B4-BE49-F238E27FC236}">
                  <a16:creationId xmlns="" xmlns:a16="http://schemas.microsoft.com/office/drawing/2014/main" id="{4B829604-B992-49E8-B685-3700F5E4E5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1585" y="2564044"/>
              <a:ext cx="4757389" cy="3171592"/>
            </a:xfrm>
            <a:prstGeom prst="rect">
              <a:avLst/>
            </a:prstGeom>
          </p:spPr>
        </p:pic>
      </p:grpSp>
      <p:grpSp>
        <p:nvGrpSpPr>
          <p:cNvPr id="42" name="R-Value popup">
            <a:extLst>
              <a:ext uri="{FF2B5EF4-FFF2-40B4-BE49-F238E27FC236}">
                <a16:creationId xmlns="" xmlns:a16="http://schemas.microsoft.com/office/drawing/2014/main" id="{02777276-3241-4FE2-9921-0F37D869DC3F}"/>
              </a:ext>
            </a:extLst>
          </p:cNvPr>
          <p:cNvGrpSpPr/>
          <p:nvPr/>
        </p:nvGrpSpPr>
        <p:grpSpPr>
          <a:xfrm>
            <a:off x="334800" y="1785600"/>
            <a:ext cx="11618345" cy="4757857"/>
            <a:chOff x="334800" y="1785600"/>
            <a:chExt cx="11618345" cy="4757857"/>
          </a:xfrm>
        </p:grpSpPr>
        <p:sp>
          <p:nvSpPr>
            <p:cNvPr id="26" name="Background to Popup box">
              <a:extLst>
                <a:ext uri="{FF2B5EF4-FFF2-40B4-BE49-F238E27FC236}">
                  <a16:creationId xmlns="" xmlns:a16="http://schemas.microsoft.com/office/drawing/2014/main" id="{47710AC6-2100-46BC-A661-0FFF31E1C079}"/>
                </a:ext>
              </a:extLst>
            </p:cNvPr>
            <p:cNvSpPr/>
            <p:nvPr/>
          </p:nvSpPr>
          <p:spPr>
            <a:xfrm>
              <a:off x="334800" y="1785600"/>
              <a:ext cx="11584895" cy="475785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n>
                  <a:solidFill>
                    <a:schemeClr val="accent1"/>
                  </a:solidFill>
                </a:ln>
                <a:solidFill>
                  <a:schemeClr val="bg1"/>
                </a:solidFill>
              </a:endParaRPr>
            </a:p>
          </p:txBody>
        </p:sp>
        <p:sp>
          <p:nvSpPr>
            <p:cNvPr id="27" name="R-Value Popup - Label">
              <a:extLst>
                <a:ext uri="{FF2B5EF4-FFF2-40B4-BE49-F238E27FC236}">
                  <a16:creationId xmlns="" xmlns:a16="http://schemas.microsoft.com/office/drawing/2014/main" id="{60C1BF34-219D-41DC-968F-420E3D34C4E7}"/>
                </a:ext>
              </a:extLst>
            </p:cNvPr>
            <p:cNvSpPr txBox="1"/>
            <p:nvPr/>
          </p:nvSpPr>
          <p:spPr>
            <a:xfrm>
              <a:off x="4802350" y="1790851"/>
              <a:ext cx="2096819" cy="461665"/>
            </a:xfrm>
            <a:prstGeom prst="rect">
              <a:avLst/>
            </a:prstGeom>
            <a:noFill/>
          </p:spPr>
          <p:txBody>
            <a:bodyPr wrap="square" rtlCol="0">
              <a:spAutoFit/>
            </a:bodyPr>
            <a:lstStyle/>
            <a:p>
              <a:r>
                <a:rPr lang="en-AU" sz="2400" b="1" dirty="0">
                  <a:solidFill>
                    <a:schemeClr val="accent1"/>
                  </a:solidFill>
                </a:rPr>
                <a:t>Total R-Value</a:t>
              </a:r>
            </a:p>
          </p:txBody>
        </p:sp>
        <p:sp>
          <p:nvSpPr>
            <p:cNvPr id="28" name="R-Value Popup - text box">
              <a:extLst>
                <a:ext uri="{FF2B5EF4-FFF2-40B4-BE49-F238E27FC236}">
                  <a16:creationId xmlns="" xmlns:a16="http://schemas.microsoft.com/office/drawing/2014/main" id="{F8279513-CC53-478D-B403-BB939CC9E829}"/>
                </a:ext>
              </a:extLst>
            </p:cNvPr>
            <p:cNvSpPr txBox="1"/>
            <p:nvPr/>
          </p:nvSpPr>
          <p:spPr>
            <a:xfrm>
              <a:off x="583200" y="2396075"/>
              <a:ext cx="5977664" cy="4093428"/>
            </a:xfrm>
            <a:prstGeom prst="rect">
              <a:avLst/>
            </a:prstGeom>
            <a:noFill/>
          </p:spPr>
          <p:txBody>
            <a:bodyPr wrap="square" rtlCol="0">
              <a:spAutoFit/>
            </a:bodyPr>
            <a:lstStyle/>
            <a:p>
              <a:pPr marL="230400" indent="-230400">
                <a:spcBef>
                  <a:spcPts val="300"/>
                </a:spcBef>
                <a:spcAft>
                  <a:spcPts val="300"/>
                </a:spcAft>
                <a:buFont typeface="Arial" panose="020B0604020202020204" pitchFamily="34" charset="0"/>
                <a:buChar char="•"/>
              </a:pPr>
              <a:r>
                <a:rPr lang="en-AU" sz="2000" b="1" dirty="0">
                  <a:solidFill>
                    <a:schemeClr val="accent2"/>
                  </a:solidFill>
                </a:rPr>
                <a:t>R-Value</a:t>
              </a:r>
              <a:r>
                <a:rPr lang="en-AU" sz="2000" dirty="0"/>
                <a:t> is a measure of how well a material or building element insulates</a:t>
              </a:r>
            </a:p>
            <a:p>
              <a:pPr marL="230400" indent="-230400">
                <a:spcBef>
                  <a:spcPts val="300"/>
                </a:spcBef>
                <a:spcAft>
                  <a:spcPts val="300"/>
                </a:spcAft>
                <a:buFont typeface="Arial" panose="020B0604020202020204" pitchFamily="34" charset="0"/>
                <a:buChar char="•"/>
              </a:pPr>
              <a:r>
                <a:rPr lang="en-AU" sz="2000" dirty="0"/>
                <a:t>It measures the material’s </a:t>
              </a:r>
              <a:r>
                <a:rPr lang="en-AU" sz="2000" i="1" dirty="0"/>
                <a:t>thermal resistance</a:t>
              </a:r>
            </a:p>
            <a:p>
              <a:pPr marL="230400" indent="-230400">
                <a:spcBef>
                  <a:spcPts val="300"/>
                </a:spcBef>
                <a:spcAft>
                  <a:spcPts val="300"/>
                </a:spcAft>
                <a:buFont typeface="Arial" panose="020B0604020202020204" pitchFamily="34" charset="0"/>
                <a:buChar char="•"/>
              </a:pPr>
              <a:r>
                <a:rPr lang="en-AU" sz="2000" dirty="0"/>
                <a:t>The higher the R-Value, the better the material is at insulating and the less easily it transmits heat</a:t>
              </a:r>
            </a:p>
            <a:p>
              <a:pPr marL="230400" indent="-230400">
                <a:spcBef>
                  <a:spcPts val="300"/>
                </a:spcBef>
                <a:spcAft>
                  <a:spcPts val="300"/>
                </a:spcAft>
                <a:buFont typeface="Arial" panose="020B0604020202020204" pitchFamily="34" charset="0"/>
                <a:buChar char="•"/>
              </a:pPr>
              <a:r>
                <a:rPr lang="en-AU" sz="2000" b="1" dirty="0">
                  <a:solidFill>
                    <a:schemeClr val="accent2"/>
                  </a:solidFill>
                </a:rPr>
                <a:t>Total R-Value</a:t>
              </a:r>
              <a:r>
                <a:rPr lang="en-AU" sz="2000" dirty="0"/>
                <a:t> of a building component or assembly is a calculation of the sum of the R-Values of the individual component layers in an composite material or assembly</a:t>
              </a:r>
            </a:p>
            <a:p>
              <a:pPr marL="230400" indent="-230400">
                <a:spcBef>
                  <a:spcPts val="300"/>
                </a:spcBef>
                <a:spcAft>
                  <a:spcPts val="300"/>
                </a:spcAft>
                <a:buFont typeface="Arial" panose="020B0604020202020204" pitchFamily="34" charset="0"/>
                <a:buChar char="•"/>
              </a:pPr>
              <a:r>
                <a:rPr lang="en-AU" sz="2000" dirty="0"/>
                <a:t>Total R-Value includes any building material, insulating material, air spaces and associated surface resistances</a:t>
              </a:r>
            </a:p>
          </p:txBody>
        </p:sp>
        <p:pic>
          <p:nvPicPr>
            <p:cNvPr id="41" name="R-Value illustration" descr="An illustration that shows a wall assembly with a window. A popout illustration depicts the various layers/materials from which the assembly is formed, each of which would contribute to the R-value of the wall.">
              <a:extLst>
                <a:ext uri="{FF2B5EF4-FFF2-40B4-BE49-F238E27FC236}">
                  <a16:creationId xmlns="" xmlns:a16="http://schemas.microsoft.com/office/drawing/2014/main" id="{BBCCDCEE-E820-49A9-9EF2-42703DB59F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58760" y="2561934"/>
              <a:ext cx="5194385" cy="3691696"/>
            </a:xfrm>
            <a:prstGeom prst="rect">
              <a:avLst/>
            </a:prstGeom>
          </p:spPr>
        </p:pic>
      </p:grpSp>
      <p:grpSp>
        <p:nvGrpSpPr>
          <p:cNvPr id="17" name="U-Value popup">
            <a:extLst>
              <a:ext uri="{FF2B5EF4-FFF2-40B4-BE49-F238E27FC236}">
                <a16:creationId xmlns="" xmlns:a16="http://schemas.microsoft.com/office/drawing/2014/main" id="{93B4430B-63F3-400D-AD4B-60805D917381}"/>
              </a:ext>
            </a:extLst>
          </p:cNvPr>
          <p:cNvGrpSpPr/>
          <p:nvPr/>
        </p:nvGrpSpPr>
        <p:grpSpPr>
          <a:xfrm>
            <a:off x="334800" y="1785600"/>
            <a:ext cx="11589503" cy="4757857"/>
            <a:chOff x="334800" y="1785600"/>
            <a:chExt cx="11589503" cy="4757857"/>
          </a:xfrm>
        </p:grpSpPr>
        <p:sp>
          <p:nvSpPr>
            <p:cNvPr id="32" name="Background to Popup box">
              <a:extLst>
                <a:ext uri="{FF2B5EF4-FFF2-40B4-BE49-F238E27FC236}">
                  <a16:creationId xmlns="" xmlns:a16="http://schemas.microsoft.com/office/drawing/2014/main" id="{498FB60B-6E04-4CDE-AB0B-8F8C19C76C3F}"/>
                </a:ext>
              </a:extLst>
            </p:cNvPr>
            <p:cNvSpPr/>
            <p:nvPr/>
          </p:nvSpPr>
          <p:spPr>
            <a:xfrm>
              <a:off x="334800" y="1785600"/>
              <a:ext cx="11584895" cy="475785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n>
                  <a:solidFill>
                    <a:schemeClr val="accent1"/>
                  </a:solidFill>
                </a:ln>
                <a:solidFill>
                  <a:schemeClr val="bg1"/>
                </a:solidFill>
              </a:endParaRPr>
            </a:p>
          </p:txBody>
        </p:sp>
        <p:sp>
          <p:nvSpPr>
            <p:cNvPr id="33" name="U-Value Popup - Label">
              <a:extLst>
                <a:ext uri="{FF2B5EF4-FFF2-40B4-BE49-F238E27FC236}">
                  <a16:creationId xmlns="" xmlns:a16="http://schemas.microsoft.com/office/drawing/2014/main" id="{4BC86F70-4A5B-4CEA-8259-62E53D75962F}"/>
                </a:ext>
              </a:extLst>
            </p:cNvPr>
            <p:cNvSpPr txBox="1"/>
            <p:nvPr/>
          </p:nvSpPr>
          <p:spPr>
            <a:xfrm>
              <a:off x="4634710" y="1790851"/>
              <a:ext cx="3335810" cy="461665"/>
            </a:xfrm>
            <a:prstGeom prst="rect">
              <a:avLst/>
            </a:prstGeom>
            <a:noFill/>
          </p:spPr>
          <p:txBody>
            <a:bodyPr wrap="square" rtlCol="0">
              <a:spAutoFit/>
            </a:bodyPr>
            <a:lstStyle/>
            <a:p>
              <a:r>
                <a:rPr lang="en-AU" sz="2400" b="1" dirty="0">
                  <a:solidFill>
                    <a:schemeClr val="accent1"/>
                  </a:solidFill>
                </a:rPr>
                <a:t>Total System U-Value</a:t>
              </a:r>
            </a:p>
          </p:txBody>
        </p:sp>
        <p:sp>
          <p:nvSpPr>
            <p:cNvPr id="34" name="U-Value Popup - text box">
              <a:extLst>
                <a:ext uri="{FF2B5EF4-FFF2-40B4-BE49-F238E27FC236}">
                  <a16:creationId xmlns="" xmlns:a16="http://schemas.microsoft.com/office/drawing/2014/main" id="{A31C9DF5-7017-4382-927A-0B29ADBAF7AA}"/>
                </a:ext>
              </a:extLst>
            </p:cNvPr>
            <p:cNvSpPr txBox="1"/>
            <p:nvPr/>
          </p:nvSpPr>
          <p:spPr>
            <a:xfrm>
              <a:off x="583200" y="2396075"/>
              <a:ext cx="5903195" cy="4093428"/>
            </a:xfrm>
            <a:prstGeom prst="rect">
              <a:avLst/>
            </a:prstGeom>
            <a:noFill/>
          </p:spPr>
          <p:txBody>
            <a:bodyPr wrap="square" rtlCol="0">
              <a:spAutoFit/>
            </a:bodyPr>
            <a:lstStyle/>
            <a:p>
              <a:pPr marL="230400" indent="-230400">
                <a:spcBef>
                  <a:spcPts val="300"/>
                </a:spcBef>
                <a:spcAft>
                  <a:spcPts val="300"/>
                </a:spcAft>
                <a:buFont typeface="Arial" panose="020B0604020202020204" pitchFamily="34" charset="0"/>
                <a:buChar char="•"/>
              </a:pPr>
              <a:r>
                <a:rPr lang="en-AU" sz="2000" b="1" dirty="0">
                  <a:solidFill>
                    <a:schemeClr val="accent2"/>
                  </a:solidFill>
                </a:rPr>
                <a:t>U-Value</a:t>
              </a:r>
              <a:r>
                <a:rPr lang="en-AU" sz="2000" dirty="0"/>
                <a:t> is a measure of how easily a material or building element transmits heat</a:t>
              </a:r>
            </a:p>
            <a:p>
              <a:pPr marL="230400" indent="-230400">
                <a:spcBef>
                  <a:spcPts val="300"/>
                </a:spcBef>
                <a:spcAft>
                  <a:spcPts val="300"/>
                </a:spcAft>
                <a:buFont typeface="Arial" panose="020B0604020202020204" pitchFamily="34" charset="0"/>
                <a:buChar char="•"/>
              </a:pPr>
              <a:r>
                <a:rPr lang="en-AU" sz="2000" dirty="0"/>
                <a:t>It measures the material’s</a:t>
              </a:r>
              <a:r>
                <a:rPr lang="en-AU" sz="2000" i="1" dirty="0"/>
                <a:t> thermal conductance</a:t>
              </a:r>
              <a:endParaRPr lang="en-AU" sz="2000" dirty="0"/>
            </a:p>
            <a:p>
              <a:pPr marL="230400" indent="-230400">
                <a:spcBef>
                  <a:spcPts val="300"/>
                </a:spcBef>
                <a:spcAft>
                  <a:spcPts val="300"/>
                </a:spcAft>
                <a:buFont typeface="Arial" panose="020B0604020202020204" pitchFamily="34" charset="0"/>
                <a:buChar char="•"/>
              </a:pPr>
              <a:r>
                <a:rPr lang="en-AU" sz="2000" dirty="0"/>
                <a:t>The higher the U-Value, the more easily the material transmits heat. The lower the </a:t>
              </a:r>
              <a:br>
                <a:rPr lang="en-AU" sz="2000" dirty="0"/>
              </a:br>
              <a:r>
                <a:rPr lang="en-AU" sz="2000" dirty="0"/>
                <a:t>U-Value, the better the material insulates</a:t>
              </a:r>
            </a:p>
            <a:p>
              <a:pPr marL="230400" marR="0" lvl="0" indent="-2304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AU" sz="2000" b="1" dirty="0">
                  <a:solidFill>
                    <a:schemeClr val="accent2"/>
                  </a:solidFill>
                </a:rPr>
                <a:t>Total System U-Value</a:t>
              </a:r>
              <a:r>
                <a:rPr lang="en-AU" sz="2000" dirty="0"/>
                <a:t> of a building component or assembly is a calculation of the sum of the U-Values of the individual layers in that component or assembly</a:t>
              </a:r>
            </a:p>
            <a:p>
              <a:pPr marL="230400" marR="0" lvl="0" indent="-2304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AU" sz="2000" dirty="0"/>
                <a:t>Total System U-Value includes glazing, frame, air spaces and surface resistances</a:t>
              </a:r>
            </a:p>
          </p:txBody>
        </p:sp>
        <p:grpSp>
          <p:nvGrpSpPr>
            <p:cNvPr id="13" name="U-Value image">
              <a:extLst>
                <a:ext uri="{FF2B5EF4-FFF2-40B4-BE49-F238E27FC236}">
                  <a16:creationId xmlns="" xmlns:a16="http://schemas.microsoft.com/office/drawing/2014/main" id="{D1A06B33-6403-46CA-9EBE-E19C1F6E522E}"/>
                </a:ext>
              </a:extLst>
            </p:cNvPr>
            <p:cNvGrpSpPr/>
            <p:nvPr/>
          </p:nvGrpSpPr>
          <p:grpSpPr>
            <a:xfrm>
              <a:off x="6886671" y="2634177"/>
              <a:ext cx="5037632" cy="3151699"/>
              <a:chOff x="6886671" y="2634177"/>
              <a:chExt cx="5037632" cy="3151699"/>
            </a:xfrm>
          </p:grpSpPr>
          <p:pic>
            <p:nvPicPr>
              <p:cNvPr id="5" name="Basic building image" descr="A picture containing graphical user interface&#10;&#10;Description automatically generated">
                <a:extLst>
                  <a:ext uri="{FF2B5EF4-FFF2-40B4-BE49-F238E27FC236}">
                    <a16:creationId xmlns="" xmlns:a16="http://schemas.microsoft.com/office/drawing/2014/main" id="{9F81EC46-70DC-4F4C-B7F7-9F28897D1D3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6614" r="5768"/>
              <a:stretch/>
            </p:blipFill>
            <p:spPr>
              <a:xfrm>
                <a:off x="6886671" y="2634177"/>
                <a:ext cx="5037632" cy="3151699"/>
              </a:xfrm>
              <a:prstGeom prst="rect">
                <a:avLst/>
              </a:prstGeom>
            </p:spPr>
          </p:pic>
          <p:pic>
            <p:nvPicPr>
              <p:cNvPr id="7" name="U value overlay" descr="A simple illustration of a building, illustrating heat loss and gain through the windows of the building.">
                <a:extLst>
                  <a:ext uri="{FF2B5EF4-FFF2-40B4-BE49-F238E27FC236}">
                    <a16:creationId xmlns="" xmlns:a16="http://schemas.microsoft.com/office/drawing/2014/main" id="{6AC6322B-3551-4817-9B9C-F436EAA1FF1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6836" r="6746"/>
              <a:stretch/>
            </p:blipFill>
            <p:spPr>
              <a:xfrm>
                <a:off x="6899362" y="2640086"/>
                <a:ext cx="4985333" cy="3143307"/>
              </a:xfrm>
              <a:prstGeom prst="rect">
                <a:avLst/>
              </a:prstGeom>
            </p:spPr>
          </p:pic>
        </p:grpSp>
      </p:grpSp>
      <p:grpSp>
        <p:nvGrpSpPr>
          <p:cNvPr id="6" name="SHGC popup"/>
          <p:cNvGrpSpPr/>
          <p:nvPr/>
        </p:nvGrpSpPr>
        <p:grpSpPr>
          <a:xfrm>
            <a:off x="349221" y="1785600"/>
            <a:ext cx="11584895" cy="4757857"/>
            <a:chOff x="299284" y="1792200"/>
            <a:chExt cx="11584895" cy="4757857"/>
          </a:xfrm>
        </p:grpSpPr>
        <p:sp>
          <p:nvSpPr>
            <p:cNvPr id="37" name="Background to Popup box">
              <a:extLst>
                <a:ext uri="{FF2B5EF4-FFF2-40B4-BE49-F238E27FC236}">
                  <a16:creationId xmlns="" xmlns:a16="http://schemas.microsoft.com/office/drawing/2014/main" id="{C2A9B045-8099-45CA-A320-77A3A0EFD000}"/>
                </a:ext>
              </a:extLst>
            </p:cNvPr>
            <p:cNvSpPr/>
            <p:nvPr/>
          </p:nvSpPr>
          <p:spPr>
            <a:xfrm>
              <a:off x="299284" y="1792200"/>
              <a:ext cx="11584895" cy="4757857"/>
            </a:xfrm>
            <a:prstGeom prst="rect">
              <a:avLst/>
            </a:prstGeom>
            <a:solidFill>
              <a:schemeClr val="bg1"/>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n>
                  <a:solidFill>
                    <a:schemeClr val="accent1"/>
                  </a:solidFill>
                </a:ln>
                <a:solidFill>
                  <a:schemeClr val="bg1"/>
                </a:solidFill>
              </a:endParaRPr>
            </a:p>
          </p:txBody>
        </p:sp>
        <p:sp>
          <p:nvSpPr>
            <p:cNvPr id="38" name="SHGC Popup - Label">
              <a:extLst>
                <a:ext uri="{FF2B5EF4-FFF2-40B4-BE49-F238E27FC236}">
                  <a16:creationId xmlns="" xmlns:a16="http://schemas.microsoft.com/office/drawing/2014/main" id="{76A2CA47-0AEC-4F15-A0C8-C6626177ACE4}"/>
                </a:ext>
              </a:extLst>
            </p:cNvPr>
            <p:cNvSpPr txBox="1"/>
            <p:nvPr/>
          </p:nvSpPr>
          <p:spPr>
            <a:xfrm>
              <a:off x="3206306" y="1813585"/>
              <a:ext cx="5770850" cy="461665"/>
            </a:xfrm>
            <a:prstGeom prst="rect">
              <a:avLst/>
            </a:prstGeom>
            <a:noFill/>
          </p:spPr>
          <p:txBody>
            <a:bodyPr wrap="square" rtlCol="0">
              <a:spAutoFit/>
            </a:bodyPr>
            <a:lstStyle/>
            <a:p>
              <a:r>
                <a:rPr lang="en-AU" sz="2400" b="1" dirty="0">
                  <a:solidFill>
                    <a:schemeClr val="accent1"/>
                  </a:solidFill>
                </a:rPr>
                <a:t>Solar Heat Gain Coefficient - SHGC</a:t>
              </a:r>
            </a:p>
          </p:txBody>
        </p:sp>
        <p:sp>
          <p:nvSpPr>
            <p:cNvPr id="39" name="SHGC Popup - text box">
              <a:extLst>
                <a:ext uri="{FF2B5EF4-FFF2-40B4-BE49-F238E27FC236}">
                  <a16:creationId xmlns="" xmlns:a16="http://schemas.microsoft.com/office/drawing/2014/main" id="{7B553E43-322E-4F87-A836-673C13FF4DCC}"/>
                </a:ext>
              </a:extLst>
            </p:cNvPr>
            <p:cNvSpPr txBox="1"/>
            <p:nvPr/>
          </p:nvSpPr>
          <p:spPr>
            <a:xfrm>
              <a:off x="546315" y="2402675"/>
              <a:ext cx="6058258" cy="3785652"/>
            </a:xfrm>
            <a:prstGeom prst="rect">
              <a:avLst/>
            </a:prstGeom>
            <a:noFill/>
          </p:spPr>
          <p:txBody>
            <a:bodyPr wrap="square" rtlCol="0">
              <a:spAutoFit/>
            </a:bodyPr>
            <a:lstStyle/>
            <a:p>
              <a:pPr marL="230400" marR="0" lvl="0" indent="-2304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AU" sz="2000" b="1" dirty="0">
                  <a:solidFill>
                    <a:schemeClr val="accent2"/>
                  </a:solidFill>
                </a:rPr>
                <a:t>SHGC</a:t>
              </a:r>
              <a:r>
                <a:rPr lang="en-AU" sz="2000" dirty="0"/>
                <a:t> is a measure of the proportion of solar energy (or solar radiation) that passes through a glazing system (the glass and the frame)</a:t>
              </a:r>
            </a:p>
            <a:p>
              <a:pPr marL="230400" marR="0" lvl="0" indent="-2304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AU" sz="2000" dirty="0"/>
                <a:t>It measures the </a:t>
              </a:r>
              <a:r>
                <a:rPr lang="en-AU" sz="2000" i="1" dirty="0"/>
                <a:t>solar admittance</a:t>
              </a:r>
              <a:r>
                <a:rPr lang="en-AU" sz="2000" dirty="0"/>
                <a:t> of the glazing</a:t>
              </a:r>
            </a:p>
            <a:p>
              <a:pPr marL="230400" indent="-230400">
                <a:spcBef>
                  <a:spcPts val="300"/>
                </a:spcBef>
                <a:spcAft>
                  <a:spcPts val="300"/>
                </a:spcAft>
                <a:buFont typeface="Arial" panose="020B0604020202020204" pitchFamily="34" charset="0"/>
                <a:buChar char="•"/>
              </a:pPr>
              <a:r>
                <a:rPr lang="en-AU" sz="2000" dirty="0"/>
                <a:t>A high SHGC means that the glazing system allows more solar energy/heat into a room </a:t>
              </a:r>
            </a:p>
            <a:p>
              <a:pPr marL="230400" indent="-230400">
                <a:spcBef>
                  <a:spcPts val="300"/>
                </a:spcBef>
                <a:spcAft>
                  <a:spcPts val="300"/>
                </a:spcAft>
                <a:buFont typeface="Arial" panose="020B0604020202020204" pitchFamily="34" charset="0"/>
                <a:buChar char="•"/>
              </a:pPr>
              <a:r>
                <a:rPr lang="en-AU" sz="2000" dirty="0"/>
                <a:t>A low SHGC means that the glazing system allows less solar energy/heat into a room</a:t>
              </a:r>
            </a:p>
            <a:p>
              <a:pPr marL="230400" indent="-230400">
                <a:spcBef>
                  <a:spcPts val="300"/>
                </a:spcBef>
                <a:spcAft>
                  <a:spcPts val="300"/>
                </a:spcAft>
                <a:buFont typeface="Arial" panose="020B0604020202020204" pitchFamily="34" charset="0"/>
                <a:buChar char="•"/>
              </a:pPr>
              <a:r>
                <a:rPr lang="en-AU" sz="2000" dirty="0"/>
                <a:t>Selecting glazing with appropriate SHGC measures can help to manage the temperature of a building and reduce heating and cooling loads</a:t>
              </a:r>
            </a:p>
          </p:txBody>
        </p:sp>
        <p:pic>
          <p:nvPicPr>
            <p:cNvPr id="3" name="SHGC image" descr="Simple illustration of a house, illustrating solar heat gain coefficient through the glazing system."/>
            <p:cNvPicPr>
              <a:picLocks noChangeAspect="1"/>
            </p:cNvPicPr>
            <p:nvPr/>
          </p:nvPicPr>
          <p:blipFill rotWithShape="1">
            <a:blip r:embed="rId8"/>
            <a:srcRect r="3187"/>
            <a:stretch/>
          </p:blipFill>
          <p:spPr>
            <a:xfrm>
              <a:off x="7055539" y="2599820"/>
              <a:ext cx="4512297" cy="3301416"/>
            </a:xfrm>
            <a:prstGeom prst="rect">
              <a:avLst/>
            </a:prstGeom>
          </p:spPr>
        </p:pic>
      </p:grpSp>
      <p:pic>
        <p:nvPicPr>
          <p:cNvPr id="31"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2B5E5CB9-ACE2-44C9-A0CA-6C27F714DC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151865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24"/>
                    </p:tgtEl>
                  </p:cond>
                </p:stCondLst>
                <p:endSync evt="end" delay="0">
                  <p:rtn val="all"/>
                </p:endSync>
                <p:childTnLst>
                  <p:par>
                    <p:cTn id="10" fill="hold">
                      <p:stCondLst>
                        <p:cond delay="0"/>
                      </p:stCondLst>
                      <p:childTnLst>
                        <p:par>
                          <p:cTn id="11" fill="hold">
                            <p:stCondLst>
                              <p:cond delay="0"/>
                            </p:stCondLst>
                            <p:childTnLst>
                              <p:par>
                                <p:cTn id="12" presetID="17" presetClass="exit" presetSubtype="10" fill="hold" nodeType="clickEffect">
                                  <p:stCondLst>
                                    <p:cond delay="0"/>
                                  </p:stCondLst>
                                  <p:childTnLst>
                                    <p:anim calcmode="lin" valueType="num">
                                      <p:cBhvr>
                                        <p:cTn id="13" dur="500"/>
                                        <p:tgtEl>
                                          <p:spTgt spid="24"/>
                                        </p:tgtEl>
                                        <p:attrNameLst>
                                          <p:attrName>ppt_w</p:attrName>
                                        </p:attrNameLst>
                                      </p:cBhvr>
                                      <p:tavLst>
                                        <p:tav tm="0">
                                          <p:val>
                                            <p:strVal val="ppt_w"/>
                                          </p:val>
                                        </p:tav>
                                        <p:tav tm="100000">
                                          <p:val>
                                            <p:fltVal val="0"/>
                                          </p:val>
                                        </p:tav>
                                      </p:tavLst>
                                    </p:anim>
                                    <p:anim calcmode="lin" valueType="num">
                                      <p:cBhvr>
                                        <p:cTn id="14" dur="500"/>
                                        <p:tgtEl>
                                          <p:spTgt spid="24"/>
                                        </p:tgtEl>
                                        <p:attrNameLst>
                                          <p:attrName>ppt_h</p:attrName>
                                        </p:attrNameLst>
                                      </p:cBhvr>
                                      <p:tavLst>
                                        <p:tav tm="0">
                                          <p:val>
                                            <p:strVal val="ppt_h"/>
                                          </p:val>
                                        </p:tav>
                                        <p:tav tm="100000">
                                          <p:val>
                                            <p:strVal val="ppt_h"/>
                                          </p:val>
                                        </p:tav>
                                      </p:tavLst>
                                    </p:anim>
                                    <p:set>
                                      <p:cBhvr>
                                        <p:cTn id="1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42"/>
                    </p:tgtEl>
                  </p:cond>
                </p:stCondLst>
                <p:endSync evt="end" delay="0">
                  <p:rtn val="all"/>
                </p:endSync>
                <p:childTnLst>
                  <p:par>
                    <p:cTn id="24" fill="hold">
                      <p:stCondLst>
                        <p:cond delay="0"/>
                      </p:stCondLst>
                      <p:childTnLst>
                        <p:par>
                          <p:cTn id="25" fill="hold">
                            <p:stCondLst>
                              <p:cond delay="0"/>
                            </p:stCondLst>
                            <p:childTnLst>
                              <p:par>
                                <p:cTn id="26" presetID="17" presetClass="exit" presetSubtype="10" fill="hold" nodeType="clickEffect">
                                  <p:stCondLst>
                                    <p:cond delay="0"/>
                                  </p:stCondLst>
                                  <p:childTnLst>
                                    <p:anim calcmode="lin" valueType="num">
                                      <p:cBhvr>
                                        <p:cTn id="27" dur="500"/>
                                        <p:tgtEl>
                                          <p:spTgt spid="42"/>
                                        </p:tgtEl>
                                        <p:attrNameLst>
                                          <p:attrName>ppt_w</p:attrName>
                                        </p:attrNameLst>
                                      </p:cBhvr>
                                      <p:tavLst>
                                        <p:tav tm="0">
                                          <p:val>
                                            <p:strVal val="ppt_w"/>
                                          </p:val>
                                        </p:tav>
                                        <p:tav tm="100000">
                                          <p:val>
                                            <p:fltVal val="0"/>
                                          </p:val>
                                        </p:tav>
                                      </p:tavLst>
                                    </p:anim>
                                    <p:anim calcmode="lin" valueType="num">
                                      <p:cBhvr>
                                        <p:cTn id="28" dur="500"/>
                                        <p:tgtEl>
                                          <p:spTgt spid="42"/>
                                        </p:tgtEl>
                                        <p:attrNameLst>
                                          <p:attrName>ppt_h</p:attrName>
                                        </p:attrNameLst>
                                      </p:cBhvr>
                                      <p:tavLst>
                                        <p:tav tm="0">
                                          <p:val>
                                            <p:strVal val="ppt_h"/>
                                          </p:val>
                                        </p:tav>
                                        <p:tav tm="100000">
                                          <p:val>
                                            <p:strVal val="ppt_h"/>
                                          </p:val>
                                        </p:tav>
                                      </p:tavLst>
                                    </p:anim>
                                    <p:set>
                                      <p:cBhvr>
                                        <p:cTn id="29"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17" presetClass="exit" presetSubtype="10" fill="hold" nodeType="clickEffect">
                                  <p:stCondLst>
                                    <p:cond delay="0"/>
                                  </p:stCondLst>
                                  <p:childTnLst>
                                    <p:anim calcmode="lin" valueType="num">
                                      <p:cBhvr>
                                        <p:cTn id="41" dur="500"/>
                                        <p:tgtEl>
                                          <p:spTgt spid="17"/>
                                        </p:tgtEl>
                                        <p:attrNameLst>
                                          <p:attrName>ppt_w</p:attrName>
                                        </p:attrNameLst>
                                      </p:cBhvr>
                                      <p:tavLst>
                                        <p:tav tm="0">
                                          <p:val>
                                            <p:strVal val="ppt_w"/>
                                          </p:val>
                                        </p:tav>
                                        <p:tav tm="100000">
                                          <p:val>
                                            <p:fltVal val="0"/>
                                          </p:val>
                                        </p:tav>
                                      </p:tavLst>
                                    </p:anim>
                                    <p:anim calcmode="lin" valueType="num">
                                      <p:cBhvr>
                                        <p:cTn id="42" dur="500"/>
                                        <p:tgtEl>
                                          <p:spTgt spid="17"/>
                                        </p:tgtEl>
                                        <p:attrNameLst>
                                          <p:attrName>ppt_h</p:attrName>
                                        </p:attrNameLst>
                                      </p:cBhvr>
                                      <p:tavLst>
                                        <p:tav tm="0">
                                          <p:val>
                                            <p:strVal val="ppt_h"/>
                                          </p:val>
                                        </p:tav>
                                        <p:tav tm="100000">
                                          <p:val>
                                            <p:strVal val="ppt_h"/>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7" presetClass="entr" presetSubtype="1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6"/>
                    </p:tgtEl>
                  </p:cond>
                </p:stCondLst>
                <p:endSync evt="end" delay="0">
                  <p:rtn val="all"/>
                </p:endSync>
                <p:childTnLst>
                  <p:par>
                    <p:cTn id="52" fill="hold">
                      <p:stCondLst>
                        <p:cond delay="0"/>
                      </p:stCondLst>
                      <p:childTnLst>
                        <p:par>
                          <p:cTn id="53" fill="hold">
                            <p:stCondLst>
                              <p:cond delay="0"/>
                            </p:stCondLst>
                            <p:childTnLst>
                              <p:par>
                                <p:cTn id="54" presetID="17" presetClass="exit" presetSubtype="10" fill="hold" nodeType="clickEffect">
                                  <p:stCondLst>
                                    <p:cond delay="0"/>
                                  </p:stCondLst>
                                  <p:childTnLst>
                                    <p:anim calcmode="lin" valueType="num">
                                      <p:cBhvr>
                                        <p:cTn id="55" dur="500"/>
                                        <p:tgtEl>
                                          <p:spTgt spid="6"/>
                                        </p:tgtEl>
                                        <p:attrNameLst>
                                          <p:attrName>ppt_w</p:attrName>
                                        </p:attrNameLst>
                                      </p:cBhvr>
                                      <p:tavLst>
                                        <p:tav tm="0">
                                          <p:val>
                                            <p:strVal val="ppt_w"/>
                                          </p:val>
                                        </p:tav>
                                        <p:tav tm="100000">
                                          <p:val>
                                            <p:fltVal val="0"/>
                                          </p:val>
                                        </p:tav>
                                      </p:tavLst>
                                    </p:anim>
                                    <p:anim calcmode="lin" valueType="num">
                                      <p:cBhvr>
                                        <p:cTn id="56" dur="500"/>
                                        <p:tgtEl>
                                          <p:spTgt spid="6"/>
                                        </p:tgtEl>
                                        <p:attrNameLst>
                                          <p:attrName>ppt_h</p:attrName>
                                        </p:attrNameLst>
                                      </p:cBhvr>
                                      <p:tavLst>
                                        <p:tav tm="0">
                                          <p:val>
                                            <p:strVal val="ppt_h"/>
                                          </p:val>
                                        </p:tav>
                                        <p:tav tm="100000">
                                          <p:val>
                                            <p:strVal val="ppt_h"/>
                                          </p:val>
                                        </p:tav>
                                      </p:tavLst>
                                    </p:anim>
                                    <p:set>
                                      <p:cBhvr>
                                        <p:cTn id="5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31CB849A-0339-4662-A9B3-D555116483AC}"/>
              </a:ext>
            </a:extLst>
          </p:cNvPr>
          <p:cNvSpPr>
            <a:spLocks noGrp="1"/>
          </p:cNvSpPr>
          <p:nvPr>
            <p:ph type="body" sz="quarter" idx="11"/>
          </p:nvPr>
        </p:nvSpPr>
        <p:spPr/>
        <p:txBody>
          <a:bodyPr/>
          <a:lstStyle/>
          <a:p>
            <a:r>
              <a:rPr lang="en-AU" dirty="0"/>
              <a:t>Match the term to its explanation</a:t>
            </a:r>
          </a:p>
        </p:txBody>
      </p:sp>
      <p:sp>
        <p:nvSpPr>
          <p:cNvPr id="23" name="Answer 1 - Glazing">
            <a:extLst>
              <a:ext uri="{FF2B5EF4-FFF2-40B4-BE49-F238E27FC236}">
                <a16:creationId xmlns="" xmlns:a16="http://schemas.microsoft.com/office/drawing/2014/main" id="{AFABB218-4074-4F4D-B9E7-44C234492307}"/>
              </a:ext>
            </a:extLst>
          </p:cNvPr>
          <p:cNvSpPr/>
          <p:nvPr/>
        </p:nvSpPr>
        <p:spPr>
          <a:xfrm flipH="1">
            <a:off x="9563099" y="5487887"/>
            <a:ext cx="2298700" cy="8640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8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000" b="1" dirty="0"/>
              <a:t>Glazing</a:t>
            </a:r>
          </a:p>
        </p:txBody>
      </p:sp>
      <p:sp>
        <p:nvSpPr>
          <p:cNvPr id="22" name="Answer 2 - U-Value">
            <a:extLst>
              <a:ext uri="{FF2B5EF4-FFF2-40B4-BE49-F238E27FC236}">
                <a16:creationId xmlns="" xmlns:a16="http://schemas.microsoft.com/office/drawing/2014/main" id="{852500D9-CF4D-47E0-B837-BE0575022635}"/>
              </a:ext>
            </a:extLst>
          </p:cNvPr>
          <p:cNvSpPr/>
          <p:nvPr/>
        </p:nvSpPr>
        <p:spPr>
          <a:xfrm flipH="1">
            <a:off x="9563099" y="4329244"/>
            <a:ext cx="2298700" cy="8640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8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000" b="1" dirty="0"/>
              <a:t>U-Value</a:t>
            </a:r>
          </a:p>
        </p:txBody>
      </p:sp>
      <p:sp>
        <p:nvSpPr>
          <p:cNvPr id="21" name="Answer 3 - SHGC">
            <a:extLst>
              <a:ext uri="{FF2B5EF4-FFF2-40B4-BE49-F238E27FC236}">
                <a16:creationId xmlns="" xmlns:a16="http://schemas.microsoft.com/office/drawing/2014/main" id="{CA8C8862-4010-4B81-8332-AF48A7A2BFC3}"/>
              </a:ext>
            </a:extLst>
          </p:cNvPr>
          <p:cNvSpPr/>
          <p:nvPr/>
        </p:nvSpPr>
        <p:spPr>
          <a:xfrm flipH="1">
            <a:off x="9563099" y="3170601"/>
            <a:ext cx="2298700" cy="8640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8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000" b="1" dirty="0"/>
              <a:t>SHGC</a:t>
            </a:r>
          </a:p>
        </p:txBody>
      </p:sp>
      <p:sp>
        <p:nvSpPr>
          <p:cNvPr id="20" name="Answer 4 - R-Value">
            <a:extLst>
              <a:ext uri="{FF2B5EF4-FFF2-40B4-BE49-F238E27FC236}">
                <a16:creationId xmlns="" xmlns:a16="http://schemas.microsoft.com/office/drawing/2014/main" id="{E3D60CDC-CE85-4AE7-8743-4B3ACC103A4F}"/>
              </a:ext>
            </a:extLst>
          </p:cNvPr>
          <p:cNvSpPr/>
          <p:nvPr/>
        </p:nvSpPr>
        <p:spPr>
          <a:xfrm flipH="1">
            <a:off x="9563099" y="2011959"/>
            <a:ext cx="2298700" cy="86400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80"/>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000" b="1" dirty="0"/>
              <a:t>R-Value</a:t>
            </a:r>
          </a:p>
        </p:txBody>
      </p:sp>
      <p:sp>
        <p:nvSpPr>
          <p:cNvPr id="18" name="Option 1">
            <a:extLst>
              <a:ext uri="{FF2B5EF4-FFF2-40B4-BE49-F238E27FC236}">
                <a16:creationId xmlns="" xmlns:a16="http://schemas.microsoft.com/office/drawing/2014/main" id="{4A12CA4C-11DB-4EDB-8CDD-8E2BC879079E}"/>
              </a:ext>
            </a:extLst>
          </p:cNvPr>
          <p:cNvSpPr/>
          <p:nvPr/>
        </p:nvSpPr>
        <p:spPr>
          <a:xfrm>
            <a:off x="365110" y="2011959"/>
            <a:ext cx="6473840" cy="864000"/>
          </a:xfrm>
          <a:prstGeom prst="homePlate">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t>A transparent/translucent material and its frame in the external fabric of a building</a:t>
            </a:r>
          </a:p>
        </p:txBody>
      </p:sp>
      <p:sp>
        <p:nvSpPr>
          <p:cNvPr id="15" name="Option 4">
            <a:extLst>
              <a:ext uri="{FF2B5EF4-FFF2-40B4-BE49-F238E27FC236}">
                <a16:creationId xmlns="" xmlns:a16="http://schemas.microsoft.com/office/drawing/2014/main" id="{F6B38621-B266-4FFB-9461-FE6014A39687}"/>
              </a:ext>
            </a:extLst>
          </p:cNvPr>
          <p:cNvSpPr/>
          <p:nvPr/>
        </p:nvSpPr>
        <p:spPr>
          <a:xfrm>
            <a:off x="365110" y="5487887"/>
            <a:ext cx="6473840" cy="864000"/>
          </a:xfrm>
          <a:prstGeom prst="homePlate">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t>A measure of how well a building element resists the transfer of heat</a:t>
            </a:r>
          </a:p>
        </p:txBody>
      </p:sp>
      <p:sp>
        <p:nvSpPr>
          <p:cNvPr id="17" name="Option 2">
            <a:extLst>
              <a:ext uri="{FF2B5EF4-FFF2-40B4-BE49-F238E27FC236}">
                <a16:creationId xmlns="" xmlns:a16="http://schemas.microsoft.com/office/drawing/2014/main" id="{4F297B1D-0374-436F-9517-313C6E475DED}"/>
              </a:ext>
            </a:extLst>
          </p:cNvPr>
          <p:cNvSpPr/>
          <p:nvPr/>
        </p:nvSpPr>
        <p:spPr>
          <a:xfrm>
            <a:off x="365110" y="3170602"/>
            <a:ext cx="6473840" cy="864000"/>
          </a:xfrm>
          <a:prstGeom prst="homePlate">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t>A measure of how easily a building element conducts heat</a:t>
            </a:r>
          </a:p>
        </p:txBody>
      </p:sp>
      <p:sp>
        <p:nvSpPr>
          <p:cNvPr id="16" name="Option 3">
            <a:extLst>
              <a:ext uri="{FF2B5EF4-FFF2-40B4-BE49-F238E27FC236}">
                <a16:creationId xmlns="" xmlns:a16="http://schemas.microsoft.com/office/drawing/2014/main" id="{C00250C7-FB02-454D-ADC7-A48C935638D0}"/>
              </a:ext>
            </a:extLst>
          </p:cNvPr>
          <p:cNvSpPr/>
          <p:nvPr/>
        </p:nvSpPr>
        <p:spPr>
          <a:xfrm>
            <a:off x="365110" y="4329245"/>
            <a:ext cx="6473840" cy="864000"/>
          </a:xfrm>
          <a:prstGeom prst="homePlate">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t>A measure of the amount of heat transmitted through a window, glazed door or skylight</a:t>
            </a:r>
          </a:p>
        </p:txBody>
      </p:sp>
      <p:pic>
        <p:nvPicPr>
          <p:cNvPr id="12"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427191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83 0.00186 L -0.26094 -0.50763 " pathEditMode="relative" rAng="0" ptsTypes="AA">
                                      <p:cBhvr>
                                        <p:cTn id="6" dur="2000" fill="hold"/>
                                        <p:tgtEl>
                                          <p:spTgt spid="23"/>
                                        </p:tgtEl>
                                        <p:attrNameLst>
                                          <p:attrName>ppt_x</p:attrName>
                                          <p:attrName>ppt_y</p:attrName>
                                        </p:attrNameLst>
                                      </p:cBhvr>
                                      <p:rCtr x="-12956" y="-2548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391 0.00185 L -0.26094 -0.16852 " pathEditMode="relative" rAng="0" ptsTypes="AA">
                                      <p:cBhvr>
                                        <p:cTn id="10" dur="2000" fill="hold"/>
                                        <p:tgtEl>
                                          <p:spTgt spid="22"/>
                                        </p:tgtEl>
                                        <p:attrNameLst>
                                          <p:attrName>ppt_x</p:attrName>
                                          <p:attrName>ppt_y</p:attrName>
                                        </p:attrNameLst>
                                      </p:cBhvr>
                                      <p:rCtr x="-12852" y="-851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157 -0.00185 L -0.26302 0.16921 " pathEditMode="relative" rAng="0" ptsTypes="AA">
                                      <p:cBhvr>
                                        <p:cTn id="14" dur="2000" fill="hold"/>
                                        <p:tgtEl>
                                          <p:spTgt spid="21"/>
                                        </p:tgtEl>
                                        <p:attrNameLst>
                                          <p:attrName>ppt_x</p:attrName>
                                          <p:attrName>ppt_y</p:attrName>
                                        </p:attrNameLst>
                                      </p:cBhvr>
                                      <p:rCtr x="-13073" y="8542"/>
                                    </p:animMotion>
                                  </p:childTnLst>
                                </p:cTn>
                              </p:par>
                            </p:childTnLst>
                          </p:cTn>
                        </p:par>
                        <p:par>
                          <p:cTn id="15" fill="hold">
                            <p:stCondLst>
                              <p:cond delay="2000"/>
                            </p:stCondLst>
                            <p:childTnLst>
                              <p:par>
                                <p:cTn id="16" presetID="42" presetClass="path" presetSubtype="0" accel="50000" decel="50000" fill="hold" grpId="0" nodeType="afterEffect">
                                  <p:stCondLst>
                                    <p:cond delay="0"/>
                                  </p:stCondLst>
                                  <p:childTnLst>
                                    <p:animMotion origin="layout" path="M 4.16667E-6 0.00185 L -0.2599 0.50671 " pathEditMode="relative" rAng="0" ptsTypes="AA">
                                      <p:cBhvr>
                                        <p:cTn id="17" dur="2000" fill="hold"/>
                                        <p:tgtEl>
                                          <p:spTgt spid="20"/>
                                        </p:tgtEl>
                                        <p:attrNameLst>
                                          <p:attrName>ppt_x</p:attrName>
                                          <p:attrName>ppt_y</p:attrName>
                                        </p:attrNameLst>
                                      </p:cBhvr>
                                      <p:rCtr x="-12995" y="25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8BEBBC31-81D6-49FE-89BC-8ACE15693E84}"/>
              </a:ext>
            </a:extLst>
          </p:cNvPr>
          <p:cNvSpPr>
            <a:spLocks noGrp="1"/>
          </p:cNvSpPr>
          <p:nvPr>
            <p:ph type="body" sz="quarter" idx="11"/>
          </p:nvPr>
        </p:nvSpPr>
        <p:spPr/>
        <p:txBody>
          <a:bodyPr/>
          <a:lstStyle/>
          <a:p>
            <a:r>
              <a:rPr lang="en-AU" dirty="0"/>
              <a:t>How do we achieve energy efficiency?</a:t>
            </a:r>
          </a:p>
        </p:txBody>
      </p:sp>
      <p:sp>
        <p:nvSpPr>
          <p:cNvPr id="3" name="Right hand block">
            <a:extLst>
              <a:ext uri="{FF2B5EF4-FFF2-40B4-BE49-F238E27FC236}">
                <a16:creationId xmlns="" xmlns:a16="http://schemas.microsoft.com/office/drawing/2014/main" id="{646416FD-E375-40A5-B46B-32D2B3C05D00}"/>
              </a:ext>
            </a:extLst>
          </p:cNvPr>
          <p:cNvSpPr>
            <a:spLocks noGrp="1"/>
          </p:cNvSpPr>
          <p:nvPr>
            <p:ph type="body" sz="quarter" idx="10"/>
          </p:nvPr>
        </p:nvSpPr>
        <p:spPr/>
        <p:txBody>
          <a:bodyPr>
            <a:normAutofit/>
          </a:bodyPr>
          <a:lstStyle/>
          <a:p>
            <a:r>
              <a:rPr lang="en-AU" sz="2600" dirty="0"/>
              <a:t>Requires consideration during building:</a:t>
            </a:r>
          </a:p>
          <a:p>
            <a:pPr lvl="1"/>
            <a:r>
              <a:rPr lang="en-AU" dirty="0"/>
              <a:t>d</a:t>
            </a:r>
            <a:r>
              <a:rPr lang="en-AU" dirty="0" smtClean="0"/>
              <a:t>esign</a:t>
            </a:r>
            <a:endParaRPr lang="en-AU" dirty="0"/>
          </a:p>
          <a:p>
            <a:pPr lvl="1"/>
            <a:r>
              <a:rPr lang="en-AU" dirty="0"/>
              <a:t>a</a:t>
            </a:r>
            <a:r>
              <a:rPr lang="en-AU" dirty="0" smtClean="0"/>
              <a:t>pproval</a:t>
            </a:r>
            <a:r>
              <a:rPr lang="en-AU" dirty="0"/>
              <a:t>, and </a:t>
            </a:r>
          </a:p>
          <a:p>
            <a:pPr lvl="1"/>
            <a:r>
              <a:rPr lang="en-AU" dirty="0"/>
              <a:t>c</a:t>
            </a:r>
            <a:r>
              <a:rPr lang="en-AU" dirty="0" smtClean="0"/>
              <a:t>onstruction</a:t>
            </a:r>
            <a:endParaRPr lang="en-AU" dirty="0"/>
          </a:p>
          <a:p>
            <a:r>
              <a:rPr lang="en-AU" sz="2600" dirty="0"/>
              <a:t>Shouldn’t be an afterthought - integral to design of building to ensure efficient operation</a:t>
            </a:r>
          </a:p>
          <a:p>
            <a:r>
              <a:rPr lang="en-AU" sz="2600" dirty="0"/>
              <a:t>Harder and more expensive to retro-fit after construction</a:t>
            </a:r>
          </a:p>
        </p:txBody>
      </p:sp>
      <p:sp>
        <p:nvSpPr>
          <p:cNvPr id="4" name="Left hand block">
            <a:extLst>
              <a:ext uri="{FF2B5EF4-FFF2-40B4-BE49-F238E27FC236}">
                <a16:creationId xmlns="" xmlns:a16="http://schemas.microsoft.com/office/drawing/2014/main" id="{1DBD2D66-39ED-4990-92E5-C22683F1A80E}"/>
              </a:ext>
            </a:extLst>
          </p:cNvPr>
          <p:cNvSpPr>
            <a:spLocks noGrp="1"/>
          </p:cNvSpPr>
          <p:nvPr>
            <p:ph type="body" sz="quarter" idx="12"/>
          </p:nvPr>
        </p:nvSpPr>
        <p:spPr/>
        <p:txBody>
          <a:bodyPr>
            <a:normAutofit lnSpcReduction="10000"/>
          </a:bodyPr>
          <a:lstStyle/>
          <a:p>
            <a:r>
              <a:rPr lang="en-AU" sz="2600" dirty="0"/>
              <a:t>Passive solar design, e.g.:</a:t>
            </a:r>
          </a:p>
          <a:p>
            <a:pPr lvl="1"/>
            <a:r>
              <a:rPr lang="en-AU" dirty="0"/>
              <a:t>o</a:t>
            </a:r>
            <a:r>
              <a:rPr lang="en-AU" dirty="0" smtClean="0"/>
              <a:t>ptimal </a:t>
            </a:r>
            <a:r>
              <a:rPr lang="en-AU" dirty="0"/>
              <a:t>orientation</a:t>
            </a:r>
          </a:p>
          <a:p>
            <a:pPr lvl="1"/>
            <a:r>
              <a:rPr lang="en-AU" dirty="0"/>
              <a:t>a</a:t>
            </a:r>
            <a:r>
              <a:rPr lang="en-AU" dirty="0" smtClean="0"/>
              <a:t>ppropriate </a:t>
            </a:r>
            <a:r>
              <a:rPr lang="en-AU" dirty="0"/>
              <a:t>use of:</a:t>
            </a:r>
          </a:p>
          <a:p>
            <a:pPr lvl="2"/>
            <a:r>
              <a:rPr lang="en-AU" sz="2400" dirty="0"/>
              <a:t>t</a:t>
            </a:r>
            <a:r>
              <a:rPr lang="en-AU" sz="2400" dirty="0" smtClean="0"/>
              <a:t>hermal </a:t>
            </a:r>
            <a:r>
              <a:rPr lang="en-AU" sz="2400" dirty="0"/>
              <a:t>mass</a:t>
            </a:r>
          </a:p>
          <a:p>
            <a:pPr lvl="2"/>
            <a:r>
              <a:rPr lang="en-AU" sz="2400" dirty="0" smtClean="0"/>
              <a:t>ventilation </a:t>
            </a:r>
            <a:r>
              <a:rPr lang="en-AU" sz="2400" dirty="0"/>
              <a:t>and shading</a:t>
            </a:r>
          </a:p>
          <a:p>
            <a:pPr lvl="2"/>
            <a:r>
              <a:rPr lang="en-AU" sz="2400" dirty="0"/>
              <a:t>g</a:t>
            </a:r>
            <a:r>
              <a:rPr lang="en-AU" sz="2400" dirty="0" smtClean="0"/>
              <a:t>lazing</a:t>
            </a:r>
            <a:r>
              <a:rPr lang="en-AU" sz="2400" dirty="0"/>
              <a:t>, insulation and other materials in the building fabric</a:t>
            </a:r>
          </a:p>
          <a:p>
            <a:r>
              <a:rPr lang="en-AU" sz="2600" dirty="0"/>
              <a:t>Adequate building sealing to  minimise air leakage</a:t>
            </a:r>
          </a:p>
          <a:p>
            <a:r>
              <a:rPr lang="en-AU" sz="2600" dirty="0"/>
              <a:t>Efficiency of building systems and appliances</a:t>
            </a:r>
          </a:p>
        </p:txBody>
      </p:sp>
      <p:pic>
        <p:nvPicPr>
          <p:cNvPr id="6"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1039934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D054BF10-C36B-4218-B309-17DB85B8035F}"/>
              </a:ext>
            </a:extLst>
          </p:cNvPr>
          <p:cNvSpPr>
            <a:spLocks noGrp="1"/>
          </p:cNvSpPr>
          <p:nvPr>
            <p:ph type="body" sz="quarter" idx="11"/>
          </p:nvPr>
        </p:nvSpPr>
        <p:spPr/>
        <p:txBody>
          <a:bodyPr/>
          <a:lstStyle/>
          <a:p>
            <a:r>
              <a:rPr lang="en-AU" dirty="0"/>
              <a:t>Example: Achieving energy efficiency</a:t>
            </a:r>
          </a:p>
        </p:txBody>
      </p:sp>
      <p:pic>
        <p:nvPicPr>
          <p:cNvPr id="8" name="Canberra house picture" descr="A simple illustration of a house located in Canberra, in NCC climate zone 7. The image shows the amount of sunlight that would enter through the north-facing window at the peak of summer and the peak of winter.">
            <a:extLst>
              <a:ext uri="{FF2B5EF4-FFF2-40B4-BE49-F238E27FC236}">
                <a16:creationId xmlns="" xmlns:a16="http://schemas.microsoft.com/office/drawing/2014/main" id="{B6913A40-1EC9-4625-BBC8-9C7CB4F30A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400" y="1636374"/>
            <a:ext cx="4677367" cy="3306899"/>
          </a:xfrm>
          <a:prstGeom prst="rect">
            <a:avLst/>
          </a:prstGeom>
        </p:spPr>
      </p:pic>
      <p:sp>
        <p:nvSpPr>
          <p:cNvPr id="4" name="Image summary text">
            <a:extLst>
              <a:ext uri="{FF2B5EF4-FFF2-40B4-BE49-F238E27FC236}">
                <a16:creationId xmlns="" xmlns:a16="http://schemas.microsoft.com/office/drawing/2014/main" id="{3E98D56C-DA35-45A2-B7AE-9808E2C786C5}"/>
              </a:ext>
            </a:extLst>
          </p:cNvPr>
          <p:cNvSpPr txBox="1">
            <a:spLocks/>
          </p:cNvSpPr>
          <p:nvPr/>
        </p:nvSpPr>
        <p:spPr>
          <a:xfrm>
            <a:off x="940480" y="5111750"/>
            <a:ext cx="4537074" cy="1435101"/>
          </a:xfrm>
          <a:prstGeom prst="rect">
            <a:avLst/>
          </a:prstGeom>
        </p:spPr>
        <p:txBody>
          <a:bodyPr/>
          <a:lstStyle>
            <a:lvl1pPr marL="0" indent="0" algn="l" defTabSz="914400" rtl="0" eaLnBrk="1" latinLnBrk="0" hangingPunct="1">
              <a:lnSpc>
                <a:spcPct val="100000"/>
              </a:lnSpc>
              <a:spcBef>
                <a:spcPts val="200"/>
              </a:spcBef>
              <a:spcAft>
                <a:spcPts val="2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12900" indent="-1612900"/>
            <a:r>
              <a:rPr lang="en-US" sz="1800" b="1" dirty="0"/>
              <a:t>Location</a:t>
            </a:r>
            <a:r>
              <a:rPr lang="en-US" sz="1800" dirty="0"/>
              <a:t>: 	Canberra</a:t>
            </a:r>
          </a:p>
          <a:p>
            <a:pPr marL="1612900" indent="-1612900"/>
            <a:r>
              <a:rPr lang="en-US" sz="1800" b="1" dirty="0"/>
              <a:t>Climate zone</a:t>
            </a:r>
            <a:r>
              <a:rPr lang="en-US" sz="1800" dirty="0"/>
              <a:t>: 	7 </a:t>
            </a:r>
            <a:r>
              <a:rPr lang="en-US" sz="1800" dirty="0" smtClean="0"/>
              <a:t>(cool temperate)</a:t>
            </a:r>
            <a:endParaRPr lang="en-US" sz="1800" dirty="0"/>
          </a:p>
          <a:p>
            <a:pPr marL="1612900" indent="-1612900"/>
            <a:r>
              <a:rPr lang="en-US" sz="1800" b="1" dirty="0"/>
              <a:t>Orientation</a:t>
            </a:r>
            <a:r>
              <a:rPr lang="en-US" sz="1800" dirty="0"/>
              <a:t>: 	Ideal northern orientation for living areas</a:t>
            </a:r>
            <a:endParaRPr lang="en-AU" sz="1800" dirty="0"/>
          </a:p>
        </p:txBody>
      </p:sp>
      <p:sp>
        <p:nvSpPr>
          <p:cNvPr id="5" name="Questions textbox">
            <a:extLst>
              <a:ext uri="{FF2B5EF4-FFF2-40B4-BE49-F238E27FC236}">
                <a16:creationId xmlns="" xmlns:a16="http://schemas.microsoft.com/office/drawing/2014/main" id="{F1C2E596-3A64-4869-9708-CE68CBC9BC51}"/>
              </a:ext>
            </a:extLst>
          </p:cNvPr>
          <p:cNvSpPr txBox="1">
            <a:spLocks/>
          </p:cNvSpPr>
          <p:nvPr/>
        </p:nvSpPr>
        <p:spPr>
          <a:xfrm>
            <a:off x="6096000" y="1803401"/>
            <a:ext cx="5781674" cy="4793382"/>
          </a:xfrm>
          <a:prstGeom prst="rect">
            <a:avLst/>
          </a:prstGeom>
          <a:solidFill>
            <a:srgbClr val="DADEF4"/>
          </a:solidFill>
        </p:spPr>
        <p:txBody>
          <a:bodyPr anchor="ctr"/>
          <a:lstStyle>
            <a:lvl1pPr marL="180000" indent="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2900" indent="-342900">
              <a:buFont typeface="Arial" panose="020B0604020202020204" pitchFamily="34" charset="0"/>
              <a:buChar char="•"/>
            </a:pPr>
            <a:r>
              <a:rPr lang="en-US" sz="1800" dirty="0"/>
              <a:t>How does the concrete floor slab contribute to energy efficiency?</a:t>
            </a:r>
          </a:p>
          <a:p>
            <a:pPr marL="522900" indent="-342900">
              <a:buFont typeface="Arial" panose="020B0604020202020204" pitchFamily="34" charset="0"/>
              <a:buChar char="•"/>
            </a:pPr>
            <a:r>
              <a:rPr lang="en-US" sz="1800" dirty="0"/>
              <a:t>What kind of materials would you use in the building envelope? What sort of R-Value should these materials have?</a:t>
            </a:r>
          </a:p>
          <a:p>
            <a:pPr marL="522900" indent="-342900">
              <a:buFont typeface="Arial" panose="020B0604020202020204" pitchFamily="34" charset="0"/>
              <a:buChar char="•"/>
            </a:pPr>
            <a:r>
              <a:rPr lang="en-US" sz="1800" dirty="0"/>
              <a:t>What kind of SHGC and U-Values would be best for the glazing in this building?</a:t>
            </a:r>
          </a:p>
          <a:p>
            <a:pPr marL="522900" indent="-342900">
              <a:buFont typeface="Arial" panose="020B0604020202020204" pitchFamily="34" charset="0"/>
              <a:buChar char="•"/>
            </a:pPr>
            <a:r>
              <a:rPr lang="en-US" sz="1800" dirty="0"/>
              <a:t>What purpose do the eaves on the building serve? </a:t>
            </a:r>
          </a:p>
          <a:p>
            <a:pPr marL="522900" indent="-342900">
              <a:buFont typeface="Arial" panose="020B0604020202020204" pitchFamily="34" charset="0"/>
              <a:buChar char="•"/>
            </a:pPr>
            <a:r>
              <a:rPr lang="en-US" sz="1800" dirty="0"/>
              <a:t>Why is the southern window designed to be smaller than the northern window?</a:t>
            </a:r>
          </a:p>
          <a:p>
            <a:pPr marL="522900" indent="-342900">
              <a:buFont typeface="Arial" panose="020B0604020202020204" pitchFamily="34" charset="0"/>
              <a:buChar char="•"/>
            </a:pPr>
            <a:r>
              <a:rPr lang="en-US" sz="1800" dirty="0"/>
              <a:t>If you rotated this building by 90° so that the living areas faced east/west, what could be the impact on the building’s energy efficiency?</a:t>
            </a:r>
          </a:p>
        </p:txBody>
      </p:sp>
      <p:pic>
        <p:nvPicPr>
          <p:cNvPr id="7"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2B5E5CB9-ACE2-44C9-A0CA-6C27F714DC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428540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9"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D054BF10-C36B-4218-B309-17DB85B8035F}"/>
              </a:ext>
            </a:extLst>
          </p:cNvPr>
          <p:cNvSpPr>
            <a:spLocks noGrp="1"/>
          </p:cNvSpPr>
          <p:nvPr>
            <p:ph type="body" sz="quarter" idx="11"/>
          </p:nvPr>
        </p:nvSpPr>
        <p:spPr/>
        <p:txBody>
          <a:bodyPr/>
          <a:lstStyle/>
          <a:p>
            <a:r>
              <a:rPr lang="en-AU" dirty="0"/>
              <a:t>Example: Achieving energy efficiency</a:t>
            </a:r>
          </a:p>
        </p:txBody>
      </p:sp>
      <p:pic>
        <p:nvPicPr>
          <p:cNvPr id="8" name="Cairns building image" descr="A simple illustration of a house located in Cairns, in NCC climate zone 1. The image shows where sunlight would fall on the building at the peak of summer and the peak of winter.">
            <a:extLst>
              <a:ext uri="{FF2B5EF4-FFF2-40B4-BE49-F238E27FC236}">
                <a16:creationId xmlns="" xmlns:a16="http://schemas.microsoft.com/office/drawing/2014/main" id="{8CF7107F-A8DE-4F96-80D4-B4616BC612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204" y="1620000"/>
            <a:ext cx="4676400" cy="3306213"/>
          </a:xfrm>
          <a:prstGeom prst="rect">
            <a:avLst/>
          </a:prstGeom>
        </p:spPr>
      </p:pic>
      <p:sp>
        <p:nvSpPr>
          <p:cNvPr id="4" name="Image summary text">
            <a:extLst>
              <a:ext uri="{FF2B5EF4-FFF2-40B4-BE49-F238E27FC236}">
                <a16:creationId xmlns="" xmlns:a16="http://schemas.microsoft.com/office/drawing/2014/main" id="{3E98D56C-DA35-45A2-B7AE-9808E2C786C5}"/>
              </a:ext>
            </a:extLst>
          </p:cNvPr>
          <p:cNvSpPr txBox="1">
            <a:spLocks/>
          </p:cNvSpPr>
          <p:nvPr/>
        </p:nvSpPr>
        <p:spPr>
          <a:xfrm>
            <a:off x="748748" y="5111750"/>
            <a:ext cx="4537074" cy="1581150"/>
          </a:xfrm>
          <a:prstGeom prst="rect">
            <a:avLst/>
          </a:prstGeom>
        </p:spPr>
        <p:txBody>
          <a:bodyPr/>
          <a:lstStyle>
            <a:lvl1pPr marL="0" indent="0" algn="l" defTabSz="914400" rtl="0" eaLnBrk="1" latinLnBrk="0" hangingPunct="1">
              <a:lnSpc>
                <a:spcPct val="100000"/>
              </a:lnSpc>
              <a:spcBef>
                <a:spcPts val="200"/>
              </a:spcBef>
              <a:spcAft>
                <a:spcPts val="2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12900" indent="-1612900"/>
            <a:r>
              <a:rPr lang="en-US" sz="1800" b="1" dirty="0"/>
              <a:t>Location</a:t>
            </a:r>
            <a:r>
              <a:rPr lang="en-US" sz="1800" dirty="0"/>
              <a:t>: 	Cairns</a:t>
            </a:r>
          </a:p>
          <a:p>
            <a:pPr marL="1612900" indent="-1612900"/>
            <a:r>
              <a:rPr lang="en-US" sz="1800" b="1" dirty="0"/>
              <a:t>Climate zone</a:t>
            </a:r>
            <a:r>
              <a:rPr lang="en-US" sz="1800" dirty="0"/>
              <a:t>: 	1 </a:t>
            </a:r>
            <a:r>
              <a:rPr lang="en-US" sz="1800" dirty="0" smtClean="0"/>
              <a:t>(high </a:t>
            </a:r>
            <a:r>
              <a:rPr lang="en-US" sz="1800" dirty="0"/>
              <a:t>humidity summer, warm </a:t>
            </a:r>
            <a:r>
              <a:rPr lang="en-US" sz="1800" dirty="0" smtClean="0"/>
              <a:t>winter)</a:t>
            </a:r>
            <a:endParaRPr lang="en-US" sz="1800" dirty="0"/>
          </a:p>
          <a:p>
            <a:pPr marL="1612900" indent="-1612900"/>
            <a:r>
              <a:rPr lang="en-US" sz="1800" b="1" dirty="0"/>
              <a:t>Orientation</a:t>
            </a:r>
            <a:r>
              <a:rPr lang="en-US" sz="1800" dirty="0"/>
              <a:t>: 	Sun all year round from at least 3 directions</a:t>
            </a:r>
            <a:endParaRPr lang="en-AU" sz="1800" dirty="0"/>
          </a:p>
        </p:txBody>
      </p:sp>
      <p:sp>
        <p:nvSpPr>
          <p:cNvPr id="5" name="Questions textbox">
            <a:extLst>
              <a:ext uri="{FF2B5EF4-FFF2-40B4-BE49-F238E27FC236}">
                <a16:creationId xmlns="" xmlns:a16="http://schemas.microsoft.com/office/drawing/2014/main" id="{F1C2E596-3A64-4869-9708-CE68CBC9BC51}"/>
              </a:ext>
            </a:extLst>
          </p:cNvPr>
          <p:cNvSpPr txBox="1">
            <a:spLocks/>
          </p:cNvSpPr>
          <p:nvPr/>
        </p:nvSpPr>
        <p:spPr>
          <a:xfrm>
            <a:off x="6096000" y="1803401"/>
            <a:ext cx="5781674" cy="4793382"/>
          </a:xfrm>
          <a:prstGeom prst="rect">
            <a:avLst/>
          </a:prstGeom>
          <a:solidFill>
            <a:srgbClr val="DADEF4"/>
          </a:solidFill>
        </p:spPr>
        <p:txBody>
          <a:bodyPr anchor="ctr"/>
          <a:lstStyle>
            <a:lvl1pPr marL="180000" indent="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2900" indent="-342900">
              <a:buFont typeface="Arial" panose="020B0604020202020204" pitchFamily="34" charset="0"/>
              <a:buChar char="•"/>
            </a:pPr>
            <a:r>
              <a:rPr lang="en-US" sz="1800" dirty="0"/>
              <a:t>How is the design of this building different from the design of the Canberra building?</a:t>
            </a:r>
          </a:p>
          <a:p>
            <a:pPr marL="522900" indent="-342900">
              <a:buFont typeface="Arial" panose="020B0604020202020204" pitchFamily="34" charset="0"/>
              <a:buChar char="•"/>
            </a:pPr>
            <a:r>
              <a:rPr lang="en-US" sz="1800" dirty="0"/>
              <a:t>Why is a lightweight wooden floor used in this building?</a:t>
            </a:r>
          </a:p>
          <a:p>
            <a:pPr marL="522900" indent="-342900">
              <a:buFont typeface="Arial" panose="020B0604020202020204" pitchFamily="34" charset="0"/>
              <a:buChar char="•"/>
            </a:pPr>
            <a:r>
              <a:rPr lang="en-US" sz="1800" dirty="0"/>
              <a:t>What kind of materials could you use in the rest of the building envelope? What sort of </a:t>
            </a:r>
            <a:r>
              <a:rPr lang="en-US" sz="1800" dirty="0" smtClean="0"/>
              <a:t/>
            </a:r>
            <a:br>
              <a:rPr lang="en-US" sz="1800" dirty="0" smtClean="0"/>
            </a:br>
            <a:r>
              <a:rPr lang="en-US" sz="1800" dirty="0" smtClean="0"/>
              <a:t>R-Value </a:t>
            </a:r>
            <a:r>
              <a:rPr lang="en-US" sz="1800" dirty="0"/>
              <a:t>should these materials have?</a:t>
            </a:r>
          </a:p>
          <a:p>
            <a:pPr marL="522900" indent="-342900">
              <a:buFont typeface="Arial" panose="020B0604020202020204" pitchFamily="34" charset="0"/>
              <a:buChar char="•"/>
            </a:pPr>
            <a:r>
              <a:rPr lang="en-US" sz="1800" dirty="0"/>
              <a:t>What kind of SHGC and U-Values would you select for the glazing?</a:t>
            </a:r>
          </a:p>
          <a:p>
            <a:pPr marL="522900" indent="-342900">
              <a:buFont typeface="Arial" panose="020B0604020202020204" pitchFamily="34" charset="0"/>
              <a:buChar char="•"/>
            </a:pPr>
            <a:r>
              <a:rPr lang="en-US" sz="1800" dirty="0"/>
              <a:t>Why are the northern and southern windows the same size in this building?</a:t>
            </a:r>
          </a:p>
          <a:p>
            <a:pPr marL="522900" indent="-342900">
              <a:buFont typeface="Arial" panose="020B0604020202020204" pitchFamily="34" charset="0"/>
              <a:buChar char="•"/>
            </a:pPr>
            <a:r>
              <a:rPr lang="en-US" sz="1800" dirty="0"/>
              <a:t>In what different ways can the windows contribute to the building’s energy efficiency?</a:t>
            </a:r>
          </a:p>
        </p:txBody>
      </p:sp>
      <p:pic>
        <p:nvPicPr>
          <p:cNvPr id="7"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2B5E5CB9-ACE2-44C9-A0CA-6C27F714DC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57783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9"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3CDC46AF-153B-4B3E-A659-EF3DC6E98845}"/>
              </a:ext>
            </a:extLst>
          </p:cNvPr>
          <p:cNvSpPr>
            <a:spLocks noGrp="1"/>
          </p:cNvSpPr>
          <p:nvPr>
            <p:ph type="body" sz="quarter" idx="11"/>
          </p:nvPr>
        </p:nvSpPr>
        <p:spPr/>
        <p:txBody>
          <a:bodyPr/>
          <a:lstStyle/>
          <a:p>
            <a:r>
              <a:rPr lang="en-AU" dirty="0"/>
              <a:t>Energy efficiency in the NCC</a:t>
            </a:r>
          </a:p>
        </p:txBody>
      </p:sp>
      <p:sp>
        <p:nvSpPr>
          <p:cNvPr id="3" name="Volume One block">
            <a:extLst>
              <a:ext uri="{FF2B5EF4-FFF2-40B4-BE49-F238E27FC236}">
                <a16:creationId xmlns="" xmlns:a16="http://schemas.microsoft.com/office/drawing/2014/main" id="{C80FC32E-CD7F-4D7B-8FE1-FEF4ADF6FA2B}"/>
              </a:ext>
            </a:extLst>
          </p:cNvPr>
          <p:cNvSpPr>
            <a:spLocks noGrp="1"/>
          </p:cNvSpPr>
          <p:nvPr>
            <p:ph type="body" sz="quarter" idx="12"/>
          </p:nvPr>
        </p:nvSpPr>
        <p:spPr/>
        <p:txBody>
          <a:bodyPr>
            <a:normAutofit fontScale="92500" lnSpcReduction="10000"/>
          </a:bodyPr>
          <a:lstStyle/>
          <a:p>
            <a:pPr marL="0" indent="0" algn="ctr">
              <a:lnSpc>
                <a:spcPct val="110000"/>
              </a:lnSpc>
              <a:buNone/>
            </a:pPr>
            <a:r>
              <a:rPr lang="en-AU" sz="2400" b="1" dirty="0">
                <a:solidFill>
                  <a:srgbClr val="004C97"/>
                </a:solidFill>
              </a:rPr>
              <a:t>Volume One</a:t>
            </a:r>
          </a:p>
          <a:p>
            <a:pPr>
              <a:lnSpc>
                <a:spcPct val="110000"/>
              </a:lnSpc>
            </a:pPr>
            <a:r>
              <a:rPr lang="en-AU" sz="2400" dirty="0"/>
              <a:t>Thermal performance of the building fabric</a:t>
            </a:r>
          </a:p>
          <a:p>
            <a:pPr>
              <a:lnSpc>
                <a:spcPct val="110000"/>
              </a:lnSpc>
            </a:pPr>
            <a:r>
              <a:rPr lang="en-AU" sz="2400" dirty="0"/>
              <a:t>Building sealing</a:t>
            </a:r>
          </a:p>
          <a:p>
            <a:pPr>
              <a:lnSpc>
                <a:spcPct val="110000"/>
              </a:lnSpc>
            </a:pPr>
            <a:r>
              <a:rPr lang="en-AU" sz="2400" dirty="0"/>
              <a:t>Energy efficiency of building services, e.g. air-conditioning, lighting, hot water, swimming pool/spa plant</a:t>
            </a:r>
          </a:p>
          <a:p>
            <a:pPr>
              <a:lnSpc>
                <a:spcPct val="110000"/>
              </a:lnSpc>
            </a:pPr>
            <a:r>
              <a:rPr lang="en-AU" sz="2400" dirty="0"/>
              <a:t>Facilities for energy monitoring</a:t>
            </a:r>
          </a:p>
        </p:txBody>
      </p:sp>
      <p:sp>
        <p:nvSpPr>
          <p:cNvPr id="4" name="Volume Two block">
            <a:extLst>
              <a:ext uri="{FF2B5EF4-FFF2-40B4-BE49-F238E27FC236}">
                <a16:creationId xmlns="" xmlns:a16="http://schemas.microsoft.com/office/drawing/2014/main" id="{0ECF42C3-F361-4195-BA8E-AA16F0D12091}"/>
              </a:ext>
            </a:extLst>
          </p:cNvPr>
          <p:cNvSpPr>
            <a:spLocks noGrp="1"/>
          </p:cNvSpPr>
          <p:nvPr>
            <p:ph type="body" sz="quarter" idx="13"/>
          </p:nvPr>
        </p:nvSpPr>
        <p:spPr/>
        <p:txBody>
          <a:bodyPr>
            <a:normAutofit/>
          </a:bodyPr>
          <a:lstStyle/>
          <a:p>
            <a:pPr marL="0" indent="0" algn="ctr">
              <a:buNone/>
            </a:pPr>
            <a:r>
              <a:rPr lang="en-AU" sz="2200" b="1" dirty="0">
                <a:solidFill>
                  <a:srgbClr val="9E2A2B"/>
                </a:solidFill>
              </a:rPr>
              <a:t>Volume Two</a:t>
            </a:r>
          </a:p>
          <a:p>
            <a:r>
              <a:rPr lang="en-AU" sz="2200" dirty="0"/>
              <a:t>Thermal performance of the building fabric</a:t>
            </a:r>
          </a:p>
          <a:p>
            <a:r>
              <a:rPr lang="en-AU" sz="2200" dirty="0"/>
              <a:t>Building sealing</a:t>
            </a:r>
          </a:p>
          <a:p>
            <a:r>
              <a:rPr lang="en-AU" sz="2200" dirty="0"/>
              <a:t>External glazing</a:t>
            </a:r>
          </a:p>
          <a:p>
            <a:r>
              <a:rPr lang="en-AU" sz="2200" dirty="0"/>
              <a:t>Air movement</a:t>
            </a:r>
          </a:p>
          <a:p>
            <a:r>
              <a:rPr lang="en-AU" sz="2200" dirty="0"/>
              <a:t>Energy efficiency of domestic services, </a:t>
            </a:r>
            <a:r>
              <a:rPr lang="en-AU" sz="2200" dirty="0" smtClean="0"/>
              <a:t/>
            </a:r>
            <a:br>
              <a:rPr lang="en-AU" sz="2200" dirty="0" smtClean="0"/>
            </a:br>
            <a:r>
              <a:rPr lang="en-AU" sz="2200" dirty="0" smtClean="0"/>
              <a:t>e.g</a:t>
            </a:r>
            <a:r>
              <a:rPr lang="en-AU" sz="2200" dirty="0"/>
              <a:t>. air-conditioning, lighting, hot water</a:t>
            </a:r>
            <a:endParaRPr lang="en-AU" sz="2200" b="1" dirty="0"/>
          </a:p>
        </p:txBody>
      </p:sp>
      <p:sp>
        <p:nvSpPr>
          <p:cNvPr id="5" name="Volume Three block">
            <a:extLst>
              <a:ext uri="{FF2B5EF4-FFF2-40B4-BE49-F238E27FC236}">
                <a16:creationId xmlns="" xmlns:a16="http://schemas.microsoft.com/office/drawing/2014/main" id="{3F373024-36A5-4A14-B030-B6ABB5A2BC38}"/>
              </a:ext>
            </a:extLst>
          </p:cNvPr>
          <p:cNvSpPr>
            <a:spLocks noGrp="1"/>
          </p:cNvSpPr>
          <p:nvPr>
            <p:ph type="body" sz="quarter" idx="14"/>
          </p:nvPr>
        </p:nvSpPr>
        <p:spPr/>
        <p:txBody>
          <a:bodyPr>
            <a:noAutofit/>
          </a:bodyPr>
          <a:lstStyle/>
          <a:p>
            <a:pPr marL="0" indent="0" algn="ctr">
              <a:buNone/>
            </a:pPr>
            <a:r>
              <a:rPr lang="en-AU" sz="2200" b="1" dirty="0">
                <a:solidFill>
                  <a:srgbClr val="034638"/>
                </a:solidFill>
              </a:rPr>
              <a:t>Volume Three</a:t>
            </a:r>
          </a:p>
          <a:p>
            <a:r>
              <a:rPr lang="en-AU" sz="2200" dirty="0"/>
              <a:t>Requirements to reduce the greenhouse gas emissions associated with heating water in buildings</a:t>
            </a:r>
          </a:p>
          <a:p>
            <a:r>
              <a:rPr lang="en-AU" sz="2200" dirty="0" smtClean="0"/>
              <a:t>Energy </a:t>
            </a:r>
            <a:r>
              <a:rPr lang="en-AU" sz="2200" dirty="0"/>
              <a:t>efficiency of water heating appliances, and the source </a:t>
            </a:r>
            <a:r>
              <a:rPr lang="en-AU" sz="2200" dirty="0" smtClean="0"/>
              <a:t>of </a:t>
            </a:r>
            <a:r>
              <a:rPr lang="en-AU" sz="2200" dirty="0"/>
              <a:t>energy to heat </a:t>
            </a:r>
            <a:r>
              <a:rPr lang="en-AU" sz="2200" dirty="0" smtClean="0"/>
              <a:t>water</a:t>
            </a:r>
            <a:endParaRPr lang="en-AU" sz="2200" b="1" dirty="0"/>
          </a:p>
        </p:txBody>
      </p:sp>
      <p:pic>
        <p:nvPicPr>
          <p:cNvPr id="7"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2540765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2AD3F77A-75F6-4B82-A81C-0EE1CCD49B1A}"/>
              </a:ext>
            </a:extLst>
          </p:cNvPr>
          <p:cNvSpPr>
            <a:spLocks noGrp="1"/>
          </p:cNvSpPr>
          <p:nvPr>
            <p:ph type="body" sz="quarter" idx="11"/>
          </p:nvPr>
        </p:nvSpPr>
        <p:spPr/>
        <p:txBody>
          <a:bodyPr/>
          <a:lstStyle/>
          <a:p>
            <a:r>
              <a:rPr lang="en-AU" dirty="0"/>
              <a:t>Other resources</a:t>
            </a:r>
          </a:p>
        </p:txBody>
      </p:sp>
      <p:sp>
        <p:nvSpPr>
          <p:cNvPr id="3" name="Right hand block">
            <a:extLst>
              <a:ext uri="{FF2B5EF4-FFF2-40B4-BE49-F238E27FC236}">
                <a16:creationId xmlns="" xmlns:a16="http://schemas.microsoft.com/office/drawing/2014/main" id="{6AD2BA00-CF96-4860-9E5A-A153F607E909}"/>
              </a:ext>
            </a:extLst>
          </p:cNvPr>
          <p:cNvSpPr>
            <a:spLocks noGrp="1"/>
          </p:cNvSpPr>
          <p:nvPr>
            <p:ph type="body" sz="quarter" idx="10"/>
          </p:nvPr>
        </p:nvSpPr>
        <p:spPr/>
        <p:txBody>
          <a:bodyPr>
            <a:noAutofit/>
          </a:bodyPr>
          <a:lstStyle/>
          <a:p>
            <a:r>
              <a:rPr lang="en-AU" sz="2400" dirty="0"/>
              <a:t>Many other useful resources available from the ABCB </a:t>
            </a:r>
            <a:r>
              <a:rPr lang="en-AU" sz="2400" dirty="0">
                <a:hlinkClick r:id="rId4"/>
              </a:rPr>
              <a:t>energy efficiency resource library</a:t>
            </a:r>
            <a:r>
              <a:rPr lang="en-AU" sz="2400" dirty="0"/>
              <a:t>:</a:t>
            </a:r>
          </a:p>
          <a:p>
            <a:pPr lvl="1"/>
            <a:r>
              <a:rPr lang="en-AU" dirty="0"/>
              <a:t>Interactive climate zone map</a:t>
            </a:r>
          </a:p>
          <a:p>
            <a:pPr lvl="1"/>
            <a:r>
              <a:rPr lang="en-AU" dirty="0" smtClean="0"/>
              <a:t>Videos</a:t>
            </a:r>
            <a:r>
              <a:rPr lang="en-AU" dirty="0"/>
              <a:t>, </a:t>
            </a:r>
            <a:r>
              <a:rPr lang="en-AU" dirty="0" smtClean="0"/>
              <a:t/>
            </a:r>
            <a:br>
              <a:rPr lang="en-AU" dirty="0" smtClean="0"/>
            </a:br>
            <a:r>
              <a:rPr lang="en-AU" dirty="0" smtClean="0"/>
              <a:t>e.g</a:t>
            </a:r>
            <a:r>
              <a:rPr lang="en-AU" dirty="0"/>
              <a:t>. how to use some </a:t>
            </a:r>
            <a:r>
              <a:rPr lang="en-AU" dirty="0" smtClean="0"/>
              <a:t>calculators</a:t>
            </a:r>
            <a:endParaRPr lang="en-AU" dirty="0"/>
          </a:p>
          <a:p>
            <a:pPr lvl="1"/>
            <a:r>
              <a:rPr lang="en-AU" dirty="0"/>
              <a:t>Case studies</a:t>
            </a:r>
          </a:p>
          <a:p>
            <a:pPr lvl="1"/>
            <a:r>
              <a:rPr lang="en-AU" dirty="0"/>
              <a:t>Handbooks</a:t>
            </a:r>
          </a:p>
        </p:txBody>
      </p:sp>
      <p:sp>
        <p:nvSpPr>
          <p:cNvPr id="4" name="left hand block">
            <a:extLst>
              <a:ext uri="{FF2B5EF4-FFF2-40B4-BE49-F238E27FC236}">
                <a16:creationId xmlns="" xmlns:a16="http://schemas.microsoft.com/office/drawing/2014/main" id="{4DF43A22-3CFD-4FC1-98A2-5C8613F63861}"/>
              </a:ext>
            </a:extLst>
          </p:cNvPr>
          <p:cNvSpPr>
            <a:spLocks noGrp="1"/>
          </p:cNvSpPr>
          <p:nvPr>
            <p:ph type="body" sz="quarter" idx="12"/>
          </p:nvPr>
        </p:nvSpPr>
        <p:spPr/>
        <p:txBody>
          <a:bodyPr>
            <a:normAutofit fontScale="92500" lnSpcReduction="10000"/>
          </a:bodyPr>
          <a:lstStyle/>
          <a:p>
            <a:pPr>
              <a:spcAft>
                <a:spcPts val="600"/>
              </a:spcAft>
            </a:pPr>
            <a:r>
              <a:rPr lang="en-US" sz="2400" dirty="0"/>
              <a:t>Optional, non-mandatory </a:t>
            </a:r>
            <a:r>
              <a:rPr lang="en-US" sz="2400" dirty="0">
                <a:hlinkClick r:id="rId5"/>
              </a:rPr>
              <a:t>ABCB energy efficiency calculators</a:t>
            </a:r>
            <a:endParaRPr lang="en-US" sz="2400" dirty="0"/>
          </a:p>
          <a:p>
            <a:r>
              <a:rPr lang="en-US" sz="2400" b="1" dirty="0">
                <a:solidFill>
                  <a:srgbClr val="004C97"/>
                </a:solidFill>
              </a:rPr>
              <a:t>Volume One</a:t>
            </a:r>
            <a:r>
              <a:rPr lang="en-US" sz="2400" dirty="0">
                <a:solidFill>
                  <a:srgbClr val="004C97"/>
                </a:solidFill>
              </a:rPr>
              <a:t> </a:t>
            </a:r>
            <a:r>
              <a:rPr lang="en-US" sz="2400" dirty="0"/>
              <a:t>calculators:</a:t>
            </a:r>
          </a:p>
          <a:p>
            <a:pPr lvl="1"/>
            <a:r>
              <a:rPr lang="en-US" dirty="0" smtClean="0"/>
              <a:t>Façade</a:t>
            </a:r>
            <a:endParaRPr lang="en-US" dirty="0"/>
          </a:p>
          <a:p>
            <a:pPr lvl="1"/>
            <a:r>
              <a:rPr lang="en-US" dirty="0"/>
              <a:t>Fan </a:t>
            </a:r>
            <a:r>
              <a:rPr lang="en-US" dirty="0" smtClean="0"/>
              <a:t>systems </a:t>
            </a:r>
            <a:endParaRPr lang="en-US" dirty="0"/>
          </a:p>
          <a:p>
            <a:pPr lvl="1"/>
            <a:r>
              <a:rPr lang="en-US" dirty="0"/>
              <a:t>Glazing (SOUs)</a:t>
            </a:r>
          </a:p>
          <a:p>
            <a:pPr lvl="1"/>
            <a:r>
              <a:rPr lang="en-US" dirty="0" smtClean="0"/>
              <a:t>Lighting</a:t>
            </a:r>
            <a:endParaRPr lang="en-US" dirty="0"/>
          </a:p>
          <a:p>
            <a:pPr lvl="1"/>
            <a:r>
              <a:rPr lang="en-US" dirty="0" smtClean="0"/>
              <a:t>Pump systems</a:t>
            </a:r>
            <a:endParaRPr lang="en-US" dirty="0"/>
          </a:p>
          <a:p>
            <a:r>
              <a:rPr lang="en-AU" sz="2400" b="1" dirty="0" smtClean="0">
                <a:solidFill>
                  <a:srgbClr val="9E2A2B"/>
                </a:solidFill>
              </a:rPr>
              <a:t>Volume </a:t>
            </a:r>
            <a:r>
              <a:rPr lang="en-AU" sz="2400" b="1" dirty="0">
                <a:solidFill>
                  <a:srgbClr val="9E2A2B"/>
                </a:solidFill>
              </a:rPr>
              <a:t>Two</a:t>
            </a:r>
            <a:r>
              <a:rPr lang="en-AU" sz="2400" dirty="0">
                <a:solidFill>
                  <a:srgbClr val="9E2A2B"/>
                </a:solidFill>
              </a:rPr>
              <a:t> </a:t>
            </a:r>
            <a:r>
              <a:rPr lang="en-AU" sz="2400" dirty="0"/>
              <a:t>calculators:</a:t>
            </a:r>
          </a:p>
          <a:p>
            <a:pPr lvl="1"/>
            <a:r>
              <a:rPr lang="en-AU" dirty="0" smtClean="0"/>
              <a:t>Glazing</a:t>
            </a:r>
            <a:endParaRPr lang="en-AU" dirty="0"/>
          </a:p>
          <a:p>
            <a:pPr lvl="1"/>
            <a:r>
              <a:rPr lang="en-AU" dirty="0" smtClean="0"/>
              <a:t>Lighting</a:t>
            </a:r>
          </a:p>
          <a:p>
            <a:pPr lvl="1"/>
            <a:r>
              <a:rPr lang="en-AU" dirty="0" smtClean="0"/>
              <a:t>Whole-of-home</a:t>
            </a:r>
            <a:endParaRPr lang="en-AU" dirty="0"/>
          </a:p>
          <a:p>
            <a:endParaRPr lang="en-AU" sz="2400" dirty="0"/>
          </a:p>
        </p:txBody>
      </p:sp>
      <p:pic>
        <p:nvPicPr>
          <p:cNvPr id="7" name="Closed book outline" descr="Closed book outline">
            <a:extLst>
              <a:ext uri="{FF2B5EF4-FFF2-40B4-BE49-F238E27FC236}">
                <a16:creationId xmlns="" xmlns:a16="http://schemas.microsoft.com/office/drawing/2014/main" id="{B812CB87-CEC5-4108-A398-397DA0F5B17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544700" y="4975035"/>
            <a:ext cx="1457928" cy="1457928"/>
          </a:xfrm>
          <a:prstGeom prst="rect">
            <a:avLst/>
          </a:prstGeom>
        </p:spPr>
      </p:pic>
      <p:pic>
        <p:nvPicPr>
          <p:cNvPr id="6" name="Caculator outline" descr="Calculator outline">
            <a:extLst>
              <a:ext uri="{FF2B5EF4-FFF2-40B4-BE49-F238E27FC236}">
                <a16:creationId xmlns="" xmlns:a16="http://schemas.microsoft.com/office/drawing/2014/main" id="{ECBC46BC-8E53-4C4C-B2DE-DFD41E7C356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409768" y="4975035"/>
            <a:ext cx="1457928" cy="1457928"/>
          </a:xfrm>
          <a:prstGeom prst="rect">
            <a:avLst/>
          </a:prstGeom>
        </p:spPr>
      </p:pic>
      <p:pic>
        <p:nvPicPr>
          <p:cNvPr id="8"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2B5E5CB9-ACE2-44C9-A0CA-6C27F714DCC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3287147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F78BF6CC-69B3-481B-9E2B-5D07E725365F}"/>
              </a:ext>
            </a:extLst>
          </p:cNvPr>
          <p:cNvSpPr>
            <a:spLocks noGrp="1"/>
          </p:cNvSpPr>
          <p:nvPr>
            <p:ph type="body" sz="quarter" idx="11"/>
          </p:nvPr>
        </p:nvSpPr>
        <p:spPr/>
        <p:txBody>
          <a:bodyPr/>
          <a:lstStyle/>
          <a:p>
            <a:r>
              <a:rPr lang="en-AU" dirty="0"/>
              <a:t>True or False?</a:t>
            </a:r>
          </a:p>
        </p:txBody>
      </p:sp>
      <p:sp>
        <p:nvSpPr>
          <p:cNvPr id="3" name="Statement">
            <a:extLst>
              <a:ext uri="{FF2B5EF4-FFF2-40B4-BE49-F238E27FC236}">
                <a16:creationId xmlns="" xmlns:a16="http://schemas.microsoft.com/office/drawing/2014/main" id="{3EE33743-DCA2-4CEB-A9FC-7A370E68E64A}"/>
              </a:ext>
            </a:extLst>
          </p:cNvPr>
          <p:cNvSpPr txBox="1"/>
          <p:nvPr/>
        </p:nvSpPr>
        <p:spPr>
          <a:xfrm>
            <a:off x="451939" y="2554315"/>
            <a:ext cx="3871549" cy="2246769"/>
          </a:xfrm>
          <a:prstGeom prst="rect">
            <a:avLst/>
          </a:prstGeom>
          <a:noFill/>
        </p:spPr>
        <p:txBody>
          <a:bodyPr wrap="square" rtlCol="0">
            <a:spAutoFit/>
          </a:bodyPr>
          <a:lstStyle/>
          <a:p>
            <a:pPr>
              <a:spcBef>
                <a:spcPts val="200"/>
              </a:spcBef>
              <a:spcAft>
                <a:spcPts val="200"/>
              </a:spcAft>
            </a:pPr>
            <a:r>
              <a:rPr lang="en-AU" sz="2800" dirty="0"/>
              <a:t>The energy efficiency provisions are the same across </a:t>
            </a:r>
            <a:r>
              <a:rPr lang="en-AU" sz="2800" dirty="0" smtClean="0"/>
              <a:t>Volumes </a:t>
            </a:r>
            <a:r>
              <a:rPr lang="en-AU" sz="2800" dirty="0"/>
              <a:t>One and </a:t>
            </a:r>
            <a:r>
              <a:rPr lang="en-AU" sz="2800" dirty="0" smtClean="0"/>
              <a:t>Two </a:t>
            </a:r>
            <a:r>
              <a:rPr lang="en-AU" sz="2800" dirty="0"/>
              <a:t>of the NCC.</a:t>
            </a:r>
          </a:p>
        </p:txBody>
      </p:sp>
      <p:grpSp>
        <p:nvGrpSpPr>
          <p:cNvPr id="4" name="False button">
            <a:extLst>
              <a:ext uri="{FF2B5EF4-FFF2-40B4-BE49-F238E27FC236}">
                <a16:creationId xmlns="" xmlns:a16="http://schemas.microsoft.com/office/drawing/2014/main" id="{DD3C4A91-DFB7-4B67-BBAD-2D6F8C05BA13}"/>
              </a:ext>
            </a:extLst>
          </p:cNvPr>
          <p:cNvGrpSpPr/>
          <p:nvPr/>
        </p:nvGrpSpPr>
        <p:grpSpPr>
          <a:xfrm>
            <a:off x="9869875" y="4531748"/>
            <a:ext cx="2042829" cy="523220"/>
            <a:chOff x="8552285" y="4732652"/>
            <a:chExt cx="2042829" cy="523220"/>
          </a:xfrm>
        </p:grpSpPr>
        <p:sp>
          <p:nvSpPr>
            <p:cNvPr id="5" name="TextBox 4">
              <a:extLst>
                <a:ext uri="{FF2B5EF4-FFF2-40B4-BE49-F238E27FC236}">
                  <a16:creationId xmlns="" xmlns:a16="http://schemas.microsoft.com/office/drawing/2014/main" id="{0BE993A8-59EA-441D-9DE4-00F154712E29}"/>
                </a:ext>
              </a:extLst>
            </p:cNvPr>
            <p:cNvSpPr txBox="1"/>
            <p:nvPr/>
          </p:nvSpPr>
          <p:spPr>
            <a:xfrm>
              <a:off x="9191768" y="4732652"/>
              <a:ext cx="1403346" cy="523220"/>
            </a:xfrm>
            <a:prstGeom prst="rect">
              <a:avLst/>
            </a:prstGeom>
            <a:noFill/>
          </p:spPr>
          <p:txBody>
            <a:bodyPr wrap="square" rtlCol="0">
              <a:spAutoFit/>
            </a:bodyPr>
            <a:lstStyle/>
            <a:p>
              <a:r>
                <a:rPr lang="en-AU" sz="2800" dirty="0"/>
                <a:t>False</a:t>
              </a:r>
            </a:p>
          </p:txBody>
        </p:sp>
        <p:sp>
          <p:nvSpPr>
            <p:cNvPr id="6" name="Diamond 5">
              <a:extLst>
                <a:ext uri="{FF2B5EF4-FFF2-40B4-BE49-F238E27FC236}">
                  <a16:creationId xmlns="" xmlns:a16="http://schemas.microsoft.com/office/drawing/2014/main" id="{8A3051C6-C517-4F2D-8B7F-8FB437748CD4}"/>
                </a:ext>
              </a:extLst>
            </p:cNvPr>
            <p:cNvSpPr/>
            <p:nvPr/>
          </p:nvSpPr>
          <p:spPr>
            <a:xfrm>
              <a:off x="8552285" y="4743459"/>
              <a:ext cx="549364" cy="501606"/>
            </a:xfrm>
            <a:prstGeom prst="diamond">
              <a:avLst/>
            </a:prstGeom>
            <a:solidFill>
              <a:srgbClr val="485CC7"/>
            </a:solidFill>
            <a:ln>
              <a:solidFill>
                <a:srgbClr val="193C6A"/>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7" name="True button">
            <a:extLst>
              <a:ext uri="{FF2B5EF4-FFF2-40B4-BE49-F238E27FC236}">
                <a16:creationId xmlns="" xmlns:a16="http://schemas.microsoft.com/office/drawing/2014/main" id="{9CA497A8-D91F-41D0-9C94-4CBDB1647B96}"/>
              </a:ext>
            </a:extLst>
          </p:cNvPr>
          <p:cNvGrpSpPr/>
          <p:nvPr/>
        </p:nvGrpSpPr>
        <p:grpSpPr>
          <a:xfrm>
            <a:off x="9869875" y="3413643"/>
            <a:ext cx="1883802" cy="523220"/>
            <a:chOff x="8552285" y="3853083"/>
            <a:chExt cx="1883802" cy="523220"/>
          </a:xfrm>
        </p:grpSpPr>
        <p:sp>
          <p:nvSpPr>
            <p:cNvPr id="8" name="Diamond 7">
              <a:extLst>
                <a:ext uri="{FF2B5EF4-FFF2-40B4-BE49-F238E27FC236}">
                  <a16:creationId xmlns="" xmlns:a16="http://schemas.microsoft.com/office/drawing/2014/main" id="{B5DC944E-E305-4611-B0E6-505DB7EB2FCE}"/>
                </a:ext>
              </a:extLst>
            </p:cNvPr>
            <p:cNvSpPr/>
            <p:nvPr/>
          </p:nvSpPr>
          <p:spPr>
            <a:xfrm>
              <a:off x="8552285" y="3863890"/>
              <a:ext cx="549364" cy="501606"/>
            </a:xfrm>
            <a:prstGeom prst="diamond">
              <a:avLst/>
            </a:prstGeom>
            <a:solidFill>
              <a:srgbClr val="485CC7"/>
            </a:solidFill>
            <a:ln>
              <a:solidFill>
                <a:srgbClr val="193C6A"/>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 xmlns:a16="http://schemas.microsoft.com/office/drawing/2014/main" id="{78BB2666-1909-4307-BE4D-46C8D5373959}"/>
                </a:ext>
              </a:extLst>
            </p:cNvPr>
            <p:cNvSpPr txBox="1"/>
            <p:nvPr/>
          </p:nvSpPr>
          <p:spPr>
            <a:xfrm>
              <a:off x="9191768" y="3853083"/>
              <a:ext cx="1244319" cy="523220"/>
            </a:xfrm>
            <a:prstGeom prst="rect">
              <a:avLst/>
            </a:prstGeom>
            <a:noFill/>
          </p:spPr>
          <p:txBody>
            <a:bodyPr wrap="square" rtlCol="0">
              <a:spAutoFit/>
            </a:bodyPr>
            <a:lstStyle/>
            <a:p>
              <a:r>
                <a:rPr lang="en-AU" sz="2800" dirty="0"/>
                <a:t>True</a:t>
              </a:r>
            </a:p>
          </p:txBody>
        </p:sp>
      </p:grpSp>
      <p:sp>
        <p:nvSpPr>
          <p:cNvPr id="10" name="True Speech Bubble">
            <a:extLst>
              <a:ext uri="{FF2B5EF4-FFF2-40B4-BE49-F238E27FC236}">
                <a16:creationId xmlns="" xmlns:a16="http://schemas.microsoft.com/office/drawing/2014/main" id="{99D6481B-532F-4A2B-9193-5732694A6B50}"/>
              </a:ext>
            </a:extLst>
          </p:cNvPr>
          <p:cNvSpPr/>
          <p:nvPr/>
        </p:nvSpPr>
        <p:spPr>
          <a:xfrm>
            <a:off x="4413607" y="1836221"/>
            <a:ext cx="4727063" cy="2246769"/>
          </a:xfrm>
          <a:prstGeom prst="wedgeRoundRectCallout">
            <a:avLst>
              <a:gd name="adj1" fmla="val 63543"/>
              <a:gd name="adj2" fmla="val 31820"/>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b="1" dirty="0">
                <a:solidFill>
                  <a:schemeClr val="tx1"/>
                </a:solidFill>
              </a:rPr>
              <a:t>Sorry, that’s not correct. </a:t>
            </a:r>
          </a:p>
          <a:p>
            <a:pPr algn="ctr">
              <a:spcBef>
                <a:spcPts val="200"/>
              </a:spcBef>
              <a:spcAft>
                <a:spcPts val="200"/>
              </a:spcAft>
            </a:pPr>
            <a:r>
              <a:rPr lang="en-AU" b="1" dirty="0">
                <a:solidFill>
                  <a:schemeClr val="tx1"/>
                </a:solidFill>
              </a:rPr>
              <a:t>The energy efficiency provisions are different in the two </a:t>
            </a:r>
            <a:r>
              <a:rPr lang="en-AU" b="1" dirty="0" smtClean="0">
                <a:solidFill>
                  <a:schemeClr val="tx1"/>
                </a:solidFill>
              </a:rPr>
              <a:t>volumes</a:t>
            </a:r>
            <a:r>
              <a:rPr lang="en-AU" b="1" dirty="0">
                <a:solidFill>
                  <a:schemeClr val="tx1"/>
                </a:solidFill>
              </a:rPr>
              <a:t>.</a:t>
            </a:r>
          </a:p>
          <a:p>
            <a:pPr algn="ctr">
              <a:spcBef>
                <a:spcPts val="200"/>
              </a:spcBef>
              <a:spcAft>
                <a:spcPts val="200"/>
              </a:spcAft>
            </a:pPr>
            <a:r>
              <a:rPr lang="en-AU" b="1" dirty="0">
                <a:solidFill>
                  <a:schemeClr val="tx1"/>
                </a:solidFill>
              </a:rPr>
              <a:t>Differences include the definitions </a:t>
            </a:r>
            <a:br>
              <a:rPr lang="en-AU" b="1" dirty="0">
                <a:solidFill>
                  <a:schemeClr val="tx1"/>
                </a:solidFill>
              </a:rPr>
            </a:br>
            <a:r>
              <a:rPr lang="en-AU" b="1" dirty="0">
                <a:solidFill>
                  <a:schemeClr val="tx1"/>
                </a:solidFill>
              </a:rPr>
              <a:t>of some energy efficiency terms, </a:t>
            </a:r>
            <a:br>
              <a:rPr lang="en-AU" b="1" dirty="0">
                <a:solidFill>
                  <a:schemeClr val="tx1"/>
                </a:solidFill>
              </a:rPr>
            </a:br>
            <a:r>
              <a:rPr lang="en-AU" b="1" dirty="0">
                <a:solidFill>
                  <a:schemeClr val="tx1"/>
                </a:solidFill>
              </a:rPr>
              <a:t>the Performance Requirements</a:t>
            </a:r>
            <a:br>
              <a:rPr lang="en-AU" b="1" dirty="0">
                <a:solidFill>
                  <a:schemeClr val="tx1"/>
                </a:solidFill>
              </a:rPr>
            </a:br>
            <a:r>
              <a:rPr lang="en-AU" b="1" dirty="0">
                <a:solidFill>
                  <a:schemeClr val="tx1"/>
                </a:solidFill>
              </a:rPr>
              <a:t>and the DTS Provisions.</a:t>
            </a:r>
          </a:p>
        </p:txBody>
      </p:sp>
      <p:sp>
        <p:nvSpPr>
          <p:cNvPr id="11" name="False Speech Bubble">
            <a:extLst>
              <a:ext uri="{FF2B5EF4-FFF2-40B4-BE49-F238E27FC236}">
                <a16:creationId xmlns="" xmlns:a16="http://schemas.microsoft.com/office/drawing/2014/main" id="{9200A625-C2E4-4BD7-AAAC-8DAC9707263F}"/>
              </a:ext>
            </a:extLst>
          </p:cNvPr>
          <p:cNvSpPr/>
          <p:nvPr/>
        </p:nvSpPr>
        <p:spPr>
          <a:xfrm>
            <a:off x="4415497" y="4346166"/>
            <a:ext cx="4725172" cy="2247669"/>
          </a:xfrm>
          <a:prstGeom prst="wedgeRoundRectCallout">
            <a:avLst>
              <a:gd name="adj1" fmla="val 63290"/>
              <a:gd name="adj2" fmla="val -30348"/>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b="1" dirty="0">
                <a:solidFill>
                  <a:schemeClr val="tx1"/>
                </a:solidFill>
              </a:rPr>
              <a:t>Yes, that’s correct. </a:t>
            </a:r>
          </a:p>
          <a:p>
            <a:pPr algn="ctr">
              <a:spcBef>
                <a:spcPts val="200"/>
              </a:spcBef>
              <a:spcAft>
                <a:spcPts val="200"/>
              </a:spcAft>
            </a:pPr>
            <a:r>
              <a:rPr lang="en-AU" b="1" dirty="0">
                <a:solidFill>
                  <a:schemeClr val="tx1"/>
                </a:solidFill>
              </a:rPr>
              <a:t>The energy efficiency provisions are different in the two </a:t>
            </a:r>
            <a:r>
              <a:rPr lang="en-AU" b="1" dirty="0" smtClean="0">
                <a:solidFill>
                  <a:schemeClr val="tx1"/>
                </a:solidFill>
              </a:rPr>
              <a:t>volumes</a:t>
            </a:r>
            <a:r>
              <a:rPr lang="en-AU" b="1" dirty="0">
                <a:solidFill>
                  <a:schemeClr val="tx1"/>
                </a:solidFill>
              </a:rPr>
              <a:t>.</a:t>
            </a:r>
          </a:p>
          <a:p>
            <a:pPr algn="ctr">
              <a:spcBef>
                <a:spcPts val="200"/>
              </a:spcBef>
              <a:spcAft>
                <a:spcPts val="200"/>
              </a:spcAft>
            </a:pPr>
            <a:r>
              <a:rPr lang="en-AU" b="1" dirty="0">
                <a:solidFill>
                  <a:schemeClr val="tx1"/>
                </a:solidFill>
              </a:rPr>
              <a:t>Differences include the definitions </a:t>
            </a:r>
            <a:br>
              <a:rPr lang="en-AU" b="1" dirty="0">
                <a:solidFill>
                  <a:schemeClr val="tx1"/>
                </a:solidFill>
              </a:rPr>
            </a:br>
            <a:r>
              <a:rPr lang="en-AU" b="1" dirty="0">
                <a:solidFill>
                  <a:schemeClr val="tx1"/>
                </a:solidFill>
              </a:rPr>
              <a:t>of some energy efficiency terms, </a:t>
            </a:r>
            <a:br>
              <a:rPr lang="en-AU" b="1" dirty="0">
                <a:solidFill>
                  <a:schemeClr val="tx1"/>
                </a:solidFill>
              </a:rPr>
            </a:br>
            <a:r>
              <a:rPr lang="en-AU" b="1" dirty="0">
                <a:solidFill>
                  <a:schemeClr val="tx1"/>
                </a:solidFill>
              </a:rPr>
              <a:t>the Performance Requirements</a:t>
            </a:r>
            <a:br>
              <a:rPr lang="en-AU" b="1" dirty="0">
                <a:solidFill>
                  <a:schemeClr val="tx1"/>
                </a:solidFill>
              </a:rPr>
            </a:br>
            <a:r>
              <a:rPr lang="en-AU" b="1" dirty="0">
                <a:solidFill>
                  <a:schemeClr val="tx1"/>
                </a:solidFill>
              </a:rPr>
              <a:t>and the DTS Provisions</a:t>
            </a:r>
            <a:endParaRPr lang="en-AU" dirty="0">
              <a:solidFill>
                <a:schemeClr val="tx1"/>
              </a:solidFill>
            </a:endParaRPr>
          </a:p>
        </p:txBody>
      </p:sp>
      <p:pic>
        <p:nvPicPr>
          <p:cNvPr id="13"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157211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0" grpId="0" animBg="1"/>
      <p:bldP spid="10" grpId="1" animBg="1"/>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31322E65-B5F1-4D51-AFA8-9AA2088A61B8}"/>
              </a:ext>
            </a:extLst>
          </p:cNvPr>
          <p:cNvSpPr>
            <a:spLocks noGrp="1"/>
          </p:cNvSpPr>
          <p:nvPr>
            <p:ph type="body" sz="quarter" idx="11"/>
          </p:nvPr>
        </p:nvSpPr>
        <p:spPr/>
        <p:txBody>
          <a:bodyPr>
            <a:noAutofit/>
          </a:bodyPr>
          <a:lstStyle/>
          <a:p>
            <a:r>
              <a:rPr lang="en-AU" dirty="0"/>
              <a:t>Which </a:t>
            </a:r>
            <a:r>
              <a:rPr lang="en-AU" dirty="0" smtClean="0"/>
              <a:t>volume/s </a:t>
            </a:r>
            <a:r>
              <a:rPr lang="en-AU" dirty="0"/>
              <a:t>contain provisions designed to improve building energy efficiency? </a:t>
            </a:r>
          </a:p>
        </p:txBody>
      </p:sp>
      <p:grpSp>
        <p:nvGrpSpPr>
          <p:cNvPr id="12" name="Option 4">
            <a:extLst>
              <a:ext uri="{FF2B5EF4-FFF2-40B4-BE49-F238E27FC236}">
                <a16:creationId xmlns="" xmlns:a16="http://schemas.microsoft.com/office/drawing/2014/main" id="{D063C0FB-B533-4D35-8BA6-CA63BB5C4580}"/>
              </a:ext>
            </a:extLst>
          </p:cNvPr>
          <p:cNvGrpSpPr/>
          <p:nvPr/>
        </p:nvGrpSpPr>
        <p:grpSpPr>
          <a:xfrm>
            <a:off x="1105699" y="5682214"/>
            <a:ext cx="4233555" cy="501606"/>
            <a:chOff x="1149242" y="5388734"/>
            <a:chExt cx="4134591" cy="501606"/>
          </a:xfrm>
        </p:grpSpPr>
        <p:sp>
          <p:nvSpPr>
            <p:cNvPr id="13" name="Option 4">
              <a:extLst>
                <a:ext uri="{FF2B5EF4-FFF2-40B4-BE49-F238E27FC236}">
                  <a16:creationId xmlns="" xmlns:a16="http://schemas.microsoft.com/office/drawing/2014/main" id="{D6CA170B-D1E8-4A76-879A-309BED1CDA0F}"/>
                </a:ext>
              </a:extLst>
            </p:cNvPr>
            <p:cNvSpPr txBox="1"/>
            <p:nvPr/>
          </p:nvSpPr>
          <p:spPr>
            <a:xfrm>
              <a:off x="1774806" y="5408705"/>
              <a:ext cx="3509027" cy="461665"/>
            </a:xfrm>
            <a:prstGeom prst="rect">
              <a:avLst/>
            </a:prstGeom>
            <a:noFill/>
          </p:spPr>
          <p:txBody>
            <a:bodyPr wrap="square" rtlCol="0">
              <a:spAutoFit/>
            </a:bodyPr>
            <a:lstStyle/>
            <a:p>
              <a:r>
                <a:rPr lang="en-AU" sz="2400" b="1" dirty="0"/>
                <a:t>All </a:t>
              </a:r>
              <a:r>
                <a:rPr lang="en-AU" sz="2400" b="1" dirty="0" smtClean="0"/>
                <a:t>volumes</a:t>
              </a:r>
              <a:endParaRPr lang="en-AU" sz="2400" dirty="0"/>
            </a:p>
          </p:txBody>
        </p:sp>
        <p:sp>
          <p:nvSpPr>
            <p:cNvPr id="14" name="Button 4">
              <a:extLst>
                <a:ext uri="{FF2B5EF4-FFF2-40B4-BE49-F238E27FC236}">
                  <a16:creationId xmlns="" xmlns:a16="http://schemas.microsoft.com/office/drawing/2014/main" id="{FFC0A550-8AE1-4974-9956-005B4BD256AE}"/>
                </a:ext>
              </a:extLst>
            </p:cNvPr>
            <p:cNvSpPr/>
            <p:nvPr/>
          </p:nvSpPr>
          <p:spPr>
            <a:xfrm>
              <a:off x="1149242" y="5388734"/>
              <a:ext cx="549364"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 name="Option 1">
            <a:extLst>
              <a:ext uri="{FF2B5EF4-FFF2-40B4-BE49-F238E27FC236}">
                <a16:creationId xmlns="" xmlns:a16="http://schemas.microsoft.com/office/drawing/2014/main" id="{842B87CC-5BC5-4D65-96AA-5B6CA1FB1C7B}"/>
              </a:ext>
            </a:extLst>
          </p:cNvPr>
          <p:cNvGrpSpPr/>
          <p:nvPr/>
        </p:nvGrpSpPr>
        <p:grpSpPr>
          <a:xfrm>
            <a:off x="1105699" y="2360881"/>
            <a:ext cx="4233744" cy="501606"/>
            <a:chOff x="1105700" y="2719165"/>
            <a:chExt cx="4178284" cy="501606"/>
          </a:xfrm>
        </p:grpSpPr>
        <p:sp>
          <p:nvSpPr>
            <p:cNvPr id="4" name="Option 1">
              <a:extLst>
                <a:ext uri="{FF2B5EF4-FFF2-40B4-BE49-F238E27FC236}">
                  <a16:creationId xmlns="" xmlns:a16="http://schemas.microsoft.com/office/drawing/2014/main" id="{5601CF5E-C212-47EB-AD6F-E87D3EF1CA6B}"/>
                </a:ext>
              </a:extLst>
            </p:cNvPr>
            <p:cNvSpPr txBox="1"/>
            <p:nvPr/>
          </p:nvSpPr>
          <p:spPr>
            <a:xfrm>
              <a:off x="1731264" y="2739136"/>
              <a:ext cx="3552720" cy="461665"/>
            </a:xfrm>
            <a:prstGeom prst="rect">
              <a:avLst/>
            </a:prstGeom>
            <a:noFill/>
          </p:spPr>
          <p:txBody>
            <a:bodyPr wrap="square" rtlCol="0">
              <a:spAutoFit/>
            </a:bodyPr>
            <a:lstStyle/>
            <a:p>
              <a:r>
                <a:rPr lang="en-AU" sz="2400" b="1" dirty="0"/>
                <a:t>NCC Volume One </a:t>
              </a:r>
              <a:endParaRPr lang="en-AU" sz="2400" dirty="0"/>
            </a:p>
          </p:txBody>
        </p:sp>
        <p:sp>
          <p:nvSpPr>
            <p:cNvPr id="5" name="Button 1">
              <a:extLst>
                <a:ext uri="{FF2B5EF4-FFF2-40B4-BE49-F238E27FC236}">
                  <a16:creationId xmlns="" xmlns:a16="http://schemas.microsoft.com/office/drawing/2014/main" id="{3F9CC848-9DE3-43BD-B7ED-87248EB0DFA1}"/>
                </a:ext>
              </a:extLst>
            </p:cNvPr>
            <p:cNvSpPr/>
            <p:nvPr/>
          </p:nvSpPr>
          <p:spPr>
            <a:xfrm>
              <a:off x="1105700" y="2719165"/>
              <a:ext cx="549364"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9" name="Option 2">
            <a:extLst>
              <a:ext uri="{FF2B5EF4-FFF2-40B4-BE49-F238E27FC236}">
                <a16:creationId xmlns="" xmlns:a16="http://schemas.microsoft.com/office/drawing/2014/main" id="{297A7497-EB5D-458A-BF0A-A8E73F59C3D4}"/>
              </a:ext>
            </a:extLst>
          </p:cNvPr>
          <p:cNvGrpSpPr/>
          <p:nvPr/>
        </p:nvGrpSpPr>
        <p:grpSpPr>
          <a:xfrm>
            <a:off x="1105699" y="3509102"/>
            <a:ext cx="4233557" cy="501606"/>
            <a:chOff x="1149242" y="4306733"/>
            <a:chExt cx="4179352" cy="501606"/>
          </a:xfrm>
        </p:grpSpPr>
        <p:sp>
          <p:nvSpPr>
            <p:cNvPr id="10" name="Option 2">
              <a:extLst>
                <a:ext uri="{FF2B5EF4-FFF2-40B4-BE49-F238E27FC236}">
                  <a16:creationId xmlns="" xmlns:a16="http://schemas.microsoft.com/office/drawing/2014/main" id="{E17D3C21-EAE6-446F-9E6D-F4F03CF2F2FD}"/>
                </a:ext>
              </a:extLst>
            </p:cNvPr>
            <p:cNvSpPr txBox="1"/>
            <p:nvPr/>
          </p:nvSpPr>
          <p:spPr>
            <a:xfrm>
              <a:off x="1774807" y="4326704"/>
              <a:ext cx="3553787" cy="461665"/>
            </a:xfrm>
            <a:prstGeom prst="rect">
              <a:avLst/>
            </a:prstGeom>
            <a:noFill/>
          </p:spPr>
          <p:txBody>
            <a:bodyPr wrap="square" rtlCol="0">
              <a:spAutoFit/>
            </a:bodyPr>
            <a:lstStyle/>
            <a:p>
              <a:r>
                <a:rPr lang="en-AU" sz="2400" b="1" dirty="0"/>
                <a:t>NCC Volume </a:t>
              </a:r>
              <a:r>
                <a:rPr lang="en-AU" sz="2400" b="1" dirty="0" smtClean="0"/>
                <a:t>Three</a:t>
              </a:r>
              <a:endParaRPr lang="en-AU" sz="2400" dirty="0"/>
            </a:p>
          </p:txBody>
        </p:sp>
        <p:sp>
          <p:nvSpPr>
            <p:cNvPr id="11" name="Button 2">
              <a:extLst>
                <a:ext uri="{FF2B5EF4-FFF2-40B4-BE49-F238E27FC236}">
                  <a16:creationId xmlns="" xmlns:a16="http://schemas.microsoft.com/office/drawing/2014/main" id="{C77E14ED-BC68-40E1-8273-E8FB6D94CBC8}"/>
                </a:ext>
              </a:extLst>
            </p:cNvPr>
            <p:cNvSpPr/>
            <p:nvPr/>
          </p:nvSpPr>
          <p:spPr>
            <a:xfrm>
              <a:off x="1149242" y="4306733"/>
              <a:ext cx="549364"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7" name="Option 3">
            <a:extLst>
              <a:ext uri="{FF2B5EF4-FFF2-40B4-BE49-F238E27FC236}">
                <a16:creationId xmlns="" xmlns:a16="http://schemas.microsoft.com/office/drawing/2014/main" id="{597C26F3-7DC8-4D8C-8533-EDB35A0D90F7}"/>
              </a:ext>
            </a:extLst>
          </p:cNvPr>
          <p:cNvGrpSpPr/>
          <p:nvPr/>
        </p:nvGrpSpPr>
        <p:grpSpPr>
          <a:xfrm>
            <a:off x="1105699" y="4575103"/>
            <a:ext cx="4233555" cy="501606"/>
            <a:chOff x="1149242" y="4306733"/>
            <a:chExt cx="4179350" cy="501606"/>
          </a:xfrm>
        </p:grpSpPr>
        <p:sp>
          <p:nvSpPr>
            <p:cNvPr id="19" name="Option 3">
              <a:extLst>
                <a:ext uri="{FF2B5EF4-FFF2-40B4-BE49-F238E27FC236}">
                  <a16:creationId xmlns="" xmlns:a16="http://schemas.microsoft.com/office/drawing/2014/main" id="{0C01F31B-A769-45BD-829F-B3DE1E1C19B1}"/>
                </a:ext>
              </a:extLst>
            </p:cNvPr>
            <p:cNvSpPr txBox="1"/>
            <p:nvPr/>
          </p:nvSpPr>
          <p:spPr>
            <a:xfrm>
              <a:off x="1774806" y="4326704"/>
              <a:ext cx="3553786" cy="461665"/>
            </a:xfrm>
            <a:prstGeom prst="rect">
              <a:avLst/>
            </a:prstGeom>
            <a:noFill/>
          </p:spPr>
          <p:txBody>
            <a:bodyPr wrap="square" rtlCol="0">
              <a:spAutoFit/>
            </a:bodyPr>
            <a:lstStyle/>
            <a:p>
              <a:r>
                <a:rPr lang="en-AU" sz="2400" b="1" dirty="0" smtClean="0"/>
                <a:t>Volumes </a:t>
              </a:r>
              <a:r>
                <a:rPr lang="en-AU" sz="2400" b="1" dirty="0"/>
                <a:t>One and Two</a:t>
              </a:r>
              <a:endParaRPr lang="en-AU" sz="2400" dirty="0"/>
            </a:p>
          </p:txBody>
        </p:sp>
        <p:sp>
          <p:nvSpPr>
            <p:cNvPr id="20" name="Button 3">
              <a:extLst>
                <a:ext uri="{FF2B5EF4-FFF2-40B4-BE49-F238E27FC236}">
                  <a16:creationId xmlns="" xmlns:a16="http://schemas.microsoft.com/office/drawing/2014/main" id="{FC49FD5B-015F-4129-A373-E1DA56A6AA28}"/>
                </a:ext>
              </a:extLst>
            </p:cNvPr>
            <p:cNvSpPr/>
            <p:nvPr/>
          </p:nvSpPr>
          <p:spPr>
            <a:xfrm>
              <a:off x="1149242" y="4306733"/>
              <a:ext cx="549364" cy="501606"/>
            </a:xfrm>
            <a:prstGeom prst="diamond">
              <a:avLst/>
            </a:prstGeom>
            <a:solidFill>
              <a:srgbClr val="485CC7"/>
            </a:solidFill>
            <a:ln>
              <a:solidFill>
                <a:srgbClr val="5065D4"/>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Response 1 Bubble">
            <a:extLst>
              <a:ext uri="{FF2B5EF4-FFF2-40B4-BE49-F238E27FC236}">
                <a16:creationId xmlns="" xmlns:a16="http://schemas.microsoft.com/office/drawing/2014/main" id="{4470B226-4F06-40D5-8B15-D4D3BB8A7ADC}"/>
              </a:ext>
            </a:extLst>
          </p:cNvPr>
          <p:cNvSpPr/>
          <p:nvPr/>
        </p:nvSpPr>
        <p:spPr>
          <a:xfrm>
            <a:off x="3539315" y="1792705"/>
            <a:ext cx="6984000" cy="612000"/>
          </a:xfrm>
          <a:prstGeom prst="wedgeRoundRectCallout">
            <a:avLst>
              <a:gd name="adj1" fmla="val -35212"/>
              <a:gd name="adj2" fmla="val 48047"/>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AU" sz="2000" b="1" dirty="0">
                <a:solidFill>
                  <a:schemeClr val="tx1"/>
                </a:solidFill>
              </a:rPr>
              <a:t>Sorry, there’s a more accurate answer. Please try again.</a:t>
            </a:r>
          </a:p>
        </p:txBody>
      </p:sp>
      <p:sp>
        <p:nvSpPr>
          <p:cNvPr id="16" name="Response 2 Bubble">
            <a:extLst>
              <a:ext uri="{FF2B5EF4-FFF2-40B4-BE49-F238E27FC236}">
                <a16:creationId xmlns="" xmlns:a16="http://schemas.microsoft.com/office/drawing/2014/main" id="{037BE40A-DC8B-4131-A656-E09F452533A9}"/>
              </a:ext>
            </a:extLst>
          </p:cNvPr>
          <p:cNvSpPr/>
          <p:nvPr/>
        </p:nvSpPr>
        <p:spPr>
          <a:xfrm>
            <a:off x="3539315" y="2900381"/>
            <a:ext cx="6984000" cy="612000"/>
          </a:xfrm>
          <a:prstGeom prst="wedgeRoundRectCallout">
            <a:avLst>
              <a:gd name="adj1" fmla="val -29484"/>
              <a:gd name="adj2" fmla="val 43824"/>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r>
              <a:rPr lang="en-AU" sz="2000" b="1" dirty="0">
                <a:solidFill>
                  <a:schemeClr val="tx1"/>
                </a:solidFill>
              </a:rPr>
              <a:t>Sorry, there’s a more accurate answer. Please try again.</a:t>
            </a:r>
          </a:p>
        </p:txBody>
      </p:sp>
      <p:sp>
        <p:nvSpPr>
          <p:cNvPr id="18" name="Response 3 Bubble">
            <a:extLst>
              <a:ext uri="{FF2B5EF4-FFF2-40B4-BE49-F238E27FC236}">
                <a16:creationId xmlns="" xmlns:a16="http://schemas.microsoft.com/office/drawing/2014/main" id="{CE2AAE87-1365-48F1-97C2-CC399A7D4F30}"/>
              </a:ext>
            </a:extLst>
          </p:cNvPr>
          <p:cNvSpPr/>
          <p:nvPr/>
        </p:nvSpPr>
        <p:spPr>
          <a:xfrm>
            <a:off x="3539315" y="4010708"/>
            <a:ext cx="6984000" cy="612000"/>
          </a:xfrm>
          <a:prstGeom prst="wedgeRoundRectCallout">
            <a:avLst>
              <a:gd name="adj1" fmla="val -28549"/>
              <a:gd name="adj2" fmla="val 30483"/>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r>
              <a:rPr lang="en-AU" sz="2000" b="1" dirty="0">
                <a:solidFill>
                  <a:schemeClr val="tx1"/>
                </a:solidFill>
              </a:rPr>
              <a:t>Sorry, there’s a more accurate answer. Please try again.</a:t>
            </a:r>
          </a:p>
        </p:txBody>
      </p:sp>
      <p:sp>
        <p:nvSpPr>
          <p:cNvPr id="46" name="Response 4 Bubble">
            <a:extLst>
              <a:ext uri="{FF2B5EF4-FFF2-40B4-BE49-F238E27FC236}">
                <a16:creationId xmlns="" xmlns:a16="http://schemas.microsoft.com/office/drawing/2014/main" id="{92D9267A-62D4-44F3-A2D2-73F25FEA8543}"/>
              </a:ext>
            </a:extLst>
          </p:cNvPr>
          <p:cNvSpPr/>
          <p:nvPr/>
        </p:nvSpPr>
        <p:spPr>
          <a:xfrm>
            <a:off x="5159829" y="4157827"/>
            <a:ext cx="6743702" cy="2350114"/>
          </a:xfrm>
          <a:prstGeom prst="wedgeRoundRectCallout">
            <a:avLst>
              <a:gd name="adj1" fmla="val -54073"/>
              <a:gd name="adj2" fmla="val 20178"/>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spcBef>
                <a:spcPts val="200"/>
              </a:spcBef>
              <a:spcAft>
                <a:spcPts val="200"/>
              </a:spcAft>
            </a:pPr>
            <a:r>
              <a:rPr lang="en-AU" sz="2000" b="1" dirty="0">
                <a:solidFill>
                  <a:schemeClr val="tx1"/>
                </a:solidFill>
              </a:rPr>
              <a:t>Yes, that’s right. Volumes One and Two contain provisions for ensuring minimum energy efficiency levels in different types of buildings. </a:t>
            </a:r>
          </a:p>
          <a:p>
            <a:pPr>
              <a:spcBef>
                <a:spcPts val="200"/>
              </a:spcBef>
              <a:spcAft>
                <a:spcPts val="200"/>
              </a:spcAft>
            </a:pPr>
            <a:r>
              <a:rPr lang="en-AU" sz="2000" b="1" dirty="0">
                <a:solidFill>
                  <a:schemeClr val="tx1"/>
                </a:solidFill>
              </a:rPr>
              <a:t>Volume Three contains provisions that relate to the use of energy for heating water in any type of building.</a:t>
            </a:r>
          </a:p>
        </p:txBody>
      </p:sp>
      <p:pic>
        <p:nvPicPr>
          <p:cNvPr id="21"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35502029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46"/>
                                        </p:tgtEl>
                                      </p:cBhvr>
                                    </p:animEffect>
                                    <p:set>
                                      <p:cBhvr>
                                        <p:cTn id="45"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5" grpId="0" animBg="1"/>
      <p:bldP spid="15" grpId="1" animBg="1"/>
      <p:bldP spid="16" grpId="0" animBg="1"/>
      <p:bldP spid="16" grpId="1" animBg="1"/>
      <p:bldP spid="18" grpId="0" animBg="1"/>
      <p:bldP spid="18" grpId="1" animBg="1"/>
      <p:bldP spid="46" grpId="0" animBg="1"/>
      <p:bldP spid="4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DEEAECB6-C920-46CB-9643-0E10DF7F8927}"/>
              </a:ext>
            </a:extLst>
          </p:cNvPr>
          <p:cNvSpPr>
            <a:spLocks noGrp="1"/>
          </p:cNvSpPr>
          <p:nvPr>
            <p:ph type="body" sz="quarter" idx="11"/>
          </p:nvPr>
        </p:nvSpPr>
        <p:spPr/>
        <p:txBody>
          <a:bodyPr/>
          <a:lstStyle/>
          <a:p>
            <a:r>
              <a:rPr lang="en-AU" dirty="0"/>
              <a:t>Key points</a:t>
            </a:r>
          </a:p>
        </p:txBody>
      </p:sp>
      <p:sp>
        <p:nvSpPr>
          <p:cNvPr id="3" name="Top Left Block">
            <a:extLst>
              <a:ext uri="{FF2B5EF4-FFF2-40B4-BE49-F238E27FC236}">
                <a16:creationId xmlns="" xmlns:a16="http://schemas.microsoft.com/office/drawing/2014/main" id="{5B0B20ED-728C-43ED-9B47-71C681B44E84}"/>
              </a:ext>
            </a:extLst>
          </p:cNvPr>
          <p:cNvSpPr>
            <a:spLocks noGrp="1"/>
          </p:cNvSpPr>
          <p:nvPr>
            <p:ph type="body" sz="quarter" idx="12"/>
          </p:nvPr>
        </p:nvSpPr>
        <p:spPr/>
        <p:txBody>
          <a:bodyPr>
            <a:normAutofit/>
          </a:bodyPr>
          <a:lstStyle/>
          <a:p>
            <a:pPr marL="0" indent="0">
              <a:spcBef>
                <a:spcPts val="300"/>
              </a:spcBef>
              <a:spcAft>
                <a:spcPts val="300"/>
              </a:spcAft>
            </a:pPr>
            <a:r>
              <a:rPr lang="en-AU" sz="2400" dirty="0"/>
              <a:t>Energy efficiency provisions in the NCC aim to reduce the energy required to operate a building, and therefore the GHG produced by buildings in </a:t>
            </a:r>
            <a:r>
              <a:rPr lang="en-AU" sz="2400" dirty="0" smtClean="0"/>
              <a:t>Australia</a:t>
            </a:r>
            <a:endParaRPr lang="en-AU" sz="2400" dirty="0"/>
          </a:p>
        </p:txBody>
      </p:sp>
      <p:sp>
        <p:nvSpPr>
          <p:cNvPr id="4" name="Top Right block">
            <a:extLst>
              <a:ext uri="{FF2B5EF4-FFF2-40B4-BE49-F238E27FC236}">
                <a16:creationId xmlns="" xmlns:a16="http://schemas.microsoft.com/office/drawing/2014/main" id="{44BBD972-7408-4D7D-8EFF-385A7653E467}"/>
              </a:ext>
            </a:extLst>
          </p:cNvPr>
          <p:cNvSpPr>
            <a:spLocks noGrp="1"/>
          </p:cNvSpPr>
          <p:nvPr>
            <p:ph type="body" sz="quarter" idx="13"/>
          </p:nvPr>
        </p:nvSpPr>
        <p:spPr>
          <a:xfrm>
            <a:off x="6630820" y="2006808"/>
            <a:ext cx="5219700" cy="2219052"/>
          </a:xfrm>
        </p:spPr>
        <p:txBody>
          <a:bodyPr>
            <a:normAutofit/>
          </a:bodyPr>
          <a:lstStyle/>
          <a:p>
            <a:pPr marL="0" lvl="1" indent="0">
              <a:spcBef>
                <a:spcPts val="300"/>
              </a:spcBef>
              <a:spcAft>
                <a:spcPts val="300"/>
              </a:spcAft>
              <a:buNone/>
            </a:pPr>
            <a:r>
              <a:rPr lang="en-AU" dirty="0"/>
              <a:t>Encourages:</a:t>
            </a:r>
          </a:p>
          <a:p>
            <a:pPr marL="342900" lvl="1" indent="-342900">
              <a:spcBef>
                <a:spcPts val="300"/>
              </a:spcBef>
              <a:spcAft>
                <a:spcPts val="300"/>
              </a:spcAft>
            </a:pPr>
            <a:r>
              <a:rPr lang="en-AU" dirty="0"/>
              <a:t>Efficient use of energy to operate a building’s services, including heated water services</a:t>
            </a:r>
          </a:p>
          <a:p>
            <a:pPr marL="342900" lvl="1" indent="-342900">
              <a:spcBef>
                <a:spcPts val="300"/>
              </a:spcBef>
              <a:spcAft>
                <a:spcPts val="300"/>
              </a:spcAft>
            </a:pPr>
            <a:r>
              <a:rPr lang="en-AU" dirty="0"/>
              <a:t>Use of low GHG </a:t>
            </a:r>
            <a:r>
              <a:rPr lang="en-AU" dirty="0" smtClean="0"/>
              <a:t>energy </a:t>
            </a:r>
            <a:r>
              <a:rPr lang="en-AU" dirty="0"/>
              <a:t>sources</a:t>
            </a:r>
          </a:p>
          <a:p>
            <a:pPr>
              <a:lnSpc>
                <a:spcPct val="120000"/>
              </a:lnSpc>
            </a:pPr>
            <a:endParaRPr lang="en-AU" dirty="0"/>
          </a:p>
        </p:txBody>
      </p:sp>
      <p:sp>
        <p:nvSpPr>
          <p:cNvPr id="5" name="Bottom left block">
            <a:extLst>
              <a:ext uri="{FF2B5EF4-FFF2-40B4-BE49-F238E27FC236}">
                <a16:creationId xmlns="" xmlns:a16="http://schemas.microsoft.com/office/drawing/2014/main" id="{C7FACF30-DE6C-454D-8072-742A81CF3997}"/>
              </a:ext>
            </a:extLst>
          </p:cNvPr>
          <p:cNvSpPr>
            <a:spLocks noGrp="1"/>
          </p:cNvSpPr>
          <p:nvPr>
            <p:ph type="body" sz="quarter" idx="14"/>
          </p:nvPr>
        </p:nvSpPr>
        <p:spPr>
          <a:xfrm>
            <a:off x="341479" y="4542081"/>
            <a:ext cx="5359233" cy="2130182"/>
          </a:xfrm>
        </p:spPr>
        <p:txBody>
          <a:bodyPr>
            <a:normAutofit/>
          </a:bodyPr>
          <a:lstStyle/>
          <a:p>
            <a:pPr marL="0" lvl="1" indent="0">
              <a:spcBef>
                <a:spcPts val="300"/>
              </a:spcBef>
              <a:spcAft>
                <a:spcPts val="300"/>
              </a:spcAft>
              <a:buNone/>
            </a:pPr>
            <a:r>
              <a:rPr lang="en-AU" dirty="0"/>
              <a:t>Focus on the building envelope to minimise the use of mechanical heating and cooling to maintain a comfortable temperature within a </a:t>
            </a:r>
            <a:r>
              <a:rPr lang="en-AU" dirty="0" smtClean="0"/>
              <a:t>building</a:t>
            </a:r>
            <a:endParaRPr lang="en-AU" dirty="0"/>
          </a:p>
          <a:p>
            <a:pPr indent="0"/>
            <a:endParaRPr lang="en-AU" sz="2400" dirty="0"/>
          </a:p>
        </p:txBody>
      </p:sp>
      <p:sp>
        <p:nvSpPr>
          <p:cNvPr id="6" name="Bottom right block">
            <a:extLst>
              <a:ext uri="{FF2B5EF4-FFF2-40B4-BE49-F238E27FC236}">
                <a16:creationId xmlns="" xmlns:a16="http://schemas.microsoft.com/office/drawing/2014/main" id="{BC8E7DF6-9F32-4A81-8AD7-E05CC419D0BF}"/>
              </a:ext>
            </a:extLst>
          </p:cNvPr>
          <p:cNvSpPr>
            <a:spLocks noGrp="1"/>
          </p:cNvSpPr>
          <p:nvPr>
            <p:ph type="body" sz="quarter" idx="15"/>
          </p:nvPr>
        </p:nvSpPr>
        <p:spPr/>
        <p:txBody>
          <a:bodyPr>
            <a:normAutofit/>
          </a:bodyPr>
          <a:lstStyle/>
          <a:p>
            <a:pPr marL="0" indent="0">
              <a:spcBef>
                <a:spcPts val="300"/>
              </a:spcBef>
              <a:spcAft>
                <a:spcPts val="300"/>
              </a:spcAft>
            </a:pPr>
            <a:r>
              <a:rPr lang="en-AU" sz="2400" dirty="0"/>
              <a:t>Different requirements for buildings in different climate zones and of different building </a:t>
            </a:r>
            <a:r>
              <a:rPr lang="en-AU" sz="2400" dirty="0" smtClean="0"/>
              <a:t>classifications</a:t>
            </a:r>
            <a:endParaRPr lang="en-AU" sz="2400" dirty="0"/>
          </a:p>
          <a:p>
            <a:endParaRPr lang="en-AU" sz="2400" dirty="0"/>
          </a:p>
        </p:txBody>
      </p:sp>
      <p:pic>
        <p:nvPicPr>
          <p:cNvPr id="8"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3516352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odule Title">
            <a:extLst>
              <a:ext uri="{FF2B5EF4-FFF2-40B4-BE49-F238E27FC236}">
                <a16:creationId xmlns="" xmlns:a16="http://schemas.microsoft.com/office/drawing/2014/main" id="{C956F532-B146-4FFC-A015-F0E9C3C17F0A}"/>
              </a:ext>
            </a:extLst>
          </p:cNvPr>
          <p:cNvSpPr>
            <a:spLocks noGrp="1"/>
          </p:cNvSpPr>
          <p:nvPr>
            <p:ph type="body" sz="quarter" idx="10"/>
          </p:nvPr>
        </p:nvSpPr>
        <p:spPr>
          <a:xfrm>
            <a:off x="6518031" y="555179"/>
            <a:ext cx="4923692" cy="3163966"/>
          </a:xfrm>
        </p:spPr>
        <p:txBody>
          <a:bodyPr/>
          <a:lstStyle/>
          <a:p>
            <a:r>
              <a:rPr lang="en-AU" dirty="0"/>
              <a:t>Understanding energy efficiency </a:t>
            </a:r>
            <a:br>
              <a:rPr lang="en-AU" dirty="0"/>
            </a:br>
            <a:r>
              <a:rPr lang="en-AU" dirty="0"/>
              <a:t>in the NCC</a:t>
            </a:r>
          </a:p>
        </p:txBody>
      </p:sp>
    </p:spTree>
    <p:custDataLst>
      <p:tags r:id="rId1"/>
    </p:custDataLst>
    <p:extLst>
      <p:ext uri="{BB962C8B-B14F-4D97-AF65-F5344CB8AC3E}">
        <p14:creationId xmlns:p14="http://schemas.microsoft.com/office/powerpoint/2010/main" val="1715605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534BDEE8-3E8F-4DA6-9E02-63603E8CBCC3}"/>
              </a:ext>
            </a:extLst>
          </p:cNvPr>
          <p:cNvSpPr>
            <a:spLocks noGrp="1"/>
          </p:cNvSpPr>
          <p:nvPr>
            <p:ph type="body" sz="quarter" idx="11"/>
          </p:nvPr>
        </p:nvSpPr>
        <p:spPr/>
        <p:txBody>
          <a:bodyPr/>
          <a:lstStyle/>
          <a:p>
            <a:r>
              <a:rPr lang="en-AU" dirty="0"/>
              <a:t>Questions?</a:t>
            </a:r>
          </a:p>
        </p:txBody>
      </p:sp>
    </p:spTree>
    <p:custDataLst>
      <p:tags r:id="rId1"/>
    </p:custDataLst>
    <p:extLst>
      <p:ext uri="{BB962C8B-B14F-4D97-AF65-F5344CB8AC3E}">
        <p14:creationId xmlns:p14="http://schemas.microsoft.com/office/powerpoint/2010/main" val="3783332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 text">
            <a:extLst>
              <a:ext uri="{FF2B5EF4-FFF2-40B4-BE49-F238E27FC236}">
                <a16:creationId xmlns="" xmlns:a16="http://schemas.microsoft.com/office/drawing/2014/main" id="{640674A3-8608-46FE-BB65-6ECDBFCADA59}"/>
              </a:ext>
            </a:extLst>
          </p:cNvPr>
          <p:cNvSpPr>
            <a:spLocks noGrp="1"/>
          </p:cNvSpPr>
          <p:nvPr>
            <p:ph type="body" sz="quarter" idx="10"/>
          </p:nvPr>
        </p:nvSpPr>
        <p:spPr>
          <a:xfrm>
            <a:off x="334963" y="2006600"/>
            <a:ext cx="5928677" cy="4554538"/>
          </a:xfrm>
        </p:spPr>
        <p:txBody>
          <a:bodyPr>
            <a:normAutofit/>
          </a:bodyPr>
          <a:lstStyle/>
          <a:p>
            <a:r>
              <a:rPr lang="en-AU" dirty="0"/>
              <a:t>What energy efficiency means</a:t>
            </a:r>
          </a:p>
          <a:p>
            <a:r>
              <a:rPr lang="en-AU" dirty="0"/>
              <a:t>Why energy efficiency is important</a:t>
            </a:r>
          </a:p>
          <a:p>
            <a:r>
              <a:rPr lang="en-AU" dirty="0"/>
              <a:t>Key energy efficiency concepts &amp; terminology</a:t>
            </a:r>
          </a:p>
          <a:p>
            <a:r>
              <a:rPr lang="en-AU" dirty="0"/>
              <a:t>How to achieve energy efficiency</a:t>
            </a:r>
          </a:p>
          <a:p>
            <a:r>
              <a:rPr lang="en-AU" dirty="0"/>
              <a:t>Energy efficiency requirements in the NCC</a:t>
            </a:r>
          </a:p>
          <a:p>
            <a:r>
              <a:rPr lang="en-AU" dirty="0"/>
              <a:t>Other useful resources</a:t>
            </a:r>
          </a:p>
          <a:p>
            <a:endParaRPr lang="en-US" dirty="0"/>
          </a:p>
          <a:p>
            <a:pPr lvl="1"/>
            <a:endParaRPr lang="en-US" dirty="0"/>
          </a:p>
        </p:txBody>
      </p:sp>
      <p:sp>
        <p:nvSpPr>
          <p:cNvPr id="3" name="Slide Title">
            <a:extLst>
              <a:ext uri="{FF2B5EF4-FFF2-40B4-BE49-F238E27FC236}">
                <a16:creationId xmlns="" xmlns:a16="http://schemas.microsoft.com/office/drawing/2014/main" id="{A2C7585B-6F37-45E7-A6C7-F36E185361D5}"/>
              </a:ext>
            </a:extLst>
          </p:cNvPr>
          <p:cNvSpPr>
            <a:spLocks noGrp="1"/>
          </p:cNvSpPr>
          <p:nvPr>
            <p:ph type="body" sz="quarter" idx="11"/>
          </p:nvPr>
        </p:nvSpPr>
        <p:spPr/>
        <p:txBody>
          <a:bodyPr/>
          <a:lstStyle/>
          <a:p>
            <a:r>
              <a:rPr lang="en-AU" dirty="0"/>
              <a:t>What you will learn</a:t>
            </a:r>
          </a:p>
        </p:txBody>
      </p:sp>
      <p:pic>
        <p:nvPicPr>
          <p:cNvPr id="4"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pic>
        <p:nvPicPr>
          <p:cNvPr id="25" name="Energy efficiency image" descr="House with recycle symbol " title="Image">
            <a:extLst>
              <a:ext uri="{FF2B5EF4-FFF2-40B4-BE49-F238E27FC236}">
                <a16:creationId xmlns="" xmlns:a16="http://schemas.microsoft.com/office/drawing/2014/main" id="{53F9BBF4-AD00-4E4D-A73C-BEC8A33DEC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5163" y="2031314"/>
            <a:ext cx="4693920" cy="4101408"/>
          </a:xfrm>
          <a:prstGeom prst="rect">
            <a:avLst/>
          </a:prstGeom>
        </p:spPr>
      </p:pic>
    </p:spTree>
    <p:custDataLst>
      <p:tags r:id="rId1"/>
    </p:custDataLst>
    <p:extLst>
      <p:ext uri="{BB962C8B-B14F-4D97-AF65-F5344CB8AC3E}">
        <p14:creationId xmlns:p14="http://schemas.microsoft.com/office/powerpoint/2010/main" val="2820746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CDB8DAF7-9BE0-4542-85EF-5D004DEDC687}"/>
              </a:ext>
            </a:extLst>
          </p:cNvPr>
          <p:cNvSpPr>
            <a:spLocks noGrp="1"/>
          </p:cNvSpPr>
          <p:nvPr>
            <p:ph type="body" sz="quarter" idx="11"/>
          </p:nvPr>
        </p:nvSpPr>
        <p:spPr/>
        <p:txBody>
          <a:bodyPr>
            <a:normAutofit lnSpcReduction="10000"/>
          </a:bodyPr>
          <a:lstStyle/>
          <a:p>
            <a:r>
              <a:rPr lang="en-AU" dirty="0"/>
              <a:t>Why do we mean when we talk about building energy efficiency?</a:t>
            </a:r>
          </a:p>
        </p:txBody>
      </p:sp>
      <p:sp>
        <p:nvSpPr>
          <p:cNvPr id="4" name="Building energy efficiency label">
            <a:extLst>
              <a:ext uri="{FF2B5EF4-FFF2-40B4-BE49-F238E27FC236}">
                <a16:creationId xmlns="" xmlns:a16="http://schemas.microsoft.com/office/drawing/2014/main" id="{19FBC5C2-2D22-4317-837B-6D8F4920E116}"/>
              </a:ext>
            </a:extLst>
          </p:cNvPr>
          <p:cNvSpPr txBox="1"/>
          <p:nvPr/>
        </p:nvSpPr>
        <p:spPr>
          <a:xfrm>
            <a:off x="352653" y="3052971"/>
            <a:ext cx="2129289" cy="1384995"/>
          </a:xfrm>
          <a:prstGeom prst="rect">
            <a:avLst/>
          </a:prstGeom>
          <a:noFill/>
        </p:spPr>
        <p:txBody>
          <a:bodyPr wrap="square" rtlCol="0">
            <a:spAutoFit/>
          </a:bodyPr>
          <a:lstStyle/>
          <a:p>
            <a:r>
              <a:rPr lang="en-AU" sz="2800" b="1" dirty="0">
                <a:solidFill>
                  <a:srgbClr val="002E5D"/>
                </a:solidFill>
              </a:rPr>
              <a:t>Building energy efficiency</a:t>
            </a:r>
          </a:p>
        </p:txBody>
      </p:sp>
      <p:sp>
        <p:nvSpPr>
          <p:cNvPr id="5" name="In the NCC label">
            <a:extLst>
              <a:ext uri="{FF2B5EF4-FFF2-40B4-BE49-F238E27FC236}">
                <a16:creationId xmlns="" xmlns:a16="http://schemas.microsoft.com/office/drawing/2014/main" id="{58CE1D99-ED0F-430D-B5EF-6C88321DFA6A}"/>
              </a:ext>
            </a:extLst>
          </p:cNvPr>
          <p:cNvSpPr txBox="1"/>
          <p:nvPr/>
        </p:nvSpPr>
        <p:spPr>
          <a:xfrm>
            <a:off x="352653" y="4376302"/>
            <a:ext cx="2129290" cy="523220"/>
          </a:xfrm>
          <a:prstGeom prst="rect">
            <a:avLst/>
          </a:prstGeom>
          <a:noFill/>
        </p:spPr>
        <p:txBody>
          <a:bodyPr wrap="square" rtlCol="0">
            <a:spAutoFit/>
          </a:bodyPr>
          <a:lstStyle/>
          <a:p>
            <a:r>
              <a:rPr lang="en-AU" sz="2800" b="1" dirty="0">
                <a:solidFill>
                  <a:srgbClr val="002E5D"/>
                </a:solidFill>
              </a:rPr>
              <a:t>in the NCC</a:t>
            </a:r>
          </a:p>
        </p:txBody>
      </p:sp>
      <p:sp>
        <p:nvSpPr>
          <p:cNvPr id="10" name="Quote 1 (top)">
            <a:extLst>
              <a:ext uri="{FF2B5EF4-FFF2-40B4-BE49-F238E27FC236}">
                <a16:creationId xmlns="" xmlns:a16="http://schemas.microsoft.com/office/drawing/2014/main" id="{81C4E7D8-D696-4F9E-9972-E7EFC7501A21}"/>
              </a:ext>
            </a:extLst>
          </p:cNvPr>
          <p:cNvSpPr/>
          <p:nvPr/>
        </p:nvSpPr>
        <p:spPr>
          <a:xfrm>
            <a:off x="3147889" y="1980631"/>
            <a:ext cx="8873120" cy="546670"/>
          </a:xfrm>
          <a:prstGeom prst="wedgeRoundRectCallout">
            <a:avLst>
              <a:gd name="adj1" fmla="val 47686"/>
              <a:gd name="adj2" fmla="val 3309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buFont typeface="Arial" panose="020B0604020202020204" pitchFamily="34" charset="0"/>
              <a:buChar char="•"/>
            </a:pPr>
            <a:r>
              <a:rPr lang="en-AU" dirty="0">
                <a:solidFill>
                  <a:schemeClr val="tx1"/>
                </a:solidFill>
                <a:sym typeface="Wingdings" panose="05000000000000000000" pitchFamily="2" charset="2"/>
              </a:rPr>
              <a:t> </a:t>
            </a:r>
            <a:r>
              <a:rPr lang="en-AU" dirty="0">
                <a:solidFill>
                  <a:schemeClr val="tx1"/>
                </a:solidFill>
              </a:rPr>
              <a:t>“…using less energy to achieve the same outcomes”</a:t>
            </a:r>
          </a:p>
        </p:txBody>
      </p:sp>
      <p:sp>
        <p:nvSpPr>
          <p:cNvPr id="11" name="Quote 2">
            <a:extLst>
              <a:ext uri="{FF2B5EF4-FFF2-40B4-BE49-F238E27FC236}">
                <a16:creationId xmlns="" xmlns:a16="http://schemas.microsoft.com/office/drawing/2014/main" id="{AD8B4073-1C57-4ACC-9692-8E8EC54B3019}"/>
              </a:ext>
            </a:extLst>
          </p:cNvPr>
          <p:cNvSpPr/>
          <p:nvPr/>
        </p:nvSpPr>
        <p:spPr>
          <a:xfrm>
            <a:off x="3147889" y="2914167"/>
            <a:ext cx="8873120" cy="1080000"/>
          </a:xfrm>
          <a:prstGeom prst="wedgeRoundRectCallout">
            <a:avLst>
              <a:gd name="adj1" fmla="val 48800"/>
              <a:gd name="adj2" fmla="val -27273"/>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buFont typeface="Arial" panose="020B0604020202020204" pitchFamily="34" charset="0"/>
              <a:buChar char="•"/>
            </a:pPr>
            <a:r>
              <a:rPr lang="en-AU" dirty="0">
                <a:solidFill>
                  <a:schemeClr val="tx1"/>
                </a:solidFill>
                <a:sym typeface="Wingdings" panose="05000000000000000000" pitchFamily="2" charset="2"/>
              </a:rPr>
              <a:t> </a:t>
            </a:r>
            <a:r>
              <a:rPr lang="en-AU" i="1" dirty="0">
                <a:solidFill>
                  <a:schemeClr val="tx1"/>
                </a:solidFill>
                <a:effectLst/>
                <a:ea typeface="Calibri" panose="020F0502020204030204" pitchFamily="34" charset="0"/>
                <a:cs typeface="Arial" panose="020B0604020202020204" pitchFamily="34" charset="0"/>
              </a:rPr>
              <a:t>“…</a:t>
            </a:r>
            <a:r>
              <a:rPr lang="en-AU" dirty="0">
                <a:solidFill>
                  <a:schemeClr val="tx1"/>
                </a:solidFill>
                <a:effectLst/>
                <a:ea typeface="Calibri" panose="020F0502020204030204" pitchFamily="34" charset="0"/>
                <a:cs typeface="Arial" panose="020B0604020202020204" pitchFamily="34" charset="0"/>
              </a:rPr>
              <a:t>the ratio between the energy used compared to the energy service actually </a:t>
            </a:r>
            <a:br>
              <a:rPr lang="en-AU" dirty="0">
                <a:solidFill>
                  <a:schemeClr val="tx1"/>
                </a:solidFill>
                <a:effectLst/>
                <a:ea typeface="Calibri" panose="020F0502020204030204" pitchFamily="34" charset="0"/>
                <a:cs typeface="Arial" panose="020B0604020202020204" pitchFamily="34" charset="0"/>
              </a:rPr>
            </a:br>
            <a:r>
              <a:rPr lang="en-AU" dirty="0">
                <a:solidFill>
                  <a:schemeClr val="tx1"/>
                </a:solidFill>
                <a:effectLst/>
                <a:ea typeface="Calibri" panose="020F0502020204030204" pitchFamily="34" charset="0"/>
                <a:cs typeface="Arial" panose="020B0604020202020204" pitchFamily="34" charset="0"/>
              </a:rPr>
              <a:t>     provided, and is usually expressed as a percentage. In other words, energy</a:t>
            </a:r>
            <a:br>
              <a:rPr lang="en-AU" dirty="0">
                <a:solidFill>
                  <a:schemeClr val="tx1"/>
                </a:solidFill>
                <a:effectLst/>
                <a:ea typeface="Calibri" panose="020F0502020204030204" pitchFamily="34" charset="0"/>
                <a:cs typeface="Arial" panose="020B0604020202020204" pitchFamily="34" charset="0"/>
              </a:rPr>
            </a:br>
            <a:r>
              <a:rPr lang="en-AU" dirty="0">
                <a:solidFill>
                  <a:schemeClr val="tx1"/>
                </a:solidFill>
                <a:effectLst/>
                <a:ea typeface="Calibri" panose="020F0502020204030204" pitchFamily="34" charset="0"/>
                <a:cs typeface="Arial" panose="020B0604020202020204" pitchFamily="34" charset="0"/>
              </a:rPr>
              <a:t>     efficiency is how efficiently the energy is used to provide the end-use service”</a:t>
            </a:r>
            <a:endParaRPr lang="en-AU" dirty="0">
              <a:solidFill>
                <a:schemeClr val="tx1"/>
              </a:solidFill>
            </a:endParaRPr>
          </a:p>
        </p:txBody>
      </p:sp>
      <p:sp>
        <p:nvSpPr>
          <p:cNvPr id="12" name="Quote 3">
            <a:extLst>
              <a:ext uri="{FF2B5EF4-FFF2-40B4-BE49-F238E27FC236}">
                <a16:creationId xmlns="" xmlns:a16="http://schemas.microsoft.com/office/drawing/2014/main" id="{2D7A6DFA-0F4B-41ED-9885-A26CFD6DE47B}"/>
              </a:ext>
            </a:extLst>
          </p:cNvPr>
          <p:cNvSpPr/>
          <p:nvPr/>
        </p:nvSpPr>
        <p:spPr>
          <a:xfrm>
            <a:off x="3147889" y="4381033"/>
            <a:ext cx="8873120" cy="779101"/>
          </a:xfrm>
          <a:prstGeom prst="wedgeRoundRectCallout">
            <a:avLst>
              <a:gd name="adj1" fmla="val -49014"/>
              <a:gd name="adj2" fmla="val 21069"/>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buFont typeface="Arial" panose="020B0604020202020204" pitchFamily="34" charset="0"/>
              <a:buChar char="•"/>
            </a:pPr>
            <a:r>
              <a:rPr lang="en-AU" dirty="0">
                <a:solidFill>
                  <a:schemeClr val="tx1"/>
                </a:solidFill>
                <a:sym typeface="Wingdings" panose="05000000000000000000" pitchFamily="2" charset="2"/>
              </a:rPr>
              <a:t> </a:t>
            </a:r>
            <a:r>
              <a:rPr lang="en-US" dirty="0">
                <a:solidFill>
                  <a:schemeClr val="tx1"/>
                </a:solidFill>
                <a:effectLst/>
                <a:latin typeface="Arial" panose="020B0604020202020204" pitchFamily="34" charset="0"/>
              </a:rPr>
              <a:t>“…using energy wisely and economically to sustain everyday life, live </a:t>
            </a:r>
            <a:br>
              <a:rPr lang="en-US" dirty="0">
                <a:solidFill>
                  <a:schemeClr val="tx1"/>
                </a:solidFill>
                <a:effectLst/>
                <a:latin typeface="Arial" panose="020B0604020202020204" pitchFamily="34" charset="0"/>
              </a:rPr>
            </a:br>
            <a:r>
              <a:rPr lang="en-US" dirty="0">
                <a:solidFill>
                  <a:schemeClr val="tx1"/>
                </a:solidFill>
                <a:effectLst/>
                <a:latin typeface="Arial" panose="020B0604020202020204" pitchFamily="34" charset="0"/>
              </a:rPr>
              <a:t>     comfortably and support wellbeing”</a:t>
            </a:r>
            <a:endParaRPr lang="en-AU" dirty="0">
              <a:solidFill>
                <a:schemeClr val="tx1"/>
              </a:solidFill>
            </a:endParaRPr>
          </a:p>
        </p:txBody>
      </p:sp>
      <p:sp>
        <p:nvSpPr>
          <p:cNvPr id="13" name="Quote 4 (bottom)">
            <a:extLst>
              <a:ext uri="{FF2B5EF4-FFF2-40B4-BE49-F238E27FC236}">
                <a16:creationId xmlns="" xmlns:a16="http://schemas.microsoft.com/office/drawing/2014/main" id="{A9449B8E-BD46-4B8D-81B7-58DFE4A387E4}"/>
              </a:ext>
            </a:extLst>
          </p:cNvPr>
          <p:cNvSpPr/>
          <p:nvPr/>
        </p:nvSpPr>
        <p:spPr>
          <a:xfrm>
            <a:off x="3109789" y="5547000"/>
            <a:ext cx="8995784" cy="777600"/>
          </a:xfrm>
          <a:prstGeom prst="wedgeRoundRectCallout">
            <a:avLst>
              <a:gd name="adj1" fmla="val -49436"/>
              <a:gd name="adj2" fmla="val 27752"/>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buFont typeface="Arial" panose="020B0604020202020204" pitchFamily="34" charset="0"/>
              <a:buChar char="•"/>
              <a:tabLst>
                <a:tab pos="357188" algn="l"/>
              </a:tabLst>
            </a:pPr>
            <a:r>
              <a:rPr lang="en-AU" dirty="0">
                <a:solidFill>
                  <a:schemeClr val="tx1"/>
                </a:solidFill>
                <a:sym typeface="Wingdings" panose="05000000000000000000" pitchFamily="2" charset="2"/>
              </a:rPr>
              <a:t>  </a:t>
            </a:r>
            <a:r>
              <a:rPr lang="en-US" dirty="0">
                <a:solidFill>
                  <a:schemeClr val="tx1"/>
                </a:solidFill>
                <a:effectLst/>
                <a:latin typeface="Arial" panose="020B0604020202020204" pitchFamily="34" charset="0"/>
              </a:rPr>
              <a:t>(reducing) “…the need for energy consumption (electricity, natural gas, </a:t>
            </a:r>
            <a:r>
              <a:rPr lang="en-US" dirty="0" smtClean="0">
                <a:solidFill>
                  <a:schemeClr val="tx1"/>
                </a:solidFill>
                <a:effectLst/>
                <a:latin typeface="Arial" panose="020B0604020202020204" pitchFamily="34" charset="0"/>
              </a:rPr>
              <a:t>etc.)</a:t>
            </a:r>
            <a:r>
              <a:rPr lang="en-US" dirty="0">
                <a:solidFill>
                  <a:schemeClr val="tx1"/>
                </a:solidFill>
                <a:effectLst/>
                <a:latin typeface="Arial" panose="020B0604020202020204" pitchFamily="34" charset="0"/>
              </a:rPr>
              <a:t/>
            </a:r>
            <a:br>
              <a:rPr lang="en-US" dirty="0">
                <a:solidFill>
                  <a:schemeClr val="tx1"/>
                </a:solidFill>
                <a:effectLst/>
                <a:latin typeface="Arial" panose="020B0604020202020204" pitchFamily="34" charset="0"/>
              </a:rPr>
            </a:br>
            <a:r>
              <a:rPr lang="en-US" dirty="0">
                <a:solidFill>
                  <a:schemeClr val="tx1"/>
                </a:solidFill>
                <a:effectLst/>
                <a:latin typeface="Arial" panose="020B0604020202020204" pitchFamily="34" charset="0"/>
              </a:rPr>
              <a:t>     for heating, cooling and lighting”</a:t>
            </a:r>
            <a:endParaRPr lang="en-AU" dirty="0">
              <a:solidFill>
                <a:schemeClr val="tx1"/>
              </a:solidFill>
            </a:endParaRPr>
          </a:p>
        </p:txBody>
      </p:sp>
      <p:sp>
        <p:nvSpPr>
          <p:cNvPr id="6" name="NCC Explanation text">
            <a:extLst>
              <a:ext uri="{FF2B5EF4-FFF2-40B4-BE49-F238E27FC236}">
                <a16:creationId xmlns="" xmlns:a16="http://schemas.microsoft.com/office/drawing/2014/main" id="{4713189D-D247-4967-BC02-BC5E65145AFF}"/>
              </a:ext>
            </a:extLst>
          </p:cNvPr>
          <p:cNvSpPr txBox="1"/>
          <p:nvPr/>
        </p:nvSpPr>
        <p:spPr>
          <a:xfrm>
            <a:off x="3167743" y="2008415"/>
            <a:ext cx="8671603" cy="4539704"/>
          </a:xfrm>
          <a:prstGeom prst="rect">
            <a:avLst/>
          </a:prstGeom>
          <a:noFill/>
        </p:spPr>
        <p:txBody>
          <a:bodyPr wrap="square" rtlCol="0">
            <a:spAutoFit/>
          </a:bodyPr>
          <a:lstStyle/>
          <a:p>
            <a:pPr marL="342900" indent="-342900">
              <a:spcBef>
                <a:spcPts val="300"/>
              </a:spcBef>
              <a:spcAft>
                <a:spcPts val="300"/>
              </a:spcAft>
              <a:buFont typeface="Arial" panose="020B0604020202020204" pitchFamily="34" charset="0"/>
              <a:buChar char="•"/>
            </a:pPr>
            <a:r>
              <a:rPr lang="en-AU" sz="2400" dirty="0"/>
              <a:t>Reducing the energy required to operate a building according to its purpose</a:t>
            </a:r>
          </a:p>
          <a:p>
            <a:pPr marL="342900" indent="-342900">
              <a:spcBef>
                <a:spcPts val="300"/>
              </a:spcBef>
              <a:spcAft>
                <a:spcPts val="300"/>
              </a:spcAft>
              <a:buFont typeface="Arial" panose="020B0604020202020204" pitchFamily="34" charset="0"/>
              <a:buChar char="•"/>
            </a:pPr>
            <a:r>
              <a:rPr lang="en-AU" sz="2400" dirty="0"/>
              <a:t>Two key aspects:</a:t>
            </a:r>
          </a:p>
          <a:p>
            <a:pPr marL="742950" lvl="1" indent="-285750">
              <a:spcBef>
                <a:spcPts val="300"/>
              </a:spcBef>
              <a:spcAft>
                <a:spcPts val="300"/>
              </a:spcAft>
              <a:buFont typeface="Arial" panose="020B0604020202020204" pitchFamily="34" charset="0"/>
              <a:buChar char="•"/>
            </a:pPr>
            <a:r>
              <a:rPr lang="en-AU" sz="2400" dirty="0"/>
              <a:t>Minimising the use of mechanical heating and cooling to maintain a comfortable temperature within a building</a:t>
            </a:r>
          </a:p>
          <a:p>
            <a:pPr marL="742950" lvl="1" indent="-285750">
              <a:spcBef>
                <a:spcPts val="300"/>
              </a:spcBef>
              <a:spcAft>
                <a:spcPts val="300"/>
              </a:spcAft>
              <a:buFont typeface="Arial" panose="020B0604020202020204" pitchFamily="34" charset="0"/>
              <a:buChar char="•"/>
            </a:pPr>
            <a:r>
              <a:rPr lang="en-AU" sz="2400" dirty="0"/>
              <a:t>Efficient use of power to operate a building’s services</a:t>
            </a:r>
          </a:p>
          <a:p>
            <a:pPr marL="285750" indent="-285750">
              <a:spcBef>
                <a:spcPts val="300"/>
              </a:spcBef>
              <a:spcAft>
                <a:spcPts val="300"/>
              </a:spcAft>
              <a:buFont typeface="Arial" panose="020B0604020202020204" pitchFamily="34" charset="0"/>
              <a:buChar char="•"/>
            </a:pPr>
            <a:r>
              <a:rPr lang="en-AU" sz="2400" dirty="0" smtClean="0"/>
              <a:t>Performance </a:t>
            </a:r>
            <a:r>
              <a:rPr lang="en-AU" sz="2400" dirty="0"/>
              <a:t>Requirements for </a:t>
            </a:r>
            <a:r>
              <a:rPr lang="en-AU" sz="2400" dirty="0" smtClean="0"/>
              <a:t>both ‘commercial</a:t>
            </a:r>
            <a:r>
              <a:rPr lang="en-AU" sz="2400" dirty="0"/>
              <a:t>’ </a:t>
            </a:r>
            <a:r>
              <a:rPr lang="en-AU" sz="2400" dirty="0" smtClean="0"/>
              <a:t/>
            </a:r>
            <a:br>
              <a:rPr lang="en-AU" sz="2400" dirty="0" smtClean="0"/>
            </a:br>
            <a:r>
              <a:rPr lang="en-AU" sz="2400" dirty="0" smtClean="0"/>
              <a:t>(Class </a:t>
            </a:r>
            <a:r>
              <a:rPr lang="en-AU" sz="2400" dirty="0"/>
              <a:t>2-9) buildings </a:t>
            </a:r>
            <a:r>
              <a:rPr lang="en-AU" sz="2400" dirty="0" smtClean="0"/>
              <a:t>and ‘domestic</a:t>
            </a:r>
            <a:r>
              <a:rPr lang="en-AU" sz="2400" dirty="0"/>
              <a:t>’ buildings (Class 1 and Class 10)</a:t>
            </a:r>
          </a:p>
          <a:p>
            <a:pPr marL="285750" indent="-285750">
              <a:spcBef>
                <a:spcPts val="300"/>
              </a:spcBef>
              <a:spcAft>
                <a:spcPts val="300"/>
              </a:spcAft>
              <a:buFont typeface="Arial" panose="020B0604020202020204" pitchFamily="34" charset="0"/>
              <a:buChar char="•"/>
            </a:pPr>
            <a:r>
              <a:rPr lang="en-AU" sz="2400" dirty="0"/>
              <a:t>Specific performance required depends on factors such as the location of the building</a:t>
            </a:r>
          </a:p>
        </p:txBody>
      </p:sp>
      <p:pic>
        <p:nvPicPr>
          <p:cNvPr id="14"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230999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150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3500"/>
                            </p:stCondLst>
                            <p:childTnLst>
                              <p:par>
                                <p:cTn id="19" presetID="2" presetClass="entr" presetSubtype="2" fill="hold" grpId="0" nodeType="afterEffect">
                                  <p:stCondLst>
                                    <p:cond delay="1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000" fill="hold"/>
                                        <p:tgtEl>
                                          <p:spTgt spid="12"/>
                                        </p:tgtEl>
                                        <p:attrNameLst>
                                          <p:attrName>ppt_x</p:attrName>
                                        </p:attrNameLst>
                                      </p:cBhvr>
                                      <p:tavLst>
                                        <p:tav tm="0">
                                          <p:val>
                                            <p:strVal val="1+#ppt_w/2"/>
                                          </p:val>
                                        </p:tav>
                                        <p:tav tm="100000">
                                          <p:val>
                                            <p:strVal val="#ppt_x"/>
                                          </p:val>
                                        </p:tav>
                                      </p:tavLst>
                                    </p:anim>
                                    <p:anim calcmode="lin" valueType="num">
                                      <p:cBhvr additive="base">
                                        <p:cTn id="22" dur="1000" fill="hold"/>
                                        <p:tgtEl>
                                          <p:spTgt spid="12"/>
                                        </p:tgtEl>
                                        <p:attrNameLst>
                                          <p:attrName>ppt_y</p:attrName>
                                        </p:attrNameLst>
                                      </p:cBhvr>
                                      <p:tavLst>
                                        <p:tav tm="0">
                                          <p:val>
                                            <p:strVal val="#ppt_y"/>
                                          </p:val>
                                        </p:tav>
                                        <p:tav tm="100000">
                                          <p:val>
                                            <p:strVal val="#ppt_y"/>
                                          </p:val>
                                        </p:tav>
                                      </p:tavLst>
                                    </p:anim>
                                  </p:childTnLst>
                                </p:cTn>
                              </p:par>
                            </p:childTnLst>
                          </p:cTn>
                        </p:par>
                        <p:par>
                          <p:cTn id="23" fill="hold">
                            <p:stCondLst>
                              <p:cond delay="6000"/>
                            </p:stCondLst>
                            <p:childTnLst>
                              <p:par>
                                <p:cTn id="24" presetID="2" presetClass="entr" presetSubtype="2" fill="hold" grpId="0" nodeType="afterEffect">
                                  <p:stCondLst>
                                    <p:cond delay="150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1+#ppt_w/2"/>
                                          </p:val>
                                        </p:tav>
                                        <p:tav tm="100000">
                                          <p:val>
                                            <p:strVal val="#ppt_x"/>
                                          </p:val>
                                        </p:tav>
                                      </p:tavLst>
                                    </p:anim>
                                    <p:anim calcmode="lin" valueType="num">
                                      <p:cBhvr additive="base">
                                        <p:cTn id="27"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9" presetClass="exit" presetSubtype="0" fill="hold" grpId="1" nodeType="withEffect">
                                  <p:stCondLst>
                                    <p:cond delay="0"/>
                                  </p:stCondLst>
                                  <p:childTnLst>
                                    <p:animEffect transition="out" filter="dissolv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9" presetClass="exit" presetSubtype="0" fill="hold" grpId="1" nodeType="withEffect">
                                  <p:stCondLst>
                                    <p:cond delay="0"/>
                                  </p:stCondLst>
                                  <p:childTnLst>
                                    <p:animEffect transition="out" filter="dissolv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par>
                          <p:cTn id="42" fill="hold">
                            <p:stCondLst>
                              <p:cond delay="500"/>
                            </p:stCondLst>
                            <p:childTnLst>
                              <p:par>
                                <p:cTn id="43" presetID="9" presetClass="entr" presetSubtype="0"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dissolve">
                                      <p:cBhvr>
                                        <p:cTn id="45" dur="500"/>
                                        <p:tgtEl>
                                          <p:spTgt spid="5"/>
                                        </p:tgtEl>
                                      </p:cBhvr>
                                    </p:animEffect>
                                  </p:childTnLst>
                                </p:cTn>
                              </p:par>
                            </p:childTnLst>
                          </p:cTn>
                        </p:par>
                        <p:par>
                          <p:cTn id="46" fill="hold">
                            <p:stCondLst>
                              <p:cond delay="1000"/>
                            </p:stCondLst>
                            <p:childTnLst>
                              <p:par>
                                <p:cTn id="47" presetID="9"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dissolv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0" grpId="1"/>
      <p:bldP spid="11" grpId="0"/>
      <p:bldP spid="11" grpId="1"/>
      <p:bldP spid="12" grpId="0"/>
      <p:bldP spid="12" grpId="1"/>
      <p:bldP spid="13" grpId="0"/>
      <p:bldP spid="13" grpId="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CDB8DAF7-9BE0-4542-85EF-5D004DEDC687}"/>
              </a:ext>
            </a:extLst>
          </p:cNvPr>
          <p:cNvSpPr>
            <a:spLocks noGrp="1"/>
          </p:cNvSpPr>
          <p:nvPr>
            <p:ph type="body" sz="quarter" idx="11"/>
          </p:nvPr>
        </p:nvSpPr>
        <p:spPr/>
        <p:txBody>
          <a:bodyPr/>
          <a:lstStyle/>
          <a:p>
            <a:r>
              <a:rPr lang="en-AU" dirty="0"/>
              <a:t>Why is energy efficiency important?</a:t>
            </a:r>
          </a:p>
        </p:txBody>
      </p:sp>
      <p:pic>
        <p:nvPicPr>
          <p:cNvPr id="4" name="Global warming illustration" descr="Image illustrating how the mechanism behind global warming. It shows sunrays hitting the earth and some being reflected back, with a proportion the heat being blocked by gas emissions.">
            <a:extLst>
              <a:ext uri="{FF2B5EF4-FFF2-40B4-BE49-F238E27FC236}">
                <a16:creationId xmlns="" xmlns:a16="http://schemas.microsoft.com/office/drawing/2014/main" id="{F1B7A23E-2995-4E67-82EF-4016C4B42B69}"/>
              </a:ext>
            </a:extLst>
          </p:cNvPr>
          <p:cNvPicPr>
            <a:picLocks noChangeAspect="1"/>
          </p:cNvPicPr>
          <p:nvPr/>
        </p:nvPicPr>
        <p:blipFill>
          <a:blip r:embed="rId4"/>
          <a:stretch>
            <a:fillRect/>
          </a:stretch>
        </p:blipFill>
        <p:spPr>
          <a:xfrm>
            <a:off x="380682" y="2054790"/>
            <a:ext cx="5440479" cy="4368870"/>
          </a:xfrm>
          <a:prstGeom prst="rect">
            <a:avLst/>
          </a:prstGeom>
        </p:spPr>
      </p:pic>
      <p:sp>
        <p:nvSpPr>
          <p:cNvPr id="5" name="Bullet point text">
            <a:extLst>
              <a:ext uri="{FF2B5EF4-FFF2-40B4-BE49-F238E27FC236}">
                <a16:creationId xmlns="" xmlns:a16="http://schemas.microsoft.com/office/drawing/2014/main" id="{94E02D22-5B25-45C6-AB20-67669ED49435}"/>
              </a:ext>
            </a:extLst>
          </p:cNvPr>
          <p:cNvSpPr txBox="1"/>
          <p:nvPr/>
        </p:nvSpPr>
        <p:spPr>
          <a:xfrm>
            <a:off x="6462078" y="2054790"/>
            <a:ext cx="5349240" cy="3241913"/>
          </a:xfrm>
          <a:prstGeom prst="rect">
            <a:avLst/>
          </a:prstGeom>
          <a:noFill/>
        </p:spPr>
        <p:txBody>
          <a:bodyPr wrap="square" rtlCol="0">
            <a:spAutoFit/>
          </a:bodyPr>
          <a:lstStyle/>
          <a:p>
            <a:pPr marL="342900" indent="-342900">
              <a:buFont typeface="Arial" panose="020B0604020202020204" pitchFamily="34" charset="0"/>
              <a:buChar char="•"/>
            </a:pPr>
            <a:r>
              <a:rPr lang="en-AU" sz="2200" dirty="0"/>
              <a:t>Human induced climate change arising from greenhouse gas (GHG) emissions is a concern.</a:t>
            </a:r>
          </a:p>
          <a:p>
            <a:pPr marL="342900" indent="-342900">
              <a:spcBef>
                <a:spcPts val="200"/>
              </a:spcBef>
              <a:spcAft>
                <a:spcPts val="600"/>
              </a:spcAft>
              <a:buFont typeface="Arial" panose="020B0604020202020204" pitchFamily="34" charset="0"/>
              <a:buChar char="•"/>
            </a:pPr>
            <a:r>
              <a:rPr lang="en-AU" sz="2200" dirty="0" smtClean="0"/>
              <a:t>Australia’s </a:t>
            </a:r>
            <a:r>
              <a:rPr lang="en-AU" sz="2200" dirty="0"/>
              <a:t>building and construction </a:t>
            </a:r>
            <a:r>
              <a:rPr lang="en-AU" sz="2200" dirty="0" smtClean="0"/>
              <a:t>sector is </a:t>
            </a:r>
            <a:r>
              <a:rPr lang="en-AU" sz="2200" dirty="0"/>
              <a:t>having an increasing impact on society and on our environment</a:t>
            </a:r>
          </a:p>
          <a:p>
            <a:pPr marL="342900" indent="-342900">
              <a:buFont typeface="Arial" panose="020B0604020202020204" pitchFamily="34" charset="0"/>
              <a:buChar char="•"/>
            </a:pPr>
            <a:r>
              <a:rPr lang="en-US" sz="2200" dirty="0"/>
              <a:t>Energy used in buildings accounts for around 20% of all energy related greenhouse gas emissions. </a:t>
            </a:r>
            <a:endParaRPr lang="en-AU" sz="2200" dirty="0"/>
          </a:p>
        </p:txBody>
      </p:sp>
      <p:pic>
        <p:nvPicPr>
          <p:cNvPr id="6"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2B5E5CB9-ACE2-44C9-A0CA-6C27F714DC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3376672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CDB8DAF7-9BE0-4542-85EF-5D004DEDC687}"/>
              </a:ext>
            </a:extLst>
          </p:cNvPr>
          <p:cNvSpPr>
            <a:spLocks noGrp="1"/>
          </p:cNvSpPr>
          <p:nvPr>
            <p:ph type="body" sz="quarter" idx="11"/>
          </p:nvPr>
        </p:nvSpPr>
        <p:spPr/>
        <p:txBody>
          <a:bodyPr/>
          <a:lstStyle/>
          <a:p>
            <a:r>
              <a:rPr lang="en-AU" dirty="0"/>
              <a:t>Key energy efficiency concepts 1</a:t>
            </a:r>
          </a:p>
        </p:txBody>
      </p:sp>
      <p:pic>
        <p:nvPicPr>
          <p:cNvPr id="7" name="Illustration" descr="An image showing a house and garage. The building has an evaporative cooler on the roof and a heater inside. Various graphic elements depict ventilation coming in a window, the climate the building is in, and the loss of heat through the roof of the building.">
            <a:extLst>
              <a:ext uri="{FF2B5EF4-FFF2-40B4-BE49-F238E27FC236}">
                <a16:creationId xmlns="" xmlns:a16="http://schemas.microsoft.com/office/drawing/2014/main" id="{D21F548A-F082-4DA6-AE43-D30FCF4C9A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00300" y="2142283"/>
            <a:ext cx="7020837" cy="4127888"/>
          </a:xfrm>
          <a:prstGeom prst="rect">
            <a:avLst/>
          </a:prstGeom>
        </p:spPr>
      </p:pic>
      <p:sp>
        <p:nvSpPr>
          <p:cNvPr id="8" name="Climate Zone textbox">
            <a:extLst>
              <a:ext uri="{FF2B5EF4-FFF2-40B4-BE49-F238E27FC236}">
                <a16:creationId xmlns="" xmlns:a16="http://schemas.microsoft.com/office/drawing/2014/main" id="{D8D97E65-9A6E-442D-AD57-DC88A1003346}"/>
              </a:ext>
            </a:extLst>
          </p:cNvPr>
          <p:cNvSpPr txBox="1"/>
          <p:nvPr/>
        </p:nvSpPr>
        <p:spPr>
          <a:xfrm>
            <a:off x="8388318" y="2506767"/>
            <a:ext cx="1620000" cy="307777"/>
          </a:xfrm>
          <a:prstGeom prst="rect">
            <a:avLst/>
          </a:prstGeom>
          <a:noFill/>
        </p:spPr>
        <p:txBody>
          <a:bodyPr wrap="square" rtlCol="0">
            <a:spAutoFit/>
          </a:bodyPr>
          <a:lstStyle/>
          <a:p>
            <a:r>
              <a:rPr lang="en-AU" sz="1400" b="1" u="sng" dirty="0">
                <a:solidFill>
                  <a:schemeClr val="accent1"/>
                </a:solidFill>
              </a:rPr>
              <a:t>Climate zone</a:t>
            </a:r>
          </a:p>
        </p:txBody>
      </p:sp>
      <p:sp>
        <p:nvSpPr>
          <p:cNvPr id="9" name="Building fabric textbox">
            <a:extLst>
              <a:ext uri="{FF2B5EF4-FFF2-40B4-BE49-F238E27FC236}">
                <a16:creationId xmlns="" xmlns:a16="http://schemas.microsoft.com/office/drawing/2014/main" id="{BE010ACC-0570-4F21-AC1E-DD9D17E07E10}"/>
              </a:ext>
            </a:extLst>
          </p:cNvPr>
          <p:cNvSpPr txBox="1"/>
          <p:nvPr/>
        </p:nvSpPr>
        <p:spPr>
          <a:xfrm>
            <a:off x="8581298" y="4594489"/>
            <a:ext cx="1447800" cy="307777"/>
          </a:xfrm>
          <a:prstGeom prst="rect">
            <a:avLst/>
          </a:prstGeom>
          <a:noFill/>
        </p:spPr>
        <p:txBody>
          <a:bodyPr wrap="square" rtlCol="0">
            <a:spAutoFit/>
          </a:bodyPr>
          <a:lstStyle/>
          <a:p>
            <a:r>
              <a:rPr lang="en-AU" sz="1400" b="1" u="sng" dirty="0">
                <a:solidFill>
                  <a:schemeClr val="accent1"/>
                </a:solidFill>
              </a:rPr>
              <a:t>Building fabric</a:t>
            </a:r>
          </a:p>
        </p:txBody>
      </p:sp>
      <p:sp>
        <p:nvSpPr>
          <p:cNvPr id="10" name="Building envelope textbox">
            <a:extLst>
              <a:ext uri="{FF2B5EF4-FFF2-40B4-BE49-F238E27FC236}">
                <a16:creationId xmlns="" xmlns:a16="http://schemas.microsoft.com/office/drawing/2014/main" id="{B3FBBFF2-E426-4622-9F07-C5B4F47A9EFA}"/>
              </a:ext>
            </a:extLst>
          </p:cNvPr>
          <p:cNvSpPr txBox="1"/>
          <p:nvPr/>
        </p:nvSpPr>
        <p:spPr>
          <a:xfrm>
            <a:off x="1931471" y="5339055"/>
            <a:ext cx="1849159" cy="307777"/>
          </a:xfrm>
          <a:prstGeom prst="rect">
            <a:avLst/>
          </a:prstGeom>
          <a:noFill/>
        </p:spPr>
        <p:txBody>
          <a:bodyPr wrap="square" rtlCol="0">
            <a:spAutoFit/>
          </a:bodyPr>
          <a:lstStyle/>
          <a:p>
            <a:pPr algn="ctr"/>
            <a:r>
              <a:rPr lang="en-AU" sz="1400" b="1" u="sng" dirty="0">
                <a:solidFill>
                  <a:schemeClr val="accent1"/>
                </a:solidFill>
              </a:rPr>
              <a:t>Building envelope</a:t>
            </a:r>
          </a:p>
        </p:txBody>
      </p:sp>
      <p:sp>
        <p:nvSpPr>
          <p:cNvPr id="11" name="Heating load textbox">
            <a:extLst>
              <a:ext uri="{FF2B5EF4-FFF2-40B4-BE49-F238E27FC236}">
                <a16:creationId xmlns="" xmlns:a16="http://schemas.microsoft.com/office/drawing/2014/main" id="{6421AE6C-ED2C-427E-8A08-5943F2E42AC2}"/>
              </a:ext>
            </a:extLst>
          </p:cNvPr>
          <p:cNvSpPr txBox="1"/>
          <p:nvPr/>
        </p:nvSpPr>
        <p:spPr>
          <a:xfrm>
            <a:off x="5557156" y="4724154"/>
            <a:ext cx="1268185" cy="307778"/>
          </a:xfrm>
          <a:prstGeom prst="rect">
            <a:avLst/>
          </a:prstGeom>
          <a:noFill/>
        </p:spPr>
        <p:txBody>
          <a:bodyPr wrap="square" rtlCol="0">
            <a:spAutoFit/>
          </a:bodyPr>
          <a:lstStyle/>
          <a:p>
            <a:r>
              <a:rPr lang="en-AU" sz="1400" b="1" u="sng" dirty="0">
                <a:solidFill>
                  <a:schemeClr val="accent1"/>
                </a:solidFill>
              </a:rPr>
              <a:t>Heating load</a:t>
            </a:r>
          </a:p>
        </p:txBody>
      </p:sp>
      <p:sp>
        <p:nvSpPr>
          <p:cNvPr id="12" name="Cooling load textbox">
            <a:extLst>
              <a:ext uri="{FF2B5EF4-FFF2-40B4-BE49-F238E27FC236}">
                <a16:creationId xmlns="" xmlns:a16="http://schemas.microsoft.com/office/drawing/2014/main" id="{303F01AE-EBBC-4715-B8D9-002DBDC45D29}"/>
              </a:ext>
            </a:extLst>
          </p:cNvPr>
          <p:cNvSpPr txBox="1"/>
          <p:nvPr/>
        </p:nvSpPr>
        <p:spPr>
          <a:xfrm>
            <a:off x="3495292" y="2536797"/>
            <a:ext cx="1268185" cy="307778"/>
          </a:xfrm>
          <a:prstGeom prst="rect">
            <a:avLst/>
          </a:prstGeom>
          <a:noFill/>
        </p:spPr>
        <p:txBody>
          <a:bodyPr wrap="square" rtlCol="0">
            <a:spAutoFit/>
          </a:bodyPr>
          <a:lstStyle/>
          <a:p>
            <a:r>
              <a:rPr lang="en-AU" sz="1400" b="1" u="sng" dirty="0">
                <a:solidFill>
                  <a:schemeClr val="accent1"/>
                </a:solidFill>
              </a:rPr>
              <a:t>Cooling load</a:t>
            </a:r>
          </a:p>
        </p:txBody>
      </p:sp>
      <p:sp>
        <p:nvSpPr>
          <p:cNvPr id="13" name="Conditioned space textbox">
            <a:extLst>
              <a:ext uri="{FF2B5EF4-FFF2-40B4-BE49-F238E27FC236}">
                <a16:creationId xmlns="" xmlns:a16="http://schemas.microsoft.com/office/drawing/2014/main" id="{7DB29E58-A765-48A7-A2E6-19E097FBB495}"/>
              </a:ext>
            </a:extLst>
          </p:cNvPr>
          <p:cNvSpPr txBox="1"/>
          <p:nvPr/>
        </p:nvSpPr>
        <p:spPr>
          <a:xfrm>
            <a:off x="3956343" y="4255295"/>
            <a:ext cx="1774371" cy="307777"/>
          </a:xfrm>
          <a:prstGeom prst="rect">
            <a:avLst/>
          </a:prstGeom>
          <a:noFill/>
        </p:spPr>
        <p:txBody>
          <a:bodyPr wrap="square" rtlCol="0">
            <a:spAutoFit/>
          </a:bodyPr>
          <a:lstStyle/>
          <a:p>
            <a:r>
              <a:rPr lang="en-AU" sz="1400" b="1" u="sng" dirty="0">
                <a:solidFill>
                  <a:schemeClr val="accent1"/>
                </a:solidFill>
              </a:rPr>
              <a:t>Conditioned space</a:t>
            </a:r>
          </a:p>
        </p:txBody>
      </p:sp>
      <p:sp>
        <p:nvSpPr>
          <p:cNvPr id="14" name="Unconditioned space textbox">
            <a:extLst>
              <a:ext uri="{FF2B5EF4-FFF2-40B4-BE49-F238E27FC236}">
                <a16:creationId xmlns="" xmlns:a16="http://schemas.microsoft.com/office/drawing/2014/main" id="{36720AF1-840A-4757-ABDA-C07500EF9639}"/>
              </a:ext>
            </a:extLst>
          </p:cNvPr>
          <p:cNvSpPr txBox="1"/>
          <p:nvPr/>
        </p:nvSpPr>
        <p:spPr>
          <a:xfrm>
            <a:off x="6895014" y="4219318"/>
            <a:ext cx="1715238" cy="523220"/>
          </a:xfrm>
          <a:prstGeom prst="rect">
            <a:avLst/>
          </a:prstGeom>
          <a:noFill/>
        </p:spPr>
        <p:txBody>
          <a:bodyPr wrap="square" rtlCol="0">
            <a:spAutoFit/>
          </a:bodyPr>
          <a:lstStyle/>
          <a:p>
            <a:pPr algn="ctr"/>
            <a:r>
              <a:rPr lang="en-AU" sz="1400" b="1" u="sng" dirty="0">
                <a:solidFill>
                  <a:schemeClr val="accent1"/>
                </a:solidFill>
              </a:rPr>
              <a:t>Non-conditioned space</a:t>
            </a:r>
          </a:p>
        </p:txBody>
      </p:sp>
      <p:sp>
        <p:nvSpPr>
          <p:cNvPr id="15" name="Ventilation textbox">
            <a:extLst>
              <a:ext uri="{FF2B5EF4-FFF2-40B4-BE49-F238E27FC236}">
                <a16:creationId xmlns="" xmlns:a16="http://schemas.microsoft.com/office/drawing/2014/main" id="{8BCDCE99-AC7F-412C-83C6-2332BA38325F}"/>
              </a:ext>
            </a:extLst>
          </p:cNvPr>
          <p:cNvSpPr txBox="1"/>
          <p:nvPr/>
        </p:nvSpPr>
        <p:spPr>
          <a:xfrm>
            <a:off x="2525131" y="4119001"/>
            <a:ext cx="1143447" cy="307777"/>
          </a:xfrm>
          <a:prstGeom prst="rect">
            <a:avLst/>
          </a:prstGeom>
          <a:noFill/>
        </p:spPr>
        <p:txBody>
          <a:bodyPr wrap="square" rtlCol="0">
            <a:spAutoFit/>
          </a:bodyPr>
          <a:lstStyle/>
          <a:p>
            <a:r>
              <a:rPr lang="en-AU" sz="1400" b="1" u="sng" dirty="0">
                <a:solidFill>
                  <a:schemeClr val="accent1"/>
                </a:solidFill>
              </a:rPr>
              <a:t>Ventilation</a:t>
            </a:r>
          </a:p>
        </p:txBody>
      </p:sp>
      <p:sp>
        <p:nvSpPr>
          <p:cNvPr id="74" name="Thermal mass textbox">
            <a:extLst>
              <a:ext uri="{FF2B5EF4-FFF2-40B4-BE49-F238E27FC236}">
                <a16:creationId xmlns="" xmlns:a16="http://schemas.microsoft.com/office/drawing/2014/main" id="{C8140AFD-97A1-47EE-B732-409CAB02F451}"/>
              </a:ext>
            </a:extLst>
          </p:cNvPr>
          <p:cNvSpPr txBox="1"/>
          <p:nvPr/>
        </p:nvSpPr>
        <p:spPr>
          <a:xfrm>
            <a:off x="4492097" y="5816358"/>
            <a:ext cx="1506354" cy="307777"/>
          </a:xfrm>
          <a:prstGeom prst="rect">
            <a:avLst/>
          </a:prstGeom>
          <a:noFill/>
        </p:spPr>
        <p:txBody>
          <a:bodyPr wrap="square" rtlCol="0">
            <a:spAutoFit/>
          </a:bodyPr>
          <a:lstStyle/>
          <a:p>
            <a:r>
              <a:rPr lang="en-AU" sz="1400" b="1" u="sng" dirty="0">
                <a:solidFill>
                  <a:schemeClr val="accent1"/>
                </a:solidFill>
              </a:rPr>
              <a:t>Thermal mass</a:t>
            </a:r>
          </a:p>
        </p:txBody>
      </p:sp>
      <p:grpSp>
        <p:nvGrpSpPr>
          <p:cNvPr id="25" name="Climate popup group">
            <a:extLst>
              <a:ext uri="{FF2B5EF4-FFF2-40B4-BE49-F238E27FC236}">
                <a16:creationId xmlns="" xmlns:a16="http://schemas.microsoft.com/office/drawing/2014/main" id="{F91311BE-3E2C-4237-82E1-A0C7938D09B4}"/>
              </a:ext>
            </a:extLst>
          </p:cNvPr>
          <p:cNvGrpSpPr/>
          <p:nvPr/>
        </p:nvGrpSpPr>
        <p:grpSpPr>
          <a:xfrm>
            <a:off x="334962" y="1785818"/>
            <a:ext cx="11584895" cy="4757857"/>
            <a:chOff x="334962" y="1785818"/>
            <a:chExt cx="11584895" cy="4757857"/>
          </a:xfrm>
        </p:grpSpPr>
        <p:sp>
          <p:nvSpPr>
            <p:cNvPr id="17" name="Climate zone Popup box">
              <a:extLst>
                <a:ext uri="{FF2B5EF4-FFF2-40B4-BE49-F238E27FC236}">
                  <a16:creationId xmlns="" xmlns:a16="http://schemas.microsoft.com/office/drawing/2014/main" id="{AEB3FCF6-E858-4A9E-99E1-34BA943F0118}"/>
                </a:ext>
              </a:extLst>
            </p:cNvPr>
            <p:cNvSpPr/>
            <p:nvPr/>
          </p:nvSpPr>
          <p:spPr>
            <a:xfrm>
              <a:off x="334962" y="1785818"/>
              <a:ext cx="11584895" cy="475785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n>
                  <a:solidFill>
                    <a:schemeClr val="accent1"/>
                  </a:solidFill>
                </a:ln>
                <a:solidFill>
                  <a:schemeClr val="bg1"/>
                </a:solidFill>
              </a:endParaRPr>
            </a:p>
          </p:txBody>
        </p:sp>
        <p:sp>
          <p:nvSpPr>
            <p:cNvPr id="19" name="Climate Zone Popup - text box">
              <a:extLst>
                <a:ext uri="{FF2B5EF4-FFF2-40B4-BE49-F238E27FC236}">
                  <a16:creationId xmlns="" xmlns:a16="http://schemas.microsoft.com/office/drawing/2014/main" id="{A6D3BA34-1F21-49E3-8AD0-D510D892C376}"/>
                </a:ext>
              </a:extLst>
            </p:cNvPr>
            <p:cNvSpPr txBox="1"/>
            <p:nvPr/>
          </p:nvSpPr>
          <p:spPr>
            <a:xfrm>
              <a:off x="692372" y="2010981"/>
              <a:ext cx="4679728" cy="4247317"/>
            </a:xfrm>
            <a:prstGeom prst="rect">
              <a:avLst/>
            </a:prstGeom>
            <a:noFill/>
          </p:spPr>
          <p:txBody>
            <a:bodyPr wrap="square" rtlCol="0">
              <a:spAutoFit/>
            </a:bodyPr>
            <a:lstStyle/>
            <a:p>
              <a:pPr>
                <a:spcBef>
                  <a:spcPts val="200"/>
                </a:spcBef>
                <a:spcAft>
                  <a:spcPts val="200"/>
                </a:spcAft>
              </a:pPr>
              <a:r>
                <a:rPr lang="en-AU" sz="2000" dirty="0"/>
                <a:t>The NCC recognises 8 different </a:t>
              </a:r>
              <a:r>
                <a:rPr lang="en-AU" sz="2000" b="1" dirty="0">
                  <a:solidFill>
                    <a:schemeClr val="accent2"/>
                  </a:solidFill>
                </a:rPr>
                <a:t>climate zones</a:t>
              </a:r>
              <a:r>
                <a:rPr lang="en-AU" sz="2000" dirty="0"/>
                <a:t> across Australia. </a:t>
              </a:r>
            </a:p>
            <a:p>
              <a:pPr>
                <a:spcBef>
                  <a:spcPts val="200"/>
                </a:spcBef>
                <a:spcAft>
                  <a:spcPts val="200"/>
                </a:spcAft>
              </a:pPr>
              <a:r>
                <a:rPr lang="en-AU" sz="2000" dirty="0"/>
                <a:t>They reflect areas with similar climates, such that similar building design features can be used to improve the energy efficiency of buildings in each zone.</a:t>
              </a:r>
            </a:p>
            <a:p>
              <a:pPr>
                <a:spcBef>
                  <a:spcPts val="200"/>
                </a:spcBef>
                <a:spcAft>
                  <a:spcPts val="200"/>
                </a:spcAft>
              </a:pPr>
              <a:r>
                <a:rPr lang="en-AU" sz="2000" dirty="0"/>
                <a:t>The specific requirements of the NCC energy efficiency Performance Requirements vary by climate zone.</a:t>
              </a:r>
            </a:p>
            <a:p>
              <a:pPr>
                <a:spcBef>
                  <a:spcPts val="200"/>
                </a:spcBef>
                <a:spcAft>
                  <a:spcPts val="200"/>
                </a:spcAft>
              </a:pPr>
              <a:r>
                <a:rPr lang="en-AU" sz="2000" dirty="0"/>
                <a:t>Climate zones are described in Schedule </a:t>
              </a:r>
              <a:r>
                <a:rPr lang="en-AU" sz="2000" dirty="0" smtClean="0"/>
                <a:t>1 </a:t>
              </a:r>
              <a:r>
                <a:rPr lang="en-AU" sz="2000" dirty="0"/>
                <a:t>Definitions in any Volume of the NCC. </a:t>
              </a:r>
            </a:p>
          </p:txBody>
        </p:sp>
        <p:pic>
          <p:nvPicPr>
            <p:cNvPr id="24" name="Climate zone map" descr="Figure 2 from Schedule 3 Definitions in (any volume of) the NCC. It shows the different climate zones used for determining requirements for thermal design.">
              <a:extLst>
                <a:ext uri="{FF2B5EF4-FFF2-40B4-BE49-F238E27FC236}">
                  <a16:creationId xmlns="" xmlns:a16="http://schemas.microsoft.com/office/drawing/2014/main" id="{F4195B09-871E-416C-B70B-812F35C9F0C3}"/>
                </a:ext>
              </a:extLst>
            </p:cNvPr>
            <p:cNvPicPr>
              <a:picLocks noChangeAspect="1"/>
            </p:cNvPicPr>
            <p:nvPr/>
          </p:nvPicPr>
          <p:blipFill>
            <a:blip r:embed="rId5"/>
            <a:stretch>
              <a:fillRect/>
            </a:stretch>
          </p:blipFill>
          <p:spPr>
            <a:xfrm>
              <a:off x="5795051" y="2462364"/>
              <a:ext cx="5966290" cy="3660890"/>
            </a:xfrm>
            <a:prstGeom prst="rect">
              <a:avLst/>
            </a:prstGeom>
          </p:spPr>
        </p:pic>
      </p:grpSp>
      <p:grpSp>
        <p:nvGrpSpPr>
          <p:cNvPr id="41" name="Building fabric/envelope popup">
            <a:extLst>
              <a:ext uri="{FF2B5EF4-FFF2-40B4-BE49-F238E27FC236}">
                <a16:creationId xmlns="" xmlns:a16="http://schemas.microsoft.com/office/drawing/2014/main" id="{3BDDB044-DB12-4637-936D-4F75B5AF4350}"/>
              </a:ext>
            </a:extLst>
          </p:cNvPr>
          <p:cNvGrpSpPr/>
          <p:nvPr/>
        </p:nvGrpSpPr>
        <p:grpSpPr>
          <a:xfrm>
            <a:off x="334800" y="1785600"/>
            <a:ext cx="11584895" cy="4757857"/>
            <a:chOff x="334800" y="1785600"/>
            <a:chExt cx="11584895" cy="4757857"/>
          </a:xfrm>
        </p:grpSpPr>
        <p:sp>
          <p:nvSpPr>
            <p:cNvPr id="29" name="Background to Popup box">
              <a:extLst>
                <a:ext uri="{FF2B5EF4-FFF2-40B4-BE49-F238E27FC236}">
                  <a16:creationId xmlns="" xmlns:a16="http://schemas.microsoft.com/office/drawing/2014/main" id="{41E63E11-0DEA-43B7-A0D4-EE185C9A52F6}"/>
                </a:ext>
              </a:extLst>
            </p:cNvPr>
            <p:cNvSpPr/>
            <p:nvPr/>
          </p:nvSpPr>
          <p:spPr>
            <a:xfrm>
              <a:off x="334800" y="1785600"/>
              <a:ext cx="11584895" cy="475785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n>
                  <a:solidFill>
                    <a:schemeClr val="accent1"/>
                  </a:solidFill>
                </a:ln>
                <a:solidFill>
                  <a:schemeClr val="bg1"/>
                </a:solidFill>
              </a:endParaRPr>
            </a:p>
          </p:txBody>
        </p:sp>
        <p:sp>
          <p:nvSpPr>
            <p:cNvPr id="31" name="Fabric/envelope Popup - text box">
              <a:extLst>
                <a:ext uri="{FF2B5EF4-FFF2-40B4-BE49-F238E27FC236}">
                  <a16:creationId xmlns="" xmlns:a16="http://schemas.microsoft.com/office/drawing/2014/main" id="{2B733873-778C-4A6E-9547-10B1B9DCB0E3}"/>
                </a:ext>
              </a:extLst>
            </p:cNvPr>
            <p:cNvSpPr txBox="1"/>
            <p:nvPr/>
          </p:nvSpPr>
          <p:spPr>
            <a:xfrm>
              <a:off x="777411" y="2002375"/>
              <a:ext cx="5550043" cy="3939540"/>
            </a:xfrm>
            <a:prstGeom prst="rect">
              <a:avLst/>
            </a:prstGeom>
            <a:noFill/>
          </p:spPr>
          <p:txBody>
            <a:bodyPr wrap="square" rtlCol="0">
              <a:spAutoFit/>
            </a:bodyPr>
            <a:lstStyle/>
            <a:p>
              <a:pPr>
                <a:spcBef>
                  <a:spcPts val="300"/>
                </a:spcBef>
                <a:spcAft>
                  <a:spcPts val="300"/>
                </a:spcAft>
              </a:pPr>
              <a:r>
                <a:rPr lang="en-AU" sz="2000" dirty="0"/>
                <a:t>A </a:t>
              </a:r>
              <a:r>
                <a:rPr lang="en-AU" sz="2000" b="1" dirty="0">
                  <a:solidFill>
                    <a:srgbClr val="485CC7"/>
                  </a:solidFill>
                </a:rPr>
                <a:t>building’s fabric</a:t>
              </a:r>
              <a:r>
                <a:rPr lang="en-AU" sz="2000" dirty="0">
                  <a:solidFill>
                    <a:srgbClr val="485CC7"/>
                  </a:solidFill>
                </a:rPr>
                <a:t> </a:t>
              </a:r>
              <a:r>
                <a:rPr lang="en-AU" sz="2000" dirty="0"/>
                <a:t>is all the structural elements and other components used to make the building, which includes the roof, ceiling, walls, glazing and floors. </a:t>
              </a:r>
            </a:p>
            <a:p>
              <a:pPr>
                <a:spcBef>
                  <a:spcPts val="300"/>
                </a:spcBef>
                <a:spcAft>
                  <a:spcPts val="300"/>
                </a:spcAft>
              </a:pPr>
              <a:r>
                <a:rPr lang="en-AU" sz="2000" dirty="0"/>
                <a:t>The </a:t>
              </a:r>
              <a:r>
                <a:rPr lang="en-AU" sz="2000" b="1" dirty="0">
                  <a:solidFill>
                    <a:srgbClr val="485CC7"/>
                  </a:solidFill>
                </a:rPr>
                <a:t>building’s envelope</a:t>
              </a:r>
              <a:r>
                <a:rPr lang="en-AU" sz="2000" dirty="0">
                  <a:solidFill>
                    <a:srgbClr val="485CC7"/>
                  </a:solidFill>
                </a:rPr>
                <a:t> </a:t>
              </a:r>
              <a:r>
                <a:rPr lang="en-AU" sz="2000" dirty="0"/>
                <a:t>consists of the parts of a building’s fabric that separate conditioned spaces from non-conditioned spaces, including other spaces inside the building and the environment outside the building. </a:t>
              </a:r>
            </a:p>
            <a:p>
              <a:pPr>
                <a:spcBef>
                  <a:spcPts val="300"/>
                </a:spcBef>
                <a:spcAft>
                  <a:spcPts val="300"/>
                </a:spcAft>
              </a:pPr>
              <a:r>
                <a:rPr lang="en-AU" sz="2000" dirty="0"/>
                <a:t>Note that the definition of the building envelope is slightly different between NCC Volume One and NCC Volume Two.</a:t>
              </a:r>
            </a:p>
          </p:txBody>
        </p:sp>
        <p:grpSp>
          <p:nvGrpSpPr>
            <p:cNvPr id="40" name="Building fabric/envelope illustration">
              <a:extLst>
                <a:ext uri="{FF2B5EF4-FFF2-40B4-BE49-F238E27FC236}">
                  <a16:creationId xmlns="" xmlns:a16="http://schemas.microsoft.com/office/drawing/2014/main" id="{91681C5E-26AF-48F8-9956-EB10C718CDF1}"/>
                </a:ext>
              </a:extLst>
            </p:cNvPr>
            <p:cNvGrpSpPr/>
            <p:nvPr/>
          </p:nvGrpSpPr>
          <p:grpSpPr>
            <a:xfrm>
              <a:off x="7011839" y="2509999"/>
              <a:ext cx="4134297" cy="3442915"/>
              <a:chOff x="7011839" y="2509999"/>
              <a:chExt cx="4134297" cy="3442915"/>
            </a:xfrm>
          </p:grpSpPr>
          <p:grpSp>
            <p:nvGrpSpPr>
              <p:cNvPr id="34" name="Building envelope/fabric image">
                <a:extLst>
                  <a:ext uri="{FF2B5EF4-FFF2-40B4-BE49-F238E27FC236}">
                    <a16:creationId xmlns="" xmlns:a16="http://schemas.microsoft.com/office/drawing/2014/main" id="{707AC5C5-5466-4E40-8C58-E60B506D372A}"/>
                  </a:ext>
                </a:extLst>
              </p:cNvPr>
              <p:cNvGrpSpPr/>
              <p:nvPr/>
            </p:nvGrpSpPr>
            <p:grpSpPr>
              <a:xfrm>
                <a:off x="7011839" y="2509999"/>
                <a:ext cx="4134297" cy="3442915"/>
                <a:chOff x="6434041" y="1903829"/>
                <a:chExt cx="4134297" cy="3442915"/>
              </a:xfrm>
            </p:grpSpPr>
            <p:pic>
              <p:nvPicPr>
                <p:cNvPr id="35" name="Basic image" descr="An image showing a house and garage. A wide purple outline indicates the parts of the building that would be considered to be inside the building's envelope.">
                  <a:extLst>
                    <a:ext uri="{FF2B5EF4-FFF2-40B4-BE49-F238E27FC236}">
                      <a16:creationId xmlns="" xmlns:a16="http://schemas.microsoft.com/office/drawing/2014/main" id="{DA3E5B76-AD0C-4557-BBC7-0B01BEB2CC5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34041" y="1903829"/>
                  <a:ext cx="4134297" cy="3442915"/>
                </a:xfrm>
                <a:prstGeom prst="rect">
                  <a:avLst/>
                </a:prstGeom>
              </p:spPr>
            </p:pic>
            <p:sp>
              <p:nvSpPr>
                <p:cNvPr id="36" name="Lighte blue rectangle">
                  <a:extLst>
                    <a:ext uri="{FF2B5EF4-FFF2-40B4-BE49-F238E27FC236}">
                      <a16:creationId xmlns="" xmlns:a16="http://schemas.microsoft.com/office/drawing/2014/main" id="{48B92CD0-738E-4E7C-B60B-67DA51519CEE}"/>
                    </a:ext>
                  </a:extLst>
                </p:cNvPr>
                <p:cNvSpPr/>
                <p:nvPr/>
              </p:nvSpPr>
              <p:spPr>
                <a:xfrm>
                  <a:off x="7147771" y="3443485"/>
                  <a:ext cx="2747056" cy="1531795"/>
                </a:xfrm>
                <a:prstGeom prst="rect">
                  <a:avLst/>
                </a:prstGeom>
                <a:noFill/>
                <a:ln w="101600">
                  <a:solidFill>
                    <a:schemeClr val="accent2"/>
                  </a:solidFill>
                  <a:prstDash val="solid"/>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cxnSp>
            <p:nvCxnSpPr>
              <p:cNvPr id="39" name="Wall line">
                <a:extLst>
                  <a:ext uri="{FF2B5EF4-FFF2-40B4-BE49-F238E27FC236}">
                    <a16:creationId xmlns="" xmlns:a16="http://schemas.microsoft.com/office/drawing/2014/main" id="{B2A0B3D6-2A02-41F3-A05E-213244356C3A}"/>
                  </a:ext>
                </a:extLst>
              </p:cNvPr>
              <p:cNvCxnSpPr/>
              <p:nvPr/>
            </p:nvCxnSpPr>
            <p:spPr>
              <a:xfrm>
                <a:off x="9088580" y="4002062"/>
                <a:ext cx="0" cy="1620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 name="Cond/Uncond popup">
            <a:extLst>
              <a:ext uri="{FF2B5EF4-FFF2-40B4-BE49-F238E27FC236}">
                <a16:creationId xmlns="" xmlns:a16="http://schemas.microsoft.com/office/drawing/2014/main" id="{A6FE8E8D-4B0D-46FC-8117-C5482011D3E4}"/>
              </a:ext>
            </a:extLst>
          </p:cNvPr>
          <p:cNvGrpSpPr/>
          <p:nvPr/>
        </p:nvGrpSpPr>
        <p:grpSpPr>
          <a:xfrm>
            <a:off x="323914" y="1785600"/>
            <a:ext cx="11584895" cy="4757857"/>
            <a:chOff x="323914" y="1785600"/>
            <a:chExt cx="11584895" cy="4757857"/>
          </a:xfrm>
        </p:grpSpPr>
        <p:sp>
          <p:nvSpPr>
            <p:cNvPr id="44" name="Cond/uncond background boxbox">
              <a:extLst>
                <a:ext uri="{FF2B5EF4-FFF2-40B4-BE49-F238E27FC236}">
                  <a16:creationId xmlns="" xmlns:a16="http://schemas.microsoft.com/office/drawing/2014/main" id="{0AA7486A-A07E-47BE-B125-2F851F45C398}"/>
                </a:ext>
              </a:extLst>
            </p:cNvPr>
            <p:cNvSpPr/>
            <p:nvPr/>
          </p:nvSpPr>
          <p:spPr>
            <a:xfrm>
              <a:off x="323914" y="1785600"/>
              <a:ext cx="11584895" cy="475785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n>
                  <a:solidFill>
                    <a:schemeClr val="accent1"/>
                  </a:solidFill>
                </a:ln>
                <a:solidFill>
                  <a:schemeClr val="bg1"/>
                </a:solidFill>
              </a:endParaRPr>
            </a:p>
          </p:txBody>
        </p:sp>
        <p:sp>
          <p:nvSpPr>
            <p:cNvPr id="46" name="Cond/Uncond space Popup - text box">
              <a:extLst>
                <a:ext uri="{FF2B5EF4-FFF2-40B4-BE49-F238E27FC236}">
                  <a16:creationId xmlns="" xmlns:a16="http://schemas.microsoft.com/office/drawing/2014/main" id="{B759ACA6-1693-4067-B4A4-E5801D89E293}"/>
                </a:ext>
              </a:extLst>
            </p:cNvPr>
            <p:cNvSpPr txBox="1"/>
            <p:nvPr/>
          </p:nvSpPr>
          <p:spPr>
            <a:xfrm>
              <a:off x="681323" y="2010763"/>
              <a:ext cx="4966259" cy="4196020"/>
            </a:xfrm>
            <a:prstGeom prst="rect">
              <a:avLst/>
            </a:prstGeom>
            <a:noFill/>
          </p:spPr>
          <p:txBody>
            <a:bodyPr wrap="square" rtlCol="0">
              <a:spAutoFit/>
            </a:bodyPr>
            <a:lstStyle/>
            <a:p>
              <a:pPr>
                <a:spcBef>
                  <a:spcPts val="200"/>
                </a:spcBef>
                <a:spcAft>
                  <a:spcPts val="200"/>
                </a:spcAft>
              </a:pPr>
              <a:r>
                <a:rPr lang="en-AU" sz="2000" dirty="0"/>
                <a:t>A </a:t>
              </a:r>
              <a:r>
                <a:rPr lang="en-AU" sz="2000" b="1" dirty="0">
                  <a:solidFill>
                    <a:schemeClr val="accent2"/>
                  </a:solidFill>
                </a:rPr>
                <a:t>conditioned space</a:t>
              </a:r>
              <a:r>
                <a:rPr lang="en-AU" sz="2000" dirty="0"/>
                <a:t> is essentially a space within a building which is heated or cooled by the building’s services, for example, a heating system, a cooling system or some other form of air-conditioning.</a:t>
              </a:r>
            </a:p>
            <a:p>
              <a:pPr>
                <a:spcBef>
                  <a:spcPts val="200"/>
                </a:spcBef>
                <a:spcAft>
                  <a:spcPts val="200"/>
                </a:spcAft>
              </a:pPr>
              <a:r>
                <a:rPr lang="en-AU" sz="2000" dirty="0"/>
                <a:t>Therefore, a </a:t>
              </a:r>
              <a:r>
                <a:rPr lang="en-AU" sz="2000" b="1" dirty="0">
                  <a:solidFill>
                    <a:schemeClr val="accent2"/>
                  </a:solidFill>
                </a:rPr>
                <a:t>non-conditioned space</a:t>
              </a:r>
              <a:r>
                <a:rPr lang="en-AU" sz="2000" dirty="0"/>
                <a:t> is basically any space within a building that is </a:t>
              </a:r>
              <a:r>
                <a:rPr lang="en-AU" sz="2000" b="1" dirty="0"/>
                <a:t>not</a:t>
              </a:r>
              <a:r>
                <a:rPr lang="en-AU" sz="2000" dirty="0"/>
                <a:t> expected to be heated or cooled by the building’s services.</a:t>
              </a:r>
            </a:p>
            <a:p>
              <a:pPr>
                <a:spcBef>
                  <a:spcPts val="200"/>
                </a:spcBef>
                <a:spcAft>
                  <a:spcPts val="200"/>
                </a:spcAft>
              </a:pPr>
              <a:r>
                <a:rPr lang="en-AU" sz="2000" dirty="0"/>
                <a:t>Note that the definition of conditioned space is slightly different between Volume One and Volume Two.</a:t>
              </a:r>
            </a:p>
          </p:txBody>
        </p:sp>
        <p:pic>
          <p:nvPicPr>
            <p:cNvPr id="47" name="Illustration" descr="An image showing a house and garage. Purple shading highlights the part of the building that would be considered a conditioned space.">
              <a:extLst>
                <a:ext uri="{FF2B5EF4-FFF2-40B4-BE49-F238E27FC236}">
                  <a16:creationId xmlns="" xmlns:a16="http://schemas.microsoft.com/office/drawing/2014/main" id="{8EACE6E2-A5A9-46E6-A99D-C8CF9D7C829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40234" y="2117477"/>
              <a:ext cx="5814148" cy="4110603"/>
            </a:xfrm>
            <a:prstGeom prst="rect">
              <a:avLst/>
            </a:prstGeom>
          </p:spPr>
        </p:pic>
        <p:sp>
          <p:nvSpPr>
            <p:cNvPr id="83" name="Conditioned space overlay">
              <a:extLst>
                <a:ext uri="{FF2B5EF4-FFF2-40B4-BE49-F238E27FC236}">
                  <a16:creationId xmlns="" xmlns:a16="http://schemas.microsoft.com/office/drawing/2014/main" id="{82BCBA95-18C8-46B8-90D1-E186053DA66E}"/>
                </a:ext>
              </a:extLst>
            </p:cNvPr>
            <p:cNvSpPr/>
            <p:nvPr/>
          </p:nvSpPr>
          <p:spPr>
            <a:xfrm>
              <a:off x="6825341" y="3930212"/>
              <a:ext cx="2595791" cy="1457906"/>
            </a:xfrm>
            <a:prstGeom prst="rect">
              <a:avLst/>
            </a:prstGeom>
            <a:solidFill>
              <a:srgbClr val="5762A7">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59" name="Heat/Cool load popup">
            <a:extLst>
              <a:ext uri="{FF2B5EF4-FFF2-40B4-BE49-F238E27FC236}">
                <a16:creationId xmlns="" xmlns:a16="http://schemas.microsoft.com/office/drawing/2014/main" id="{99FF66CF-04C1-41E6-BF75-98B35CFC593D}"/>
              </a:ext>
            </a:extLst>
          </p:cNvPr>
          <p:cNvGrpSpPr/>
          <p:nvPr/>
        </p:nvGrpSpPr>
        <p:grpSpPr>
          <a:xfrm>
            <a:off x="334800" y="1785600"/>
            <a:ext cx="11584895" cy="4757857"/>
            <a:chOff x="334800" y="1785600"/>
            <a:chExt cx="11584895" cy="4757857"/>
          </a:xfrm>
        </p:grpSpPr>
        <p:sp>
          <p:nvSpPr>
            <p:cNvPr id="50" name="Heat/cool load background boxbox">
              <a:extLst>
                <a:ext uri="{FF2B5EF4-FFF2-40B4-BE49-F238E27FC236}">
                  <a16:creationId xmlns="" xmlns:a16="http://schemas.microsoft.com/office/drawing/2014/main" id="{031AB4F6-BFB7-4D86-B5D1-DC9BBDA8BECE}"/>
                </a:ext>
              </a:extLst>
            </p:cNvPr>
            <p:cNvSpPr/>
            <p:nvPr/>
          </p:nvSpPr>
          <p:spPr>
            <a:xfrm>
              <a:off x="334800" y="1785600"/>
              <a:ext cx="11584895" cy="475785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n>
                  <a:solidFill>
                    <a:schemeClr val="accent1"/>
                  </a:solidFill>
                </a:ln>
                <a:solidFill>
                  <a:schemeClr val="bg1"/>
                </a:solidFill>
              </a:endParaRPr>
            </a:p>
          </p:txBody>
        </p:sp>
        <p:sp>
          <p:nvSpPr>
            <p:cNvPr id="52" name="Heat/Cool load Popup - text box">
              <a:extLst>
                <a:ext uri="{FF2B5EF4-FFF2-40B4-BE49-F238E27FC236}">
                  <a16:creationId xmlns="" xmlns:a16="http://schemas.microsoft.com/office/drawing/2014/main" id="{5E51EAEF-F944-40AA-9F36-30DF858CE366}"/>
                </a:ext>
              </a:extLst>
            </p:cNvPr>
            <p:cNvSpPr txBox="1"/>
            <p:nvPr/>
          </p:nvSpPr>
          <p:spPr>
            <a:xfrm>
              <a:off x="692210" y="2010763"/>
              <a:ext cx="4949084" cy="4503797"/>
            </a:xfrm>
            <a:prstGeom prst="rect">
              <a:avLst/>
            </a:prstGeom>
            <a:noFill/>
          </p:spPr>
          <p:txBody>
            <a:bodyPr wrap="square" rtlCol="0">
              <a:spAutoFit/>
            </a:bodyPr>
            <a:lstStyle/>
            <a:p>
              <a:pPr>
                <a:spcBef>
                  <a:spcPts val="200"/>
                </a:spcBef>
                <a:spcAft>
                  <a:spcPts val="200"/>
                </a:spcAft>
              </a:pPr>
              <a:r>
                <a:rPr lang="en-AU" sz="2000" dirty="0"/>
                <a:t>A building’s </a:t>
              </a:r>
              <a:r>
                <a:rPr lang="en-AU" sz="2000" b="1" dirty="0">
                  <a:solidFill>
                    <a:schemeClr val="accent2"/>
                  </a:solidFill>
                </a:rPr>
                <a:t>heating load</a:t>
              </a:r>
              <a:r>
                <a:rPr lang="en-AU" sz="2000" dirty="0"/>
                <a:t> is “the calculated amount of energy delivered to the heated spaces of the building annually by artificial means to maintain the desired temperature in those spaces.”</a:t>
              </a:r>
            </a:p>
            <a:p>
              <a:pPr>
                <a:spcBef>
                  <a:spcPts val="200"/>
                </a:spcBef>
                <a:spcAft>
                  <a:spcPts val="200"/>
                </a:spcAft>
              </a:pPr>
              <a:r>
                <a:rPr lang="en-AU" sz="2000" dirty="0"/>
                <a:t>A building’s </a:t>
              </a:r>
              <a:r>
                <a:rPr lang="en-AU" sz="2000" b="1" dirty="0">
                  <a:solidFill>
                    <a:schemeClr val="accent2"/>
                  </a:solidFill>
                </a:rPr>
                <a:t>cooling load</a:t>
              </a:r>
              <a:r>
                <a:rPr lang="en-AU" sz="2000" dirty="0"/>
                <a:t> is “the calculated amount of energy removed from the cooled spaces of the building annually by artificial means to maintain the desired temperature in those spaces.”</a:t>
              </a:r>
            </a:p>
            <a:p>
              <a:pPr>
                <a:spcBef>
                  <a:spcPts val="200"/>
                </a:spcBef>
                <a:spcAft>
                  <a:spcPts val="200"/>
                </a:spcAft>
              </a:pPr>
              <a:r>
                <a:rPr lang="en-AU" sz="2000" dirty="0"/>
                <a:t>In other words, heating and cooling loads are calculations of the amount of energy used to maintain the temperature in the conditioned spaces of a building.</a:t>
              </a:r>
            </a:p>
          </p:txBody>
        </p:sp>
        <p:grpSp>
          <p:nvGrpSpPr>
            <p:cNvPr id="56" name="Heat/Cool load illustration">
              <a:extLst>
                <a:ext uri="{FF2B5EF4-FFF2-40B4-BE49-F238E27FC236}">
                  <a16:creationId xmlns="" xmlns:a16="http://schemas.microsoft.com/office/drawing/2014/main" id="{3551EFCC-D4C1-4FB5-9E36-CAFA77F51A01}"/>
                </a:ext>
              </a:extLst>
            </p:cNvPr>
            <p:cNvGrpSpPr/>
            <p:nvPr/>
          </p:nvGrpSpPr>
          <p:grpSpPr>
            <a:xfrm>
              <a:off x="6296109" y="3307739"/>
              <a:ext cx="4975664" cy="3139584"/>
              <a:chOff x="6296109" y="3307739"/>
              <a:chExt cx="4975664" cy="3139584"/>
            </a:xfrm>
          </p:grpSpPr>
          <p:pic>
            <p:nvPicPr>
              <p:cNvPr id="53" name="Illustration" descr="An image showing a house and garage. Purple dashed circles highlight an element evaporative cooler on the roof and a heater inside the building.">
                <a:extLst>
                  <a:ext uri="{FF2B5EF4-FFF2-40B4-BE49-F238E27FC236}">
                    <a16:creationId xmlns="" xmlns:a16="http://schemas.microsoft.com/office/drawing/2014/main" id="{70A43125-8389-4B54-BD9C-1CA2937F7D8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296109" y="3307739"/>
                <a:ext cx="4975664" cy="3139584"/>
              </a:xfrm>
              <a:prstGeom prst="rect">
                <a:avLst/>
              </a:prstGeom>
            </p:spPr>
          </p:pic>
          <p:sp>
            <p:nvSpPr>
              <p:cNvPr id="54" name="Cooling highlight circle">
                <a:extLst>
                  <a:ext uri="{FF2B5EF4-FFF2-40B4-BE49-F238E27FC236}">
                    <a16:creationId xmlns="" xmlns:a16="http://schemas.microsoft.com/office/drawing/2014/main" id="{95A265B5-557D-4671-9C8D-D3601EE8F620}"/>
                  </a:ext>
                </a:extLst>
              </p:cNvPr>
              <p:cNvSpPr/>
              <p:nvPr/>
            </p:nvSpPr>
            <p:spPr>
              <a:xfrm>
                <a:off x="6942627" y="3567619"/>
                <a:ext cx="974646" cy="932252"/>
              </a:xfrm>
              <a:prstGeom prst="ellipse">
                <a:avLst/>
              </a:prstGeom>
              <a:noFill/>
              <a:ln w="28575">
                <a:solidFill>
                  <a:schemeClr val="accent2"/>
                </a:solidFill>
                <a:prstDash val="lg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5" name="Heating highlight circle">
                <a:extLst>
                  <a:ext uri="{FF2B5EF4-FFF2-40B4-BE49-F238E27FC236}">
                    <a16:creationId xmlns="" xmlns:a16="http://schemas.microsoft.com/office/drawing/2014/main" id="{E8F82C84-CBA5-4F9A-8E91-6735169619C7}"/>
                  </a:ext>
                </a:extLst>
              </p:cNvPr>
              <p:cNvSpPr/>
              <p:nvPr/>
            </p:nvSpPr>
            <p:spPr>
              <a:xfrm>
                <a:off x="8494275" y="5338273"/>
                <a:ext cx="980247" cy="914904"/>
              </a:xfrm>
              <a:prstGeom prst="ellipse">
                <a:avLst/>
              </a:prstGeom>
              <a:noFill/>
              <a:ln w="28575">
                <a:solidFill>
                  <a:schemeClr val="accent2"/>
                </a:solidFill>
                <a:prstDash val="lg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58" name="Heat/cool load text 2">
              <a:extLst>
                <a:ext uri="{FF2B5EF4-FFF2-40B4-BE49-F238E27FC236}">
                  <a16:creationId xmlns="" xmlns:a16="http://schemas.microsoft.com/office/drawing/2014/main" id="{CEAF13F4-8554-4618-AB8F-D05BFB784682}"/>
                </a:ext>
              </a:extLst>
            </p:cNvPr>
            <p:cNvSpPr txBox="1"/>
            <p:nvPr/>
          </p:nvSpPr>
          <p:spPr>
            <a:xfrm>
              <a:off x="6601957" y="2003177"/>
              <a:ext cx="5120437" cy="1015663"/>
            </a:xfrm>
            <a:prstGeom prst="rect">
              <a:avLst/>
            </a:prstGeom>
            <a:noFill/>
          </p:spPr>
          <p:txBody>
            <a:bodyPr wrap="square" rtlCol="0">
              <a:spAutoFit/>
            </a:bodyPr>
            <a:lstStyle/>
            <a:p>
              <a:r>
                <a:rPr lang="en-AU" sz="2000" dirty="0"/>
                <a:t>A building’s calculated heating and cooling loads are used to determine its energy efficiency rating.</a:t>
              </a:r>
            </a:p>
          </p:txBody>
        </p:sp>
      </p:grpSp>
      <p:grpSp>
        <p:nvGrpSpPr>
          <p:cNvPr id="72" name="Ventilation popup box">
            <a:extLst>
              <a:ext uri="{FF2B5EF4-FFF2-40B4-BE49-F238E27FC236}">
                <a16:creationId xmlns="" xmlns:a16="http://schemas.microsoft.com/office/drawing/2014/main" id="{FEEDDA83-0367-43A4-8D0D-E38D574EE17A}"/>
              </a:ext>
            </a:extLst>
          </p:cNvPr>
          <p:cNvGrpSpPr/>
          <p:nvPr/>
        </p:nvGrpSpPr>
        <p:grpSpPr>
          <a:xfrm>
            <a:off x="334800" y="1785600"/>
            <a:ext cx="11584895" cy="4757857"/>
            <a:chOff x="334800" y="1785600"/>
            <a:chExt cx="11584895" cy="4757857"/>
          </a:xfrm>
        </p:grpSpPr>
        <p:sp>
          <p:nvSpPr>
            <p:cNvPr id="61" name="Ventilation background boxbox">
              <a:extLst>
                <a:ext uri="{FF2B5EF4-FFF2-40B4-BE49-F238E27FC236}">
                  <a16:creationId xmlns="" xmlns:a16="http://schemas.microsoft.com/office/drawing/2014/main" id="{1EE2D3C5-D829-45CF-944D-AF8324E7CEA9}"/>
                </a:ext>
              </a:extLst>
            </p:cNvPr>
            <p:cNvSpPr/>
            <p:nvPr/>
          </p:nvSpPr>
          <p:spPr>
            <a:xfrm>
              <a:off x="334800" y="1785600"/>
              <a:ext cx="11584895" cy="475785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n>
                  <a:solidFill>
                    <a:schemeClr val="accent1"/>
                  </a:solidFill>
                </a:ln>
                <a:solidFill>
                  <a:schemeClr val="bg1"/>
                </a:solidFill>
              </a:endParaRPr>
            </a:p>
          </p:txBody>
        </p:sp>
        <p:sp>
          <p:nvSpPr>
            <p:cNvPr id="63" name="Ventilation Popup - text box">
              <a:extLst>
                <a:ext uri="{FF2B5EF4-FFF2-40B4-BE49-F238E27FC236}">
                  <a16:creationId xmlns="" xmlns:a16="http://schemas.microsoft.com/office/drawing/2014/main" id="{1EAA8949-8623-43A2-B07A-8BD55E7BD9A3}"/>
                </a:ext>
              </a:extLst>
            </p:cNvPr>
            <p:cNvSpPr txBox="1"/>
            <p:nvPr/>
          </p:nvSpPr>
          <p:spPr>
            <a:xfrm>
              <a:off x="692210" y="2010763"/>
              <a:ext cx="4955534" cy="4349909"/>
            </a:xfrm>
            <a:prstGeom prst="rect">
              <a:avLst/>
            </a:prstGeom>
            <a:noFill/>
          </p:spPr>
          <p:txBody>
            <a:bodyPr wrap="square" rtlCol="0">
              <a:spAutoFit/>
            </a:bodyPr>
            <a:lstStyle/>
            <a:p>
              <a:pPr>
                <a:spcBef>
                  <a:spcPts val="200"/>
                </a:spcBef>
                <a:spcAft>
                  <a:spcPts val="200"/>
                </a:spcAft>
              </a:pPr>
              <a:r>
                <a:rPr lang="en-AU" sz="2000" b="1" dirty="0">
                  <a:solidFill>
                    <a:schemeClr val="accent2"/>
                  </a:solidFill>
                </a:rPr>
                <a:t>Ventilation</a:t>
              </a:r>
              <a:r>
                <a:rPr lang="en-AU" sz="2000" dirty="0"/>
                <a:t> refers to the natural movement of air into or out of a building through an opening designed for that purpose.</a:t>
              </a:r>
            </a:p>
            <a:p>
              <a:pPr>
                <a:spcBef>
                  <a:spcPts val="200"/>
                </a:spcBef>
                <a:spcAft>
                  <a:spcPts val="200"/>
                </a:spcAft>
              </a:pPr>
              <a:r>
                <a:rPr lang="en-AU" sz="2000" dirty="0"/>
                <a:t>This could be a:</a:t>
              </a:r>
            </a:p>
            <a:p>
              <a:pPr marL="342900" indent="-342900">
                <a:spcBef>
                  <a:spcPts val="200"/>
                </a:spcBef>
                <a:spcAft>
                  <a:spcPts val="200"/>
                </a:spcAft>
                <a:buFont typeface="Arial" panose="020B0604020202020204" pitchFamily="34" charset="0"/>
                <a:buChar char="•"/>
              </a:pPr>
              <a:r>
                <a:rPr lang="en-AU" sz="2000" dirty="0"/>
                <a:t>p</a:t>
              </a:r>
              <a:r>
                <a:rPr lang="en-AU" sz="2000" dirty="0" smtClean="0"/>
                <a:t>ermanent </a:t>
              </a:r>
              <a:r>
                <a:rPr lang="en-AU" sz="2000" dirty="0"/>
                <a:t>opening, such as a vent</a:t>
              </a:r>
            </a:p>
            <a:p>
              <a:pPr marL="342900" indent="-342900">
                <a:spcBef>
                  <a:spcPts val="200"/>
                </a:spcBef>
                <a:spcAft>
                  <a:spcPts val="200"/>
                </a:spcAft>
                <a:buFont typeface="Arial" panose="020B0604020202020204" pitchFamily="34" charset="0"/>
                <a:buChar char="•"/>
              </a:pPr>
              <a:r>
                <a:rPr lang="en-AU" sz="2000" dirty="0" smtClean="0"/>
                <a:t>part </a:t>
              </a:r>
              <a:r>
                <a:rPr lang="en-AU" sz="2000" dirty="0"/>
                <a:t>of a window that can open, in the wall or roof, or</a:t>
              </a:r>
            </a:p>
            <a:p>
              <a:pPr marL="342900" indent="-342900">
                <a:spcBef>
                  <a:spcPts val="200"/>
                </a:spcBef>
                <a:spcAft>
                  <a:spcPts val="200"/>
                </a:spcAft>
                <a:buFont typeface="Arial" panose="020B0604020202020204" pitchFamily="34" charset="0"/>
                <a:buChar char="•"/>
              </a:pPr>
              <a:r>
                <a:rPr lang="en-AU" sz="2000" dirty="0" smtClean="0"/>
                <a:t>door </a:t>
              </a:r>
              <a:r>
                <a:rPr lang="en-AU" sz="2000" dirty="0"/>
                <a:t>or other device that can be held open. </a:t>
              </a:r>
            </a:p>
            <a:p>
              <a:pPr>
                <a:spcBef>
                  <a:spcPts val="200"/>
                </a:spcBef>
                <a:spcAft>
                  <a:spcPts val="200"/>
                </a:spcAft>
              </a:pPr>
              <a:r>
                <a:rPr lang="en-AU" sz="2000" dirty="0"/>
                <a:t>Good ventilation can help to cool a building naturally without the use of artificial means/energy.</a:t>
              </a:r>
            </a:p>
          </p:txBody>
        </p:sp>
        <p:grpSp>
          <p:nvGrpSpPr>
            <p:cNvPr id="71" name="Ventilation illustration">
              <a:extLst>
                <a:ext uri="{FF2B5EF4-FFF2-40B4-BE49-F238E27FC236}">
                  <a16:creationId xmlns="" xmlns:a16="http://schemas.microsoft.com/office/drawing/2014/main" id="{DAACF8B2-BB5D-4DDC-8823-10E33C0F2140}"/>
                </a:ext>
              </a:extLst>
            </p:cNvPr>
            <p:cNvGrpSpPr/>
            <p:nvPr/>
          </p:nvGrpSpPr>
          <p:grpSpPr>
            <a:xfrm>
              <a:off x="6094020" y="2307977"/>
              <a:ext cx="5814148" cy="4110603"/>
              <a:chOff x="6094020" y="2307977"/>
              <a:chExt cx="5814148" cy="4110603"/>
            </a:xfrm>
          </p:grpSpPr>
          <p:pic>
            <p:nvPicPr>
              <p:cNvPr id="64" name="Illustration" descr="An image showing a house and garage. A purple dashed circle highlights an element that shows ventilation occurring through a window.">
                <a:extLst>
                  <a:ext uri="{FF2B5EF4-FFF2-40B4-BE49-F238E27FC236}">
                    <a16:creationId xmlns="" xmlns:a16="http://schemas.microsoft.com/office/drawing/2014/main" id="{CD5711CC-3EAE-4621-A315-1527F2D8A34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94020" y="2307977"/>
                <a:ext cx="5814148" cy="4110603"/>
              </a:xfrm>
              <a:prstGeom prst="rect">
                <a:avLst/>
              </a:prstGeom>
            </p:spPr>
          </p:pic>
          <p:sp>
            <p:nvSpPr>
              <p:cNvPr id="70" name="Ventilation highlight circle">
                <a:extLst>
                  <a:ext uri="{FF2B5EF4-FFF2-40B4-BE49-F238E27FC236}">
                    <a16:creationId xmlns="" xmlns:a16="http://schemas.microsoft.com/office/drawing/2014/main" id="{04861E05-B411-4595-A111-828EF4DA4908}"/>
                  </a:ext>
                </a:extLst>
              </p:cNvPr>
              <p:cNvSpPr/>
              <p:nvPr/>
            </p:nvSpPr>
            <p:spPr>
              <a:xfrm>
                <a:off x="6269472" y="4156157"/>
                <a:ext cx="1305184" cy="1248413"/>
              </a:xfrm>
              <a:prstGeom prst="ellipse">
                <a:avLst/>
              </a:prstGeom>
              <a:noFill/>
              <a:ln w="28575">
                <a:solidFill>
                  <a:schemeClr val="accent2"/>
                </a:solidFill>
                <a:prstDash val="lg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grpSp>
        <p:nvGrpSpPr>
          <p:cNvPr id="20" name="Thermal mass popup">
            <a:extLst>
              <a:ext uri="{FF2B5EF4-FFF2-40B4-BE49-F238E27FC236}">
                <a16:creationId xmlns="" xmlns:a16="http://schemas.microsoft.com/office/drawing/2014/main" id="{6C495AC7-2FC9-4B06-BD5F-86DC561B9A2D}"/>
              </a:ext>
            </a:extLst>
          </p:cNvPr>
          <p:cNvGrpSpPr/>
          <p:nvPr/>
        </p:nvGrpSpPr>
        <p:grpSpPr>
          <a:xfrm>
            <a:off x="334800" y="1785600"/>
            <a:ext cx="11584895" cy="4757857"/>
            <a:chOff x="334800" y="1785600"/>
            <a:chExt cx="11584895" cy="4757857"/>
          </a:xfrm>
        </p:grpSpPr>
        <p:sp>
          <p:nvSpPr>
            <p:cNvPr id="60" name="Thermal mass background boxbox">
              <a:extLst>
                <a:ext uri="{FF2B5EF4-FFF2-40B4-BE49-F238E27FC236}">
                  <a16:creationId xmlns="" xmlns:a16="http://schemas.microsoft.com/office/drawing/2014/main" id="{31E7E53E-10BB-440B-8C3A-EB214CC23A7E}"/>
                </a:ext>
              </a:extLst>
            </p:cNvPr>
            <p:cNvSpPr/>
            <p:nvPr/>
          </p:nvSpPr>
          <p:spPr>
            <a:xfrm>
              <a:off x="334800" y="1785600"/>
              <a:ext cx="11584895" cy="4757857"/>
            </a:xfrm>
            <a:prstGeom prst="rect">
              <a:avLst/>
            </a:prstGeom>
            <a:solidFill>
              <a:schemeClr val="bg1"/>
            </a:solidFill>
            <a:ln>
              <a:solidFill>
                <a:srgbClr val="002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n>
                  <a:solidFill>
                    <a:schemeClr val="accent1"/>
                  </a:solidFill>
                </a:ln>
                <a:solidFill>
                  <a:schemeClr val="bg1"/>
                </a:solidFill>
              </a:endParaRPr>
            </a:p>
          </p:txBody>
        </p:sp>
        <p:sp>
          <p:nvSpPr>
            <p:cNvPr id="66" name="Thermal mass Popup - text box">
              <a:extLst>
                <a:ext uri="{FF2B5EF4-FFF2-40B4-BE49-F238E27FC236}">
                  <a16:creationId xmlns="" xmlns:a16="http://schemas.microsoft.com/office/drawing/2014/main" id="{DE8D6070-E70E-4700-B75A-EC69D123235C}"/>
                </a:ext>
              </a:extLst>
            </p:cNvPr>
            <p:cNvSpPr txBox="1"/>
            <p:nvPr/>
          </p:nvSpPr>
          <p:spPr>
            <a:xfrm>
              <a:off x="692209" y="2010763"/>
              <a:ext cx="6148508" cy="4324261"/>
            </a:xfrm>
            <a:prstGeom prst="rect">
              <a:avLst/>
            </a:prstGeom>
            <a:noFill/>
          </p:spPr>
          <p:txBody>
            <a:bodyPr wrap="square" rtlCol="0">
              <a:spAutoFit/>
            </a:bodyPr>
            <a:lstStyle/>
            <a:p>
              <a:pPr>
                <a:spcBef>
                  <a:spcPts val="300"/>
                </a:spcBef>
                <a:spcAft>
                  <a:spcPts val="300"/>
                </a:spcAft>
              </a:pPr>
              <a:r>
                <a:rPr lang="en-AU" sz="2000" b="1" dirty="0">
                  <a:solidFill>
                    <a:schemeClr val="accent2"/>
                  </a:solidFill>
                  <a:effectLst/>
                  <a:latin typeface="Arial" panose="020B0604020202020204" pitchFamily="34" charset="0"/>
                  <a:ea typeface="Calibri" panose="020F0502020204030204" pitchFamily="34" charset="0"/>
                  <a:cs typeface="Arial" panose="020B0604020202020204" pitchFamily="34" charset="0"/>
                </a:rPr>
                <a:t>Thermal mass</a:t>
              </a:r>
              <a:r>
                <a:rPr lang="en-AU" sz="2000" dirty="0">
                  <a:effectLst/>
                  <a:latin typeface="Arial" panose="020B0604020202020204" pitchFamily="34" charset="0"/>
                  <a:ea typeface="Calibri" panose="020F0502020204030204" pitchFamily="34" charset="0"/>
                  <a:cs typeface="Arial" panose="020B0604020202020204" pitchFamily="34" charset="0"/>
                </a:rPr>
                <a:t> is a term used to describe how well a building material stores heat.</a:t>
              </a:r>
            </a:p>
            <a:p>
              <a:pPr>
                <a:spcBef>
                  <a:spcPts val="300"/>
                </a:spcBef>
                <a:spcAft>
                  <a:spcPts val="300"/>
                </a:spcAft>
              </a:pPr>
              <a:r>
                <a:rPr lang="en-AU" sz="2000" dirty="0">
                  <a:effectLst/>
                  <a:latin typeface="Arial" panose="020B0604020202020204" pitchFamily="34" charset="0"/>
                  <a:ea typeface="Calibri" panose="020F0502020204030204" pitchFamily="34" charset="0"/>
                  <a:cs typeface="Arial" panose="020B0604020202020204" pitchFamily="34" charset="0"/>
                </a:rPr>
                <a:t>Materials with high thermal mass absorb heat from the environment and then release that heat slowly when the surrounding ambient temperature goes down. </a:t>
              </a:r>
            </a:p>
            <a:p>
              <a:pPr>
                <a:spcBef>
                  <a:spcPts val="300"/>
                </a:spcBef>
                <a:spcAft>
                  <a:spcPts val="300"/>
                </a:spcAft>
              </a:pPr>
              <a:r>
                <a:rPr lang="en-AU" sz="2000" dirty="0">
                  <a:effectLst/>
                  <a:latin typeface="Arial" panose="020B0604020202020204" pitchFamily="34" charset="0"/>
                  <a:ea typeface="Calibri" panose="020F0502020204030204" pitchFamily="34" charset="0"/>
                  <a:cs typeface="Arial" panose="020B0604020202020204" pitchFamily="34" charset="0"/>
                </a:rPr>
                <a:t>Thermal mass exposed to winter sun warms during the day, and will warm the space it is in as it cools. Cool the thermal mass down overnight in summer and it will cool the space as it heats during the day.</a:t>
              </a:r>
            </a:p>
            <a:p>
              <a:pPr>
                <a:spcBef>
                  <a:spcPts val="300"/>
                </a:spcBef>
                <a:spcAft>
                  <a:spcPts val="300"/>
                </a:spcAft>
              </a:pPr>
              <a:r>
                <a:rPr lang="en-AU" sz="2000" dirty="0">
                  <a:latin typeface="Arial" panose="020B0604020202020204" pitchFamily="34" charset="0"/>
                  <a:ea typeface="Calibri" panose="020F0502020204030204" pitchFamily="34" charset="0"/>
                  <a:cs typeface="Arial" panose="020B0604020202020204" pitchFamily="34" charset="0"/>
                </a:rPr>
                <a:t>Effective use of thermal mass, combined with good solar orientation, can greatly reduce the need for mechanical heating and cooling.</a:t>
              </a:r>
              <a:endParaRPr lang="en-AU"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8" name="Illustration" descr="An image showing a house and garage. A wide purple line shows where a concrete floor would provide thermal mass in the building.">
              <a:extLst>
                <a:ext uri="{FF2B5EF4-FFF2-40B4-BE49-F238E27FC236}">
                  <a16:creationId xmlns="" xmlns:a16="http://schemas.microsoft.com/office/drawing/2014/main" id="{A319C495-5C37-410B-A4E7-2E48BC45F69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41358" y="2424902"/>
              <a:ext cx="5039108" cy="3562650"/>
            </a:xfrm>
            <a:prstGeom prst="rect">
              <a:avLst/>
            </a:prstGeom>
          </p:spPr>
        </p:pic>
        <p:grpSp>
          <p:nvGrpSpPr>
            <p:cNvPr id="16" name="Thermal mass highlight">
              <a:extLst>
                <a:ext uri="{FF2B5EF4-FFF2-40B4-BE49-F238E27FC236}">
                  <a16:creationId xmlns="" xmlns:a16="http://schemas.microsoft.com/office/drawing/2014/main" id="{158443A7-A918-4EA8-9246-3D6185CFA2AB}"/>
                </a:ext>
              </a:extLst>
            </p:cNvPr>
            <p:cNvGrpSpPr/>
            <p:nvPr/>
          </p:nvGrpSpPr>
          <p:grpSpPr>
            <a:xfrm>
              <a:off x="7828671" y="5300594"/>
              <a:ext cx="2163504" cy="77007"/>
              <a:chOff x="7828671" y="5402194"/>
              <a:chExt cx="2163504" cy="77007"/>
            </a:xfrm>
            <a:effectLst>
              <a:glow rad="63500">
                <a:schemeClr val="accent2">
                  <a:satMod val="175000"/>
                  <a:alpha val="40000"/>
                </a:schemeClr>
              </a:glow>
            </a:effectLst>
          </p:grpSpPr>
          <p:cxnSp>
            <p:nvCxnSpPr>
              <p:cNvPr id="6" name="Straight Connector 5">
                <a:extLst>
                  <a:ext uri="{FF2B5EF4-FFF2-40B4-BE49-F238E27FC236}">
                    <a16:creationId xmlns="" xmlns:a16="http://schemas.microsoft.com/office/drawing/2014/main" id="{61F13763-0188-412F-8D65-589C9376944A}"/>
                  </a:ext>
                </a:extLst>
              </p:cNvPr>
              <p:cNvCxnSpPr/>
              <p:nvPr/>
            </p:nvCxnSpPr>
            <p:spPr>
              <a:xfrm>
                <a:off x="7832175" y="5479201"/>
                <a:ext cx="2160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419485F3-AC77-4E96-B992-90348EFA4305}"/>
                  </a:ext>
                </a:extLst>
              </p:cNvPr>
              <p:cNvCxnSpPr>
                <a:cxnSpLocks/>
              </p:cNvCxnSpPr>
              <p:nvPr/>
            </p:nvCxnSpPr>
            <p:spPr>
              <a:xfrm>
                <a:off x="7828671" y="5402194"/>
                <a:ext cx="2160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grpSp>
      <p:pic>
        <p:nvPicPr>
          <p:cNvPr id="57"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2B5E5CB9-ACE2-44C9-A0CA-6C27F714DC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42379897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25"/>
                    </p:tgtEl>
                  </p:cond>
                </p:stCondLst>
                <p:endSync evt="end" delay="0">
                  <p:rtn val="all"/>
                </p:endSync>
                <p:childTnLst>
                  <p:par>
                    <p:cTn id="10" fill="hold">
                      <p:stCondLst>
                        <p:cond delay="0"/>
                      </p:stCondLst>
                      <p:childTnLst>
                        <p:par>
                          <p:cTn id="11" fill="hold">
                            <p:stCondLst>
                              <p:cond delay="0"/>
                            </p:stCondLst>
                            <p:childTnLst>
                              <p:par>
                                <p:cTn id="12" presetID="17" presetClass="exit" presetSubtype="10" fill="hold" nodeType="clickEffect">
                                  <p:stCondLst>
                                    <p:cond delay="0"/>
                                  </p:stCondLst>
                                  <p:childTnLst>
                                    <p:anim calcmode="lin" valueType="num">
                                      <p:cBhvr>
                                        <p:cTn id="13" dur="500"/>
                                        <p:tgtEl>
                                          <p:spTgt spid="25"/>
                                        </p:tgtEl>
                                        <p:attrNameLst>
                                          <p:attrName>ppt_w</p:attrName>
                                        </p:attrNameLst>
                                      </p:cBhvr>
                                      <p:tavLst>
                                        <p:tav tm="0">
                                          <p:val>
                                            <p:strVal val="ppt_w"/>
                                          </p:val>
                                        </p:tav>
                                        <p:tav tm="100000">
                                          <p:val>
                                            <p:fltVal val="0"/>
                                          </p:val>
                                        </p:tav>
                                      </p:tavLst>
                                    </p:anim>
                                    <p:anim calcmode="lin" valueType="num">
                                      <p:cBhvr>
                                        <p:cTn id="14" dur="500"/>
                                        <p:tgtEl>
                                          <p:spTgt spid="25"/>
                                        </p:tgtEl>
                                        <p:attrNameLst>
                                          <p:attrName>ppt_h</p:attrName>
                                        </p:attrNameLst>
                                      </p:cBhvr>
                                      <p:tavLst>
                                        <p:tav tm="0">
                                          <p:val>
                                            <p:strVal val="ppt_h"/>
                                          </p:val>
                                        </p:tav>
                                        <p:tav tm="100000">
                                          <p:val>
                                            <p:strVal val="ppt_h"/>
                                          </p:val>
                                        </p:tav>
                                      </p:tavLst>
                                    </p:anim>
                                    <p:set>
                                      <p:cBhvr>
                                        <p:cTn id="1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0"/>
                  </p:tgtEl>
                </p:cond>
              </p:nextCondLst>
            </p:seq>
            <p:seq concurrent="1" nextAc="seek">
              <p:cTn id="30" restart="whenNotActive" fill="hold" evtFilter="cancelBubble" nodeType="interactiveSeq">
                <p:stCondLst>
                  <p:cond evt="onClick" delay="0">
                    <p:tgtEl>
                      <p:spTgt spid="41"/>
                    </p:tgtEl>
                  </p:cond>
                </p:stCondLst>
                <p:endSync evt="end" delay="0">
                  <p:rtn val="all"/>
                </p:endSync>
                <p:childTnLst>
                  <p:par>
                    <p:cTn id="31" fill="hold">
                      <p:stCondLst>
                        <p:cond delay="0"/>
                      </p:stCondLst>
                      <p:childTnLst>
                        <p:par>
                          <p:cTn id="32" fill="hold">
                            <p:stCondLst>
                              <p:cond delay="0"/>
                            </p:stCondLst>
                            <p:childTnLst>
                              <p:par>
                                <p:cTn id="33" presetID="17" presetClass="exit" presetSubtype="10" fill="hold" nodeType="clickEffect">
                                  <p:stCondLst>
                                    <p:cond delay="0"/>
                                  </p:stCondLst>
                                  <p:childTnLst>
                                    <p:anim calcmode="lin" valueType="num">
                                      <p:cBhvr>
                                        <p:cTn id="34" dur="500"/>
                                        <p:tgtEl>
                                          <p:spTgt spid="41"/>
                                        </p:tgtEl>
                                        <p:attrNameLst>
                                          <p:attrName>ppt_w</p:attrName>
                                        </p:attrNameLst>
                                      </p:cBhvr>
                                      <p:tavLst>
                                        <p:tav tm="0">
                                          <p:val>
                                            <p:strVal val="ppt_w"/>
                                          </p:val>
                                        </p:tav>
                                        <p:tav tm="100000">
                                          <p:val>
                                            <p:fltVal val="0"/>
                                          </p:val>
                                        </p:tav>
                                      </p:tavLst>
                                    </p:anim>
                                    <p:anim calcmode="lin" valueType="num">
                                      <p:cBhvr>
                                        <p:cTn id="35" dur="500"/>
                                        <p:tgtEl>
                                          <p:spTgt spid="41"/>
                                        </p:tgtEl>
                                        <p:attrNameLst>
                                          <p:attrName>ppt_h</p:attrName>
                                        </p:attrNameLst>
                                      </p:cBhvr>
                                      <p:tavLst>
                                        <p:tav tm="0">
                                          <p:val>
                                            <p:strVal val="ppt_h"/>
                                          </p:val>
                                        </p:tav>
                                        <p:tav tm="100000">
                                          <p:val>
                                            <p:strVal val="ppt_h"/>
                                          </p:val>
                                        </p:tav>
                                      </p:tavLst>
                                    </p:anim>
                                    <p:set>
                                      <p:cBhvr>
                                        <p:cTn id="36"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7" restart="whenNotActive" fill="hold" evtFilter="cancelBubble" nodeType="interactiveSeq">
                <p:stCondLst>
                  <p:cond evt="onClick" delay="0">
                    <p:tgtEl>
                      <p:spTgt spid="11"/>
                    </p:tgtEl>
                  </p:cond>
                </p:stCondLst>
                <p:endSync evt="end" delay="0">
                  <p:rtn val="all"/>
                </p:endSync>
                <p:childTnLst>
                  <p:par>
                    <p:cTn id="38" fill="hold">
                      <p:stCondLst>
                        <p:cond delay="0"/>
                      </p:stCondLst>
                      <p:childTnLst>
                        <p:par>
                          <p:cTn id="39" fill="hold">
                            <p:stCondLst>
                              <p:cond delay="0"/>
                            </p:stCondLst>
                            <p:childTnLst>
                              <p:par>
                                <p:cTn id="40" presetID="17" presetClass="entr" presetSubtype="10" fill="hold" nodeType="click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p:cTn id="42" dur="500" fill="hold"/>
                                        <p:tgtEl>
                                          <p:spTgt spid="59"/>
                                        </p:tgtEl>
                                        <p:attrNameLst>
                                          <p:attrName>ppt_w</p:attrName>
                                        </p:attrNameLst>
                                      </p:cBhvr>
                                      <p:tavLst>
                                        <p:tav tm="0">
                                          <p:val>
                                            <p:fltVal val="0"/>
                                          </p:val>
                                        </p:tav>
                                        <p:tav tm="100000">
                                          <p:val>
                                            <p:strVal val="#ppt_w"/>
                                          </p:val>
                                        </p:tav>
                                      </p:tavLst>
                                    </p:anim>
                                    <p:anim calcmode="lin" valueType="num">
                                      <p:cBhvr>
                                        <p:cTn id="43" dur="500" fill="hold"/>
                                        <p:tgtEl>
                                          <p:spTgt spid="5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1"/>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17" presetClass="entr" presetSubtype="10" fill="hold"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2"/>
                  </p:tgtEl>
                </p:cond>
              </p:nextCondLst>
            </p:seq>
            <p:seq concurrent="1" nextAc="seek">
              <p:cTn id="51" restart="whenNotActive" fill="hold" evtFilter="cancelBubble" nodeType="interactiveSeq">
                <p:stCondLst>
                  <p:cond evt="onClick" delay="0">
                    <p:tgtEl>
                      <p:spTgt spid="59"/>
                    </p:tgtEl>
                  </p:cond>
                </p:stCondLst>
                <p:endSync evt="end" delay="0">
                  <p:rtn val="all"/>
                </p:endSync>
                <p:childTnLst>
                  <p:par>
                    <p:cTn id="52" fill="hold">
                      <p:stCondLst>
                        <p:cond delay="0"/>
                      </p:stCondLst>
                      <p:childTnLst>
                        <p:par>
                          <p:cTn id="53" fill="hold">
                            <p:stCondLst>
                              <p:cond delay="0"/>
                            </p:stCondLst>
                            <p:childTnLst>
                              <p:par>
                                <p:cTn id="54" presetID="17" presetClass="exit" presetSubtype="10" fill="hold" nodeType="clickEffect">
                                  <p:stCondLst>
                                    <p:cond delay="0"/>
                                  </p:stCondLst>
                                  <p:childTnLst>
                                    <p:anim calcmode="lin" valueType="num">
                                      <p:cBhvr>
                                        <p:cTn id="55" dur="500"/>
                                        <p:tgtEl>
                                          <p:spTgt spid="59"/>
                                        </p:tgtEl>
                                        <p:attrNameLst>
                                          <p:attrName>ppt_w</p:attrName>
                                        </p:attrNameLst>
                                      </p:cBhvr>
                                      <p:tavLst>
                                        <p:tav tm="0">
                                          <p:val>
                                            <p:strVal val="ppt_w"/>
                                          </p:val>
                                        </p:tav>
                                        <p:tav tm="100000">
                                          <p:val>
                                            <p:fltVal val="0"/>
                                          </p:val>
                                        </p:tav>
                                      </p:tavLst>
                                    </p:anim>
                                    <p:anim calcmode="lin" valueType="num">
                                      <p:cBhvr>
                                        <p:cTn id="56" dur="500"/>
                                        <p:tgtEl>
                                          <p:spTgt spid="59"/>
                                        </p:tgtEl>
                                        <p:attrNameLst>
                                          <p:attrName>ppt_h</p:attrName>
                                        </p:attrNameLst>
                                      </p:cBhvr>
                                      <p:tavLst>
                                        <p:tav tm="0">
                                          <p:val>
                                            <p:strVal val="ppt_h"/>
                                          </p:val>
                                        </p:tav>
                                        <p:tav tm="100000">
                                          <p:val>
                                            <p:strVal val="ppt_h"/>
                                          </p:val>
                                        </p:tav>
                                      </p:tavLst>
                                    </p:anim>
                                    <p:set>
                                      <p:cBhvr>
                                        <p:cTn id="5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58" restart="whenNotActive" fill="hold" evtFilter="cancelBubble" nodeType="interactiveSeq">
                <p:stCondLst>
                  <p:cond evt="onClick" delay="0">
                    <p:tgtEl>
                      <p:spTgt spid="15"/>
                    </p:tgtEl>
                  </p:cond>
                </p:stCondLst>
                <p:endSync evt="end" delay="0">
                  <p:rtn val="all"/>
                </p:endSync>
                <p:childTnLst>
                  <p:par>
                    <p:cTn id="59" fill="hold">
                      <p:stCondLst>
                        <p:cond delay="0"/>
                      </p:stCondLst>
                      <p:childTnLst>
                        <p:par>
                          <p:cTn id="60" fill="hold">
                            <p:stCondLst>
                              <p:cond delay="0"/>
                            </p:stCondLst>
                            <p:childTnLst>
                              <p:par>
                                <p:cTn id="61" presetID="17" presetClass="entr" presetSubtype="10" fill="hold" nodeType="click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p:cTn id="63" dur="500" fill="hold"/>
                                        <p:tgtEl>
                                          <p:spTgt spid="72"/>
                                        </p:tgtEl>
                                        <p:attrNameLst>
                                          <p:attrName>ppt_w</p:attrName>
                                        </p:attrNameLst>
                                      </p:cBhvr>
                                      <p:tavLst>
                                        <p:tav tm="0">
                                          <p:val>
                                            <p:fltVal val="0"/>
                                          </p:val>
                                        </p:tav>
                                        <p:tav tm="100000">
                                          <p:val>
                                            <p:strVal val="#ppt_w"/>
                                          </p:val>
                                        </p:tav>
                                      </p:tavLst>
                                    </p:anim>
                                    <p:anim calcmode="lin" valueType="num">
                                      <p:cBhvr>
                                        <p:cTn id="64" dur="500" fill="hold"/>
                                        <p:tgtEl>
                                          <p:spTgt spid="7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5"/>
                  </p:tgtEl>
                </p:cond>
              </p:nextCondLst>
            </p:seq>
            <p:seq concurrent="1" nextAc="seek">
              <p:cTn id="65" restart="whenNotActive" fill="hold" evtFilter="cancelBubble" nodeType="interactiveSeq">
                <p:stCondLst>
                  <p:cond evt="onClick" delay="0">
                    <p:tgtEl>
                      <p:spTgt spid="72"/>
                    </p:tgtEl>
                  </p:cond>
                </p:stCondLst>
                <p:endSync evt="end" delay="0">
                  <p:rtn val="all"/>
                </p:endSync>
                <p:childTnLst>
                  <p:par>
                    <p:cTn id="66" fill="hold">
                      <p:stCondLst>
                        <p:cond delay="0"/>
                      </p:stCondLst>
                      <p:childTnLst>
                        <p:par>
                          <p:cTn id="67" fill="hold">
                            <p:stCondLst>
                              <p:cond delay="0"/>
                            </p:stCondLst>
                            <p:childTnLst>
                              <p:par>
                                <p:cTn id="68" presetID="17" presetClass="exit" presetSubtype="10" fill="hold" nodeType="clickEffect">
                                  <p:stCondLst>
                                    <p:cond delay="0"/>
                                  </p:stCondLst>
                                  <p:childTnLst>
                                    <p:anim calcmode="lin" valueType="num">
                                      <p:cBhvr>
                                        <p:cTn id="69" dur="500"/>
                                        <p:tgtEl>
                                          <p:spTgt spid="72"/>
                                        </p:tgtEl>
                                        <p:attrNameLst>
                                          <p:attrName>ppt_w</p:attrName>
                                        </p:attrNameLst>
                                      </p:cBhvr>
                                      <p:tavLst>
                                        <p:tav tm="0">
                                          <p:val>
                                            <p:strVal val="ppt_w"/>
                                          </p:val>
                                        </p:tav>
                                        <p:tav tm="100000">
                                          <p:val>
                                            <p:fltVal val="0"/>
                                          </p:val>
                                        </p:tav>
                                      </p:tavLst>
                                    </p:anim>
                                    <p:anim calcmode="lin" valueType="num">
                                      <p:cBhvr>
                                        <p:cTn id="70" dur="500"/>
                                        <p:tgtEl>
                                          <p:spTgt spid="72"/>
                                        </p:tgtEl>
                                        <p:attrNameLst>
                                          <p:attrName>ppt_h</p:attrName>
                                        </p:attrNameLst>
                                      </p:cBhvr>
                                      <p:tavLst>
                                        <p:tav tm="0">
                                          <p:val>
                                            <p:strVal val="ppt_h"/>
                                          </p:val>
                                        </p:tav>
                                        <p:tav tm="100000">
                                          <p:val>
                                            <p:strVal val="ppt_h"/>
                                          </p:val>
                                        </p:tav>
                                      </p:tavLst>
                                    </p:anim>
                                    <p:set>
                                      <p:cBhvr>
                                        <p:cTn id="71"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72" restart="whenNotActive" fill="hold" evtFilter="cancelBubble" nodeType="interactiveSeq">
                <p:stCondLst>
                  <p:cond evt="onClick" delay="0">
                    <p:tgtEl>
                      <p:spTgt spid="13"/>
                    </p:tgtEl>
                  </p:cond>
                </p:stCondLst>
                <p:endSync evt="end" delay="0">
                  <p:rtn val="all"/>
                </p:endSync>
                <p:childTnLst>
                  <p:par>
                    <p:cTn id="73" fill="hold">
                      <p:stCondLst>
                        <p:cond delay="0"/>
                      </p:stCondLst>
                      <p:childTnLst>
                        <p:par>
                          <p:cTn id="74" fill="hold">
                            <p:stCondLst>
                              <p:cond delay="0"/>
                            </p:stCondLst>
                            <p:childTnLst>
                              <p:par>
                                <p:cTn id="75" presetID="17" presetClass="entr" presetSubtype="10" fill="hold" nodeType="click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3"/>
                  </p:tgtEl>
                </p:cond>
              </p:nextCondLst>
            </p:seq>
            <p:seq concurrent="1" nextAc="seek">
              <p:cTn id="79" restart="whenNotActive" fill="hold" evtFilter="cancelBubble" nodeType="interactiveSeq">
                <p:stCondLst>
                  <p:cond evt="onClick" delay="0">
                    <p:tgtEl>
                      <p:spTgt spid="14"/>
                    </p:tgtEl>
                  </p:cond>
                </p:stCondLst>
                <p:endSync evt="end" delay="0">
                  <p:rtn val="all"/>
                </p:endSync>
                <p:childTnLst>
                  <p:par>
                    <p:cTn id="80" fill="hold">
                      <p:stCondLst>
                        <p:cond delay="0"/>
                      </p:stCondLst>
                      <p:childTnLst>
                        <p:par>
                          <p:cTn id="81" fill="hold">
                            <p:stCondLst>
                              <p:cond delay="0"/>
                            </p:stCondLst>
                            <p:childTnLst>
                              <p:par>
                                <p:cTn id="82" presetID="17" presetClass="entr" presetSubtype="10" fill="hold" nodeType="click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p:cTn id="84" dur="500" fill="hold"/>
                                        <p:tgtEl>
                                          <p:spTgt spid="3"/>
                                        </p:tgtEl>
                                        <p:attrNameLst>
                                          <p:attrName>ppt_w</p:attrName>
                                        </p:attrNameLst>
                                      </p:cBhvr>
                                      <p:tavLst>
                                        <p:tav tm="0">
                                          <p:val>
                                            <p:fltVal val="0"/>
                                          </p:val>
                                        </p:tav>
                                        <p:tav tm="100000">
                                          <p:val>
                                            <p:strVal val="#ppt_w"/>
                                          </p:val>
                                        </p:tav>
                                      </p:tavLst>
                                    </p:anim>
                                    <p:anim calcmode="lin" valueType="num">
                                      <p:cBhvr>
                                        <p:cTn id="85"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4"/>
                  </p:tgtEl>
                </p:cond>
              </p:nextCondLst>
            </p:seq>
            <p:seq concurrent="1" nextAc="seek">
              <p:cTn id="86" restart="whenNotActive" fill="hold" evtFilter="cancelBubble" nodeType="interactiveSeq">
                <p:stCondLst>
                  <p:cond evt="onClick" delay="0">
                    <p:tgtEl>
                      <p:spTgt spid="3"/>
                    </p:tgtEl>
                  </p:cond>
                </p:stCondLst>
                <p:endSync evt="end" delay="0">
                  <p:rtn val="all"/>
                </p:endSync>
                <p:childTnLst>
                  <p:par>
                    <p:cTn id="87" fill="hold">
                      <p:stCondLst>
                        <p:cond delay="0"/>
                      </p:stCondLst>
                      <p:childTnLst>
                        <p:par>
                          <p:cTn id="88" fill="hold">
                            <p:stCondLst>
                              <p:cond delay="0"/>
                            </p:stCondLst>
                            <p:childTnLst>
                              <p:par>
                                <p:cTn id="89" presetID="17" presetClass="exit" presetSubtype="10" fill="hold" nodeType="clickEffect">
                                  <p:stCondLst>
                                    <p:cond delay="0"/>
                                  </p:stCondLst>
                                  <p:childTnLst>
                                    <p:anim calcmode="lin" valueType="num">
                                      <p:cBhvr>
                                        <p:cTn id="90" dur="500"/>
                                        <p:tgtEl>
                                          <p:spTgt spid="3"/>
                                        </p:tgtEl>
                                        <p:attrNameLst>
                                          <p:attrName>ppt_w</p:attrName>
                                        </p:attrNameLst>
                                      </p:cBhvr>
                                      <p:tavLst>
                                        <p:tav tm="0">
                                          <p:val>
                                            <p:strVal val="ppt_w"/>
                                          </p:val>
                                        </p:tav>
                                        <p:tav tm="100000">
                                          <p:val>
                                            <p:fltVal val="0"/>
                                          </p:val>
                                        </p:tav>
                                      </p:tavLst>
                                    </p:anim>
                                    <p:anim calcmode="lin" valueType="num">
                                      <p:cBhvr>
                                        <p:cTn id="91" dur="500"/>
                                        <p:tgtEl>
                                          <p:spTgt spid="3"/>
                                        </p:tgtEl>
                                        <p:attrNameLst>
                                          <p:attrName>ppt_h</p:attrName>
                                        </p:attrNameLst>
                                      </p:cBhvr>
                                      <p:tavLst>
                                        <p:tav tm="0">
                                          <p:val>
                                            <p:strVal val="ppt_h"/>
                                          </p:val>
                                        </p:tav>
                                        <p:tav tm="100000">
                                          <p:val>
                                            <p:strVal val="ppt_h"/>
                                          </p:val>
                                        </p:tav>
                                      </p:tavLst>
                                    </p:anim>
                                    <p:set>
                                      <p:cBhvr>
                                        <p:cTn id="9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3" restart="whenNotActive" fill="hold" evtFilter="cancelBubble" nodeType="interactiveSeq">
                <p:stCondLst>
                  <p:cond evt="onClick" delay="0">
                    <p:tgtEl>
                      <p:spTgt spid="74"/>
                    </p:tgtEl>
                  </p:cond>
                </p:stCondLst>
                <p:endSync evt="end" delay="0">
                  <p:rtn val="all"/>
                </p:endSync>
                <p:childTnLst>
                  <p:par>
                    <p:cTn id="94" fill="hold">
                      <p:stCondLst>
                        <p:cond delay="0"/>
                      </p:stCondLst>
                      <p:childTnLst>
                        <p:par>
                          <p:cTn id="95" fill="hold">
                            <p:stCondLst>
                              <p:cond delay="0"/>
                            </p:stCondLst>
                            <p:childTnLst>
                              <p:par>
                                <p:cTn id="96" presetID="17" presetClass="entr" presetSubtype="10" fill="hold" nodeType="clickEffect">
                                  <p:stCondLst>
                                    <p:cond delay="0"/>
                                  </p:stCondLst>
                                  <p:childTnLst>
                                    <p:set>
                                      <p:cBhvr>
                                        <p:cTn id="97" dur="1" fill="hold">
                                          <p:stCondLst>
                                            <p:cond delay="0"/>
                                          </p:stCondLst>
                                        </p:cTn>
                                        <p:tgtEl>
                                          <p:spTgt spid="20"/>
                                        </p:tgtEl>
                                        <p:attrNameLst>
                                          <p:attrName>style.visibility</p:attrName>
                                        </p:attrNameLst>
                                      </p:cBhvr>
                                      <p:to>
                                        <p:strVal val="visible"/>
                                      </p:to>
                                    </p:set>
                                    <p:anim calcmode="lin" valueType="num">
                                      <p:cBhvr>
                                        <p:cTn id="98" dur="500" fill="hold"/>
                                        <p:tgtEl>
                                          <p:spTgt spid="20"/>
                                        </p:tgtEl>
                                        <p:attrNameLst>
                                          <p:attrName>ppt_w</p:attrName>
                                        </p:attrNameLst>
                                      </p:cBhvr>
                                      <p:tavLst>
                                        <p:tav tm="0">
                                          <p:val>
                                            <p:fltVal val="0"/>
                                          </p:val>
                                        </p:tav>
                                        <p:tav tm="100000">
                                          <p:val>
                                            <p:strVal val="#ppt_w"/>
                                          </p:val>
                                        </p:tav>
                                      </p:tavLst>
                                    </p:anim>
                                    <p:anim calcmode="lin" valueType="num">
                                      <p:cBhvr>
                                        <p:cTn id="99"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74"/>
                  </p:tgtEl>
                </p:cond>
              </p:nextCondLst>
            </p:seq>
            <p:seq concurrent="1" nextAc="seek">
              <p:cTn id="100" restart="whenNotActive" fill="hold" evtFilter="cancelBubble" nodeType="interactiveSeq">
                <p:stCondLst>
                  <p:cond evt="onClick" delay="0">
                    <p:tgtEl>
                      <p:spTgt spid="20"/>
                    </p:tgtEl>
                  </p:cond>
                </p:stCondLst>
                <p:endSync evt="end" delay="0">
                  <p:rtn val="all"/>
                </p:endSync>
                <p:childTnLst>
                  <p:par>
                    <p:cTn id="101" fill="hold">
                      <p:stCondLst>
                        <p:cond delay="0"/>
                      </p:stCondLst>
                      <p:childTnLst>
                        <p:par>
                          <p:cTn id="102" fill="hold">
                            <p:stCondLst>
                              <p:cond delay="0"/>
                            </p:stCondLst>
                            <p:childTnLst>
                              <p:par>
                                <p:cTn id="103" presetID="17" presetClass="exit" presetSubtype="10" fill="hold" nodeType="clickEffect">
                                  <p:stCondLst>
                                    <p:cond delay="0"/>
                                  </p:stCondLst>
                                  <p:childTnLst>
                                    <p:anim calcmode="lin" valueType="num">
                                      <p:cBhvr>
                                        <p:cTn id="104" dur="500"/>
                                        <p:tgtEl>
                                          <p:spTgt spid="20"/>
                                        </p:tgtEl>
                                        <p:attrNameLst>
                                          <p:attrName>ppt_w</p:attrName>
                                        </p:attrNameLst>
                                      </p:cBhvr>
                                      <p:tavLst>
                                        <p:tav tm="0">
                                          <p:val>
                                            <p:strVal val="ppt_w"/>
                                          </p:val>
                                        </p:tav>
                                        <p:tav tm="100000">
                                          <p:val>
                                            <p:fltVal val="0"/>
                                          </p:val>
                                        </p:tav>
                                      </p:tavLst>
                                    </p:anim>
                                    <p:anim calcmode="lin" valueType="num">
                                      <p:cBhvr>
                                        <p:cTn id="105" dur="500"/>
                                        <p:tgtEl>
                                          <p:spTgt spid="20"/>
                                        </p:tgtEl>
                                        <p:attrNameLst>
                                          <p:attrName>ppt_h</p:attrName>
                                        </p:attrNameLst>
                                      </p:cBhvr>
                                      <p:tavLst>
                                        <p:tav tm="0">
                                          <p:val>
                                            <p:strVal val="ppt_h"/>
                                          </p:val>
                                        </p:tav>
                                        <p:tav tm="100000">
                                          <p:val>
                                            <p:strVal val="ppt_h"/>
                                          </p:val>
                                        </p:tav>
                                      </p:tavLst>
                                    </p:anim>
                                    <p:set>
                                      <p:cBhvr>
                                        <p:cTn id="10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Title">
            <a:extLst>
              <a:ext uri="{FF2B5EF4-FFF2-40B4-BE49-F238E27FC236}">
                <a16:creationId xmlns="" xmlns:a16="http://schemas.microsoft.com/office/drawing/2014/main" id="{47DEAAD3-E48A-42BD-815E-B44781133552}"/>
              </a:ext>
            </a:extLst>
          </p:cNvPr>
          <p:cNvSpPr>
            <a:spLocks noGrp="1"/>
          </p:cNvSpPr>
          <p:nvPr>
            <p:ph type="body" sz="quarter" idx="11"/>
          </p:nvPr>
        </p:nvSpPr>
        <p:spPr/>
        <p:txBody>
          <a:bodyPr>
            <a:normAutofit/>
          </a:bodyPr>
          <a:lstStyle/>
          <a:p>
            <a:r>
              <a:rPr lang="en-AU" dirty="0"/>
              <a:t>Using the NCC climate zones</a:t>
            </a:r>
          </a:p>
        </p:txBody>
      </p:sp>
      <p:pic>
        <p:nvPicPr>
          <p:cNvPr id="14" name="Climate zone map" descr="Figure 2 from Schedule 3 Definitions in (any volume of) the NCC. It shows the different climate zones used for determining requirements for thermal design.">
            <a:extLst>
              <a:ext uri="{FF2B5EF4-FFF2-40B4-BE49-F238E27FC236}">
                <a16:creationId xmlns="" xmlns:a16="http://schemas.microsoft.com/office/drawing/2014/main" id="{C9219CFA-2289-4D74-9B99-485746D728A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7806"/>
          <a:stretch/>
        </p:blipFill>
        <p:spPr>
          <a:xfrm>
            <a:off x="334962" y="2013029"/>
            <a:ext cx="5500564" cy="3660890"/>
          </a:xfrm>
          <a:prstGeom prst="rect">
            <a:avLst/>
          </a:prstGeom>
        </p:spPr>
      </p:pic>
      <p:cxnSp>
        <p:nvCxnSpPr>
          <p:cNvPr id="5" name="Dividing Line">
            <a:extLst>
              <a:ext uri="{FF2B5EF4-FFF2-40B4-BE49-F238E27FC236}">
                <a16:creationId xmlns="" xmlns:a16="http://schemas.microsoft.com/office/drawing/2014/main" id="{EBF29A65-0AD9-4252-8CEA-88A2F6FAEFE4}"/>
              </a:ext>
            </a:extLst>
          </p:cNvPr>
          <p:cNvCxnSpPr>
            <a:cxnSpLocks/>
          </p:cNvCxnSpPr>
          <p:nvPr userDrawn="1"/>
        </p:nvCxnSpPr>
        <p:spPr>
          <a:xfrm>
            <a:off x="6094800" y="2008971"/>
            <a:ext cx="0" cy="430913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6" name="Question 1 text">
            <a:extLst>
              <a:ext uri="{FF2B5EF4-FFF2-40B4-BE49-F238E27FC236}">
                <a16:creationId xmlns="" xmlns:a16="http://schemas.microsoft.com/office/drawing/2014/main" id="{88856C79-5303-4D75-BB53-9F26E4B414B8}"/>
              </a:ext>
            </a:extLst>
          </p:cNvPr>
          <p:cNvSpPr/>
          <p:nvPr/>
        </p:nvSpPr>
        <p:spPr>
          <a:xfrm flipH="1">
            <a:off x="6772134" y="1934161"/>
            <a:ext cx="5083410" cy="22303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71475" indent="-371475">
              <a:spcBef>
                <a:spcPts val="200"/>
              </a:spcBef>
              <a:spcAft>
                <a:spcPts val="200"/>
              </a:spcAft>
            </a:pPr>
            <a:r>
              <a:rPr lang="en-AU" sz="2800" dirty="0">
                <a:solidFill>
                  <a:schemeClr val="tx1"/>
                </a:solidFill>
              </a:rPr>
              <a:t>1 	Which </a:t>
            </a:r>
            <a:r>
              <a:rPr lang="en-AU" sz="2800" dirty="0" smtClean="0">
                <a:solidFill>
                  <a:schemeClr val="tx1"/>
                </a:solidFill>
              </a:rPr>
              <a:t>states </a:t>
            </a:r>
            <a:r>
              <a:rPr lang="en-AU" sz="2800" dirty="0">
                <a:solidFill>
                  <a:schemeClr val="tx1"/>
                </a:solidFill>
              </a:rPr>
              <a:t>or </a:t>
            </a:r>
            <a:r>
              <a:rPr lang="en-AU" sz="2800" dirty="0" smtClean="0">
                <a:solidFill>
                  <a:schemeClr val="tx1"/>
                </a:solidFill>
              </a:rPr>
              <a:t>territories</a:t>
            </a:r>
            <a:r>
              <a:rPr lang="en-AU" sz="2800" dirty="0">
                <a:solidFill>
                  <a:schemeClr val="tx1"/>
                </a:solidFill>
              </a:rPr>
              <a:t/>
            </a:r>
            <a:br>
              <a:rPr lang="en-AU" sz="2800" dirty="0">
                <a:solidFill>
                  <a:schemeClr val="tx1"/>
                </a:solidFill>
              </a:rPr>
            </a:br>
            <a:r>
              <a:rPr lang="en-AU" sz="2800" dirty="0">
                <a:solidFill>
                  <a:schemeClr val="tx1"/>
                </a:solidFill>
              </a:rPr>
              <a:t>have </a:t>
            </a:r>
            <a:r>
              <a:rPr lang="en-AU" sz="2800" dirty="0" smtClean="0">
                <a:solidFill>
                  <a:schemeClr val="tx1"/>
                </a:solidFill>
              </a:rPr>
              <a:t>climate zone </a:t>
            </a:r>
            <a:r>
              <a:rPr lang="en-AU" sz="2800" dirty="0">
                <a:solidFill>
                  <a:schemeClr val="tx1"/>
                </a:solidFill>
              </a:rPr>
              <a:t>8 </a:t>
            </a:r>
            <a:r>
              <a:rPr lang="en-AU" sz="2800" dirty="0" smtClean="0">
                <a:solidFill>
                  <a:schemeClr val="tx1"/>
                </a:solidFill>
              </a:rPr>
              <a:t>(alpine areas)?</a:t>
            </a:r>
            <a:endParaRPr kumimoji="0" lang="en-AU" sz="2800" b="0" i="0" u="none" strike="noStrike" cap="none" spc="0" normalizeH="0" baseline="0" dirty="0">
              <a:ln>
                <a:noFill/>
              </a:ln>
              <a:solidFill>
                <a:schemeClr val="tx1"/>
              </a:solidFill>
              <a:effectLst/>
              <a:uFillTx/>
              <a:cs typeface="Arial" panose="020B0604020202020204" pitchFamily="34" charset="0"/>
              <a:sym typeface="Helvetica Light"/>
            </a:endParaRPr>
          </a:p>
          <a:p>
            <a:pPr marR="0" defTabSz="584200" rtl="0" fontAlgn="auto" latinLnBrk="1" hangingPunct="0">
              <a:lnSpc>
                <a:spcPct val="100000"/>
              </a:lnSpc>
              <a:spcBef>
                <a:spcPts val="0"/>
              </a:spcBef>
              <a:spcAft>
                <a:spcPts val="0"/>
              </a:spcAft>
              <a:buClrTx/>
              <a:buSzTx/>
              <a:tabLst/>
            </a:pPr>
            <a:endParaRPr kumimoji="0" lang="en-AU" sz="2800" b="0" i="0" u="none" strike="noStrike" cap="none" spc="0" normalizeH="0" baseline="0" dirty="0">
              <a:ln>
                <a:noFill/>
              </a:ln>
              <a:solidFill>
                <a:schemeClr val="tx1"/>
              </a:solidFill>
              <a:effectLst/>
              <a:uFillTx/>
              <a:cs typeface="Arial" panose="020B0604020202020204" pitchFamily="34" charset="0"/>
              <a:sym typeface="Helvetica Light"/>
            </a:endParaRPr>
          </a:p>
          <a:p>
            <a:pPr algn="ctr"/>
            <a:endParaRPr lang="en-AU" sz="2800" dirty="0">
              <a:cs typeface="Arial" panose="020B0604020202020204" pitchFamily="34" charset="0"/>
            </a:endParaRPr>
          </a:p>
        </p:txBody>
      </p:sp>
      <p:sp>
        <p:nvSpPr>
          <p:cNvPr id="7" name="Answer 1 box">
            <a:extLst>
              <a:ext uri="{FF2B5EF4-FFF2-40B4-BE49-F238E27FC236}">
                <a16:creationId xmlns="" xmlns:a16="http://schemas.microsoft.com/office/drawing/2014/main" id="{C4A16176-9B70-4657-B466-8AB73082CE14}"/>
              </a:ext>
            </a:extLst>
          </p:cNvPr>
          <p:cNvSpPr/>
          <p:nvPr/>
        </p:nvSpPr>
        <p:spPr>
          <a:xfrm flipH="1">
            <a:off x="6772134" y="4409001"/>
            <a:ext cx="5082209" cy="2230336"/>
          </a:xfrm>
          <a:prstGeom prst="rect">
            <a:avLst/>
          </a:prstGeom>
          <a:solidFill>
            <a:srgbClr val="DAD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2900" indent="-342900" algn="l">
              <a:spcBef>
                <a:spcPts val="200"/>
              </a:spcBef>
              <a:spcAft>
                <a:spcPts val="200"/>
              </a:spcAft>
              <a:buFont typeface="Arial" panose="020B0604020202020204" pitchFamily="34" charset="0"/>
              <a:buChar char="•"/>
            </a:pPr>
            <a:r>
              <a:rPr lang="en-AU" sz="2400" b="1" dirty="0">
                <a:solidFill>
                  <a:schemeClr val="tx1"/>
                </a:solidFill>
              </a:rPr>
              <a:t>New South Wales</a:t>
            </a:r>
          </a:p>
          <a:p>
            <a:pPr marL="522900" indent="-342900" algn="l">
              <a:spcBef>
                <a:spcPts val="200"/>
              </a:spcBef>
              <a:spcAft>
                <a:spcPts val="200"/>
              </a:spcAft>
              <a:buFont typeface="Arial" panose="020B0604020202020204" pitchFamily="34" charset="0"/>
              <a:buChar char="•"/>
            </a:pPr>
            <a:r>
              <a:rPr lang="en-AU" sz="2400" b="1" dirty="0">
                <a:solidFill>
                  <a:schemeClr val="tx1"/>
                </a:solidFill>
              </a:rPr>
              <a:t>Victoria</a:t>
            </a:r>
          </a:p>
          <a:p>
            <a:pPr marL="522900" indent="-342900" algn="l">
              <a:spcBef>
                <a:spcPts val="200"/>
              </a:spcBef>
              <a:spcAft>
                <a:spcPts val="200"/>
              </a:spcAft>
              <a:buFont typeface="Arial" panose="020B0604020202020204" pitchFamily="34" charset="0"/>
              <a:buChar char="•"/>
            </a:pPr>
            <a:r>
              <a:rPr lang="en-AU" sz="2400" b="1" dirty="0">
                <a:solidFill>
                  <a:schemeClr val="tx1"/>
                </a:solidFill>
              </a:rPr>
              <a:t>Tasmania</a:t>
            </a:r>
          </a:p>
        </p:txBody>
      </p:sp>
      <p:sp>
        <p:nvSpPr>
          <p:cNvPr id="8" name="Question 2 text">
            <a:extLst>
              <a:ext uri="{FF2B5EF4-FFF2-40B4-BE49-F238E27FC236}">
                <a16:creationId xmlns="" xmlns:a16="http://schemas.microsoft.com/office/drawing/2014/main" id="{1093920C-9D52-477D-9ADA-F9F0C0B0485A}"/>
              </a:ext>
            </a:extLst>
          </p:cNvPr>
          <p:cNvSpPr/>
          <p:nvPr/>
        </p:nvSpPr>
        <p:spPr>
          <a:xfrm flipH="1">
            <a:off x="6772134" y="1933200"/>
            <a:ext cx="5082210" cy="22303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71475" indent="-371475">
              <a:spcBef>
                <a:spcPts val="200"/>
              </a:spcBef>
              <a:spcAft>
                <a:spcPts val="200"/>
              </a:spcAft>
            </a:pPr>
            <a:r>
              <a:rPr lang="en-AU" sz="2800" dirty="0">
                <a:solidFill>
                  <a:schemeClr val="tx1"/>
                </a:solidFill>
              </a:rPr>
              <a:t>2	Are Adelaide and Perth in</a:t>
            </a:r>
            <a:br>
              <a:rPr lang="en-AU" sz="2800" dirty="0">
                <a:solidFill>
                  <a:schemeClr val="tx1"/>
                </a:solidFill>
              </a:rPr>
            </a:br>
            <a:r>
              <a:rPr lang="en-AU" sz="2800" dirty="0">
                <a:solidFill>
                  <a:schemeClr val="tx1"/>
                </a:solidFill>
              </a:rPr>
              <a:t>the same </a:t>
            </a:r>
            <a:r>
              <a:rPr lang="en-AU" sz="2800" dirty="0" smtClean="0">
                <a:solidFill>
                  <a:schemeClr val="tx1"/>
                </a:solidFill>
              </a:rPr>
              <a:t>or different climate zones?</a:t>
            </a:r>
            <a:endParaRPr lang="en-AU" sz="2800" dirty="0">
              <a:solidFill>
                <a:schemeClr val="tx1"/>
              </a:solidFill>
              <a:sym typeface="Helvetica Light"/>
            </a:endParaRPr>
          </a:p>
          <a:p>
            <a:pPr marR="0" defTabSz="584200" rtl="0" fontAlgn="auto" latinLnBrk="1" hangingPunct="0">
              <a:lnSpc>
                <a:spcPct val="100000"/>
              </a:lnSpc>
              <a:spcBef>
                <a:spcPts val="0"/>
              </a:spcBef>
              <a:spcAft>
                <a:spcPts val="0"/>
              </a:spcAft>
              <a:buClrTx/>
              <a:buSzTx/>
              <a:tabLst/>
            </a:pPr>
            <a:endParaRPr kumimoji="0" lang="en-AU" sz="2800" b="0" i="0" u="none" strike="noStrike" cap="none" spc="0" normalizeH="0" baseline="0" dirty="0">
              <a:ln>
                <a:noFill/>
              </a:ln>
              <a:solidFill>
                <a:schemeClr val="tx1"/>
              </a:solidFill>
              <a:effectLst/>
              <a:uFillTx/>
              <a:cs typeface="Arial" panose="020B0604020202020204" pitchFamily="34" charset="0"/>
              <a:sym typeface="Helvetica Light"/>
            </a:endParaRPr>
          </a:p>
          <a:p>
            <a:pPr algn="ctr"/>
            <a:endParaRPr lang="en-AU" sz="2800" dirty="0">
              <a:cs typeface="Arial" panose="020B0604020202020204" pitchFamily="34" charset="0"/>
            </a:endParaRPr>
          </a:p>
        </p:txBody>
      </p:sp>
      <p:sp>
        <p:nvSpPr>
          <p:cNvPr id="9" name="Answer 2 box">
            <a:extLst>
              <a:ext uri="{FF2B5EF4-FFF2-40B4-BE49-F238E27FC236}">
                <a16:creationId xmlns="" xmlns:a16="http://schemas.microsoft.com/office/drawing/2014/main" id="{221514B6-4358-4F53-82D5-386DE4F0D553}"/>
              </a:ext>
            </a:extLst>
          </p:cNvPr>
          <p:cNvSpPr/>
          <p:nvPr/>
        </p:nvSpPr>
        <p:spPr>
          <a:xfrm flipH="1">
            <a:off x="6772134" y="4410000"/>
            <a:ext cx="5082209" cy="2230336"/>
          </a:xfrm>
          <a:prstGeom prst="rect">
            <a:avLst/>
          </a:prstGeom>
          <a:solidFill>
            <a:srgbClr val="DAD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lgn="l">
              <a:spcBef>
                <a:spcPts val="200"/>
              </a:spcBef>
              <a:spcAft>
                <a:spcPts val="200"/>
              </a:spcAft>
            </a:pPr>
            <a:r>
              <a:rPr lang="en-AU" sz="2400" b="1" dirty="0">
                <a:solidFill>
                  <a:schemeClr val="tx1"/>
                </a:solidFill>
              </a:rPr>
              <a:t>Both capital cities are in </a:t>
            </a:r>
            <a:r>
              <a:rPr lang="en-AU" sz="2400" b="1" dirty="0" smtClean="0">
                <a:solidFill>
                  <a:schemeClr val="tx1"/>
                </a:solidFill>
              </a:rPr>
              <a:t>climate zone </a:t>
            </a:r>
            <a:r>
              <a:rPr lang="en-AU" sz="2400" b="1" dirty="0">
                <a:solidFill>
                  <a:schemeClr val="tx1"/>
                </a:solidFill>
              </a:rPr>
              <a:t>5 </a:t>
            </a:r>
            <a:r>
              <a:rPr lang="en-AU" sz="2400" b="1" dirty="0" smtClean="0">
                <a:solidFill>
                  <a:schemeClr val="tx1"/>
                </a:solidFill>
              </a:rPr>
              <a:t>(warm temperate).</a:t>
            </a:r>
            <a:endParaRPr lang="en-AU" sz="2400" b="1" dirty="0">
              <a:solidFill>
                <a:schemeClr val="tx1"/>
              </a:solidFill>
            </a:endParaRPr>
          </a:p>
        </p:txBody>
      </p:sp>
      <p:sp>
        <p:nvSpPr>
          <p:cNvPr id="10" name="Question 3 text">
            <a:extLst>
              <a:ext uri="{FF2B5EF4-FFF2-40B4-BE49-F238E27FC236}">
                <a16:creationId xmlns="" xmlns:a16="http://schemas.microsoft.com/office/drawing/2014/main" id="{AB2D439A-A7C0-4797-B2C6-7B4088763B0C}"/>
              </a:ext>
            </a:extLst>
          </p:cNvPr>
          <p:cNvSpPr/>
          <p:nvPr/>
        </p:nvSpPr>
        <p:spPr>
          <a:xfrm flipH="1">
            <a:off x="6772133" y="1933200"/>
            <a:ext cx="5082209" cy="24871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71475" indent="-371475">
              <a:spcBef>
                <a:spcPts val="200"/>
              </a:spcBef>
              <a:spcAft>
                <a:spcPts val="200"/>
              </a:spcAft>
            </a:pPr>
            <a:r>
              <a:rPr lang="en-AU" sz="2400" dirty="0">
                <a:solidFill>
                  <a:schemeClr val="tx1"/>
                </a:solidFill>
              </a:rPr>
              <a:t>3 	Are these cities, </a:t>
            </a:r>
            <a:r>
              <a:rPr lang="en-AU" sz="2400" dirty="0" smtClean="0">
                <a:solidFill>
                  <a:schemeClr val="tx1"/>
                </a:solidFill>
              </a:rPr>
              <a:t>of </a:t>
            </a:r>
            <a:r>
              <a:rPr lang="en-AU" sz="2400" dirty="0">
                <a:solidFill>
                  <a:schemeClr val="tx1"/>
                </a:solidFill>
              </a:rPr>
              <a:t>similar latitudes, in the same climate zone?</a:t>
            </a:r>
          </a:p>
          <a:p>
            <a:pPr marL="800100" lvl="1" indent="-342900">
              <a:spcBef>
                <a:spcPts val="200"/>
              </a:spcBef>
              <a:spcAft>
                <a:spcPts val="200"/>
              </a:spcAft>
              <a:buFont typeface="Arial" panose="020B0604020202020204" pitchFamily="34" charset="0"/>
              <a:buChar char="•"/>
            </a:pPr>
            <a:r>
              <a:rPr lang="en-AU" sz="2400" dirty="0">
                <a:solidFill>
                  <a:schemeClr val="tx1"/>
                </a:solidFill>
              </a:rPr>
              <a:t>Exmouth and Dampier (WA)</a:t>
            </a:r>
          </a:p>
          <a:p>
            <a:pPr marL="800100" lvl="1" indent="-342900">
              <a:spcBef>
                <a:spcPts val="200"/>
              </a:spcBef>
              <a:spcAft>
                <a:spcPts val="200"/>
              </a:spcAft>
              <a:buFont typeface="Arial" panose="020B0604020202020204" pitchFamily="34" charset="0"/>
              <a:buChar char="•"/>
            </a:pPr>
            <a:r>
              <a:rPr lang="en-AU" sz="2400" dirty="0">
                <a:solidFill>
                  <a:schemeClr val="tx1"/>
                </a:solidFill>
              </a:rPr>
              <a:t>Mackay and Rockhampton (QLD). </a:t>
            </a:r>
            <a:endParaRPr kumimoji="0" lang="en-AU" sz="2400" b="0" i="0" u="none" strike="noStrike" cap="none" spc="0" normalizeH="0" baseline="0" dirty="0">
              <a:ln>
                <a:noFill/>
              </a:ln>
              <a:solidFill>
                <a:schemeClr val="tx1"/>
              </a:solidFill>
              <a:effectLst/>
              <a:uFillTx/>
              <a:cs typeface="Arial" panose="020B0604020202020204" pitchFamily="34" charset="0"/>
              <a:sym typeface="Helvetica Light"/>
            </a:endParaRPr>
          </a:p>
          <a:p>
            <a:pPr algn="ctr">
              <a:spcBef>
                <a:spcPts val="200"/>
              </a:spcBef>
              <a:spcAft>
                <a:spcPts val="200"/>
              </a:spcAft>
            </a:pPr>
            <a:endParaRPr lang="en-AU" sz="2400" dirty="0">
              <a:cs typeface="Arial" panose="020B0604020202020204" pitchFamily="34" charset="0"/>
            </a:endParaRPr>
          </a:p>
        </p:txBody>
      </p:sp>
      <p:sp>
        <p:nvSpPr>
          <p:cNvPr id="11" name="Answer 3 box">
            <a:extLst>
              <a:ext uri="{FF2B5EF4-FFF2-40B4-BE49-F238E27FC236}">
                <a16:creationId xmlns="" xmlns:a16="http://schemas.microsoft.com/office/drawing/2014/main" id="{45F8E1FC-BC0C-483F-B88F-D9C189861676}"/>
              </a:ext>
            </a:extLst>
          </p:cNvPr>
          <p:cNvSpPr/>
          <p:nvPr/>
        </p:nvSpPr>
        <p:spPr>
          <a:xfrm flipH="1">
            <a:off x="6772134" y="4420336"/>
            <a:ext cx="5082210" cy="2232000"/>
          </a:xfrm>
          <a:prstGeom prst="rect">
            <a:avLst/>
          </a:prstGeom>
          <a:solidFill>
            <a:srgbClr val="DADE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2900" indent="-342900">
              <a:spcBef>
                <a:spcPts val="200"/>
              </a:spcBef>
              <a:spcAft>
                <a:spcPts val="200"/>
              </a:spcAft>
              <a:buFont typeface="Arial" panose="020B0604020202020204" pitchFamily="34" charset="0"/>
              <a:buChar char="•"/>
            </a:pPr>
            <a:r>
              <a:rPr lang="en-AU" sz="2000" b="1" dirty="0">
                <a:solidFill>
                  <a:schemeClr val="tx1"/>
                </a:solidFill>
              </a:rPr>
              <a:t>Exmouth and Dampier = </a:t>
            </a:r>
            <a:r>
              <a:rPr lang="en-AU" sz="2000" b="1" dirty="0" smtClean="0">
                <a:solidFill>
                  <a:schemeClr val="tx1"/>
                </a:solidFill>
              </a:rPr>
              <a:t/>
            </a:r>
            <a:br>
              <a:rPr lang="en-AU" sz="2000" b="1" dirty="0" smtClean="0">
                <a:solidFill>
                  <a:schemeClr val="tx1"/>
                </a:solidFill>
              </a:rPr>
            </a:br>
            <a:r>
              <a:rPr lang="en-AU" sz="2000" b="1" dirty="0" smtClean="0">
                <a:solidFill>
                  <a:schemeClr val="tx1"/>
                </a:solidFill>
              </a:rPr>
              <a:t>climate zone </a:t>
            </a:r>
            <a:r>
              <a:rPr lang="en-AU" sz="2000" b="1" dirty="0">
                <a:solidFill>
                  <a:schemeClr val="tx1"/>
                </a:solidFill>
              </a:rPr>
              <a:t>1 </a:t>
            </a:r>
            <a:r>
              <a:rPr lang="en-AU" sz="2000" b="1" dirty="0" smtClean="0">
                <a:solidFill>
                  <a:schemeClr val="tx1"/>
                </a:solidFill>
              </a:rPr>
              <a:t>(high </a:t>
            </a:r>
            <a:r>
              <a:rPr lang="en-AU" sz="2000" b="1" dirty="0">
                <a:solidFill>
                  <a:schemeClr val="tx1"/>
                </a:solidFill>
                <a:latin typeface="Arial" panose="020B0604020202020204" pitchFamily="34" charset="0"/>
                <a:cs typeface="Arial" panose="020B0604020202020204" pitchFamily="34" charset="0"/>
              </a:rPr>
              <a:t>humidity summer, warm </a:t>
            </a:r>
            <a:r>
              <a:rPr lang="en-AU" sz="2000" b="1" dirty="0" smtClean="0">
                <a:solidFill>
                  <a:schemeClr val="tx1"/>
                </a:solidFill>
                <a:latin typeface="Arial" panose="020B0604020202020204" pitchFamily="34" charset="0"/>
                <a:cs typeface="Arial" panose="020B0604020202020204" pitchFamily="34" charset="0"/>
              </a:rPr>
              <a:t>winter)</a:t>
            </a:r>
            <a:endParaRPr lang="en-AU" sz="2000" b="1" dirty="0">
              <a:solidFill>
                <a:schemeClr val="tx1"/>
              </a:solidFill>
              <a:latin typeface="Arial" panose="020B0604020202020204" pitchFamily="34" charset="0"/>
              <a:cs typeface="Arial" panose="020B0604020202020204" pitchFamily="34" charset="0"/>
            </a:endParaRPr>
          </a:p>
          <a:p>
            <a:pPr marL="522900" indent="-342900">
              <a:spcBef>
                <a:spcPts val="200"/>
              </a:spcBef>
              <a:spcAft>
                <a:spcPts val="200"/>
              </a:spcAft>
              <a:buFont typeface="Arial" panose="020B0604020202020204" pitchFamily="34" charset="0"/>
              <a:buChar char="•"/>
            </a:pPr>
            <a:r>
              <a:rPr lang="en-AU" sz="2000" b="1" dirty="0">
                <a:solidFill>
                  <a:schemeClr val="tx1"/>
                </a:solidFill>
                <a:latin typeface="Arial" panose="020B0604020202020204" pitchFamily="34" charset="0"/>
                <a:cs typeface="Arial" panose="020B0604020202020204" pitchFamily="34" charset="0"/>
              </a:rPr>
              <a:t>Mackay and Rockhampton = </a:t>
            </a:r>
            <a:r>
              <a:rPr lang="en-AU" sz="2000" b="1" dirty="0" smtClean="0">
                <a:solidFill>
                  <a:schemeClr val="tx1"/>
                </a:solidFill>
                <a:latin typeface="Arial" panose="020B0604020202020204" pitchFamily="34" charset="0"/>
                <a:cs typeface="Arial" panose="020B0604020202020204" pitchFamily="34" charset="0"/>
              </a:rPr>
              <a:t/>
            </a:r>
            <a:br>
              <a:rPr lang="en-AU" sz="2000" b="1" dirty="0" smtClean="0">
                <a:solidFill>
                  <a:schemeClr val="tx1"/>
                </a:solidFill>
                <a:latin typeface="Arial" panose="020B0604020202020204" pitchFamily="34" charset="0"/>
                <a:cs typeface="Arial" panose="020B0604020202020204" pitchFamily="34" charset="0"/>
              </a:rPr>
            </a:br>
            <a:r>
              <a:rPr lang="en-AU" sz="2000" b="1" dirty="0" smtClean="0">
                <a:solidFill>
                  <a:schemeClr val="tx1"/>
                </a:solidFill>
                <a:latin typeface="Arial" panose="020B0604020202020204" pitchFamily="34" charset="0"/>
                <a:cs typeface="Arial" panose="020B0604020202020204" pitchFamily="34" charset="0"/>
              </a:rPr>
              <a:t>climate </a:t>
            </a:r>
            <a:r>
              <a:rPr lang="en-AU" sz="2000" b="1" dirty="0">
                <a:solidFill>
                  <a:schemeClr val="tx1"/>
                </a:solidFill>
                <a:latin typeface="Arial" panose="020B0604020202020204" pitchFamily="34" charset="0"/>
                <a:cs typeface="Arial" panose="020B0604020202020204" pitchFamily="34" charset="0"/>
              </a:rPr>
              <a:t>z</a:t>
            </a:r>
            <a:r>
              <a:rPr lang="en-AU" sz="2000" b="1" dirty="0" smtClean="0">
                <a:solidFill>
                  <a:schemeClr val="tx1"/>
                </a:solidFill>
                <a:latin typeface="Arial" panose="020B0604020202020204" pitchFamily="34" charset="0"/>
                <a:cs typeface="Arial" panose="020B0604020202020204" pitchFamily="34" charset="0"/>
              </a:rPr>
              <a:t>one </a:t>
            </a:r>
            <a:r>
              <a:rPr lang="en-AU" sz="2000" b="1" dirty="0">
                <a:solidFill>
                  <a:schemeClr val="tx1"/>
                </a:solidFill>
                <a:latin typeface="Arial" panose="020B0604020202020204" pitchFamily="34" charset="0"/>
                <a:cs typeface="Arial" panose="020B0604020202020204" pitchFamily="34" charset="0"/>
              </a:rPr>
              <a:t>2 </a:t>
            </a:r>
            <a:r>
              <a:rPr lang="en-AU" sz="2000" b="1" dirty="0" smtClean="0">
                <a:solidFill>
                  <a:schemeClr val="tx1"/>
                </a:solidFill>
                <a:latin typeface="Arial" panose="020B0604020202020204" pitchFamily="34" charset="0"/>
                <a:cs typeface="Arial" panose="020B0604020202020204" pitchFamily="34" charset="0"/>
              </a:rPr>
              <a:t>(warm </a:t>
            </a:r>
            <a:r>
              <a:rPr lang="en-AU" sz="2000" b="1" dirty="0">
                <a:solidFill>
                  <a:schemeClr val="tx1"/>
                </a:solidFill>
                <a:latin typeface="Arial" panose="020B0604020202020204" pitchFamily="34" charset="0"/>
                <a:cs typeface="Arial" panose="020B0604020202020204" pitchFamily="34" charset="0"/>
              </a:rPr>
              <a:t>humid summer, mild </a:t>
            </a:r>
            <a:r>
              <a:rPr lang="en-AU" sz="2000" b="1" dirty="0" smtClean="0">
                <a:solidFill>
                  <a:schemeClr val="tx1"/>
                </a:solidFill>
                <a:latin typeface="Arial" panose="020B0604020202020204" pitchFamily="34" charset="0"/>
                <a:cs typeface="Arial" panose="020B0604020202020204" pitchFamily="34" charset="0"/>
              </a:rPr>
              <a:t>winter).</a:t>
            </a:r>
            <a:endParaRPr lang="en-AU" sz="2000" b="1" dirty="0">
              <a:solidFill>
                <a:schemeClr val="tx1"/>
              </a:solidFill>
            </a:endParaRPr>
          </a:p>
        </p:txBody>
      </p:sp>
      <p:pic>
        <p:nvPicPr>
          <p:cNvPr id="15"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2B5E5CB9-ACE2-44C9-A0CA-6C27F714DC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171808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9" presetClass="exit" presetSubtype="0" fill="hold" grpId="1" nodeType="withEffect">
                                  <p:stCondLst>
                                    <p:cond delay="0"/>
                                  </p:stCondLst>
                                  <p:childTnLst>
                                    <p:animEffect transition="out" filter="dissolv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dissolve">
                                      <p:cBhvr>
                                        <p:cTn id="4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7" grpId="1" animBg="1"/>
      <p:bldP spid="8" grpId="0"/>
      <p:bldP spid="8" grpId="1"/>
      <p:bldP spid="9" grpId="0" animBg="1"/>
      <p:bldP spid="9" grpId="1" animBg="1"/>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31322E65-B5F1-4D51-AFA8-9AA2088A61B8}"/>
              </a:ext>
            </a:extLst>
          </p:cNvPr>
          <p:cNvSpPr>
            <a:spLocks noGrp="1"/>
          </p:cNvSpPr>
          <p:nvPr>
            <p:ph type="body" sz="quarter" idx="11"/>
          </p:nvPr>
        </p:nvSpPr>
        <p:spPr/>
        <p:txBody>
          <a:bodyPr/>
          <a:lstStyle/>
          <a:p>
            <a:r>
              <a:rPr lang="en-AU" dirty="0"/>
              <a:t>Complete the sentences below…</a:t>
            </a:r>
          </a:p>
        </p:txBody>
      </p:sp>
      <p:grpSp>
        <p:nvGrpSpPr>
          <p:cNvPr id="3" name="Option 1">
            <a:extLst>
              <a:ext uri="{FF2B5EF4-FFF2-40B4-BE49-F238E27FC236}">
                <a16:creationId xmlns="" xmlns:a16="http://schemas.microsoft.com/office/drawing/2014/main" id="{842B87CC-5BC5-4D65-96AA-5B6CA1FB1C7B}"/>
              </a:ext>
            </a:extLst>
          </p:cNvPr>
          <p:cNvGrpSpPr/>
          <p:nvPr/>
        </p:nvGrpSpPr>
        <p:grpSpPr>
          <a:xfrm>
            <a:off x="430783" y="2154049"/>
            <a:ext cx="11358446" cy="850968"/>
            <a:chOff x="1105700" y="2719165"/>
            <a:chExt cx="10539713" cy="850968"/>
          </a:xfrm>
        </p:grpSpPr>
        <p:sp>
          <p:nvSpPr>
            <p:cNvPr id="4" name="Option 1">
              <a:extLst>
                <a:ext uri="{FF2B5EF4-FFF2-40B4-BE49-F238E27FC236}">
                  <a16:creationId xmlns="" xmlns:a16="http://schemas.microsoft.com/office/drawing/2014/main" id="{5601CF5E-C212-47EB-AD6F-E87D3EF1CA6B}"/>
                </a:ext>
              </a:extLst>
            </p:cNvPr>
            <p:cNvSpPr txBox="1"/>
            <p:nvPr/>
          </p:nvSpPr>
          <p:spPr>
            <a:xfrm>
              <a:off x="1733317" y="2739136"/>
              <a:ext cx="9912096" cy="830997"/>
            </a:xfrm>
            <a:prstGeom prst="rect">
              <a:avLst/>
            </a:prstGeom>
            <a:noFill/>
          </p:spPr>
          <p:txBody>
            <a:bodyPr wrap="square" rtlCol="0">
              <a:spAutoFit/>
            </a:bodyPr>
            <a:lstStyle/>
            <a:p>
              <a:r>
                <a:rPr lang="en-AU" sz="2400" dirty="0">
                  <a:solidFill>
                    <a:schemeClr val="tx1"/>
                  </a:solidFill>
                </a:rPr>
                <a:t>A building’s  </a:t>
              </a:r>
              <a:r>
                <a:rPr lang="en-AU" sz="2400" b="1" dirty="0">
                  <a:solidFill>
                    <a:schemeClr val="accent2"/>
                  </a:solidFill>
                </a:rPr>
                <a:t>__________________  </a:t>
              </a:r>
              <a:r>
                <a:rPr lang="en-AU" sz="2400" dirty="0">
                  <a:solidFill>
                    <a:schemeClr val="tx1"/>
                  </a:solidFill>
                </a:rPr>
                <a:t>represents the amount of energy required to maintain a comfortable temperature in that building.</a:t>
              </a:r>
            </a:p>
          </p:txBody>
        </p:sp>
        <p:sp>
          <p:nvSpPr>
            <p:cNvPr id="5" name="Button 1">
              <a:extLst>
                <a:ext uri="{FF2B5EF4-FFF2-40B4-BE49-F238E27FC236}">
                  <a16:creationId xmlns="" xmlns:a16="http://schemas.microsoft.com/office/drawing/2014/main" id="{3F9CC848-9DE3-43BD-B7ED-87248EB0DFA1}"/>
                </a:ext>
              </a:extLst>
            </p:cNvPr>
            <p:cNvSpPr/>
            <p:nvPr/>
          </p:nvSpPr>
          <p:spPr>
            <a:xfrm>
              <a:off x="1105700" y="2719165"/>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9" name="Option 2">
            <a:extLst>
              <a:ext uri="{FF2B5EF4-FFF2-40B4-BE49-F238E27FC236}">
                <a16:creationId xmlns="" xmlns:a16="http://schemas.microsoft.com/office/drawing/2014/main" id="{297A7497-EB5D-458A-BF0A-A8E73F59C3D4}"/>
              </a:ext>
            </a:extLst>
          </p:cNvPr>
          <p:cNvGrpSpPr/>
          <p:nvPr/>
        </p:nvGrpSpPr>
        <p:grpSpPr>
          <a:xfrm>
            <a:off x="431999" y="3255468"/>
            <a:ext cx="11357229" cy="850968"/>
            <a:chOff x="1149242" y="4306733"/>
            <a:chExt cx="10537660" cy="850968"/>
          </a:xfrm>
        </p:grpSpPr>
        <p:sp>
          <p:nvSpPr>
            <p:cNvPr id="10" name="Option 2">
              <a:extLst>
                <a:ext uri="{FF2B5EF4-FFF2-40B4-BE49-F238E27FC236}">
                  <a16:creationId xmlns="" xmlns:a16="http://schemas.microsoft.com/office/drawing/2014/main" id="{E17D3C21-EAE6-446F-9E6D-F4F03CF2F2FD}"/>
                </a:ext>
              </a:extLst>
            </p:cNvPr>
            <p:cNvSpPr txBox="1"/>
            <p:nvPr/>
          </p:nvSpPr>
          <p:spPr>
            <a:xfrm>
              <a:off x="1774806" y="4326704"/>
              <a:ext cx="9912096" cy="830997"/>
            </a:xfrm>
            <a:prstGeom prst="rect">
              <a:avLst/>
            </a:prstGeom>
            <a:noFill/>
          </p:spPr>
          <p:txBody>
            <a:bodyPr wrap="square" rtlCol="0">
              <a:spAutoFit/>
            </a:bodyPr>
            <a:lstStyle/>
            <a:p>
              <a:r>
                <a:rPr lang="en-AU" sz="2400" dirty="0">
                  <a:solidFill>
                    <a:schemeClr val="tx1"/>
                  </a:solidFill>
                </a:rPr>
                <a:t>A building’s structural elements, such as the walls, roof, ceilings, glazing and floors, are referred to as the  </a:t>
              </a:r>
              <a:r>
                <a:rPr lang="en-AU" sz="2400" b="1" dirty="0">
                  <a:solidFill>
                    <a:schemeClr val="accent2"/>
                  </a:solidFill>
                </a:rPr>
                <a:t>_____________</a:t>
              </a:r>
              <a:r>
                <a:rPr lang="en-AU" sz="2400" dirty="0">
                  <a:solidFill>
                    <a:schemeClr val="tx1"/>
                  </a:solidFill>
                </a:rPr>
                <a:t>.</a:t>
              </a:r>
            </a:p>
          </p:txBody>
        </p:sp>
        <p:sp>
          <p:nvSpPr>
            <p:cNvPr id="11" name="Button 2">
              <a:extLst>
                <a:ext uri="{FF2B5EF4-FFF2-40B4-BE49-F238E27FC236}">
                  <a16:creationId xmlns="" xmlns:a16="http://schemas.microsoft.com/office/drawing/2014/main" id="{C77E14ED-BC68-40E1-8273-E8FB6D94CBC8}"/>
                </a:ext>
              </a:extLst>
            </p:cNvPr>
            <p:cNvSpPr/>
            <p:nvPr/>
          </p:nvSpPr>
          <p:spPr>
            <a:xfrm>
              <a:off x="1149242" y="4306733"/>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6" name="Option 3">
            <a:extLst>
              <a:ext uri="{FF2B5EF4-FFF2-40B4-BE49-F238E27FC236}">
                <a16:creationId xmlns="" xmlns:a16="http://schemas.microsoft.com/office/drawing/2014/main" id="{9F0AB216-0C34-42F1-A24C-B968BBF4E715}"/>
              </a:ext>
            </a:extLst>
          </p:cNvPr>
          <p:cNvGrpSpPr/>
          <p:nvPr/>
        </p:nvGrpSpPr>
        <p:grpSpPr>
          <a:xfrm>
            <a:off x="430783" y="4356887"/>
            <a:ext cx="11358445" cy="850968"/>
            <a:chOff x="1105700" y="3511977"/>
            <a:chExt cx="11358445" cy="850968"/>
          </a:xfrm>
        </p:grpSpPr>
        <p:sp>
          <p:nvSpPr>
            <p:cNvPr id="7" name="Option 3">
              <a:extLst>
                <a:ext uri="{FF2B5EF4-FFF2-40B4-BE49-F238E27FC236}">
                  <a16:creationId xmlns="" xmlns:a16="http://schemas.microsoft.com/office/drawing/2014/main" id="{DDA38C93-73B6-4E58-8241-319B0BAC644E}"/>
                </a:ext>
              </a:extLst>
            </p:cNvPr>
            <p:cNvSpPr txBox="1"/>
            <p:nvPr/>
          </p:nvSpPr>
          <p:spPr>
            <a:xfrm>
              <a:off x="1733317" y="3531948"/>
              <a:ext cx="10730828" cy="830997"/>
            </a:xfrm>
            <a:prstGeom prst="rect">
              <a:avLst/>
            </a:prstGeom>
            <a:noFill/>
          </p:spPr>
          <p:txBody>
            <a:bodyPr wrap="square" rtlCol="0">
              <a:spAutoFit/>
            </a:bodyPr>
            <a:lstStyle/>
            <a:p>
              <a:r>
                <a:rPr lang="en-AU" sz="2400" dirty="0">
                  <a:solidFill>
                    <a:schemeClr val="tx1"/>
                  </a:solidFill>
                </a:rPr>
                <a:t>A  </a:t>
              </a:r>
              <a:r>
                <a:rPr lang="en-AU" sz="2400" b="1" dirty="0">
                  <a:solidFill>
                    <a:schemeClr val="accent2"/>
                  </a:solidFill>
                </a:rPr>
                <a:t>________________ </a:t>
              </a:r>
              <a:r>
                <a:rPr lang="en-AU" sz="2400" dirty="0">
                  <a:solidFill>
                    <a:schemeClr val="tx1"/>
                  </a:solidFill>
                </a:rPr>
                <a:t> in a house is a space that can be heated or cooled to maintain a comfortable temperature.</a:t>
              </a:r>
            </a:p>
          </p:txBody>
        </p:sp>
        <p:sp>
          <p:nvSpPr>
            <p:cNvPr id="8" name="Button 3">
              <a:extLst>
                <a:ext uri="{FF2B5EF4-FFF2-40B4-BE49-F238E27FC236}">
                  <a16:creationId xmlns="" xmlns:a16="http://schemas.microsoft.com/office/drawing/2014/main" id="{11908675-1713-4B99-A83D-FA951B9671A8}"/>
                </a:ext>
              </a:extLst>
            </p:cNvPr>
            <p:cNvSpPr/>
            <p:nvPr/>
          </p:nvSpPr>
          <p:spPr>
            <a:xfrm>
              <a:off x="1105700" y="3511977"/>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2" name="Option 4">
            <a:extLst>
              <a:ext uri="{FF2B5EF4-FFF2-40B4-BE49-F238E27FC236}">
                <a16:creationId xmlns="" xmlns:a16="http://schemas.microsoft.com/office/drawing/2014/main" id="{D063C0FB-B533-4D35-8BA6-CA63BB5C4580}"/>
              </a:ext>
            </a:extLst>
          </p:cNvPr>
          <p:cNvGrpSpPr/>
          <p:nvPr/>
        </p:nvGrpSpPr>
        <p:grpSpPr>
          <a:xfrm>
            <a:off x="432000" y="5458307"/>
            <a:ext cx="11356392" cy="850968"/>
            <a:chOff x="1149242" y="5388734"/>
            <a:chExt cx="11356392" cy="850968"/>
          </a:xfrm>
        </p:grpSpPr>
        <p:sp>
          <p:nvSpPr>
            <p:cNvPr id="13" name="Option 4">
              <a:extLst>
                <a:ext uri="{FF2B5EF4-FFF2-40B4-BE49-F238E27FC236}">
                  <a16:creationId xmlns="" xmlns:a16="http://schemas.microsoft.com/office/drawing/2014/main" id="{D6CA170B-D1E8-4A76-879A-309BED1CDA0F}"/>
                </a:ext>
              </a:extLst>
            </p:cNvPr>
            <p:cNvSpPr txBox="1"/>
            <p:nvPr/>
          </p:nvSpPr>
          <p:spPr>
            <a:xfrm>
              <a:off x="1774806" y="5408705"/>
              <a:ext cx="10730828" cy="830997"/>
            </a:xfrm>
            <a:prstGeom prst="rect">
              <a:avLst/>
            </a:prstGeom>
            <a:noFill/>
          </p:spPr>
          <p:txBody>
            <a:bodyPr wrap="square" rtlCol="0">
              <a:spAutoFit/>
            </a:bodyPr>
            <a:lstStyle/>
            <a:p>
              <a:r>
                <a:rPr lang="en-AU" sz="2400" dirty="0">
                  <a:solidFill>
                    <a:schemeClr val="tx1"/>
                  </a:solidFill>
                </a:rPr>
                <a:t>A space in a house that does not have services to heat, cool or otherwise alter the temperature of the air </a:t>
              </a:r>
              <a:r>
                <a:rPr lang="en-AU" sz="2400" dirty="0"/>
                <a:t>can be described as a  </a:t>
              </a:r>
              <a:r>
                <a:rPr lang="en-AU" sz="2400" b="1" dirty="0">
                  <a:solidFill>
                    <a:schemeClr val="accent2"/>
                  </a:solidFill>
                </a:rPr>
                <a:t>____________________</a:t>
              </a:r>
              <a:r>
                <a:rPr lang="en-AU" sz="2400" dirty="0"/>
                <a:t>.</a:t>
              </a:r>
              <a:endParaRPr lang="en-AU" sz="2400" dirty="0">
                <a:solidFill>
                  <a:schemeClr val="tx1"/>
                </a:solidFill>
              </a:endParaRPr>
            </a:p>
          </p:txBody>
        </p:sp>
        <p:sp>
          <p:nvSpPr>
            <p:cNvPr id="14" name="Button 4">
              <a:extLst>
                <a:ext uri="{FF2B5EF4-FFF2-40B4-BE49-F238E27FC236}">
                  <a16:creationId xmlns="" xmlns:a16="http://schemas.microsoft.com/office/drawing/2014/main" id="{FFC0A550-8AE1-4974-9956-005B4BD256AE}"/>
                </a:ext>
              </a:extLst>
            </p:cNvPr>
            <p:cNvSpPr/>
            <p:nvPr/>
          </p:nvSpPr>
          <p:spPr>
            <a:xfrm>
              <a:off x="1149242" y="5388734"/>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Response 1 Bubble">
            <a:extLst>
              <a:ext uri="{FF2B5EF4-FFF2-40B4-BE49-F238E27FC236}">
                <a16:creationId xmlns="" xmlns:a16="http://schemas.microsoft.com/office/drawing/2014/main" id="{4470B226-4F06-40D5-8B15-D4D3BB8A7ADC}"/>
              </a:ext>
            </a:extLst>
          </p:cNvPr>
          <p:cNvSpPr/>
          <p:nvPr/>
        </p:nvSpPr>
        <p:spPr>
          <a:xfrm>
            <a:off x="2710544" y="2142684"/>
            <a:ext cx="3418114" cy="524335"/>
          </a:xfrm>
          <a:prstGeom prst="wedgeRoundRectCallout">
            <a:avLst/>
          </a:prstGeom>
          <a:noFill/>
          <a:ln w="635">
            <a:no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b="1" dirty="0">
                <a:solidFill>
                  <a:srgbClr val="485CC7"/>
                </a:solidFill>
              </a:rPr>
              <a:t>heating/cooling load</a:t>
            </a:r>
          </a:p>
        </p:txBody>
      </p:sp>
      <p:sp>
        <p:nvSpPr>
          <p:cNvPr id="16" name="Response 2 Bubble">
            <a:extLst>
              <a:ext uri="{FF2B5EF4-FFF2-40B4-BE49-F238E27FC236}">
                <a16:creationId xmlns="" xmlns:a16="http://schemas.microsoft.com/office/drawing/2014/main" id="{037BE40A-DC8B-4131-A656-E09F452533A9}"/>
              </a:ext>
            </a:extLst>
          </p:cNvPr>
          <p:cNvSpPr/>
          <p:nvPr/>
        </p:nvSpPr>
        <p:spPr>
          <a:xfrm>
            <a:off x="4876858" y="3645593"/>
            <a:ext cx="2666890" cy="447599"/>
          </a:xfrm>
          <a:prstGeom prst="wedgeRoundRectCallout">
            <a:avLst/>
          </a:prstGeom>
          <a:noFill/>
          <a:ln w="635">
            <a:no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b="1" dirty="0">
                <a:solidFill>
                  <a:srgbClr val="485CC7"/>
                </a:solidFill>
              </a:rPr>
              <a:t>building fabric</a:t>
            </a:r>
          </a:p>
        </p:txBody>
      </p:sp>
      <p:sp>
        <p:nvSpPr>
          <p:cNvPr id="17" name="Response 3 Bubble">
            <a:extLst>
              <a:ext uri="{FF2B5EF4-FFF2-40B4-BE49-F238E27FC236}">
                <a16:creationId xmlns="" xmlns:a16="http://schemas.microsoft.com/office/drawing/2014/main" id="{AE8050A3-96AF-4DF6-B3F3-FCC6C6BED0A7}"/>
              </a:ext>
            </a:extLst>
          </p:cNvPr>
          <p:cNvSpPr/>
          <p:nvPr/>
        </p:nvSpPr>
        <p:spPr>
          <a:xfrm>
            <a:off x="1359512" y="4387744"/>
            <a:ext cx="3009791" cy="472710"/>
          </a:xfrm>
          <a:prstGeom prst="wedgeRoundRectCallout">
            <a:avLst/>
          </a:prstGeom>
          <a:noFill/>
          <a:ln w="635">
            <a:no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en-AU" sz="2400" b="1" dirty="0">
                <a:solidFill>
                  <a:srgbClr val="485CC7"/>
                </a:solidFill>
              </a:rPr>
              <a:t>conditioned space</a:t>
            </a:r>
          </a:p>
        </p:txBody>
      </p:sp>
      <p:sp>
        <p:nvSpPr>
          <p:cNvPr id="18" name="Response 4 Bubble">
            <a:extLst>
              <a:ext uri="{FF2B5EF4-FFF2-40B4-BE49-F238E27FC236}">
                <a16:creationId xmlns="" xmlns:a16="http://schemas.microsoft.com/office/drawing/2014/main" id="{CE2AAE87-1365-48F1-97C2-CC399A7D4F30}"/>
              </a:ext>
            </a:extLst>
          </p:cNvPr>
          <p:cNvSpPr/>
          <p:nvPr/>
        </p:nvSpPr>
        <p:spPr>
          <a:xfrm>
            <a:off x="7689841" y="5871868"/>
            <a:ext cx="3597284" cy="415499"/>
          </a:xfrm>
          <a:prstGeom prst="wedgeRoundRectCallout">
            <a:avLst/>
          </a:prstGeom>
          <a:noFill/>
          <a:ln w="635">
            <a:no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400" b="1" dirty="0">
                <a:solidFill>
                  <a:srgbClr val="485CC7"/>
                </a:solidFill>
              </a:rPr>
              <a:t>non-conditioned space</a:t>
            </a:r>
          </a:p>
        </p:txBody>
      </p:sp>
      <p:pic>
        <p:nvPicPr>
          <p:cNvPr id="20"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2088464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nextCondLst>
                <p:cond evt="onClick" delay="0">
                  <p:tgtEl>
                    <p:spTgt spid="9"/>
                  </p:tgtEl>
                </p:cond>
              </p:nextCondLst>
            </p:seq>
          </p:childTnLst>
        </p:cTn>
      </p:par>
    </p:tnLst>
    <p:bldLst>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D054BF10-C36B-4218-B309-17DB85B8035F}"/>
              </a:ext>
            </a:extLst>
          </p:cNvPr>
          <p:cNvSpPr>
            <a:spLocks noGrp="1"/>
          </p:cNvSpPr>
          <p:nvPr>
            <p:ph type="body" sz="quarter" idx="11"/>
          </p:nvPr>
        </p:nvSpPr>
        <p:spPr/>
        <p:txBody>
          <a:bodyPr/>
          <a:lstStyle/>
          <a:p>
            <a:r>
              <a:rPr lang="en-AU" dirty="0"/>
              <a:t>What term is used to describe…</a:t>
            </a:r>
          </a:p>
        </p:txBody>
      </p:sp>
      <p:sp>
        <p:nvSpPr>
          <p:cNvPr id="3" name="House and Envelope image">
            <a:extLst>
              <a:ext uri="{FF2B5EF4-FFF2-40B4-BE49-F238E27FC236}">
                <a16:creationId xmlns="" xmlns:a16="http://schemas.microsoft.com/office/drawing/2014/main" id="{024A2358-9E3C-4F47-A074-C4412BD619EF}"/>
              </a:ext>
            </a:extLst>
          </p:cNvPr>
          <p:cNvSpPr txBox="1">
            <a:spLocks/>
          </p:cNvSpPr>
          <p:nvPr/>
        </p:nvSpPr>
        <p:spPr>
          <a:xfrm>
            <a:off x="6113546" y="1984375"/>
            <a:ext cx="4651375" cy="2911699"/>
          </a:xfrm>
          <a:prstGeom prst="rect">
            <a:avLst/>
          </a:prstGeom>
        </p:spPr>
        <p:txBody>
          <a:bodyPr/>
          <a:lstStyle>
            <a:lvl1pPr marL="228600" indent="-228600" algn="ctr" defTabSz="914400" rtl="0" eaLnBrk="1" latinLnBrk="0" hangingPunct="1">
              <a:lnSpc>
                <a:spcPct val="100000"/>
              </a:lnSpc>
              <a:spcBef>
                <a:spcPts val="200"/>
              </a:spcBef>
              <a:spcAft>
                <a:spcPts val="2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dirty="0"/>
          </a:p>
        </p:txBody>
      </p:sp>
      <p:sp>
        <p:nvSpPr>
          <p:cNvPr id="4" name="Question text">
            <a:extLst>
              <a:ext uri="{FF2B5EF4-FFF2-40B4-BE49-F238E27FC236}">
                <a16:creationId xmlns="" xmlns:a16="http://schemas.microsoft.com/office/drawing/2014/main" id="{3E98D56C-DA35-45A2-B7AE-9808E2C786C5}"/>
              </a:ext>
            </a:extLst>
          </p:cNvPr>
          <p:cNvSpPr txBox="1">
            <a:spLocks/>
          </p:cNvSpPr>
          <p:nvPr/>
        </p:nvSpPr>
        <p:spPr>
          <a:xfrm>
            <a:off x="365888" y="2019832"/>
            <a:ext cx="5712567" cy="2326368"/>
          </a:xfrm>
          <a:prstGeom prst="rect">
            <a:avLst/>
          </a:prstGeom>
        </p:spPr>
        <p:txBody>
          <a:bodyPr/>
          <a:lstStyle>
            <a:lvl1pPr marL="0" indent="0" algn="l" defTabSz="914400" rtl="0" eaLnBrk="1" latinLnBrk="0" hangingPunct="1">
              <a:lnSpc>
                <a:spcPct val="100000"/>
              </a:lnSpc>
              <a:spcBef>
                <a:spcPts val="200"/>
              </a:spcBef>
              <a:spcAft>
                <a:spcPts val="2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parts of a building that separate a conditioned space from non-conditioned spaces, including the outside of the building?</a:t>
            </a:r>
            <a:endParaRPr lang="en-AU" dirty="0"/>
          </a:p>
        </p:txBody>
      </p:sp>
      <p:sp>
        <p:nvSpPr>
          <p:cNvPr id="5" name="Answer text">
            <a:extLst>
              <a:ext uri="{FF2B5EF4-FFF2-40B4-BE49-F238E27FC236}">
                <a16:creationId xmlns="" xmlns:a16="http://schemas.microsoft.com/office/drawing/2014/main" id="{F1C2E596-3A64-4869-9708-CE68CBC9BC51}"/>
              </a:ext>
            </a:extLst>
          </p:cNvPr>
          <p:cNvSpPr txBox="1">
            <a:spLocks/>
          </p:cNvSpPr>
          <p:nvPr/>
        </p:nvSpPr>
        <p:spPr>
          <a:xfrm>
            <a:off x="333374" y="4543425"/>
            <a:ext cx="11544300" cy="2053357"/>
          </a:xfrm>
          <a:prstGeom prst="rect">
            <a:avLst/>
          </a:prstGeom>
          <a:solidFill>
            <a:srgbClr val="DADEF4"/>
          </a:solidFill>
        </p:spPr>
        <p:txBody>
          <a:bodyPr anchor="ctr"/>
          <a:lstStyle>
            <a:lvl1pPr marL="180000" indent="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building envelope. </a:t>
            </a:r>
          </a:p>
          <a:p>
            <a:r>
              <a:rPr lang="en-US" sz="2400" dirty="0"/>
              <a:t>The design, materials and construction of a building’s envelope help to prevent unwanted transfer of heat into and out of the building. </a:t>
            </a:r>
          </a:p>
          <a:p>
            <a:r>
              <a:rPr lang="en-US" sz="2400" dirty="0"/>
              <a:t>This helps to keep the living spaces at a comfortable temperature while minimising energy use. </a:t>
            </a:r>
          </a:p>
        </p:txBody>
      </p:sp>
      <p:grpSp>
        <p:nvGrpSpPr>
          <p:cNvPr id="11" name="Building envelope/fabric image" descr="A simple illustration of a building, which shows the walls, floor and roof. There is a person standing in the building. A purple outline shows the parts of the building that separate the conditioned spaces from the unconditioned spaces, including the outside of the building.">
            <a:extLst>
              <a:ext uri="{FF2B5EF4-FFF2-40B4-BE49-F238E27FC236}">
                <a16:creationId xmlns="" xmlns:a16="http://schemas.microsoft.com/office/drawing/2014/main" id="{9E2F338F-3534-41CA-BADB-AC29DC7F0395}"/>
              </a:ext>
            </a:extLst>
          </p:cNvPr>
          <p:cNvGrpSpPr/>
          <p:nvPr/>
        </p:nvGrpSpPr>
        <p:grpSpPr>
          <a:xfrm>
            <a:off x="7118118" y="1718767"/>
            <a:ext cx="3492732" cy="2757983"/>
            <a:chOff x="6794267" y="1718767"/>
            <a:chExt cx="4134297" cy="3442915"/>
          </a:xfrm>
        </p:grpSpPr>
        <p:pic>
          <p:nvPicPr>
            <p:cNvPr id="8" name="Basic image" descr="Shape&#10;&#10;Description automatically generated">
              <a:extLst>
                <a:ext uri="{FF2B5EF4-FFF2-40B4-BE49-F238E27FC236}">
                  <a16:creationId xmlns="" xmlns:a16="http://schemas.microsoft.com/office/drawing/2014/main" id="{42B8D6BE-E584-4D83-8B4D-62CD713B85E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94267" y="1718767"/>
              <a:ext cx="4134297" cy="3442915"/>
            </a:xfrm>
            <a:prstGeom prst="rect">
              <a:avLst/>
            </a:prstGeom>
          </p:spPr>
        </p:pic>
        <p:sp>
          <p:nvSpPr>
            <p:cNvPr id="9" name="Lighte blue rectangle">
              <a:extLst>
                <a:ext uri="{FF2B5EF4-FFF2-40B4-BE49-F238E27FC236}">
                  <a16:creationId xmlns="" xmlns:a16="http://schemas.microsoft.com/office/drawing/2014/main" id="{DE72146D-BC08-4674-A18D-1DF2964A91F9}"/>
                </a:ext>
              </a:extLst>
            </p:cNvPr>
            <p:cNvSpPr/>
            <p:nvPr/>
          </p:nvSpPr>
          <p:spPr>
            <a:xfrm>
              <a:off x="7466863" y="3221425"/>
              <a:ext cx="2855050" cy="161785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10"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2B5E5CB9-ACE2-44C9-A0CA-6C27F714DC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383660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9"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VOLUME ONE LAYOUT SLIDES" val="aTe0tJ2N"/>
  <p:tag name="ARTICULATE_DESIGN_ID_CUSTOM DESIGN" val="LmJeWGCI"/>
  <p:tag name="ARTICULATE_DESIGN_ID_CORE MASTER SLIDE SET" val="CVoi9Jbu"/>
  <p:tag name="ARTICULATE_DESIGN_ID_VOLUME TWO LAYOUT SLIDES" val="mCvCkv9a"/>
  <p:tag name="ARTICULATE_DESIGN_ID_VOLUME THREE LAYOUTS" val="skKT0QKX"/>
  <p:tag name="ARTICULATE_DESIGN_ID_MASTER SLIDE SET" val="NFqpDy3E"/>
  <p:tag name="ARTICULATE_SLIDE_THUMBNAIL_REFRESH" val="1"/>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slide set">
  <a:themeElements>
    <a:clrScheme name="Custom 1">
      <a:dk1>
        <a:sysClr val="windowText" lastClr="000000"/>
      </a:dk1>
      <a:lt1>
        <a:srgbClr val="FFFFFF"/>
      </a:lt1>
      <a:dk2>
        <a:srgbClr val="44546A"/>
      </a:dk2>
      <a:lt2>
        <a:srgbClr val="FFFFFF"/>
      </a:lt2>
      <a:accent1>
        <a:srgbClr val="193C6A"/>
      </a:accent1>
      <a:accent2>
        <a:srgbClr val="5762A7"/>
      </a:accent2>
      <a:accent3>
        <a:srgbClr val="00467F"/>
      </a:accent3>
      <a:accent4>
        <a:srgbClr val="1679A7"/>
      </a:accent4>
      <a:accent5>
        <a:srgbClr val="DA2B10"/>
      </a:accent5>
      <a:accent6>
        <a:srgbClr val="00856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CB Master template V6.0.potx" id="{896E7F9D-5D98-418E-8C91-D56BCF29E17D}" vid="{B47C24E5-4759-43BC-BD18-C52983E0CEB3}"/>
    </a:ext>
  </a:extLst>
</a:theme>
</file>

<file path=ppt/theme/theme2.xml><?xml version="1.0" encoding="utf-8"?>
<a:theme xmlns:a="http://schemas.openxmlformats.org/drawingml/2006/main" name="Theme1">
  <a:themeElements>
    <a:clrScheme name="New NCC Branding">
      <a:dk1>
        <a:sysClr val="windowText" lastClr="000000"/>
      </a:dk1>
      <a:lt1>
        <a:srgbClr val="FFFFFF"/>
      </a:lt1>
      <a:dk2>
        <a:srgbClr val="44546A"/>
      </a:dk2>
      <a:lt2>
        <a:srgbClr val="FFFFFF"/>
      </a:lt2>
      <a:accent1>
        <a:srgbClr val="002E5D"/>
      </a:accent1>
      <a:accent2>
        <a:srgbClr val="485CC7"/>
      </a:accent2>
      <a:accent3>
        <a:srgbClr val="004680"/>
      </a:accent3>
      <a:accent4>
        <a:srgbClr val="62B5E5"/>
      </a:accent4>
      <a:accent5>
        <a:srgbClr val="E1523D"/>
      </a:accent5>
      <a:accent6>
        <a:srgbClr val="009B7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930DFD5-09B9-410D-949A-1872B70E607D}" vid="{2E24D060-C436-48D5-B4CE-AF02D68F3D7C}"/>
    </a:ext>
  </a:extLst>
</a:theme>
</file>

<file path=ppt/theme/theme3.xml><?xml version="1.0" encoding="utf-8"?>
<a:theme xmlns:a="http://schemas.openxmlformats.org/drawingml/2006/main" name="Office Theme">
  <a:themeElements>
    <a:clrScheme name="ABCB NCC Colours">
      <a:dk1>
        <a:sysClr val="windowText" lastClr="000000"/>
      </a:dk1>
      <a:lt1>
        <a:srgbClr val="FFFFFF"/>
      </a:lt1>
      <a:dk2>
        <a:srgbClr val="44546A"/>
      </a:dk2>
      <a:lt2>
        <a:srgbClr val="E7E6E6"/>
      </a:lt2>
      <a:accent1>
        <a:srgbClr val="193C6A"/>
      </a:accent1>
      <a:accent2>
        <a:srgbClr val="5762A7"/>
      </a:accent2>
      <a:accent3>
        <a:srgbClr val="00467F"/>
      </a:accent3>
      <a:accent4>
        <a:srgbClr val="1D79B4"/>
      </a:accent4>
      <a:accent5>
        <a:srgbClr val="DF2E26"/>
      </a:accent5>
      <a:accent6>
        <a:srgbClr val="00815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99e4c9942c6404eb103464a00e6097b xmlns="d064c82f-d8ab-4a3d-94af-5f326bc58d2d">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4a777a70-2aa9-481e-a746-cca47d761c8e</TermId>
        </TermInfo>
      </Terms>
    </n99e4c9942c6404eb103464a00e6097b>
    <adb9bed2e36e4a93af574aeb444da63e xmlns="d064c82f-d8ab-4a3d-94af-5f326bc58d2d">
      <Terms xmlns="http://schemas.microsoft.com/office/infopath/2007/PartnerControls">
        <TermInfo xmlns="http://schemas.microsoft.com/office/infopath/2007/PartnerControls">
          <TermName>Tutor</TermName>
          <TermId>1ce3eea8-ddb8-4eff-86b1-4b6040eed2c8</TermId>
        </TermInfo>
        <TermInfo xmlns="http://schemas.microsoft.com/office/infopath/2007/PartnerControls">
          <TermName>Training</TermName>
          <TermId>e3ba519d-b770-438c-bf20-e45ec26c794e</TermId>
        </TermInfo>
        <TermInfo xmlns="http://schemas.microsoft.com/office/infopath/2007/PartnerControls">
          <TermName>Education</TermName>
          <TermId>4d80e486-8489-4dcd-903d-ee8f24163c3c</TermId>
        </TermInfo>
      </Terms>
    </adb9bed2e36e4a93af574aeb444da63e>
    <aa25a1a23adf4c92a153145de6afe324 xmlns="d064c82f-d8ab-4a3d-94af-5f326bc58d2d">
      <Terms xmlns="http://schemas.microsoft.com/office/infopath/2007/PartnerControls">
        <TermInfo xmlns="http://schemas.microsoft.com/office/infopath/2007/PartnerControls">
          <TermName>OFFICIAL</TermName>
          <TermId>6106d03b-a1a0-4e30-9d91-d5e9fb4314f9</TermId>
        </TermInfo>
      </Terms>
    </aa25a1a23adf4c92a153145de6afe324>
    <pe2555c81638466f9eb614edb9ecde52 xmlns="d064c82f-d8ab-4a3d-94af-5f326bc58d2d">
      <Terms xmlns="http://schemas.microsoft.com/office/infopath/2007/PartnerControls">
        <TermInfo xmlns="http://schemas.microsoft.com/office/infopath/2007/PartnerControls">
          <TermName>Presentation</TermName>
          <TermId>ab805e68-7a57-486a-be81-1c5c2b6ed4f5</TermId>
        </TermInfo>
      </Terms>
    </pe2555c81638466f9eb614edb9ecde52>
    <g7bcb40ba23249a78edca7d43a67c1c9 xmlns="d064c82f-d8ab-4a3d-94af-5f326bc58d2d">
      <Terms xmlns="http://schemas.microsoft.com/office/infopath/2007/PartnerControls">
        <TermInfo xmlns="http://schemas.microsoft.com/office/infopath/2007/PartnerControls">
          <TermName>Training</TermName>
          <TermId>82b7179b-f672-4694-9a36-74ec64695c9b</TermId>
        </TermInfo>
      </Terms>
    </g7bcb40ba23249a78edca7d43a67c1c9>
    <TaxCatchAll xmlns="d064c82f-d8ab-4a3d-94af-5f326bc58d2d">
      <Value>83</Value>
      <Value>111</Value>
      <Value>125</Value>
      <Value>225</Value>
      <Value>224</Value>
      <Value>3</Value>
      <Value>85</Value>
    </TaxCatchAll>
    <Comments xmlns="http://schemas.microsoft.com/sharepoint/v3">Finalised update for NCC 2022. </Comments>
    <_dlc_DocId xmlns="d064c82f-d8ab-4a3d-94af-5f326bc58d2d">WUYEHK7WH6H4-1653706823-1399</_dlc_DocId>
    <_dlc_DocIdUrl xmlns="d064c82f-d8ab-4a3d-94af-5f326bc58d2d">
      <Url>https://dochub/div/australianbuildingcodesboard/businessfunctions/resourcelibrary/guidanceandtraining/_layouts/15/DocIdRedir.aspx?ID=WUYEHK7WH6H4-1653706823-1399</Url>
      <Description>WUYEHK7WH6H4-1653706823-1399</Description>
    </_dlc_DocIdUrl>
    <IconOverlay xmlns="http://schemas.microsoft.com/sharepoint/v4"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BD8C9492125574A91909CD263A904DF" ma:contentTypeVersion="15" ma:contentTypeDescription="Create a new document." ma:contentTypeScope="" ma:versionID="da51352f66ec3f78b0ca210b279cbbee">
  <xsd:schema xmlns:xsd="http://www.w3.org/2001/XMLSchema" xmlns:xs="http://www.w3.org/2001/XMLSchema" xmlns:p="http://schemas.microsoft.com/office/2006/metadata/properties" xmlns:ns1="http://schemas.microsoft.com/sharepoint/v3" xmlns:ns2="d064c82f-d8ab-4a3d-94af-5f326bc58d2d" xmlns:ns3="http://schemas.microsoft.com/sharepoint/v4" targetNamespace="http://schemas.microsoft.com/office/2006/metadata/properties" ma:root="true" ma:fieldsID="87c41af653eb1cfdf031f9a0717fdd63" ns1:_="" ns2:_="" ns3:_="">
    <xsd:import namespace="http://schemas.microsoft.com/sharepoint/v3"/>
    <xsd:import namespace="d064c82f-d8ab-4a3d-94af-5f326bc58d2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aa25a1a23adf4c92a153145de6afe324" minOccurs="0"/>
                <xsd:element ref="ns2:TaxCatchAll" minOccurs="0"/>
                <xsd:element ref="ns2:pe2555c81638466f9eb614edb9ecde52" minOccurs="0"/>
                <xsd:element ref="ns2:g7bcb40ba23249a78edca7d43a67c1c9" minOccurs="0"/>
                <xsd:element ref="ns2:adb9bed2e36e4a93af574aeb444da63e" minOccurs="0"/>
                <xsd:element ref="ns2:n99e4c9942c6404eb103464a00e6097b" minOccurs="0"/>
                <xsd:element ref="ns1:Comments"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22"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4c82f-d8ab-4a3d-94af-5f326bc58d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a25a1a23adf4c92a153145de6afe324" ma:index="12" ma:taxonomy="true" ma:internalName="aa25a1a23adf4c92a153145de6afe324" ma:taxonomyFieldName="DocHub_SecurityClassification" ma:displayName="Security Classification" ma:fieldId="{aa25a1a2-3adf-4c92-a153-145de6afe324}" ma:sspId="fb0313f7-9433-48c0-866e-9e0bbee59a50" ma:termSetId="f68a6a0b-bd85-4d9d-9c73-c45af096016b"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ba7ee364-b2a1-4f0a-a954-3c284f763d4f}" ma:internalName="TaxCatchAll" ma:showField="CatchAllData" ma:web="d064c82f-d8ab-4a3d-94af-5f326bc58d2d">
      <xsd:complexType>
        <xsd:complexContent>
          <xsd:extension base="dms:MultiChoiceLookup">
            <xsd:sequence>
              <xsd:element name="Value" type="dms:Lookup" maxOccurs="unbounded" minOccurs="0" nillable="true"/>
            </xsd:sequence>
          </xsd:extension>
        </xsd:complexContent>
      </xsd:complexType>
    </xsd:element>
    <xsd:element name="pe2555c81638466f9eb614edb9ecde52" ma:index="15" ma:taxonomy="true" ma:internalName="pe2555c81638466f9eb614edb9ecde52" ma:taxonomyFieldName="DocHub_DocumentType" ma:displayName="Document Type" ma:indexed="true" ma:fieldId="{9e2555c8-1638-466f-9eb6-14edb9ecde52}" ma:sspId="fb0313f7-9433-48c0-866e-9e0bbee59a50" ma:termSetId="0e4c18c5-28eb-4f9e-8056-b3cddd4b5d9b" ma:anchorId="00000000-0000-0000-0000-000000000000" ma:open="false" ma:isKeyword="false">
      <xsd:complexType>
        <xsd:sequence>
          <xsd:element ref="pc:Terms" minOccurs="0" maxOccurs="1"/>
        </xsd:sequence>
      </xsd:complexType>
    </xsd:element>
    <xsd:element name="g7bcb40ba23249a78edca7d43a67c1c9" ma:index="17" nillable="true" ma:taxonomy="true" ma:internalName="g7bcb40ba23249a78edca7d43a67c1c9" ma:taxonomyFieldName="DocHub_WorkActivity" ma:displayName="Work Activity" ma:indexed="true" ma:fieldId="{07bcb40b-a232-49a7-8edc-a7d43a67c1c9}" ma:sspId="fb0313f7-9433-48c0-866e-9e0bbee59a50" ma:termSetId="6713ebbd-194a-499f-ab84-a4d70e145fb7" ma:anchorId="00000000-0000-0000-0000-000000000000" ma:open="false" ma:isKeyword="false">
      <xsd:complexType>
        <xsd:sequence>
          <xsd:element ref="pc:Terms" minOccurs="0" maxOccurs="1"/>
        </xsd:sequence>
      </xsd:complexType>
    </xsd:element>
    <xsd:element name="adb9bed2e36e4a93af574aeb444da63e" ma:index="19" nillable="true" ma:taxonomy="true" ma:internalName="adb9bed2e36e4a93af574aeb444da63e" ma:taxonomyFieldName="DocHub_Keywords" ma:displayName="Division Keywords" ma:fieldId="{adb9bed2-e36e-4a93-af57-4aeb444da63e}" ma:taxonomyMulti="true" ma:sspId="fb0313f7-9433-48c0-866e-9e0bbee59a50" ma:termSetId="49b4ab08-24a7-4c85-9f80-4fe3e469e22f" ma:anchorId="00000000-0000-0000-0000-000000000000" ma:open="true" ma:isKeyword="false">
      <xsd:complexType>
        <xsd:sequence>
          <xsd:element ref="pc:Terms" minOccurs="0" maxOccurs="1"/>
        </xsd:sequence>
      </xsd:complexType>
    </xsd:element>
    <xsd:element name="n99e4c9942c6404eb103464a00e6097b" ma:index="21" nillable="true" ma:taxonomy="true" ma:internalName="n99e4c9942c6404eb103464a00e6097b" ma:taxonomyFieldName="DocHub_Year" ma:displayName="Year" ma:indexed="true" ma:fieldId="{799e4c99-42c6-404e-b103-464a00e6097b}" ma:sspId="fb0313f7-9433-48c0-866e-9e0bbee59a50" ma:termSetId="07e1743d-d980-4fe7-a67d-b87ecf7f18f6" ma:anchorId="00000000-0000-0000-0000-000000000000" ma:open="false" ma:isKeyword="false">
      <xsd:complexType>
        <xsd:sequence>
          <xsd:element ref="pc:Terms" minOccurs="0" maxOccurs="1"/>
        </xsd:sequence>
      </xsd:complexType>
    </xsd:element>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BA90E8-1ACC-4526-8BA2-D686E80C2EA2}">
  <ds:schemaRefs>
    <ds:schemaRef ds:uri="http://schemas.microsoft.com/sharepoint/events"/>
  </ds:schemaRefs>
</ds:datastoreItem>
</file>

<file path=customXml/itemProps2.xml><?xml version="1.0" encoding="utf-8"?>
<ds:datastoreItem xmlns:ds="http://schemas.openxmlformats.org/officeDocument/2006/customXml" ds:itemID="{2117CCB9-1C6A-4218-BA9F-BF18DFB2E456}">
  <ds:schemaRefs>
    <ds:schemaRef ds:uri="http://schemas.microsoft.com/sharepoint/v3/contenttype/forms"/>
  </ds:schemaRefs>
</ds:datastoreItem>
</file>

<file path=customXml/itemProps3.xml><?xml version="1.0" encoding="utf-8"?>
<ds:datastoreItem xmlns:ds="http://schemas.openxmlformats.org/officeDocument/2006/customXml" ds:itemID="{2D2F8E89-98D6-4B64-9205-1FB6D5840700}">
  <ds:schemaRefs>
    <ds:schemaRef ds:uri="d064c82f-d8ab-4a3d-94af-5f326bc58d2d"/>
    <ds:schemaRef ds:uri="http://schemas.microsoft.com/sharepoint/v3"/>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00E6B6EF-5C9B-4101-A503-5E96F60DE1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64c82f-d8ab-4a3d-94af-5f326bc58d2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ABCB Master template V6.0</Template>
  <TotalTime>4990</TotalTime>
  <Words>8933</Words>
  <Application>Microsoft Office PowerPoint</Application>
  <PresentationFormat>Widescreen</PresentationFormat>
  <Paragraphs>746</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Helvetica Light</vt:lpstr>
      <vt:lpstr>Wingdings</vt:lpstr>
      <vt:lpstr>Master slide set</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ABCB</dc:creator>
  <cp:lastModifiedBy>Moore, Scarlet</cp:lastModifiedBy>
  <cp:revision>247</cp:revision>
  <dcterms:created xsi:type="dcterms:W3CDTF">2021-01-07T12:31:38Z</dcterms:created>
  <dcterms:modified xsi:type="dcterms:W3CDTF">2022-09-06T23:43:56Z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AAE0677D-000A-48B6-B6FE-4970B9FACAC9</vt:lpwstr>
  </property>
  <property fmtid="{D5CDD505-2E9C-101B-9397-08002B2CF9AE}" pid="3" name="ArticulatePath">
    <vt:lpwstr>Presentation1</vt:lpwstr>
  </property>
  <property fmtid="{D5CDD505-2E9C-101B-9397-08002B2CF9AE}" pid="4" name="ContentTypeId">
    <vt:lpwstr>0x0101004BD8C9492125574A91909CD263A904DF</vt:lpwstr>
  </property>
  <property fmtid="{D5CDD505-2E9C-101B-9397-08002B2CF9AE}" pid="5" name="DocHub_Year">
    <vt:lpwstr>111;#2022|4a777a70-2aa9-481e-a746-cca47d761c8e</vt:lpwstr>
  </property>
  <property fmtid="{D5CDD505-2E9C-101B-9397-08002B2CF9AE}" pid="6" name="DocHub_DocumentType">
    <vt:lpwstr>125;#Presentation|ab805e68-7a57-486a-be81-1c5c2b6ed4f5</vt:lpwstr>
  </property>
  <property fmtid="{D5CDD505-2E9C-101B-9397-08002B2CF9AE}" pid="7" name="DocHub_SecurityClassification">
    <vt:lpwstr>3;#OFFICIAL|6106d03b-a1a0-4e30-9d91-d5e9fb4314f9</vt:lpwstr>
  </property>
  <property fmtid="{D5CDD505-2E9C-101B-9397-08002B2CF9AE}" pid="8" name="DocHub_Keywords">
    <vt:lpwstr>224;#Tutor|1ce3eea8-ddb8-4eff-86b1-4b6040eed2c8;#225;#Training|e3ba519d-b770-438c-bf20-e45ec26c794e;#85;#Education|4d80e486-8489-4dcd-903d-ee8f24163c3c</vt:lpwstr>
  </property>
  <property fmtid="{D5CDD505-2E9C-101B-9397-08002B2CF9AE}" pid="9" name="DocHub_WorkActivity">
    <vt:lpwstr>83;#Training|82b7179b-f672-4694-9a36-74ec64695c9b</vt:lpwstr>
  </property>
  <property fmtid="{D5CDD505-2E9C-101B-9397-08002B2CF9AE}" pid="10" name="_dlc_DocIdItemGuid">
    <vt:lpwstr>0aa45b3c-7271-441d-9c52-7ff0a2469fba</vt:lpwstr>
  </property>
</Properties>
</file>