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Lst>
  <p:notesMasterIdLst>
    <p:notesMasterId r:id="rId26"/>
  </p:notesMasterIdLst>
  <p:sldIdLst>
    <p:sldId id="259" r:id="rId6"/>
    <p:sldId id="281" r:id="rId7"/>
    <p:sldId id="738" r:id="rId8"/>
    <p:sldId id="775" r:id="rId9"/>
    <p:sldId id="768" r:id="rId10"/>
    <p:sldId id="794" r:id="rId11"/>
    <p:sldId id="777" r:id="rId12"/>
    <p:sldId id="791" r:id="rId13"/>
    <p:sldId id="778" r:id="rId14"/>
    <p:sldId id="792" r:id="rId15"/>
    <p:sldId id="793" r:id="rId16"/>
    <p:sldId id="781" r:id="rId17"/>
    <p:sldId id="795" r:id="rId18"/>
    <p:sldId id="783" r:id="rId19"/>
    <p:sldId id="785" r:id="rId20"/>
    <p:sldId id="790" r:id="rId21"/>
    <p:sldId id="787" r:id="rId22"/>
    <p:sldId id="788" r:id="rId23"/>
    <p:sldId id="789" r:id="rId24"/>
    <p:sldId id="769"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ville, Philip" initials="MP" lastIdx="25" clrIdx="0">
    <p:extLst>
      <p:ext uri="{19B8F6BF-5375-455C-9EA6-DF929625EA0E}">
        <p15:presenceInfo xmlns:p15="http://schemas.microsoft.com/office/powerpoint/2012/main" userId="S-1-5-21-2957929095-3120739573-999721741-118616" providerId="AD"/>
      </p:ext>
    </p:extLst>
  </p:cmAuthor>
  <p:cmAuthor id="2" name="Wright, Clare" initials="WC" lastIdx="61" clrIdx="1">
    <p:extLst>
      <p:ext uri="{19B8F6BF-5375-455C-9EA6-DF929625EA0E}">
        <p15:presenceInfo xmlns:p15="http://schemas.microsoft.com/office/powerpoint/2012/main" userId="S-1-5-21-2957929095-3120739573-999721741-85180" providerId="AD"/>
      </p:ext>
    </p:extLst>
  </p:cmAuthor>
  <p:cmAuthor id="3" name="Jacinta Nelligan" initials="JN" lastIdx="9" clrIdx="2">
    <p:extLst>
      <p:ext uri="{19B8F6BF-5375-455C-9EA6-DF929625EA0E}">
        <p15:presenceInfo xmlns:p15="http://schemas.microsoft.com/office/powerpoint/2012/main" userId="ad990f9a64414bef" providerId="Windows Live"/>
      </p:ext>
    </p:extLst>
  </p:cmAuthor>
  <p:cmAuthor id="4" name="Armstrong, Alexander" initials="AA" lastIdx="8" clrIdx="3">
    <p:extLst>
      <p:ext uri="{19B8F6BF-5375-455C-9EA6-DF929625EA0E}">
        <p15:presenceInfo xmlns:p15="http://schemas.microsoft.com/office/powerpoint/2012/main" userId="S-1-5-21-2957929095-3120739573-999721741-100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004680"/>
    <a:srgbClr val="485CC7"/>
    <a:srgbClr val="002E5D"/>
    <a:srgbClr val="DADEF4"/>
    <a:srgbClr val="1679A7"/>
    <a:srgbClr val="9E2A2B"/>
    <a:srgbClr val="034638"/>
    <a:srgbClr val="000000"/>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60652" autoAdjust="0"/>
  </p:normalViewPr>
  <p:slideViewPr>
    <p:cSldViewPr snapToGrid="0">
      <p:cViewPr varScale="1">
        <p:scale>
          <a:sx n="28" d="100"/>
          <a:sy n="28" d="100"/>
        </p:scale>
        <p:origin x="968" y="28"/>
      </p:cViewPr>
      <p:guideLst/>
    </p:cSldViewPr>
  </p:slideViewPr>
  <p:outlineViewPr>
    <p:cViewPr>
      <p:scale>
        <a:sx n="33" d="100"/>
        <a:sy n="33" d="100"/>
      </p:scale>
      <p:origin x="0" y="-1184"/>
    </p:cViewPr>
  </p:outlineViewPr>
  <p:notesTextViewPr>
    <p:cViewPr>
      <p:scale>
        <a:sx n="3" d="2"/>
        <a:sy n="3" d="2"/>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dirty="0"/>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to begin, click once to progress to the next slide which contains an animated intro to the module. </a:t>
            </a:r>
          </a:p>
          <a:p>
            <a:endParaRPr lang="en-AU" dirty="0"/>
          </a:p>
          <a:p>
            <a:r>
              <a:rPr lang="en-AU" b="1" dirty="0">
                <a:solidFill>
                  <a:schemeClr val="accent1"/>
                </a:solidFill>
              </a:rPr>
              <a:t>Facilitator notes</a:t>
            </a:r>
          </a:p>
          <a:p>
            <a:r>
              <a:rPr lang="en-AU" dirty="0"/>
              <a:t>Add your organisation’s logo to this screen.</a:t>
            </a:r>
          </a:p>
          <a:p>
            <a:endParaRPr lang="en-AU" dirty="0"/>
          </a:p>
          <a:p>
            <a:pPr marL="0" indent="0">
              <a:lnSpc>
                <a:spcPct val="100000"/>
              </a:lnSpc>
              <a:buNone/>
            </a:pPr>
            <a:r>
              <a:rPr lang="en-AU" sz="1200" b="1" dirty="0" smtClean="0">
                <a:solidFill>
                  <a:schemeClr val="tx1"/>
                </a:solidFill>
                <a:latin typeface="Arial" panose="020B0604020202020204" pitchFamily="34" charset="0"/>
                <a:cs typeface="Arial" panose="020B0604020202020204" pitchFamily="34" charset="0"/>
              </a:rPr>
              <a:t>Copyright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material in this publication is licensed under a Creative Commons Attribution-</a:t>
            </a:r>
            <a:r>
              <a:rPr lang="en-AU" sz="1200" kern="1200" dirty="0" err="1" smtClean="0">
                <a:solidFill>
                  <a:schemeClr val="tx1"/>
                </a:solidFill>
                <a:effectLst/>
                <a:latin typeface="+mn-lt"/>
                <a:ea typeface="+mn-ea"/>
                <a:cs typeface="+mn-cs"/>
              </a:rPr>
              <a:t>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with the exception of:</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images or photographs.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Creative Commons Attribution-</a:t>
            </a:r>
            <a:r>
              <a:rPr lang="en-AU" sz="1200" kern="1200" dirty="0" err="1" smtClean="0">
                <a:solidFill>
                  <a:schemeClr val="tx1"/>
                </a:solidFill>
                <a:effectLst/>
                <a:latin typeface="+mn-lt"/>
                <a:ea typeface="+mn-ea"/>
                <a:cs typeface="+mn-cs"/>
              </a:rPr>
              <a:t>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smtClean="0">
                <a:solidFill>
                  <a:schemeClr val="tx1"/>
                </a:solidFill>
                <a:effectLst/>
                <a:latin typeface="+mn-lt"/>
                <a:ea typeface="+mn-ea"/>
                <a:cs typeface="+mn-cs"/>
                <a:hlinkClick r:id="rId3"/>
              </a:rPr>
              <a:t>https://creativecommons.org/licenses/by-sa/4.0/</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Enquiries about this publication can be sent to: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Australian Building Codes Board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GPO Box 2013</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CANBERRA ACT 2601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Phone: 1300 134 631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Email: ncc@abcb.gov.au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www.abcb.gov.au</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of all or part of this publication must include the following attribution: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smtClean="0">
                <a:solidFill>
                  <a:schemeClr val="tx1"/>
                </a:solidFill>
                <a:effectLst/>
                <a:latin typeface="+mn-lt"/>
                <a:ea typeface="+mn-ea"/>
                <a:cs typeface="+mn-cs"/>
                <a:hlinkClick r:id="rId4"/>
              </a:rPr>
              <a:t>www.abcb.gov.au</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dirty="0"/>
          </a:p>
        </p:txBody>
      </p:sp>
    </p:spTree>
    <p:extLst>
      <p:ext uri="{BB962C8B-B14F-4D97-AF65-F5344CB8AC3E}">
        <p14:creationId xmlns:p14="http://schemas.microsoft.com/office/powerpoint/2010/main" val="165689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slide starts with the title in the banner and an excerpt from NCC Volume One, Section F Health and Amenity, Part </a:t>
            </a:r>
            <a:r>
              <a:rPr lang="en-AU" dirty="0" smtClean="0"/>
              <a:t>F4 </a:t>
            </a:r>
            <a:r>
              <a:rPr lang="en-AU" dirty="0"/>
              <a:t>Sanitary and other facilities.</a:t>
            </a:r>
          </a:p>
          <a:p>
            <a:r>
              <a:rPr lang="en-AU" dirty="0"/>
              <a:t>Click once to bring up the first question.</a:t>
            </a:r>
          </a:p>
          <a:p>
            <a:r>
              <a:rPr lang="en-AU" dirty="0"/>
              <a:t>Click a second time to bring up the second question.</a:t>
            </a:r>
          </a:p>
          <a:p>
            <a:r>
              <a:rPr lang="en-AU" dirty="0"/>
              <a:t>Click a third time to bring up the third question.</a:t>
            </a:r>
          </a:p>
          <a:p>
            <a:r>
              <a:rPr lang="en-AU" dirty="0"/>
              <a:t>Press Enter to move to the next slide.</a:t>
            </a:r>
          </a:p>
          <a:p>
            <a:endParaRPr lang="en-AU" dirty="0"/>
          </a:p>
          <a:p>
            <a:r>
              <a:rPr lang="en-AU" b="1" dirty="0"/>
              <a:t>Facilitator notes</a:t>
            </a:r>
          </a:p>
          <a:p>
            <a:r>
              <a:rPr lang="en-AU" dirty="0"/>
              <a:t>This purpose of this slide is to practice interpreting DTS Provisions in the NCC. Note that it is designed as a relatively easy activity that nevertheless allows for some discussion. No answers are provided in this activity but some suggested points for discussion are listed below. The text of the questions is given below.</a:t>
            </a:r>
          </a:p>
          <a:p>
            <a:endParaRPr lang="en-AU" dirty="0"/>
          </a:p>
          <a:p>
            <a:r>
              <a:rPr lang="en-AU" dirty="0"/>
              <a:t>Read the excerpt and give the trainees the chance to locate it within NCC Volume One, if helpful. </a:t>
            </a:r>
          </a:p>
          <a:p>
            <a:endParaRPr lang="en-AU" dirty="0"/>
          </a:p>
          <a:p>
            <a:r>
              <a:rPr lang="en-AU" dirty="0"/>
              <a:t>Progress the slide to bring up the first question and discuss the trainees’ answers.</a:t>
            </a:r>
          </a:p>
          <a:p>
            <a:endParaRPr lang="en-AU" dirty="0"/>
          </a:p>
          <a:p>
            <a:r>
              <a:rPr lang="en-AU" dirty="0"/>
              <a:t>Progress the slide to bring up the second question and discuss the trainees’ answers.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to bring up the third question and discuss the trainees’ answers.  Note that while this design choice is unlikely, it is not impossible and is designed to illustrate that unusual designs can still fit within the DTS Provisions. In other words, not every unusual design choice – in this case, an upward sliding door – requires a Performance Solution. (Note, however, that using an upward sliding door might require use of a Performance Solution to meet other Performance Requirements, such as those associated with the structural integrity of the building, the fire safety or the health and amenity of building users.)</a:t>
            </a:r>
          </a:p>
          <a:p>
            <a:endParaRPr lang="en-AU" dirty="0"/>
          </a:p>
          <a:p>
            <a:r>
              <a:rPr lang="en-AU" b="1" dirty="0"/>
              <a:t>Things you could discuss on this slide:</a:t>
            </a:r>
          </a:p>
          <a:p>
            <a:pPr marL="171450" indent="-171450">
              <a:buFont typeface="Arial" panose="020B0604020202020204" pitchFamily="34" charset="0"/>
              <a:buChar char="•"/>
            </a:pPr>
            <a:r>
              <a:rPr lang="en-AU" dirty="0"/>
              <a:t>The excerpt shows the DTS Provisions related to one of the Performance Requirement examples </a:t>
            </a:r>
            <a:r>
              <a:rPr lang="en-AU" dirty="0" smtClean="0"/>
              <a:t>included </a:t>
            </a:r>
            <a:r>
              <a:rPr lang="en-AU" dirty="0"/>
              <a:t>earlier in the module. That Performance Requirement was </a:t>
            </a:r>
            <a:r>
              <a:rPr lang="en-AU" dirty="0" smtClean="0"/>
              <a:t>F4P5 </a:t>
            </a:r>
            <a:r>
              <a:rPr lang="en-AU" dirty="0"/>
              <a:t>Construction of sanitary compartments to allow removal of unconscious people. </a:t>
            </a:r>
          </a:p>
          <a:p>
            <a:pPr marL="171450" indent="-171450">
              <a:buFont typeface="Arial" panose="020B0604020202020204" pitchFamily="34" charset="0"/>
              <a:buChar char="•"/>
            </a:pPr>
            <a:r>
              <a:rPr lang="en-AU" dirty="0"/>
              <a:t>The DTS Provisions here show one, reasonably straightforward, method for complying with this Performance Requirement </a:t>
            </a:r>
            <a:r>
              <a:rPr lang="en-AU" dirty="0" smtClean="0"/>
              <a:t>related </a:t>
            </a:r>
            <a:r>
              <a:rPr lang="en-AU" dirty="0"/>
              <a:t>to:</a:t>
            </a:r>
          </a:p>
          <a:p>
            <a:pPr marL="685800" lvl="1" indent="-228600">
              <a:buFont typeface="+mj-lt"/>
              <a:buAutoNum type="arabicPeriod"/>
            </a:pPr>
            <a:r>
              <a:rPr lang="en-AU" dirty="0"/>
              <a:t>The heights of doors and partitions when there are adjacent compartments, e.g. multiple toilet stalls. That is, the provisions relate to privacy.</a:t>
            </a:r>
          </a:p>
          <a:p>
            <a:pPr marL="685800" lvl="1" indent="-228600">
              <a:buFont typeface="+mj-lt"/>
              <a:buAutoNum type="arabicPeriod"/>
            </a:pPr>
            <a:r>
              <a:rPr lang="en-AU" dirty="0"/>
              <a:t>Mechanisms that allow for access to remove an unconscious person from a sanitary compartment</a:t>
            </a:r>
            <a:r>
              <a:rPr lang="en-AU" dirty="0" smtClean="0"/>
              <a:t>.</a:t>
            </a:r>
          </a:p>
          <a:p>
            <a:pPr marL="685800" lvl="1" indent="-228600">
              <a:buFont typeface="+mj-lt"/>
              <a:buAutoNum type="arabicPeriod"/>
            </a:pPr>
            <a:endParaRPr lang="en-AU" dirty="0"/>
          </a:p>
          <a:p>
            <a:pPr marL="171450" indent="-171450">
              <a:buFont typeface="Arial" panose="020B0604020202020204" pitchFamily="34" charset="0"/>
              <a:buChar char="•"/>
            </a:pPr>
            <a:r>
              <a:rPr lang="en-AU" dirty="0"/>
              <a:t>In terms of access to remove an unconscious person, if a building design complies with these DTS Provisions, then it complies with the Performance Requirements. This means that a design complies with the Performance Requirements if it is built with doors that:</a:t>
            </a:r>
          </a:p>
          <a:p>
            <a:pPr marL="628650" lvl="1" indent="-171450">
              <a:buFont typeface="Arial" panose="020B0604020202020204" pitchFamily="34" charset="0"/>
              <a:buChar char="•"/>
            </a:pPr>
            <a:r>
              <a:rPr lang="en-AU" dirty="0"/>
              <a:t>Open outwards, OR</a:t>
            </a:r>
          </a:p>
          <a:p>
            <a:pPr marL="628650" lvl="1" indent="-171450">
              <a:buFont typeface="Arial" panose="020B0604020202020204" pitchFamily="34" charset="0"/>
              <a:buChar char="•"/>
            </a:pPr>
            <a:r>
              <a:rPr lang="en-AU" dirty="0"/>
              <a:t>Slide open, OR</a:t>
            </a:r>
          </a:p>
          <a:p>
            <a:pPr marL="628650" lvl="1" indent="-171450">
              <a:buFont typeface="Arial" panose="020B0604020202020204" pitchFamily="34" charset="0"/>
              <a:buChar char="•"/>
            </a:pPr>
            <a:r>
              <a:rPr lang="en-AU" dirty="0"/>
              <a:t>Can be easily removed from the outside, OR</a:t>
            </a:r>
          </a:p>
          <a:p>
            <a:pPr marL="628650" lvl="1" indent="-171450">
              <a:buFont typeface="Arial" panose="020B0604020202020204" pitchFamily="34" charset="0"/>
              <a:buChar char="•"/>
            </a:pPr>
            <a:r>
              <a:rPr lang="en-AU" dirty="0"/>
              <a:t>Have the required amount of clear space around them</a:t>
            </a:r>
            <a:r>
              <a:rPr lang="en-AU" dirty="0" smtClean="0"/>
              <a:t>.</a:t>
            </a:r>
          </a:p>
          <a:p>
            <a:pPr marL="628650" lvl="1"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Theoretically, a designer</a:t>
            </a:r>
            <a:r>
              <a:rPr lang="en-AU" baseline="0" dirty="0"/>
              <a:t> or</a:t>
            </a:r>
            <a:r>
              <a:rPr lang="en-AU" dirty="0"/>
              <a:t> builder could come up with other options to meet the Performance Requirements, for example doors that slid away into the floor or ceiling. </a:t>
            </a:r>
          </a:p>
          <a:p>
            <a:pPr marL="171450" lvl="0" indent="-171450">
              <a:buFont typeface="Arial" panose="020B0604020202020204" pitchFamily="34" charset="0"/>
              <a:buChar char="•"/>
            </a:pPr>
            <a:r>
              <a:rPr lang="en-AU" dirty="0"/>
              <a:t>A designer or builder can exceed these minimum</a:t>
            </a:r>
            <a:r>
              <a:rPr lang="en-AU" baseline="0" dirty="0"/>
              <a:t> requirements</a:t>
            </a:r>
            <a:r>
              <a:rPr lang="en-AU" dirty="0"/>
              <a:t> also. For example, even though the partitions and doors in single sex bathrooms only need to be a minimum of 1.8 m high, they can be designed to be full height (commonly 2.4 m).</a:t>
            </a:r>
          </a:p>
          <a:p>
            <a:pPr marL="171450" lvl="0" indent="-171450">
              <a:buFont typeface="Arial" panose="020B0604020202020204" pitchFamily="34" charset="0"/>
              <a:buChar char="•"/>
            </a:pPr>
            <a:r>
              <a:rPr lang="en-AU" dirty="0"/>
              <a:t>Note that there is a clause (c) which describes how to comply with the Performance Requirements for an early childhood centre. This is not shown on the slide, but you could look at it during the presentation if it was of interest to the trainees.</a:t>
            </a:r>
          </a:p>
          <a:p>
            <a:pPr marL="171450" lvl="0" indent="-171450">
              <a:buFont typeface="Arial" panose="020B0604020202020204" pitchFamily="34" charset="0"/>
              <a:buChar char="•"/>
            </a:pPr>
            <a:endParaRPr lang="en-AU" dirty="0"/>
          </a:p>
          <a:p>
            <a:pPr marL="0" lvl="0" indent="0">
              <a:buFont typeface="Arial" panose="020B0604020202020204" pitchFamily="34" charset="0"/>
              <a:buNone/>
            </a:pPr>
            <a:r>
              <a:rPr lang="en-AU" b="1" dirty="0"/>
              <a:t>Question 1:</a:t>
            </a:r>
            <a:r>
              <a:rPr lang="en-AU" dirty="0"/>
              <a:t> </a:t>
            </a:r>
            <a:r>
              <a:rPr lang="en-US" sz="1200" dirty="0"/>
              <a:t>In what different ways can a sanitary compartment be designed to allow for an unconscious person to be removed?</a:t>
            </a:r>
            <a:endParaRPr lang="en-AU" dirty="0"/>
          </a:p>
          <a:p>
            <a:pPr marL="0" lvl="0" indent="0">
              <a:buFont typeface="Arial" panose="020B0604020202020204" pitchFamily="34" charset="0"/>
              <a:buNone/>
            </a:pPr>
            <a:endParaRPr lang="en-AU" dirty="0"/>
          </a:p>
          <a:p>
            <a:pPr marL="0" lvl="0" indent="0">
              <a:buFont typeface="Arial" panose="020B0604020202020204" pitchFamily="34" charset="0"/>
              <a:buNone/>
            </a:pPr>
            <a:r>
              <a:rPr lang="en-AU" b="1" dirty="0"/>
              <a:t>Question 2:</a:t>
            </a:r>
            <a:r>
              <a:rPr lang="en-AU" dirty="0"/>
              <a:t> </a:t>
            </a:r>
            <a:r>
              <a:rPr lang="en-US" sz="1200" dirty="0"/>
              <a:t>How high do the door and partitions of a sanitary compartment need to be?</a:t>
            </a:r>
            <a:endParaRPr lang="en-AU" dirty="0"/>
          </a:p>
          <a:p>
            <a:pPr marL="0" lvl="0" indent="0">
              <a:buFont typeface="Arial" panose="020B0604020202020204" pitchFamily="34" charset="0"/>
              <a:buNone/>
            </a:pPr>
            <a:endParaRPr lang="en-AU" dirty="0"/>
          </a:p>
          <a:p>
            <a:pPr marL="0" lvl="0" indent="0">
              <a:buFont typeface="Arial" panose="020B0604020202020204" pitchFamily="34" charset="0"/>
              <a:buNone/>
            </a:pPr>
            <a:r>
              <a:rPr lang="en-AU" b="1" dirty="0"/>
              <a:t>Question 3:</a:t>
            </a:r>
            <a:r>
              <a:rPr lang="en-AU" dirty="0"/>
              <a:t> </a:t>
            </a:r>
            <a:r>
              <a:rPr lang="en-US" sz="1200" dirty="0"/>
              <a:t>The single sex bathrooms in a high-tech office are designed with floor to ceiling partitions and full height doors that will slide up into the roof. Does this design meet the DTS Provisions?</a:t>
            </a: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1226780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title in the banner.</a:t>
            </a:r>
          </a:p>
          <a:p>
            <a:r>
              <a:rPr lang="en-AU" dirty="0"/>
              <a:t>Click once to bring up the left hand block of text.</a:t>
            </a:r>
          </a:p>
          <a:p>
            <a:r>
              <a:rPr lang="en-AU" dirty="0"/>
              <a:t>Click a second time to bring up the right hand block of text.</a:t>
            </a:r>
          </a:p>
          <a:p>
            <a:r>
              <a:rPr lang="en-AU" dirty="0"/>
              <a:t>Press Enter to move to the next slide.</a:t>
            </a:r>
          </a:p>
          <a:p>
            <a:endParaRPr lang="en-AU"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discuss what makes a Performance Solution.  Note that this slide is also designed to be visually simpler, as a cognitive break between the slides around it, which are complex and contain a lot of information.</a:t>
            </a:r>
          </a:p>
          <a:p>
            <a:endParaRPr lang="en-AU" dirty="0"/>
          </a:p>
          <a:p>
            <a:r>
              <a:rPr lang="en-AU" dirty="0"/>
              <a:t>Lead into the discussion by reminding the trainees that another</a:t>
            </a:r>
            <a:r>
              <a:rPr lang="en-AU" baseline="0" dirty="0"/>
              <a:t> approach to demonstrate compliance instead of</a:t>
            </a:r>
            <a:r>
              <a:rPr lang="en-AU" dirty="0"/>
              <a:t> using the DTS Provisions </a:t>
            </a:r>
            <a:r>
              <a:rPr lang="en-AU" baseline="0" dirty="0"/>
              <a:t>(</a:t>
            </a:r>
            <a:r>
              <a:rPr lang="en-AU" dirty="0"/>
              <a:t>i.e. using a DTS Solution)</a:t>
            </a:r>
            <a:r>
              <a:rPr lang="en-AU" baseline="0" dirty="0"/>
              <a:t> </a:t>
            </a:r>
            <a:r>
              <a:rPr lang="en-AU" dirty="0"/>
              <a:t>is to use a Performance Solution.</a:t>
            </a:r>
          </a:p>
          <a:p>
            <a:endParaRPr lang="en-AU" dirty="0"/>
          </a:p>
          <a:p>
            <a:r>
              <a:rPr lang="en-AU" dirty="0"/>
              <a:t>Progress the slide and discuss the key points in the first block.</a:t>
            </a:r>
          </a:p>
          <a:p>
            <a:endParaRPr lang="en-AU" dirty="0"/>
          </a:p>
          <a:p>
            <a:r>
              <a:rPr lang="en-AU" dirty="0"/>
              <a:t>Progress the slide again and discuss the key points in the second block. Note that the Assessment Methods are discussed in detail on the next slide. At this point, just talk about them without going into detail. Given that the term is included in the basic performance-based code illustration, the trainees should be familiar with the term and the basic place of Assessment Methods within the overall code.</a:t>
            </a:r>
          </a:p>
          <a:p>
            <a:endParaRPr lang="en-AU" dirty="0"/>
          </a:p>
          <a:p>
            <a:r>
              <a:rPr lang="en-AU" b="1" dirty="0"/>
              <a:t>Things you could discuss on this slide:</a:t>
            </a:r>
          </a:p>
          <a:p>
            <a:pPr marL="171450" indent="-171450">
              <a:spcAft>
                <a:spcPts val="1800"/>
              </a:spcAft>
              <a:buFont typeface="Arial" panose="020B0604020202020204" pitchFamily="34" charset="0"/>
              <a:buChar char="•"/>
            </a:pPr>
            <a:r>
              <a:rPr lang="en-AU" sz="1200" dirty="0"/>
              <a:t>Any compliance solution that doesn’t make use of the DTS Provisions in the NCC is a Performance Solution.</a:t>
            </a:r>
          </a:p>
          <a:p>
            <a:pPr marL="171450" indent="-171450">
              <a:spcAft>
                <a:spcPts val="1800"/>
              </a:spcAft>
              <a:buFont typeface="Arial" panose="020B0604020202020204" pitchFamily="34" charset="0"/>
              <a:buChar char="•"/>
            </a:pPr>
            <a:r>
              <a:rPr lang="en-AU" sz="1200" dirty="0"/>
              <a:t>Allowing Performance Solutions provides flexibility to do things differently – to use different materials, methods and techniques, and potentially to innovate, save money and improve the constructability of a building.</a:t>
            </a:r>
          </a:p>
          <a:p>
            <a:pPr marL="171450" indent="-171450">
              <a:spcAft>
                <a:spcPts val="1800"/>
              </a:spcAft>
              <a:buFont typeface="Arial" panose="020B0604020202020204" pitchFamily="34" charset="0"/>
              <a:buChar char="•"/>
            </a:pPr>
            <a:r>
              <a:rPr lang="en-AU" sz="1200" dirty="0"/>
              <a:t>However, a Performance Solution </a:t>
            </a:r>
            <a:r>
              <a:rPr lang="en-AU" sz="1200" b="1" dirty="0"/>
              <a:t>must</a:t>
            </a:r>
            <a:r>
              <a:rPr lang="en-AU" sz="1200" dirty="0"/>
              <a:t> provide </a:t>
            </a:r>
            <a:r>
              <a:rPr lang="en-AU" sz="1200" b="1" dirty="0"/>
              <a:t>at least</a:t>
            </a:r>
            <a:r>
              <a:rPr lang="en-AU" sz="1200" dirty="0"/>
              <a:t> the minimum level required by the relevant Performance Requirements. (It can do better also.)</a:t>
            </a:r>
          </a:p>
          <a:p>
            <a:pPr marL="171450" indent="-171450">
              <a:spcAft>
                <a:spcPts val="1800"/>
              </a:spcAft>
              <a:buFont typeface="Arial" panose="020B0604020202020204" pitchFamily="34" charset="0"/>
              <a:buChar char="•"/>
            </a:pPr>
            <a:r>
              <a:rPr lang="en-AU" sz="1200" dirty="0" smtClean="0"/>
              <a:t>A2G2 </a:t>
            </a:r>
            <a:r>
              <a:rPr lang="en-AU" sz="1200" dirty="0"/>
              <a:t>in the NCC states that a Performance Solution will only comply with the NCC when the Assessment Methods used demonstrate compliance with Performance Requirements. This means that a designer or builder must demonstrate that the Performance Solution complies with the relevant Performance Requirements using one of the four Assessment Methods described in </a:t>
            </a:r>
            <a:r>
              <a:rPr lang="en-AU" sz="1200" dirty="0" smtClean="0"/>
              <a:t>A2G2 </a:t>
            </a:r>
            <a:r>
              <a:rPr lang="en-AU" sz="1200" dirty="0"/>
              <a:t>of the NCC. Note that these Assessment Methods are discussed on the next slide.</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Designers and builders must ensure that an </a:t>
            </a:r>
            <a:r>
              <a:rPr lang="en-AU" sz="1200" b="1" kern="1200" dirty="0">
                <a:solidFill>
                  <a:schemeClr val="tx1"/>
                </a:solidFill>
                <a:effectLst/>
                <a:latin typeface="Arial" panose="020B0604020202020204" pitchFamily="34" charset="0"/>
                <a:ea typeface="+mn-ea"/>
                <a:cs typeface="Arial" panose="020B0604020202020204" pitchFamily="34" charset="0"/>
              </a:rPr>
              <a:t>appropriate</a:t>
            </a:r>
            <a:r>
              <a:rPr lang="en-AU" sz="1200" kern="1200" dirty="0">
                <a:solidFill>
                  <a:schemeClr val="tx1"/>
                </a:solidFill>
                <a:effectLst/>
                <a:latin typeface="Arial" panose="020B0604020202020204" pitchFamily="34" charset="0"/>
                <a:ea typeface="+mn-ea"/>
                <a:cs typeface="Arial" panose="020B0604020202020204" pitchFamily="34" charset="0"/>
              </a:rPr>
              <a:t> Assessment Method is used.</a:t>
            </a:r>
          </a:p>
          <a:p>
            <a:pPr marL="171450" indent="-171450">
              <a:buFont typeface="Arial" panose="020B0604020202020204" pitchFamily="34" charset="0"/>
              <a:buChar char="•"/>
            </a:pPr>
            <a:r>
              <a:rPr lang="en-AU" sz="1200" dirty="0"/>
              <a:t>How do you know which Assessment Methods are appropriate? It is a good idea to discuss this with the relevant approval authority before you take the time to develop and document a detailed Performance Solution.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3887069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effectively has </a:t>
            </a:r>
            <a:r>
              <a:rPr lang="en-AU" dirty="0" smtClean="0"/>
              <a:t>3 </a:t>
            </a:r>
            <a:r>
              <a:rPr lang="en-AU" dirty="0"/>
              <a:t>layers.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Layer 1 </a:t>
            </a:r>
            <a:r>
              <a:rPr lang="en-AU" b="0" dirty="0"/>
              <a:t>of this slide starts with the title in the banner and the illustration of the performance-based nature of the NCC on the slide.</a:t>
            </a:r>
          </a:p>
          <a:p>
            <a:r>
              <a:rPr lang="en-AU" b="0" dirty="0"/>
              <a:t>Click once to bring up a highlight box around the Evidence of compliance elements of the illustration.</a:t>
            </a:r>
          </a:p>
          <a:p>
            <a:endParaRPr lang="en-AU" b="0" dirty="0"/>
          </a:p>
          <a:p>
            <a:r>
              <a:rPr lang="en-AU" b="0" dirty="0"/>
              <a:t>Click a second time to bring up </a:t>
            </a:r>
            <a:r>
              <a:rPr lang="en-AU" b="1" dirty="0"/>
              <a:t>Layer 2</a:t>
            </a:r>
            <a:r>
              <a:rPr lang="en-AU" b="0" dirty="0"/>
              <a:t> which illustrates the </a:t>
            </a:r>
            <a:r>
              <a:rPr lang="en-AU" b="0" dirty="0" smtClean="0"/>
              <a:t>4 </a:t>
            </a:r>
            <a:r>
              <a:rPr lang="en-AU" b="0" dirty="0"/>
              <a:t>Assessment Methods.</a:t>
            </a:r>
          </a:p>
          <a:p>
            <a:r>
              <a:rPr lang="en-AU" b="0" dirty="0"/>
              <a:t>Click on any of the </a:t>
            </a:r>
            <a:r>
              <a:rPr lang="en-AU" b="0" dirty="0" smtClean="0"/>
              <a:t>4 </a:t>
            </a:r>
            <a:r>
              <a:rPr lang="en-AU" b="0" dirty="0"/>
              <a:t>Assessment Methods to see a description of that method.</a:t>
            </a:r>
          </a:p>
          <a:p>
            <a:r>
              <a:rPr lang="en-AU" b="0" dirty="0"/>
              <a:t>Click again on the same Assessment Method to dissolve the description.</a:t>
            </a:r>
          </a:p>
          <a:p>
            <a:endParaRPr lang="en-AU" b="0" dirty="0"/>
          </a:p>
          <a:p>
            <a:r>
              <a:rPr lang="en-AU" b="0" dirty="0"/>
              <a:t>Click a third time (on the general slide area) to bring up</a:t>
            </a:r>
            <a:r>
              <a:rPr lang="en-AU" b="1" dirty="0"/>
              <a:t> Layer 3 </a:t>
            </a:r>
            <a:r>
              <a:rPr lang="en-AU" b="0" dirty="0"/>
              <a:t>which has 2 boxes for the 2 different kinds of </a:t>
            </a:r>
            <a:r>
              <a:rPr lang="en-AU" b="0" dirty="0" smtClean="0"/>
              <a:t>Compliance </a:t>
            </a:r>
            <a:r>
              <a:rPr lang="en-AU" b="0" dirty="0"/>
              <a:t>S</a:t>
            </a:r>
            <a:r>
              <a:rPr lang="en-AU" b="0" dirty="0" smtClean="0"/>
              <a:t>olutions </a:t>
            </a:r>
            <a:r>
              <a:rPr lang="en-AU" b="0" dirty="0"/>
              <a:t>(Performance Solution and </a:t>
            </a:r>
            <a:r>
              <a:rPr lang="en-AU" b="0" dirty="0" smtClean="0"/>
              <a:t>DTS </a:t>
            </a:r>
            <a:r>
              <a:rPr lang="en-AU" b="0" dirty="0"/>
              <a:t>Solution). This layer overlays the four Assessment Method boxes on Layer 2, which is visible at the same time.</a:t>
            </a:r>
          </a:p>
          <a:p>
            <a:r>
              <a:rPr lang="en-AU" b="0" dirty="0"/>
              <a:t>Click on each compliance solution box (Performance Solution and Deemed-to-Satisfy Solution) to bring up a highlight box around the Assessment Methods that are used with that type of compliance solution. </a:t>
            </a:r>
          </a:p>
          <a:p>
            <a:r>
              <a:rPr lang="en-AU" b="0" dirty="0"/>
              <a:t>Click a second time on each compliance solution box (Performance Solution and Deemed-to-Satisfy Solution) to collapse that highlight box, if you want to.</a:t>
            </a:r>
            <a:endParaRPr lang="en-AU" dirty="0"/>
          </a:p>
          <a:p>
            <a:endParaRPr lang="en-AU" dirty="0"/>
          </a:p>
          <a:p>
            <a:r>
              <a:rPr lang="en-AU" b="1" dirty="0"/>
              <a:t>Facilitator notes</a:t>
            </a:r>
          </a:p>
          <a:p>
            <a:r>
              <a:rPr lang="en-AU" dirty="0"/>
              <a:t>The purpose of this slide is to discuss the different types of Assessment Methods that can be used to demonstrate compliance with the NCC Performance Requirements.</a:t>
            </a:r>
          </a:p>
          <a:p>
            <a:endParaRPr lang="en-AU" dirty="0"/>
          </a:p>
          <a:p>
            <a:r>
              <a:rPr lang="en-AU" dirty="0"/>
              <a:t>Quickly review the performance-based code illustration, which helps to reinforce all the basic elements. Then progress the slide to bring up the highlight box, and emphasise that the group is now going to look at the Assessment Methods which can be used to demonstrate compliance with the Performance Requirements of the NCC.</a:t>
            </a:r>
          </a:p>
          <a:p>
            <a:endParaRPr lang="en-AU" dirty="0"/>
          </a:p>
          <a:p>
            <a:r>
              <a:rPr lang="en-AU" dirty="0"/>
              <a:t>Progress the slide again to bring up Layer 2 and discuss the </a:t>
            </a:r>
            <a:r>
              <a:rPr lang="en-AU" dirty="0" smtClean="0"/>
              <a:t>4 </a:t>
            </a:r>
            <a:r>
              <a:rPr lang="en-AU" dirty="0"/>
              <a:t>Assessment Methods. </a:t>
            </a:r>
          </a:p>
          <a:p>
            <a:endParaRPr lang="en-AU" dirty="0"/>
          </a:p>
          <a:p>
            <a:r>
              <a:rPr lang="en-AU" dirty="0"/>
              <a:t>Select the box for each method to bring up a popup that explains it in more detail. Collapse each box as you finish with it.</a:t>
            </a:r>
          </a:p>
          <a:p>
            <a:endParaRPr lang="en-AU" dirty="0"/>
          </a:p>
          <a:p>
            <a:r>
              <a:rPr lang="en-AU" dirty="0"/>
              <a:t>When you have discussed all </a:t>
            </a:r>
            <a:r>
              <a:rPr lang="en-AU" dirty="0" smtClean="0"/>
              <a:t>4 </a:t>
            </a:r>
            <a:r>
              <a:rPr lang="en-AU" dirty="0"/>
              <a:t>Assessment Methods, click again to bring up Layer 3 with the 2 boxes for the </a:t>
            </a:r>
            <a:r>
              <a:rPr lang="en-AU" b="0" dirty="0"/>
              <a:t>compliance solutions, and select each box (Performance Solution and Deemed-to-Satisfy Solution) to show a highlight box that illustrates which Assessment Methods can be used with which kind of solution. Click each compliance solution box a second time to collapse the highlight box, if you want to.</a:t>
            </a:r>
            <a:endParaRPr lang="en-AU" dirty="0"/>
          </a:p>
          <a:p>
            <a:endParaRPr lang="en-AU" dirty="0"/>
          </a:p>
          <a:p>
            <a:r>
              <a:rPr lang="en-AU" b="1" dirty="0"/>
              <a:t>Things you could discuss on this slide include:</a:t>
            </a:r>
          </a:p>
          <a:p>
            <a:pPr marL="171450" indent="-171450">
              <a:buFont typeface="Arial" panose="020B0604020202020204" pitchFamily="34" charset="0"/>
              <a:buChar char="•"/>
            </a:pPr>
            <a:r>
              <a:rPr lang="en-AU" dirty="0"/>
              <a:t>Whether you choose to use a DTS Solution or a Performance Solution or a combination of </a:t>
            </a:r>
            <a:r>
              <a:rPr lang="en-AU" dirty="0" smtClean="0"/>
              <a:t>them, </a:t>
            </a:r>
            <a:r>
              <a:rPr lang="en-AU" dirty="0"/>
              <a:t>you need to provide some evidence that the proposed solution complies with the Performance Requirements.</a:t>
            </a:r>
          </a:p>
          <a:p>
            <a:pPr marL="171450" indent="-171450">
              <a:buFont typeface="Arial" panose="020B0604020202020204" pitchFamily="34" charset="0"/>
              <a:buChar char="•"/>
            </a:pPr>
            <a:r>
              <a:rPr lang="en-AU" dirty="0"/>
              <a:t>The NCC recognises four valid ways of assessing possible compliance solutions, which are shown on the slide on Layer 2.</a:t>
            </a:r>
          </a:p>
          <a:p>
            <a:pPr marL="171450" indent="-171450">
              <a:buFont typeface="Arial" panose="020B0604020202020204" pitchFamily="34" charset="0"/>
              <a:buChar char="•"/>
            </a:pPr>
            <a:r>
              <a:rPr lang="en-AU" dirty="0"/>
              <a:t>All </a:t>
            </a:r>
            <a:r>
              <a:rPr lang="en-AU" dirty="0" smtClean="0"/>
              <a:t>4 </a:t>
            </a:r>
            <a:r>
              <a:rPr lang="en-AU" dirty="0"/>
              <a:t>methods can be used to demonstrate compliance with the Performance Requirements when you are using a Performance Solution.  </a:t>
            </a:r>
          </a:p>
          <a:p>
            <a:pPr marL="171450" indent="-171450">
              <a:buFont typeface="Arial" panose="020B0604020202020204" pitchFamily="34" charset="0"/>
              <a:buChar char="•"/>
            </a:pPr>
            <a:r>
              <a:rPr lang="en-AU" dirty="0"/>
              <a:t>Evidence of suitability and Expert Judgement can be used when you are using a DTS Solution.</a:t>
            </a:r>
          </a:p>
          <a:p>
            <a:pPr marL="171450" indent="-171450">
              <a:buFont typeface="Arial" panose="020B0604020202020204" pitchFamily="34" charset="0"/>
              <a:buChar char="•"/>
            </a:pPr>
            <a:r>
              <a:rPr lang="en-AU" dirty="0"/>
              <a:t>Sometimes, the use of a particular Assessment Method will be straight forward, but in other cases it will require use of consultants and testing. </a:t>
            </a:r>
          </a:p>
          <a:p>
            <a:pPr marL="171450" indent="-171450">
              <a:buFont typeface="Arial" panose="020B0604020202020204" pitchFamily="34" charset="0"/>
              <a:buChar char="•"/>
            </a:pPr>
            <a:r>
              <a:rPr lang="en-AU" dirty="0"/>
              <a:t>By understanding the possibilities and requirements of the different Assessment Methods, you will be able to better judge when it makes sense to use each one, and how best to make your case for a Performance Solution.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Verification Method:</a:t>
            </a: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 Verification Method (VM) is</a:t>
            </a:r>
            <a:r>
              <a:rPr lang="en-AU" sz="1200" dirty="0">
                <a:latin typeface="+mn-lt"/>
              </a:rPr>
              <a:t>: </a:t>
            </a:r>
          </a:p>
          <a:p>
            <a:pPr marL="800100" lvl="1" indent="-342900">
              <a:spcAft>
                <a:spcPts val="1800"/>
              </a:spcAft>
              <a:buFont typeface="Arial" panose="020B0604020202020204" pitchFamily="34" charset="0"/>
              <a:buChar char="•"/>
            </a:pPr>
            <a:r>
              <a:rPr lang="en-AU" sz="1200" dirty="0">
                <a:latin typeface="+mn-lt"/>
              </a:rPr>
              <a:t>a test, inspection, calculation, or other method that determines whether a Performance Solution complies with the relevant Performance Requirements.</a:t>
            </a:r>
          </a:p>
          <a:p>
            <a:pPr marL="172800" lvl="0" indent="-172800">
              <a:spcAft>
                <a:spcPts val="1800"/>
              </a:spcAft>
              <a:buFont typeface="Arial" panose="020B0604020202020204" pitchFamily="34" charset="0"/>
              <a:buChar char="•"/>
            </a:pPr>
            <a:r>
              <a:rPr lang="en-AU" sz="1200" dirty="0">
                <a:latin typeface="+mn-lt"/>
              </a:rPr>
              <a:t>Each NCC </a:t>
            </a:r>
            <a:r>
              <a:rPr lang="en-AU" sz="1200" dirty="0" smtClean="0">
                <a:latin typeface="+mn-lt"/>
              </a:rPr>
              <a:t>Volume </a:t>
            </a:r>
            <a:r>
              <a:rPr lang="en-AU" sz="1200" dirty="0">
                <a:latin typeface="+mn-lt"/>
              </a:rPr>
              <a:t>lists acceptable Verification Methods for different Performance Requirements.  </a:t>
            </a:r>
          </a:p>
          <a:p>
            <a:pPr marL="172800" lvl="0" indent="-172800">
              <a:spcAft>
                <a:spcPts val="1800"/>
              </a:spcAft>
              <a:buFont typeface="Arial" panose="020B0604020202020204" pitchFamily="34" charset="0"/>
              <a:buChar char="•"/>
            </a:pPr>
            <a:r>
              <a:rPr lang="en-AU" sz="1200" dirty="0">
                <a:latin typeface="+mn-lt"/>
              </a:rPr>
              <a:t>But not every Performance Requirement has acceptable </a:t>
            </a:r>
            <a:r>
              <a:rPr lang="en-AU" sz="1200" dirty="0" smtClean="0">
                <a:latin typeface="+mn-lt"/>
              </a:rPr>
              <a:t>VMs in </a:t>
            </a:r>
            <a:r>
              <a:rPr lang="en-AU" sz="1200" dirty="0">
                <a:latin typeface="+mn-lt"/>
              </a:rPr>
              <a:t>the NCC. </a:t>
            </a: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In formulating a Performance Solution using a </a:t>
            </a:r>
            <a:r>
              <a:rPr lang="en-US" sz="1200" kern="1200" dirty="0" smtClean="0">
                <a:solidFill>
                  <a:schemeClr val="tx1"/>
                </a:solidFill>
                <a:effectLst/>
                <a:latin typeface="+mn-lt"/>
                <a:ea typeface="+mn-ea"/>
                <a:cs typeface="Arial" panose="020B0604020202020204" pitchFamily="34" charset="0"/>
              </a:rPr>
              <a:t>VM, </a:t>
            </a:r>
            <a:r>
              <a:rPr lang="en-US" sz="1200" kern="1200" dirty="0">
                <a:solidFill>
                  <a:schemeClr val="tx1"/>
                </a:solidFill>
                <a:effectLst/>
                <a:latin typeface="+mn-lt"/>
                <a:ea typeface="+mn-ea"/>
                <a:cs typeface="Arial" panose="020B0604020202020204" pitchFamily="34" charset="0"/>
              </a:rPr>
              <a:t>a designer can choose to use a </a:t>
            </a:r>
            <a:r>
              <a:rPr lang="en-US" sz="1200" kern="1200" dirty="0" smtClean="0">
                <a:solidFill>
                  <a:schemeClr val="tx1"/>
                </a:solidFill>
                <a:effectLst/>
                <a:latin typeface="+mn-lt"/>
                <a:ea typeface="+mn-ea"/>
                <a:cs typeface="Arial" panose="020B0604020202020204" pitchFamily="34" charset="0"/>
              </a:rPr>
              <a:t>VM that </a:t>
            </a:r>
            <a:r>
              <a:rPr lang="en-US" sz="1200" kern="1200" dirty="0">
                <a:solidFill>
                  <a:schemeClr val="tx1"/>
                </a:solidFill>
                <a:effectLst/>
                <a:latin typeface="+mn-lt"/>
                <a:ea typeface="+mn-ea"/>
                <a:cs typeface="Arial" panose="020B0604020202020204" pitchFamily="34" charset="0"/>
              </a:rPr>
              <a:t>is listed in the NCC, or they can use another method that is not listed in the NCC.</a:t>
            </a: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For example, </a:t>
            </a:r>
            <a:r>
              <a:rPr lang="en-US" sz="1200" kern="1200" dirty="0" smtClean="0">
                <a:solidFill>
                  <a:schemeClr val="tx1"/>
                </a:solidFill>
                <a:effectLst/>
                <a:latin typeface="+mn-lt"/>
                <a:ea typeface="+mn-ea"/>
                <a:cs typeface="Arial" panose="020B0604020202020204" pitchFamily="34" charset="0"/>
              </a:rPr>
              <a:t>Volume </a:t>
            </a:r>
            <a:r>
              <a:rPr lang="en-US" sz="1200" kern="1200" dirty="0">
                <a:solidFill>
                  <a:schemeClr val="tx1"/>
                </a:solidFill>
                <a:effectLst/>
                <a:latin typeface="+mn-lt"/>
                <a:ea typeface="+mn-ea"/>
                <a:cs typeface="Arial" panose="020B0604020202020204" pitchFamily="34" charset="0"/>
              </a:rPr>
              <a:t>One, lists: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D1V1 </a:t>
            </a:r>
            <a:r>
              <a:rPr lang="en-US" sz="1200" kern="1200" dirty="0">
                <a:solidFill>
                  <a:schemeClr val="tx1"/>
                </a:solidFill>
                <a:effectLst/>
                <a:latin typeface="+mn-lt"/>
                <a:ea typeface="+mn-ea"/>
                <a:cs typeface="Arial" panose="020B0604020202020204" pitchFamily="34" charset="0"/>
              </a:rPr>
              <a:t>as a VM for wire barriers, specifically compliance with Performance Requirements </a:t>
            </a:r>
            <a:r>
              <a:rPr lang="en-US" sz="1200" kern="1200" dirty="0" smtClean="0">
                <a:solidFill>
                  <a:schemeClr val="tx1"/>
                </a:solidFill>
                <a:effectLst/>
                <a:latin typeface="+mn-lt"/>
                <a:ea typeface="+mn-ea"/>
                <a:cs typeface="Arial" panose="020B0604020202020204" pitchFamily="34" charset="0"/>
              </a:rPr>
              <a:t>D1P3(2)(c) </a:t>
            </a:r>
            <a:r>
              <a:rPr lang="en-US" sz="1200" kern="1200" dirty="0">
                <a:solidFill>
                  <a:schemeClr val="tx1"/>
                </a:solidFill>
                <a:effectLst/>
                <a:latin typeface="+mn-lt"/>
                <a:ea typeface="+mn-ea"/>
                <a:cs typeface="Arial" panose="020B0604020202020204" pitchFamily="34" charset="0"/>
              </a:rPr>
              <a:t>and </a:t>
            </a:r>
            <a:r>
              <a:rPr lang="en-US" sz="1200" kern="1200" dirty="0" smtClean="0">
                <a:solidFill>
                  <a:schemeClr val="tx1"/>
                </a:solidFill>
                <a:effectLst/>
                <a:latin typeface="+mn-lt"/>
                <a:ea typeface="+mn-ea"/>
                <a:cs typeface="Arial" panose="020B0604020202020204" pitchFamily="34" charset="0"/>
              </a:rPr>
              <a:t>(d).</a:t>
            </a:r>
            <a:endParaRPr lang="en-US" sz="1200" kern="1200" dirty="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E4V1 </a:t>
            </a:r>
            <a:r>
              <a:rPr lang="en-US" sz="1200" kern="1200" dirty="0">
                <a:solidFill>
                  <a:schemeClr val="tx1"/>
                </a:solidFill>
                <a:effectLst/>
                <a:latin typeface="+mn-lt"/>
                <a:ea typeface="+mn-ea"/>
                <a:cs typeface="Arial" panose="020B0604020202020204" pitchFamily="34" charset="0"/>
              </a:rPr>
              <a:t>as a VM for emergency lighting, specifically compliance with Performance Requirement </a:t>
            </a:r>
            <a:r>
              <a:rPr lang="en-US" sz="1200" kern="1200" dirty="0" smtClean="0">
                <a:solidFill>
                  <a:schemeClr val="tx1"/>
                </a:solidFill>
                <a:effectLst/>
                <a:latin typeface="+mn-lt"/>
                <a:ea typeface="+mn-ea"/>
                <a:cs typeface="Arial" panose="020B0604020202020204" pitchFamily="34" charset="0"/>
              </a:rPr>
              <a:t>E4P1</a:t>
            </a:r>
            <a:r>
              <a:rPr lang="en-US" sz="1200" kern="1200" dirty="0">
                <a:solidFill>
                  <a:schemeClr val="tx1"/>
                </a:solidFill>
                <a:effectLst/>
                <a:latin typeface="+mn-lt"/>
                <a:ea typeface="+mn-ea"/>
                <a:cs typeface="Arial" panose="020B0604020202020204" pitchFamily="34" charset="0"/>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Other VMs that could be used to demonstrate compliance with the relevant Performance Requirements include: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Calculations</a:t>
            </a:r>
            <a:endParaRPr lang="en-US" sz="1200" kern="1200" dirty="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Analytical methods or mathematical </a:t>
            </a:r>
            <a:r>
              <a:rPr lang="en-US" sz="1200" kern="1200" dirty="0" smtClean="0">
                <a:solidFill>
                  <a:schemeClr val="tx1"/>
                </a:solidFill>
                <a:effectLst/>
                <a:latin typeface="+mn-lt"/>
                <a:ea typeface="+mn-ea"/>
                <a:cs typeface="Arial" panose="020B0604020202020204" pitchFamily="34" charset="0"/>
              </a:rPr>
              <a:t>models</a:t>
            </a:r>
            <a:endParaRPr lang="en-US" sz="1200" kern="1200" dirty="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Tests, using a testing procedure, either  on site or in a </a:t>
            </a:r>
            <a:r>
              <a:rPr lang="en-US" sz="1200" kern="1200" dirty="0" smtClean="0">
                <a:solidFill>
                  <a:schemeClr val="tx1"/>
                </a:solidFill>
                <a:effectLst/>
                <a:latin typeface="+mn-lt"/>
                <a:ea typeface="+mn-ea"/>
                <a:cs typeface="Arial" panose="020B0604020202020204" pitchFamily="34" charset="0"/>
              </a:rPr>
              <a:t>laboratory</a:t>
            </a:r>
            <a:endParaRPr lang="en-US" sz="1200" kern="1200" dirty="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Inspection </a:t>
            </a:r>
            <a:r>
              <a:rPr lang="en-US" sz="1200" kern="1200" dirty="0" smtClean="0">
                <a:solidFill>
                  <a:schemeClr val="tx1"/>
                </a:solidFill>
                <a:effectLst/>
                <a:latin typeface="+mn-lt"/>
                <a:ea typeface="+mn-ea"/>
                <a:cs typeface="Arial" panose="020B0604020202020204" pitchFamily="34" charset="0"/>
              </a:rPr>
              <a:t>report</a:t>
            </a:r>
            <a:endParaRPr lang="en-US" sz="1200" kern="1200" dirty="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Any other acceptable method.</a:t>
            </a:r>
            <a:endParaRPr lang="en-AU" sz="1200" kern="1200" dirty="0">
              <a:solidFill>
                <a:schemeClr val="tx1"/>
              </a:solidFill>
              <a:effectLst/>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Arial" panose="020B0604020202020204" pitchFamily="34" charset="0"/>
              </a:rPr>
              <a:t>The final decision on whether </a:t>
            </a:r>
            <a:r>
              <a:rPr lang="en-US" sz="1200" kern="1200" dirty="0">
                <a:solidFill>
                  <a:schemeClr val="tx1"/>
                </a:solidFill>
                <a:effectLst/>
                <a:latin typeface="+mn-lt"/>
                <a:ea typeface="+mn-ea"/>
                <a:cs typeface="Arial" panose="020B0604020202020204" pitchFamily="34" charset="0"/>
              </a:rPr>
              <a:t>any Verification Method is acceptable</a:t>
            </a:r>
            <a:r>
              <a:rPr lang="en-AU" sz="1200" kern="1200" dirty="0">
                <a:solidFill>
                  <a:schemeClr val="tx1"/>
                </a:solidFill>
                <a:effectLst/>
                <a:latin typeface="+mn-lt"/>
                <a:ea typeface="+mn-ea"/>
                <a:cs typeface="Arial" panose="020B0604020202020204" pitchFamily="34" charset="0"/>
              </a:rPr>
              <a:t> resides with the appropriate authority.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Used for Performance Solutions only.</a:t>
            </a:r>
            <a:endParaRPr lang="en-AU" sz="1200" dirty="0">
              <a:latin typeface="+mn-lt"/>
            </a:endParaRPr>
          </a:p>
          <a:p>
            <a:pPr marL="171450" indent="-171450">
              <a:buFont typeface="Arial" panose="020B0604020202020204" pitchFamily="34" charset="0"/>
              <a:buChar char="•"/>
            </a:pPr>
            <a:endParaRPr lang="en-AU" b="0" dirty="0"/>
          </a:p>
          <a:p>
            <a:pPr marL="0" indent="0">
              <a:buFont typeface="Arial" panose="020B0604020202020204" pitchFamily="34" charset="0"/>
              <a:buNone/>
            </a:pPr>
            <a:r>
              <a:rPr lang="en-AU" b="1" dirty="0"/>
              <a:t>Evidence of suitability:</a:t>
            </a:r>
          </a:p>
          <a:p>
            <a:pPr marL="171450" lvl="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Concept is i</a:t>
            </a:r>
            <a:r>
              <a:rPr lang="en-US" sz="1200" kern="1200" dirty="0">
                <a:solidFill>
                  <a:schemeClr val="tx1"/>
                </a:solidFill>
                <a:effectLst/>
                <a:latin typeface="Arial" panose="020B0604020202020204" pitchFamily="34" charset="0"/>
                <a:ea typeface="+mn-ea"/>
                <a:cs typeface="Arial" panose="020B0604020202020204" pitchFamily="34" charset="0"/>
              </a:rPr>
              <a:t>ntroduced in Part A2, but details of acceptable evidence is found in Part A5 Documentation of design and construction in all NCC </a:t>
            </a:r>
            <a:r>
              <a:rPr lang="en-US" sz="1200" kern="1200" dirty="0" smtClean="0">
                <a:solidFill>
                  <a:schemeClr val="tx1"/>
                </a:solidFill>
                <a:effectLst/>
                <a:latin typeface="Arial" panose="020B0604020202020204" pitchFamily="34" charset="0"/>
                <a:ea typeface="+mn-ea"/>
                <a:cs typeface="Arial" panose="020B0604020202020204" pitchFamily="34" charset="0"/>
              </a:rPr>
              <a:t>volumes</a:t>
            </a:r>
            <a:r>
              <a:rPr lang="en-US"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same evidence of suitability is acceptable for Volumes One and Two (the BCA), but there are different evidence requirements for Volume Three (the PCA</a:t>
            </a:r>
            <a:r>
              <a:rPr lang="en-US" sz="1200" kern="1200" dirty="0" smtClean="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Volumes One and Two:</a:t>
            </a:r>
            <a:endParaRPr lang="en-AU" sz="1200" b="1"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Documentary evidence may come from an appropriately qualified person who may provide test results or relevant information demonstrating the suitability of the building </a:t>
            </a:r>
            <a:r>
              <a:rPr lang="en-AU" sz="1200" kern="1200" dirty="0" smtClean="0">
                <a:solidFill>
                  <a:schemeClr val="tx1"/>
                </a:solidFill>
                <a:effectLst/>
                <a:latin typeface="Arial" panose="020B0604020202020204" pitchFamily="34" charset="0"/>
                <a:ea typeface="+mn-ea"/>
                <a:cs typeface="Arial" panose="020B0604020202020204" pitchFamily="34" charset="0"/>
              </a:rPr>
              <a:t>solution</a:t>
            </a:r>
            <a:r>
              <a:rPr lang="en-AU" sz="1200" kern="1200" dirty="0">
                <a:solidFill>
                  <a:schemeClr val="tx1"/>
                </a:solidFill>
                <a:effectLst/>
                <a:latin typeface="Arial" panose="020B0604020202020204" pitchFamily="34" charset="0"/>
                <a:ea typeface="+mn-ea"/>
                <a:cs typeface="Arial" panose="020B0604020202020204" pitchFamily="34" charset="0"/>
              </a:rPr>
              <a:t>:</a:t>
            </a:r>
          </a:p>
          <a:p>
            <a:pPr marL="1085850" lvl="2"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A report from a professional engineer or recognised </a:t>
            </a:r>
            <a:r>
              <a:rPr lang="en-AU" sz="1200" kern="1200" dirty="0" smtClean="0">
                <a:solidFill>
                  <a:schemeClr val="tx1"/>
                </a:solidFill>
                <a:effectLst/>
                <a:latin typeface="Arial" panose="020B0604020202020204" pitchFamily="34" charset="0"/>
                <a:ea typeface="+mn-ea"/>
                <a:cs typeface="Arial" panose="020B0604020202020204" pitchFamily="34" charset="0"/>
              </a:rPr>
              <a:t>expert</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085850" lvl="2"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Certificate from a certification </a:t>
            </a:r>
            <a:r>
              <a:rPr lang="en-AU" sz="1200" kern="1200" dirty="0" smtClean="0">
                <a:solidFill>
                  <a:schemeClr val="tx1"/>
                </a:solidFill>
                <a:effectLst/>
                <a:latin typeface="Arial" panose="020B0604020202020204" pitchFamily="34" charset="0"/>
                <a:ea typeface="+mn-ea"/>
                <a:cs typeface="Arial" panose="020B0604020202020204" pitchFamily="34" charset="0"/>
              </a:rPr>
              <a:t>body</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085850" lvl="2"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Report from an Accredited Testing Laboratory</a:t>
            </a:r>
            <a:r>
              <a:rPr lang="en-AU" sz="1200" kern="1200" dirty="0" smtClean="0">
                <a:solidFill>
                  <a:schemeClr val="tx1"/>
                </a:solidFill>
                <a:effectLst/>
                <a:latin typeface="Arial" panose="020B0604020202020204" pitchFamily="34" charset="0"/>
                <a:ea typeface="+mn-ea"/>
                <a:cs typeface="Arial" panose="020B0604020202020204" pitchFamily="34" charset="0"/>
              </a:rPr>
              <a:t>.</a:t>
            </a:r>
          </a:p>
          <a:p>
            <a:pPr marL="1085850" lvl="2" indent="-171450">
              <a:buFont typeface="Arial" panose="020B0604020202020204" pitchFamily="34" charset="0"/>
              <a:buChar char="•"/>
            </a:pP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Volume Three:</a:t>
            </a:r>
            <a:endParaRPr lang="en-AU" sz="1200" b="1"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Volume Three refers to a mandatory plumbing product certification scheme, known as the WaterMark Certification Scheme.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 wide variety of plumbing </a:t>
            </a:r>
            <a:r>
              <a:rPr lang="en-AU" sz="1200" kern="1200" dirty="0">
                <a:solidFill>
                  <a:schemeClr val="tx1"/>
                </a:solidFill>
                <a:effectLst/>
                <a:latin typeface="Arial" panose="020B0604020202020204" pitchFamily="34" charset="0"/>
                <a:ea typeface="+mn-ea"/>
                <a:cs typeface="Arial" panose="020B0604020202020204" pitchFamily="34" charset="0"/>
              </a:rPr>
              <a:t>products must be certified under the WaterMark Scheme. This certification comes in the form of a ‘WaterMark Licence’. </a:t>
            </a:r>
            <a:r>
              <a:rPr lang="en-AU" sz="1200" kern="1200" dirty="0" smtClean="0">
                <a:solidFill>
                  <a:schemeClr val="tx1"/>
                </a:solidFill>
                <a:effectLst/>
                <a:latin typeface="Arial" panose="020B0604020202020204" pitchFamily="34" charset="0"/>
                <a:ea typeface="+mn-ea"/>
                <a:cs typeface="Arial" panose="020B0604020202020204" pitchFamily="34" charset="0"/>
              </a:rPr>
              <a:t>(</a:t>
            </a:r>
            <a:r>
              <a:rPr lang="en-AU" sz="1200" kern="1200" dirty="0">
                <a:solidFill>
                  <a:schemeClr val="tx1"/>
                </a:solidFill>
                <a:effectLst/>
                <a:latin typeface="Arial" panose="020B0604020202020204" pitchFamily="34" charset="0"/>
                <a:ea typeface="+mn-ea"/>
                <a:cs typeface="Arial" panose="020B0604020202020204" pitchFamily="34" charset="0"/>
              </a:rPr>
              <a:t>The WaterMark Certification Scheme is discussed in more detail in the module </a:t>
            </a:r>
            <a:r>
              <a:rPr lang="en-AU" sz="1200" i="1" kern="1200" dirty="0">
                <a:solidFill>
                  <a:schemeClr val="tx1"/>
                </a:solidFill>
                <a:effectLst/>
                <a:latin typeface="Arial" panose="020B0604020202020204" pitchFamily="34" charset="0"/>
                <a:ea typeface="+mn-ea"/>
                <a:cs typeface="Arial" panose="020B0604020202020204" pitchFamily="34" charset="0"/>
              </a:rPr>
              <a:t>Using NCC Volume Three</a:t>
            </a:r>
            <a:r>
              <a:rPr lang="en-AU" sz="1200" kern="1200" dirty="0">
                <a:solidFill>
                  <a:schemeClr val="tx1"/>
                </a:solidFill>
                <a:effectLst/>
                <a:latin typeface="Arial" panose="020B0604020202020204" pitchFamily="34" charset="0"/>
                <a:ea typeface="+mn-ea"/>
                <a:cs typeface="Arial" panose="020B0604020202020204" pitchFamily="34" charset="0"/>
              </a:rPr>
              <a:t>.)</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For any material or product </a:t>
            </a:r>
            <a:r>
              <a:rPr lang="en-AU" sz="1200" b="1" kern="1200" dirty="0">
                <a:solidFill>
                  <a:schemeClr val="tx1"/>
                </a:solidFill>
                <a:effectLst/>
                <a:latin typeface="Arial" panose="020B0604020202020204" pitchFamily="34" charset="0"/>
                <a:ea typeface="+mn-ea"/>
                <a:cs typeface="Arial" panose="020B0604020202020204" pitchFamily="34" charset="0"/>
              </a:rPr>
              <a:t>not</a:t>
            </a:r>
            <a:r>
              <a:rPr lang="en-AU" sz="1200" kern="1200" dirty="0">
                <a:solidFill>
                  <a:schemeClr val="tx1"/>
                </a:solidFill>
                <a:effectLst/>
                <a:latin typeface="Arial" panose="020B0604020202020204" pitchFamily="34" charset="0"/>
                <a:ea typeface="+mn-ea"/>
                <a:cs typeface="Arial" panose="020B0604020202020204" pitchFamily="34" charset="0"/>
              </a:rPr>
              <a:t> subject to the WaterMark Certification Scheme, documentary evidence may come from a certification body or Accredited Testing Laboratory who may provide test results or relevant information demonstrating the suitability of the plumbing solution.</a:t>
            </a:r>
            <a:r>
              <a:rPr lang="en-AU" sz="1200" kern="1200" baseline="0" dirty="0">
                <a:solidFill>
                  <a:schemeClr val="tx1"/>
                </a:solidFill>
                <a:effectLst/>
                <a:latin typeface="Arial" panose="020B0604020202020204" pitchFamily="34" charset="0"/>
                <a:ea typeface="+mn-ea"/>
                <a:cs typeface="Arial" panose="020B0604020202020204" pitchFamily="34" charset="0"/>
              </a:rPr>
              <a:t> It may also </a:t>
            </a:r>
            <a:r>
              <a:rPr lang="en-AU" sz="1200" kern="1200" dirty="0">
                <a:solidFill>
                  <a:schemeClr val="tx1"/>
                </a:solidFill>
                <a:effectLst/>
                <a:latin typeface="Arial" panose="020B0604020202020204" pitchFamily="34" charset="0"/>
                <a:ea typeface="+mn-ea"/>
                <a:cs typeface="Arial" panose="020B0604020202020204" pitchFamily="34" charset="0"/>
              </a:rPr>
              <a:t>be subject to a risk assessment in accordance with the WaterMark Scheme Rules.</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 A report/certificate from a professional Engineer,</a:t>
            </a:r>
            <a:r>
              <a:rPr lang="en-AU" sz="1200" kern="1200" baseline="0" dirty="0">
                <a:solidFill>
                  <a:schemeClr val="tx1"/>
                </a:solidFill>
                <a:effectLst/>
                <a:latin typeface="Arial" panose="020B0604020202020204" pitchFamily="34" charset="0"/>
                <a:ea typeface="+mn-ea"/>
                <a:cs typeface="Arial" panose="020B0604020202020204" pitchFamily="34" charset="0"/>
              </a:rPr>
              <a:t> recognised expert </a:t>
            </a:r>
            <a:r>
              <a:rPr lang="en-AU" sz="1200" kern="1200" dirty="0">
                <a:solidFill>
                  <a:schemeClr val="tx1"/>
                </a:solidFill>
                <a:effectLst/>
                <a:latin typeface="Arial" panose="020B0604020202020204" pitchFamily="34" charset="0"/>
                <a:ea typeface="+mn-ea"/>
                <a:cs typeface="Arial" panose="020B0604020202020204" pitchFamily="34" charset="0"/>
              </a:rPr>
              <a:t>or other appropriately qualified person may also be put forward as documentary evidence.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mn-ea"/>
                <a:cs typeface="Arial" panose="020B0604020202020204" pitchFamily="34" charset="0"/>
              </a:rPr>
              <a:t>The term Accredited Testing Laboratory is defined in the NCC. If the trainees are interested, then get them to look up the definition. The NCC also allows the option to provide </a:t>
            </a:r>
            <a:r>
              <a:rPr lang="en-AU" sz="1200" b="1" kern="1200" dirty="0">
                <a:solidFill>
                  <a:schemeClr val="tx1"/>
                </a:solidFill>
                <a:effectLst/>
                <a:latin typeface="Arial" panose="020B0604020202020204" pitchFamily="34" charset="0"/>
                <a:ea typeface="+mn-ea"/>
                <a:cs typeface="Arial" panose="020B0604020202020204" pitchFamily="34" charset="0"/>
              </a:rPr>
              <a:t>any other documentary evidence</a:t>
            </a:r>
            <a:r>
              <a:rPr lang="en-AU" sz="1200" kern="1200" dirty="0">
                <a:solidFill>
                  <a:schemeClr val="tx1"/>
                </a:solidFill>
                <a:effectLst/>
                <a:latin typeface="Arial" panose="020B0604020202020204" pitchFamily="34" charset="0"/>
                <a:ea typeface="+mn-ea"/>
                <a:cs typeface="Arial" panose="020B0604020202020204" pitchFamily="34" charset="0"/>
              </a:rPr>
              <a:t> that may demonstrate the suitability of the solution.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The form of evidence used must be appropriate to the use of the material, building or plumbing product, form of construction or design it relates to. </a:t>
            </a:r>
          </a:p>
          <a:p>
            <a:pPr marL="171450" lvl="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The final decision on whether a document or expert opinion is accepted resides with the appropriate authority. </a:t>
            </a:r>
          </a:p>
          <a:p>
            <a:pPr marL="171450" lvl="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Used for both Performance Solutions and DTS Solutions.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Comparison with DTS Provisions:</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A Performance Solution can be compared to a current </a:t>
            </a:r>
            <a:r>
              <a:rPr lang="en-AU" sz="1200" kern="1200" dirty="0" smtClean="0">
                <a:solidFill>
                  <a:schemeClr val="tx1"/>
                </a:solidFill>
                <a:effectLst/>
                <a:latin typeface="Arial" panose="020B0604020202020204" pitchFamily="34" charset="0"/>
                <a:ea typeface="+mn-ea"/>
                <a:cs typeface="Arial" panose="020B0604020202020204" pitchFamily="34" charset="0"/>
              </a:rPr>
              <a:t>DTS </a:t>
            </a:r>
            <a:r>
              <a:rPr lang="en-AU" sz="1200" kern="1200" dirty="0">
                <a:solidFill>
                  <a:schemeClr val="tx1"/>
                </a:solidFill>
                <a:effectLst/>
                <a:latin typeface="Arial" panose="020B0604020202020204" pitchFamily="34" charset="0"/>
                <a:ea typeface="+mn-ea"/>
                <a:cs typeface="Arial" panose="020B0604020202020204" pitchFamily="34" charset="0"/>
              </a:rPr>
              <a:t>Provision to highlight how it will achieve compliance with the Performance Requirements. </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In comparison to the other Assessment Methods, this may be a more straightforward methodology, as a benchmark has been set against which the proposed solution can be compared.</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As with other Assessment Methods, the final decision on whether a comparison with DTS Provisions is acceptable resides with the appropriate authority.</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Used for Performance Solutions only. (Obviously, it doesn’t make sense to compare a DTS Solution with itself.)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Expert Judgement:</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In some situations where a unique design solution is proposed, an Expert </a:t>
            </a:r>
            <a:r>
              <a:rPr lang="en-AU" sz="1200" kern="1200" dirty="0" smtClean="0">
                <a:solidFill>
                  <a:schemeClr val="tx1"/>
                </a:solidFill>
                <a:effectLst/>
                <a:latin typeface="Arial" panose="020B0604020202020204" pitchFamily="34" charset="0"/>
                <a:ea typeface="+mn-ea"/>
                <a:cs typeface="Arial" panose="020B0604020202020204" pitchFamily="34" charset="0"/>
              </a:rPr>
              <a:t>Judgement </a:t>
            </a:r>
            <a:r>
              <a:rPr lang="en-AU" sz="1200" kern="1200" dirty="0">
                <a:solidFill>
                  <a:schemeClr val="tx1"/>
                </a:solidFill>
                <a:effectLst/>
                <a:latin typeface="Arial" panose="020B0604020202020204" pitchFamily="34" charset="0"/>
                <a:ea typeface="+mn-ea"/>
                <a:cs typeface="Arial" panose="020B0604020202020204" pitchFamily="34" charset="0"/>
              </a:rPr>
              <a:t>may be required. This is especially the case in new, innovative approaches where there is little past history, documentation or the ability to physically test. </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The NCC defines ‘Expert Judgement’ as the judgement of an expert who has the qualifications and experience to determine whether a Performance Solution or </a:t>
            </a:r>
            <a:r>
              <a:rPr lang="en-AU" sz="1200" kern="1200" dirty="0" smtClean="0">
                <a:solidFill>
                  <a:schemeClr val="tx1"/>
                </a:solidFill>
                <a:effectLst/>
                <a:latin typeface="Arial" panose="020B0604020202020204" pitchFamily="34" charset="0"/>
                <a:ea typeface="+mn-ea"/>
                <a:cs typeface="Arial" panose="020B0604020202020204" pitchFamily="34" charset="0"/>
              </a:rPr>
              <a:t>DTS </a:t>
            </a:r>
            <a:r>
              <a:rPr lang="en-AU" sz="1200" kern="1200" dirty="0">
                <a:solidFill>
                  <a:schemeClr val="tx1"/>
                </a:solidFill>
                <a:effectLst/>
                <a:latin typeface="Arial" panose="020B0604020202020204" pitchFamily="34" charset="0"/>
                <a:ea typeface="+mn-ea"/>
                <a:cs typeface="Arial" panose="020B0604020202020204" pitchFamily="34" charset="0"/>
              </a:rPr>
              <a:t>Solution complies with the Performance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This is a broad definition and should be applied judiciously.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The expert needs to have a demonstrated knowledge of the technical issues involved, supported by peer recognition.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mn-ea"/>
                <a:cs typeface="Arial" panose="020B0604020202020204" pitchFamily="34" charset="0"/>
              </a:rPr>
              <a:t>The use of Expert Judgement is very much dependent upon the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mn-ea"/>
                <a:cs typeface="Arial" panose="020B0604020202020204" pitchFamily="34" charset="0"/>
              </a:rPr>
              <a:t>As with other Assessment Methods, the final decision on whether an Expert Judgement is acceptable resides with the appropriate authority. </a:t>
            </a:r>
          </a:p>
          <a:p>
            <a:pPr marL="171450" indent="-171450">
              <a:buFont typeface="Arial" panose="020B0604020202020204" pitchFamily="34" charset="0"/>
              <a:buChar char="•"/>
            </a:pPr>
            <a:r>
              <a:rPr lang="en-AU" sz="1200" dirty="0"/>
              <a:t>Used for Performance Solutions and DTS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1943632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performance-based code illustration on the screen below.</a:t>
            </a:r>
          </a:p>
          <a:p>
            <a:pPr marL="171450" indent="-171450">
              <a:buFont typeface="Arial" panose="020B0604020202020204" pitchFamily="34" charset="0"/>
              <a:buChar char="•"/>
            </a:pPr>
            <a:r>
              <a:rPr lang="en-AU" b="0" dirty="0"/>
              <a:t>Select each of the labels (Compliance level, Compliance </a:t>
            </a:r>
            <a:r>
              <a:rPr lang="en-AU" b="0" dirty="0" smtClean="0"/>
              <a:t>solutions </a:t>
            </a:r>
            <a:r>
              <a:rPr lang="en-AU" b="0" dirty="0"/>
              <a:t>and Evidence of compliance) to bring up a highlight box around each of these levels in the illustration.</a:t>
            </a:r>
          </a:p>
          <a:p>
            <a:pPr marL="171450" indent="-171450">
              <a:buFont typeface="Arial" panose="020B0604020202020204" pitchFamily="34" charset="0"/>
              <a:buChar char="•"/>
            </a:pPr>
            <a:r>
              <a:rPr lang="en-AU" b="0" dirty="0"/>
              <a:t>Select each label a second time to remove the highlight box on any label.</a:t>
            </a:r>
          </a:p>
          <a:p>
            <a:pPr marL="171450" indent="-171450">
              <a:buFont typeface="Arial" panose="020B0604020202020204" pitchFamily="34" charset="0"/>
              <a:buChar char="•"/>
            </a:pPr>
            <a:r>
              <a:rPr lang="en-AU" b="0" dirty="0"/>
              <a:t>Select the Performance Requirements label once to see an excerpt from Volume One. </a:t>
            </a:r>
          </a:p>
          <a:p>
            <a:pPr marL="171450" indent="-171450">
              <a:buFont typeface="Arial" panose="020B0604020202020204" pitchFamily="34" charset="0"/>
              <a:buChar char="•"/>
            </a:pPr>
            <a:r>
              <a:rPr lang="en-AU" b="0" dirty="0"/>
              <a:t>Select the Performance Requirements label a second time to see a summary statement about the excerpt.</a:t>
            </a:r>
          </a:p>
          <a:p>
            <a:pPr marL="171450" indent="-171450">
              <a:buFont typeface="Arial" panose="020B0604020202020204" pitchFamily="34" charset="0"/>
              <a:buChar char="•"/>
            </a:pPr>
            <a:r>
              <a:rPr lang="en-AU" b="0" dirty="0"/>
              <a:t>Select the Performance Requirements label a third time to remove both the excerpt and the summary statement.</a:t>
            </a:r>
          </a:p>
          <a:p>
            <a:pPr marL="171450" indent="-171450">
              <a:buFont typeface="Arial" panose="020B0604020202020204" pitchFamily="34" charset="0"/>
              <a:buChar char="•"/>
            </a:pPr>
            <a:r>
              <a:rPr lang="en-AU" b="0" dirty="0"/>
              <a:t>Select the Deemed-to-Satisfy Solution label once to see an excerpt from Volume One. </a:t>
            </a:r>
          </a:p>
          <a:p>
            <a:pPr marL="171450" indent="-171450">
              <a:buFont typeface="Arial" panose="020B0604020202020204" pitchFamily="34" charset="0"/>
              <a:buChar char="•"/>
            </a:pPr>
            <a:r>
              <a:rPr lang="en-AU" b="0" dirty="0"/>
              <a:t>Select the Deemed-to-Satisfy Solution label a second time to see a summary statement about the excerpt.</a:t>
            </a:r>
          </a:p>
          <a:p>
            <a:pPr marL="171450" indent="-171450">
              <a:buFont typeface="Arial" panose="020B0604020202020204" pitchFamily="34" charset="0"/>
              <a:buChar char="•"/>
            </a:pPr>
            <a:r>
              <a:rPr lang="en-AU" b="0" dirty="0"/>
              <a:t>Select the Deemed-to-Satisfy Solution label a third time to remove both the excerpt and the summary statement.</a:t>
            </a:r>
          </a:p>
          <a:p>
            <a:pPr marL="171450" indent="-171450">
              <a:buFont typeface="Arial" panose="020B0604020202020204" pitchFamily="34" charset="0"/>
              <a:buChar char="•"/>
            </a:pPr>
            <a:r>
              <a:rPr lang="en-AU" b="0" dirty="0"/>
              <a:t>Select the Performance Solution label once to see a summary statement about a possible Performance Solution.</a:t>
            </a:r>
          </a:p>
          <a:p>
            <a:pPr marL="171450" indent="-171450">
              <a:buFont typeface="Arial" panose="020B0604020202020204" pitchFamily="34" charset="0"/>
              <a:buChar char="•"/>
            </a:pPr>
            <a:r>
              <a:rPr lang="en-AU" b="0" dirty="0"/>
              <a:t>Select the Performance Solution label a second time to remove the summary statement.</a:t>
            </a:r>
          </a:p>
          <a:p>
            <a:pPr marL="171450" indent="-171450">
              <a:buFont typeface="Arial" panose="020B0604020202020204" pitchFamily="34" charset="0"/>
              <a:buChar char="•"/>
            </a:pPr>
            <a:r>
              <a:rPr lang="en-AU" b="0" dirty="0"/>
              <a:t>Select the “and/or” text on the illustration once to see a summary statement and excerpt about a combination of solutions.</a:t>
            </a:r>
          </a:p>
          <a:p>
            <a:pPr marL="171450" indent="-171450">
              <a:buFont typeface="Arial" panose="020B0604020202020204" pitchFamily="34" charset="0"/>
              <a:buChar char="•"/>
            </a:pPr>
            <a:r>
              <a:rPr lang="en-AU" b="0" dirty="0"/>
              <a:t>Select the  “and/or” text on the illustration a second time to remove the summary statement and excerpt.</a:t>
            </a:r>
          </a:p>
          <a:p>
            <a:pPr marL="171450" indent="-171450">
              <a:buFont typeface="Arial" panose="020B0604020202020204" pitchFamily="34" charset="0"/>
              <a:buChar char="•"/>
            </a:pPr>
            <a:r>
              <a:rPr lang="en-AU" b="0" dirty="0"/>
              <a:t>Select the Assessment Methods label once to see 3 boxes below that label, one each for the Performance Solution, the DTS Solution and the Combined Solution</a:t>
            </a:r>
            <a:r>
              <a:rPr lang="en-AU" b="0" dirty="0" smtClean="0"/>
              <a:t>.</a:t>
            </a:r>
          </a:p>
          <a:p>
            <a:pPr marL="171450" indent="-171450">
              <a:buFont typeface="Arial" panose="020B0604020202020204" pitchFamily="34" charset="0"/>
              <a:buChar char="•"/>
            </a:pPr>
            <a:endParaRPr lang="en-AU" b="0" dirty="0"/>
          </a:p>
          <a:p>
            <a:pPr marL="0" indent="0">
              <a:buFont typeface="Arial" panose="020B0604020202020204" pitchFamily="34" charset="0"/>
              <a:buNone/>
            </a:pPr>
            <a:r>
              <a:rPr lang="en-AU" b="0" dirty="0"/>
              <a:t>Click each of these boxes once to see a summary of Assessment Methods that could be used to demonstrate compliance with the Performance Requirement. Click each box a second time to remove the summary for that box.</a:t>
            </a:r>
          </a:p>
          <a:p>
            <a:r>
              <a:rPr lang="en-AU" b="0" dirty="0"/>
              <a:t>Press Enter to progress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put all the elements of the performance-based code together, using a simple example.</a:t>
            </a:r>
          </a:p>
          <a:p>
            <a:endParaRPr lang="en-AU" dirty="0"/>
          </a:p>
          <a:p>
            <a:r>
              <a:rPr lang="en-AU" dirty="0"/>
              <a:t>Explain to the trainees </a:t>
            </a:r>
            <a:r>
              <a:rPr lang="en-AU" dirty="0" smtClean="0"/>
              <a:t>they </a:t>
            </a:r>
            <a:r>
              <a:rPr lang="en-AU" dirty="0"/>
              <a:t>will now work through a small example of how the performance-based code works</a:t>
            </a:r>
            <a:r>
              <a:rPr lang="en-AU" baseline="0" dirty="0"/>
              <a:t> for weatherproofing of roofs</a:t>
            </a:r>
            <a:r>
              <a:rPr lang="en-AU" dirty="0"/>
              <a:t>. </a:t>
            </a:r>
          </a:p>
          <a:p>
            <a:endParaRPr lang="en-AU" dirty="0"/>
          </a:p>
          <a:p>
            <a:r>
              <a:rPr lang="en-AU" dirty="0"/>
              <a:t>Click on </a:t>
            </a:r>
            <a:r>
              <a:rPr lang="en-AU" u="sng" dirty="0"/>
              <a:t>the Compliance level label </a:t>
            </a:r>
            <a:r>
              <a:rPr lang="en-AU" dirty="0"/>
              <a:t>to bring up the highlight around that level of the illustration. Remind the trainees of the purpose of Performance Requirements, or ask them to summarise that purpose for you.</a:t>
            </a:r>
          </a:p>
          <a:p>
            <a:endParaRPr lang="en-AU" b="0" dirty="0"/>
          </a:p>
          <a:p>
            <a:pPr marL="171450" indent="-171450">
              <a:buFont typeface="Arial" panose="020B0604020202020204" pitchFamily="34" charset="0"/>
              <a:buChar char="•"/>
            </a:pPr>
            <a:r>
              <a:rPr lang="en-AU" b="0" dirty="0"/>
              <a:t>When you are ready, </a:t>
            </a:r>
            <a:r>
              <a:rPr lang="en-AU" b="0" dirty="0" smtClean="0"/>
              <a:t>select </a:t>
            </a:r>
            <a:r>
              <a:rPr lang="en-AU" b="0" dirty="0"/>
              <a:t>the Performance Requirements label to see the excerpt from Volume One. </a:t>
            </a:r>
          </a:p>
          <a:p>
            <a:endParaRPr lang="en-AU" b="0" dirty="0"/>
          </a:p>
          <a:p>
            <a:pPr marL="171450" indent="-171450">
              <a:buFont typeface="Arial" panose="020B0604020202020204" pitchFamily="34" charset="0"/>
              <a:buChar char="•"/>
            </a:pPr>
            <a:r>
              <a:rPr lang="en-AU" b="0" dirty="0"/>
              <a:t>Discuss the excerpt then select the Performance Requirements label a second time to see a summary of key points about the Performance Requirement and the options available to a builder to comply with this requirement.</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b="0" dirty="0"/>
              <a:t>When you are ready to move on, select the Performance Requirements label a second time to remove the excerpt and summary, then select the Compliance requirements label to remove the highlight around that first level of the illustration.</a:t>
            </a:r>
          </a:p>
          <a:p>
            <a:endParaRPr lang="en-AU" b="0" dirty="0"/>
          </a:p>
          <a:p>
            <a:r>
              <a:rPr lang="en-AU" b="0" dirty="0"/>
              <a:t>Next, select the </a:t>
            </a:r>
            <a:r>
              <a:rPr lang="en-AU" b="0" u="sng" dirty="0"/>
              <a:t>Compliance </a:t>
            </a:r>
            <a:r>
              <a:rPr lang="en-AU" b="0" u="sng" dirty="0" smtClean="0"/>
              <a:t>Solutions </a:t>
            </a:r>
            <a:r>
              <a:rPr lang="en-AU" b="0" u="sng" dirty="0"/>
              <a:t>label </a:t>
            </a:r>
            <a:r>
              <a:rPr lang="en-AU" b="0" dirty="0"/>
              <a:t>to bring up the highlight around that level of the illustration. </a:t>
            </a:r>
            <a:r>
              <a:rPr lang="en-AU" dirty="0"/>
              <a:t>Remind the trainees of the purpose of </a:t>
            </a:r>
            <a:r>
              <a:rPr lang="en-AU" dirty="0" smtClean="0"/>
              <a:t>Compliance </a:t>
            </a:r>
            <a:r>
              <a:rPr lang="en-AU" dirty="0"/>
              <a:t>S</a:t>
            </a:r>
            <a:r>
              <a:rPr lang="en-AU" dirty="0" smtClean="0"/>
              <a:t>olutions</a:t>
            </a:r>
            <a:r>
              <a:rPr lang="en-AU" dirty="0"/>
              <a:t>, or ask them to summarise that purpose for you.</a:t>
            </a:r>
          </a:p>
          <a:p>
            <a:endParaRPr lang="en-AU" b="0" dirty="0"/>
          </a:p>
          <a:p>
            <a:pPr marL="171450" indent="-171450">
              <a:buFont typeface="Arial" panose="020B0604020202020204" pitchFamily="34" charset="0"/>
              <a:buChar char="•"/>
            </a:pPr>
            <a:r>
              <a:rPr lang="en-AU" b="0" dirty="0"/>
              <a:t>When you are ready, Select the </a:t>
            </a:r>
            <a:r>
              <a:rPr lang="en-AU" b="0" dirty="0" smtClean="0"/>
              <a:t>DTS </a:t>
            </a:r>
            <a:r>
              <a:rPr lang="en-AU" b="0" dirty="0"/>
              <a:t>Solution label to see the relevant excerpt from Volume One. Discuss the excerpt then select the </a:t>
            </a:r>
            <a:r>
              <a:rPr lang="en-AU" b="0" dirty="0" smtClean="0"/>
              <a:t>DTS </a:t>
            </a:r>
            <a:r>
              <a:rPr lang="en-AU" b="0" dirty="0"/>
              <a:t>Solution label a second time to see a summary of key points about the DTS Provisions.</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b="0" dirty="0"/>
              <a:t>When you are ready to move on, select the </a:t>
            </a:r>
            <a:r>
              <a:rPr lang="en-AU" b="0" dirty="0" smtClean="0"/>
              <a:t>DTS </a:t>
            </a:r>
            <a:r>
              <a:rPr lang="en-AU" b="0" dirty="0"/>
              <a:t>Solution label a third time to remove the excerpt and summary.</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b="0" dirty="0"/>
              <a:t>Next, select the Performance Solution label to see a summary of key points about preparing a Performance Solution in this case. Discuss the summary then select the Performance Solution label a second time to remove the summary.</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b="0" dirty="0"/>
              <a:t>Next, select the “and/or” text on the illustration to see a summary of how a combined solution could be formed. This includes a different excerpt from Volume One, that shows the DTS Provisions related to sarking.</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b="0" dirty="0"/>
              <a:t>Discuss the summary, and when you are ready to discuss the Assessment Methods, select the “and/or” text a second time to remove the excerpt and summary, then select the Compliance solutions label a second time to remove the highlight around that second level of the illustration.</a:t>
            </a:r>
          </a:p>
          <a:p>
            <a:endParaRPr lang="en-AU" b="0" dirty="0"/>
          </a:p>
          <a:p>
            <a:endParaRPr lang="en-AU" b="0" dirty="0"/>
          </a:p>
          <a:p>
            <a:r>
              <a:rPr lang="en-AU" b="0" dirty="0"/>
              <a:t>Next, select the </a:t>
            </a:r>
            <a:r>
              <a:rPr lang="en-AU" b="0" u="sng" dirty="0"/>
              <a:t>Evidence of compliance label </a:t>
            </a:r>
            <a:r>
              <a:rPr lang="en-AU" b="0" dirty="0"/>
              <a:t>to bring up the highlight around that third level of the illustration. </a:t>
            </a:r>
            <a:r>
              <a:rPr lang="en-AU" dirty="0"/>
              <a:t>Remind the trainees of the purpose of Assessment Methods, or ask them to summarise that purpose for you.</a:t>
            </a:r>
          </a:p>
          <a:p>
            <a:endParaRPr lang="en-AU" b="0" dirty="0"/>
          </a:p>
          <a:p>
            <a:pPr marL="171450" indent="-171450">
              <a:buFont typeface="Arial" panose="020B0604020202020204" pitchFamily="34" charset="0"/>
              <a:buChar char="•"/>
            </a:pPr>
            <a:r>
              <a:rPr lang="en-AU" b="0" dirty="0"/>
              <a:t>When you are ready, select the Assessment Methods label to see three boxes below that label that say Performance Solution, DTS Solution and Combined Solution. </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b="0" dirty="0"/>
              <a:t>Select each of these to see an example of the kind of Assessment Methods that could be used in each case. Discuss the example then select the relevant box a second time to remove the example. Emphasise that each of these shows</a:t>
            </a:r>
            <a:r>
              <a:rPr lang="en-AU" b="1" dirty="0"/>
              <a:t> just one example</a:t>
            </a:r>
            <a:r>
              <a:rPr lang="en-AU" b="0" dirty="0"/>
              <a:t> of how the Performance Requirements can be complied with – there are numerous other ways.</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b="0" dirty="0"/>
              <a:t>If the trainees are interested in the example, you could discuss other ways of complying – both DTS Solutions, e.g. other types of roofing that meets the DTS Requirements, and other Performance Solutions such as other forms of roofing, and other Assessment Methods that could be used, such as a comparison with a reference building.</a:t>
            </a:r>
          </a:p>
          <a:p>
            <a:endParaRPr lang="en-AU" b="0" dirty="0"/>
          </a:p>
          <a:p>
            <a:r>
              <a:rPr lang="en-AU" b="0" dirty="0"/>
              <a:t>If you feel it would help, then summarise the details of the case study quickly before moving on</a:t>
            </a:r>
            <a:r>
              <a:rPr lang="en-AU" b="0" dirty="0" smtClean="0"/>
              <a:t>.</a:t>
            </a:r>
          </a:p>
          <a:p>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2001030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first half of a statement in the banner and </a:t>
            </a:r>
            <a:r>
              <a:rPr lang="en-AU" b="0" dirty="0" smtClean="0"/>
              <a:t>3 </a:t>
            </a:r>
            <a:r>
              <a:rPr lang="en-AU" b="0" dirty="0"/>
              <a:t>possible options for completing that statement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option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reinforce the concept of the NCC being a performance-based code. It requires the trainees to make fine distinctions between three possible explanations, each of which appears plausibly accurate.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read the </a:t>
            </a:r>
            <a:r>
              <a:rPr lang="en-AU" dirty="0" smtClean="0"/>
              <a:t>3 </a:t>
            </a:r>
            <a:r>
              <a:rPr lang="en-AU" dirty="0"/>
              <a:t>possible options for completing the sentence. Discuss the trainees’ responses. In the discussion, try to pull out the differences between the </a:t>
            </a:r>
            <a:r>
              <a:rPr lang="en-AU" dirty="0" smtClean="0"/>
              <a:t>3 </a:t>
            </a:r>
            <a:r>
              <a:rPr lang="en-AU" dirty="0"/>
              <a:t>options and why the incorrect options are less accurate than the correct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option to see a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Option 2: </a:t>
            </a:r>
            <a:r>
              <a:rPr lang="en-AU" dirty="0"/>
              <a:t> Yes, that’s right. The NCC establishes the minimum Performance Requirements for buildings and building elements, but allows designers, builders and plumbers to choose how to achieve them for each individual building.</a:t>
            </a: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Incorrect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Options 1 and 3</a:t>
            </a:r>
            <a:r>
              <a:rPr lang="en-AU" sz="1200" b="0" dirty="0">
                <a:solidFill>
                  <a:schemeClr val="tx1"/>
                </a:solidFill>
              </a:rPr>
              <a:t>: No, there’s a better explanation. Try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dirty="0"/>
          </a:p>
        </p:txBody>
      </p:sp>
    </p:spTree>
    <p:extLst>
      <p:ext uri="{BB962C8B-B14F-4D97-AF65-F5344CB8AC3E}">
        <p14:creationId xmlns:p14="http://schemas.microsoft.com/office/powerpoint/2010/main" val="70707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t>
            </a:r>
            <a:r>
              <a:rPr lang="en-AU" b="0" dirty="0" smtClean="0"/>
              <a:t>4 </a:t>
            </a:r>
            <a:r>
              <a:rPr lang="en-AU" b="0" dirty="0"/>
              <a:t>possible options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answer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reinforce some of the key terminology by asking the trainees to answer a question that uses that terminology. To answer this question, the trainees need to think about and distinguish the meanings of the terms Performance Requirements, Performance Solution, DTS Solution and Assessment Method.  It is useful to reinforce this terminology in a simple activity because it is so central to reading and using the NCC.</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them to the NCC to check definitions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option to see a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 is also helpful to emphasise that the term compliance solution can be used to describe both DTS Solutions and Performance Solutions. So this question could have been worded “Which of the following is a </a:t>
            </a:r>
            <a:r>
              <a:rPr lang="en-AU" dirty="0" smtClean="0"/>
              <a:t>Compliance </a:t>
            </a:r>
            <a:r>
              <a:rPr lang="en-AU" dirty="0"/>
              <a:t>S</a:t>
            </a:r>
            <a:r>
              <a:rPr lang="en-AU" dirty="0" smtClean="0"/>
              <a:t>olution </a:t>
            </a:r>
            <a:r>
              <a:rPr lang="en-AU" dirty="0"/>
              <a:t>for meeting the NCC Performance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a:t>
            </a:r>
          </a:p>
          <a:p>
            <a:pPr algn="l">
              <a:lnSpc>
                <a:spcPct val="110000"/>
              </a:lnSpc>
              <a:spcBef>
                <a:spcPts val="200"/>
              </a:spcBef>
              <a:spcAft>
                <a:spcPts val="200"/>
              </a:spcAft>
            </a:pPr>
            <a:r>
              <a:rPr lang="en-AU" b="1" dirty="0"/>
              <a:t>Option 3: </a:t>
            </a:r>
            <a:r>
              <a:rPr lang="en-AU" b="0" dirty="0"/>
              <a:t> </a:t>
            </a:r>
            <a:r>
              <a:rPr lang="en-AU" b="0" dirty="0">
                <a:solidFill>
                  <a:schemeClr val="tx1"/>
                </a:solidFill>
              </a:rPr>
              <a:t>Yes, that’s right. You can use either of these methods or a combination of </a:t>
            </a:r>
            <a:r>
              <a:rPr lang="en-AU" b="0" dirty="0" smtClean="0">
                <a:solidFill>
                  <a:schemeClr val="tx1"/>
                </a:solidFill>
              </a:rPr>
              <a:t>them.</a:t>
            </a:r>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Incorrect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Options 1 and 2</a:t>
            </a:r>
            <a:r>
              <a:rPr lang="en-AU" sz="1200" b="0" dirty="0">
                <a:solidFill>
                  <a:schemeClr val="tx1"/>
                </a:solidFill>
              </a:rPr>
              <a:t>: </a:t>
            </a:r>
            <a:r>
              <a:rPr lang="en-AU" dirty="0"/>
              <a:t>Sorry, that’s not the whole answer. Try again.</a:t>
            </a: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Option 4</a:t>
            </a:r>
            <a:r>
              <a:rPr lang="en-AU" sz="1200" b="0" dirty="0">
                <a:solidFill>
                  <a:schemeClr val="tx1"/>
                </a:solidFill>
              </a:rPr>
              <a:t>: Sorry, that’s not right. Try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1442184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all the boxes and labels listed on the screen below. The boxes in the illustration have question marks inside them instead of the text labels they would normally have.</a:t>
            </a:r>
          </a:p>
          <a:p>
            <a:r>
              <a:rPr lang="en-AU" b="0" dirty="0"/>
              <a:t>Click each box in the illustration to remove the question mark and see the text label for that box.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the various elements of the performance-based code, and their relationships.</a:t>
            </a:r>
          </a:p>
          <a:p>
            <a:endParaRPr lang="en-AU" dirty="0"/>
          </a:p>
          <a:p>
            <a:r>
              <a:rPr lang="en-AU" dirty="0"/>
              <a:t>Ask the trainees to name the different boxes in the illustration. They should be able to use their memory of seeing the illustration a number of times before, together with their knowledge of which elements make up the different parts, i.e. compliance requirements, compliance solutions and evidence of compliance. </a:t>
            </a:r>
          </a:p>
          <a:p>
            <a:endParaRPr lang="en-AU" b="0" dirty="0"/>
          </a:p>
          <a:p>
            <a:r>
              <a:rPr lang="en-AU" b="0" dirty="0"/>
              <a:t>When you are ready, click on any box in the illustration to dissolve the question mark and see the correct label for that box. </a:t>
            </a:r>
          </a:p>
          <a:p>
            <a:endParaRPr lang="en-AU" b="0" dirty="0"/>
          </a:p>
          <a:p>
            <a:r>
              <a:rPr lang="en-AU" b="0" dirty="0"/>
              <a:t>You can select the boxes in any order.</a:t>
            </a:r>
          </a:p>
          <a:p>
            <a:endParaRPr lang="en-AU" b="0" dirty="0"/>
          </a:p>
          <a:p>
            <a:r>
              <a:rPr lang="en-AU" b="1" dirty="0"/>
              <a:t>Correct answers from top to bottom and left to right:</a:t>
            </a:r>
          </a:p>
          <a:p>
            <a:pPr marL="171450" indent="-171450">
              <a:buFont typeface="Arial" panose="020B0604020202020204" pitchFamily="34" charset="0"/>
              <a:buChar char="•"/>
            </a:pPr>
            <a:r>
              <a:rPr lang="en-AU" dirty="0"/>
              <a:t>Performance Requirements</a:t>
            </a:r>
          </a:p>
          <a:p>
            <a:pPr marL="171450" indent="-171450">
              <a:buFont typeface="Arial" panose="020B0604020202020204" pitchFamily="34" charset="0"/>
              <a:buChar char="•"/>
            </a:pPr>
            <a:r>
              <a:rPr lang="en-AU" dirty="0"/>
              <a:t>Performance Solution</a:t>
            </a:r>
          </a:p>
          <a:p>
            <a:pPr marL="171450" indent="-171450">
              <a:buFont typeface="Arial" panose="020B0604020202020204" pitchFamily="34" charset="0"/>
              <a:buChar char="•"/>
            </a:pPr>
            <a:r>
              <a:rPr lang="en-AU" dirty="0"/>
              <a:t>Deemed-to-Satisfy Solution</a:t>
            </a:r>
          </a:p>
          <a:p>
            <a:pPr marL="171450" indent="-171450">
              <a:buFont typeface="Arial" panose="020B0604020202020204" pitchFamily="34" charset="0"/>
              <a:buChar char="•"/>
            </a:pPr>
            <a:r>
              <a:rPr lang="en-AU" dirty="0"/>
              <a:t>Assessment </a:t>
            </a:r>
            <a:r>
              <a:rPr lang="en-AU" dirty="0" smtClean="0"/>
              <a:t>Methods.</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dirty="0"/>
          </a:p>
        </p:txBody>
      </p:sp>
    </p:spTree>
    <p:extLst>
      <p:ext uri="{BB962C8B-B14F-4D97-AF65-F5344CB8AC3E}">
        <p14:creationId xmlns:p14="http://schemas.microsoft.com/office/powerpoint/2010/main" val="348747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all the boxes and text listed on the screen below. There are no arrows visible.</a:t>
            </a:r>
          </a:p>
          <a:p>
            <a:r>
              <a:rPr lang="en-AU" b="0" dirty="0"/>
              <a:t>Click each box to animate arrows to link to other relevant boxes.</a:t>
            </a:r>
          </a:p>
          <a:p>
            <a:r>
              <a:rPr lang="en-AU" b="0" dirty="0"/>
              <a:t>Click each box a second time to remove the arrows for that box.</a:t>
            </a:r>
          </a:p>
          <a:p>
            <a:r>
              <a:rPr lang="en-AU" b="0" dirty="0"/>
              <a:t>Note that all 6 boxes can be selected. Arrows write from the Assessment Methods to the Performance Solution and DTS Solution boxes, and arrows also write from the Performance Solution and DTS Solution boxes to the relevant Assessment Methods.</a:t>
            </a:r>
          </a:p>
          <a:p>
            <a:r>
              <a:rPr lang="en-AU" b="0" dirty="0"/>
              <a:t>However, it is not recommended that you bring up all the arrows at the same time, as the slide would then be too messy and hard to read.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the </a:t>
            </a:r>
            <a:r>
              <a:rPr lang="en-AU" dirty="0" smtClean="0"/>
              <a:t>4 </a:t>
            </a:r>
            <a:r>
              <a:rPr lang="en-AU" dirty="0"/>
              <a:t>possible Assessment Methods and link them to their relevant Compliance Solutions.</a:t>
            </a:r>
          </a:p>
          <a:p>
            <a:endParaRPr lang="en-AU" dirty="0"/>
          </a:p>
          <a:p>
            <a:r>
              <a:rPr lang="en-AU" dirty="0"/>
              <a:t>Discuss the options on the slide and ensure that all trainees understand that their task in this activity is to identify which Assessment Methods can be used with which Compliance Solutions.</a:t>
            </a:r>
          </a:p>
          <a:p>
            <a:endParaRPr lang="en-AU" b="0" dirty="0"/>
          </a:p>
          <a:p>
            <a:r>
              <a:rPr lang="en-AU" b="0" dirty="0"/>
              <a:t>When you are ready, click on</a:t>
            </a:r>
            <a:r>
              <a:rPr lang="en-AU" b="0" dirty="0" smtClean="0"/>
              <a:t>:</a:t>
            </a:r>
          </a:p>
          <a:p>
            <a:endParaRPr lang="en-AU" b="0" dirty="0"/>
          </a:p>
          <a:p>
            <a:pPr marL="171450" indent="-171450">
              <a:buFont typeface="Arial" panose="020B0604020202020204" pitchFamily="34" charset="0"/>
              <a:buChar char="•"/>
            </a:pPr>
            <a:r>
              <a:rPr lang="en-AU" b="0" dirty="0"/>
              <a:t>Any Assessment Method box (Evidence of suitability, Comparison with DTS Solution, Expert Judgement and/or Verification Method) to see which Compliance Solutions that Assessment Method can be used with.</a:t>
            </a:r>
          </a:p>
          <a:p>
            <a:pPr marL="171450" indent="-171450">
              <a:buFont typeface="Arial" panose="020B0604020202020204" pitchFamily="34" charset="0"/>
              <a:buChar char="•"/>
            </a:pPr>
            <a:r>
              <a:rPr lang="en-AU" b="0" dirty="0"/>
              <a:t>Either Compliance Solution box (Performance Solution, Deemed-to-Satisfy Solution) to see which Assessment Methods can be used to provide design and construction evidence with that kind of solution.</a:t>
            </a:r>
          </a:p>
          <a:p>
            <a:pPr marL="171450" indent="-171450">
              <a:buFont typeface="Arial" panose="020B0604020202020204" pitchFamily="34" charset="0"/>
              <a:buChar char="•"/>
            </a:pPr>
            <a:r>
              <a:rPr lang="en-AU" b="0" dirty="0"/>
              <a:t>Any box a second time to removed the arrows associated with that box.</a:t>
            </a:r>
          </a:p>
          <a:p>
            <a:endParaRPr lang="en-AU" b="0" dirty="0"/>
          </a:p>
          <a:p>
            <a:r>
              <a:rPr lang="en-AU" b="1" dirty="0"/>
              <a:t>Answer:</a:t>
            </a:r>
          </a:p>
          <a:p>
            <a:pPr marL="171450" indent="-171450">
              <a:buFont typeface="Arial" panose="020B0604020202020204" pitchFamily="34" charset="0"/>
              <a:buChar char="•"/>
            </a:pPr>
            <a:r>
              <a:rPr lang="en-AU" dirty="0"/>
              <a:t>All Assessment Methods can be used with a Performance Solution.</a:t>
            </a:r>
          </a:p>
          <a:p>
            <a:pPr marL="171450" indent="-171450">
              <a:buFont typeface="Arial" panose="020B0604020202020204" pitchFamily="34" charset="0"/>
              <a:buChar char="•"/>
            </a:pPr>
            <a:r>
              <a:rPr lang="en-AU" dirty="0"/>
              <a:t>Evidence of suitability and Expert Judgement can be used with a DTS Solution</a:t>
            </a:r>
            <a:r>
              <a:rPr lang="en-AU" dirty="0" smtClean="0"/>
              <a:t>.</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335528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left hand block, with the first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bring up the centre block and second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 hand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key content of the module briefly, in order to reinforce that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slide.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3575192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text in the top left block, with the first </a:t>
            </a:r>
            <a:r>
              <a:rPr lang="en-AU" b="0" dirty="0" smtClean="0"/>
              <a:t>2 </a:t>
            </a:r>
            <a:r>
              <a:rPr lang="en-AU" b="0" dirty="0"/>
              <a:t>dividing lines.  </a:t>
            </a:r>
          </a:p>
          <a:p>
            <a:r>
              <a:rPr lang="en-AU" b="0" dirty="0"/>
              <a:t>Click once to see the bottom left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 appear.</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some of the key points in the module briefly.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slide.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302356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short animated introduction to the module. The aim of the animation 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the performance-based nature of the NCC, and what this means for compliance with the NCC.</a:t>
            </a:r>
          </a:p>
          <a:p>
            <a:endParaRPr lang="en-AU" dirty="0"/>
          </a:p>
          <a:p>
            <a:r>
              <a:rPr lang="en-AU" dirty="0"/>
              <a:t>That is what you will learn about in this presentation.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2939653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a:t>
            </a:r>
            <a:r>
              <a:rPr lang="en-AU" b="0" dirty="0" smtClean="0"/>
              <a:t>3 volume </a:t>
            </a:r>
            <a:r>
              <a:rPr lang="en-AU" b="0" dirty="0"/>
              <a:t>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285235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in a</a:t>
            </a:r>
            <a:r>
              <a:rPr lang="en-AU" b="0" baseline="0" dirty="0"/>
              <a:t> single</a:t>
            </a:r>
            <a:r>
              <a:rPr lang="en-AU" b="0" dirty="0"/>
              <a:t> block on the left. </a:t>
            </a:r>
          </a:p>
          <a:p>
            <a:r>
              <a:rPr lang="en-AU" b="0" dirty="0"/>
              <a:t>Sixteen images which illustrate the 16 different building classifications and sub-classifications appear on the right, in blocks of </a:t>
            </a:r>
            <a:r>
              <a:rPr lang="en-AU" b="0" dirty="0" smtClean="0"/>
              <a:t>4 </a:t>
            </a:r>
            <a:r>
              <a:rPr lang="en-AU" b="0" dirty="0"/>
              <a:t>at a time.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292463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an illustration of the different elements of the performance-based nature of the code on the slide.</a:t>
            </a:r>
          </a:p>
          <a:p>
            <a:r>
              <a:rPr lang="en-AU" b="0" dirty="0"/>
              <a:t>Select any term (in a </a:t>
            </a:r>
            <a:r>
              <a:rPr lang="en-AU" b="0" dirty="0" smtClean="0"/>
              <a:t>black/blue </a:t>
            </a:r>
            <a:r>
              <a:rPr lang="en-AU" b="0" dirty="0"/>
              <a:t>bordered box) to see a popup that explains the meaning of that term.</a:t>
            </a:r>
          </a:p>
          <a:p>
            <a:r>
              <a:rPr lang="en-AU" b="0" dirty="0"/>
              <a:t>Click a second time on the term to dissolve the popup definition for that term.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(by clicking over the relevant term</a:t>
            </a:r>
            <a:r>
              <a:rPr lang="en-AU" b="1" baseline="0" dirty="0"/>
              <a:t> e.g. EXPLANATORY INFORMATION or PERFORMANCE SOLUTION</a:t>
            </a:r>
            <a:r>
              <a:rPr lang="en-AU" b="1" dirty="0"/>
              <a:t>) BEFORE BRINGING UP THE NEXT ONE, AS THE DESCRIPTIONS MAY WRITE OVER THE TOP OF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description before bringing up the next one, then just click the button for the earlier term again to make its description dissolve.</a:t>
            </a:r>
          </a:p>
          <a:p>
            <a:endParaRPr lang="en-AU" dirty="0"/>
          </a:p>
          <a:p>
            <a:r>
              <a:rPr lang="en-AU" b="1" dirty="0"/>
              <a:t>Facilitator notes</a:t>
            </a:r>
          </a:p>
          <a:p>
            <a:r>
              <a:rPr lang="en-AU" dirty="0"/>
              <a:t>The purpose of this slide is to discuss the meaning of the term “performance-based” and also some other key terms used within the NCC to describe the different elements of the performance-based code. These terms are used extensively in the NCC so it is important that the trainees understand them. </a:t>
            </a:r>
          </a:p>
          <a:p>
            <a:endParaRPr lang="en-AU" dirty="0"/>
          </a:p>
          <a:p>
            <a:r>
              <a:rPr lang="en-AU" dirty="0"/>
              <a:t>This slide uses a standard illustration of the performance-based nature of the NCC, which places the different elements in context. The aim is to illustrate the relationship between the elements to make them easier to understand, differentiate and remember.  </a:t>
            </a:r>
          </a:p>
          <a:p>
            <a:endParaRPr lang="en-AU" dirty="0"/>
          </a:p>
          <a:p>
            <a:r>
              <a:rPr lang="en-AU" dirty="0"/>
              <a:t>State that the NCC is described as a ‘performance-based code’ and ask the trainees what they think it means. Discuss their answers.</a:t>
            </a:r>
          </a:p>
          <a:p>
            <a:endParaRPr lang="en-AU" dirty="0"/>
          </a:p>
          <a:p>
            <a:r>
              <a:rPr lang="en-AU" dirty="0"/>
              <a:t>Work through the illustration, explaining each element in the performance-based code. Use the popup definitions, as required, to help to explain and illustrate the performance elements and performance basis of the NCC.</a:t>
            </a:r>
          </a:p>
          <a:p>
            <a:endParaRPr lang="en-AU" dirty="0"/>
          </a:p>
          <a:p>
            <a:r>
              <a:rPr lang="en-AU" dirty="0"/>
              <a:t>The pop-ups</a:t>
            </a:r>
            <a:r>
              <a:rPr lang="en-AU" baseline="0" dirty="0"/>
              <a:t> are there </a:t>
            </a:r>
            <a:r>
              <a:rPr lang="en-AU" dirty="0"/>
              <a:t>to support the discussion. If you think that the trainees understand the different elements and how they relate without the definitions, then you don’t need to look at any of them.  </a:t>
            </a:r>
          </a:p>
          <a:p>
            <a:endParaRPr lang="en-AU" dirty="0"/>
          </a:p>
          <a:p>
            <a:r>
              <a:rPr lang="en-AU" dirty="0"/>
              <a:t>We suggest reviewing</a:t>
            </a:r>
            <a:r>
              <a:rPr lang="en-AU" baseline="0" dirty="0"/>
              <a:t> the following terms in order as given below:</a:t>
            </a:r>
          </a:p>
          <a:p>
            <a:endParaRPr lang="en-AU" dirty="0"/>
          </a:p>
          <a:p>
            <a:pPr marL="171450" indent="-171450">
              <a:buFont typeface="Arial" panose="020B0604020202020204" pitchFamily="34" charset="0"/>
              <a:buChar char="•"/>
            </a:pPr>
            <a:r>
              <a:rPr lang="en-AU" dirty="0"/>
              <a:t>Performance Requirements </a:t>
            </a:r>
          </a:p>
          <a:p>
            <a:pPr marL="171450" indent="-171450">
              <a:buFont typeface="Arial" panose="020B0604020202020204" pitchFamily="34" charset="0"/>
              <a:buChar char="•"/>
            </a:pPr>
            <a:r>
              <a:rPr lang="en-AU" dirty="0"/>
              <a:t>DTS Solution</a:t>
            </a:r>
          </a:p>
          <a:p>
            <a:pPr marL="171450" indent="-171450">
              <a:buFont typeface="Arial" panose="020B0604020202020204" pitchFamily="34" charset="0"/>
              <a:buChar char="•"/>
            </a:pPr>
            <a:r>
              <a:rPr lang="en-AU" dirty="0"/>
              <a:t>Performance Solution</a:t>
            </a:r>
          </a:p>
          <a:p>
            <a:pPr marL="171450" indent="-171450">
              <a:buFont typeface="Arial" panose="020B0604020202020204" pitchFamily="34" charset="0"/>
              <a:buChar char="•"/>
            </a:pPr>
            <a:r>
              <a:rPr lang="en-AU" dirty="0"/>
              <a:t>Assessment </a:t>
            </a:r>
            <a:r>
              <a:rPr lang="en-AU" dirty="0" smtClean="0"/>
              <a:t>Methods.</a:t>
            </a:r>
            <a:endParaRPr lang="en-AU" dirty="0"/>
          </a:p>
          <a:p>
            <a:pPr marL="0" indent="0">
              <a:buFont typeface="Arial" panose="020B0604020202020204" pitchFamily="34" charset="0"/>
              <a:buNone/>
            </a:pPr>
            <a:endParaRPr lang="en-AU" dirty="0"/>
          </a:p>
          <a:p>
            <a:r>
              <a:rPr lang="en-AU" b="1" dirty="0"/>
              <a:t>Things you could discuss on this slide include:</a:t>
            </a:r>
          </a:p>
          <a:p>
            <a:endParaRPr lang="en-AU" b="1" dirty="0"/>
          </a:p>
          <a:p>
            <a:pPr marL="171450" lvl="0" indent="-171450">
              <a:buFont typeface="Arial" panose="020B0604020202020204" pitchFamily="34" charset="0"/>
              <a:buChar char="•"/>
            </a:pPr>
            <a:r>
              <a:rPr lang="en-AU" b="0" dirty="0"/>
              <a:t>As a </a:t>
            </a:r>
            <a:r>
              <a:rPr lang="en-AU" b="1" dirty="0"/>
              <a:t>performance-based code</a:t>
            </a:r>
            <a:r>
              <a:rPr lang="en-AU" b="0" dirty="0"/>
              <a:t>, the NCC Performance Requirements represent the mandatory</a:t>
            </a:r>
            <a:r>
              <a:rPr lang="en-AU" b="0" baseline="0" dirty="0"/>
              <a:t> compliance </a:t>
            </a:r>
            <a:r>
              <a:rPr lang="en-AU" b="0" dirty="0"/>
              <a:t>level of performance that a building must achieve, across many different aspects, such as structural integrity, fire safety, health and amenity, access and egress etc. Buildings must comply with these requirements.</a:t>
            </a:r>
            <a:br>
              <a:rPr lang="en-AU" b="0" dirty="0"/>
            </a:br>
            <a:endParaRPr lang="en-AU" b="0" dirty="0"/>
          </a:p>
          <a:p>
            <a:pPr marL="171450" lvl="0" indent="-171450">
              <a:buFont typeface="Arial" panose="020B0604020202020204" pitchFamily="34" charset="0"/>
              <a:buChar char="•"/>
            </a:pPr>
            <a:r>
              <a:rPr lang="en-AU" b="1" dirty="0"/>
              <a:t>Performance Requirements</a:t>
            </a:r>
            <a:r>
              <a:rPr lang="en-AU" dirty="0"/>
              <a:t> specify a level to which some aspect of the building design or construction must perform in order to be compliant. </a:t>
            </a:r>
            <a:r>
              <a:rPr lang="en-AU" dirty="0" smtClean="0"/>
              <a:t>For example:</a:t>
            </a:r>
            <a:r>
              <a:rPr lang="en-AU" dirty="0"/>
              <a:t/>
            </a:r>
            <a:br>
              <a:rPr lang="en-AU" dirty="0"/>
            </a:br>
            <a:endParaRPr lang="en-AU" dirty="0"/>
          </a:p>
          <a:p>
            <a:pPr marL="628650" lvl="1" indent="-171450">
              <a:buFont typeface="Arial" panose="020B0604020202020204" pitchFamily="34" charset="0"/>
              <a:buChar char="•"/>
            </a:pPr>
            <a:r>
              <a:rPr lang="en-AU" dirty="0" smtClean="0"/>
              <a:t>The building structure </a:t>
            </a:r>
            <a:r>
              <a:rPr lang="en-AU" dirty="0"/>
              <a:t>must be able to resist winds up to a certain force.</a:t>
            </a:r>
          </a:p>
          <a:p>
            <a:pPr marL="628650" lvl="1" indent="-171450">
              <a:buFont typeface="Arial" panose="020B0604020202020204" pitchFamily="34" charset="0"/>
              <a:buChar char="•"/>
            </a:pPr>
            <a:r>
              <a:rPr lang="en-AU" dirty="0" smtClean="0"/>
              <a:t>The building</a:t>
            </a:r>
            <a:r>
              <a:rPr lang="en-AU" baseline="0" dirty="0" smtClean="0"/>
              <a:t> e</a:t>
            </a:r>
            <a:r>
              <a:rPr lang="en-AU" dirty="0" smtClean="0"/>
              <a:t>nvelope </a:t>
            </a:r>
            <a:r>
              <a:rPr lang="en-AU" dirty="0"/>
              <a:t>must minimise energy use to retain a comfortable temperature for the climate in which it is built.</a:t>
            </a:r>
          </a:p>
          <a:p>
            <a:pPr marL="628650" lvl="1" indent="-171450">
              <a:buFont typeface="Arial" panose="020B0604020202020204" pitchFamily="34" charset="0"/>
              <a:buChar char="•"/>
            </a:pPr>
            <a:r>
              <a:rPr lang="en-AU" dirty="0" smtClean="0"/>
              <a:t>Building elements must </a:t>
            </a:r>
            <a:r>
              <a:rPr lang="en-AU" dirty="0"/>
              <a:t>resist the passage of smoke, heat and gases for a minimum period of time so that people can evacuate in a fire.</a:t>
            </a:r>
            <a:br>
              <a:rPr lang="en-AU" dirty="0"/>
            </a:br>
            <a:endParaRPr lang="en-AU" dirty="0"/>
          </a:p>
          <a:p>
            <a:pPr marL="171450" lvl="0" indent="-171450">
              <a:buFont typeface="Arial" panose="020B0604020202020204" pitchFamily="34" charset="0"/>
              <a:buChar char="•"/>
            </a:pPr>
            <a:r>
              <a:rPr lang="en-AU" b="0" dirty="0"/>
              <a:t>Note that the Governing Requirements of the NCC must also be satisfied in order to comply with the NCC. These are found in Section A of </a:t>
            </a:r>
            <a:r>
              <a:rPr lang="en-AU" b="0" dirty="0" smtClean="0"/>
              <a:t>all volumes</a:t>
            </a:r>
            <a:r>
              <a:rPr lang="en-AU" b="0" baseline="0" dirty="0" smtClean="0"/>
              <a:t> of the NCC.</a:t>
            </a:r>
            <a:endParaRPr lang="en-AU" b="0" dirty="0"/>
          </a:p>
          <a:p>
            <a:pPr marL="171450" lvl="0" indent="-171450">
              <a:buFont typeface="Arial" panose="020B0604020202020204" pitchFamily="34" charset="0"/>
              <a:buChar char="•"/>
            </a:pPr>
            <a:r>
              <a:rPr lang="en-AU" b="0" dirty="0"/>
              <a:t>The NCC doesn’t</a:t>
            </a:r>
            <a:r>
              <a:rPr lang="en-AU" b="0" baseline="0" dirty="0"/>
              <a:t> specify </a:t>
            </a:r>
            <a:r>
              <a:rPr lang="en-AU" b="1" dirty="0"/>
              <a:t>how</a:t>
            </a:r>
            <a:r>
              <a:rPr lang="en-AU" b="0" dirty="0"/>
              <a:t> each building has to comply with the relevant requirements. The NCC does allows flexibility in </a:t>
            </a:r>
            <a:r>
              <a:rPr lang="en-AU" b="1" dirty="0"/>
              <a:t>how</a:t>
            </a:r>
            <a:r>
              <a:rPr lang="en-AU" b="0" dirty="0"/>
              <a:t> a building complies with the Performance Requirements.</a:t>
            </a:r>
          </a:p>
          <a:p>
            <a:pPr marL="171450" lvl="0" indent="-171450">
              <a:buFont typeface="Arial" panose="020B0604020202020204" pitchFamily="34" charset="0"/>
              <a:buChar char="•"/>
            </a:pPr>
            <a:r>
              <a:rPr lang="en-AU" b="0" dirty="0"/>
              <a:t>It is up to the building designer or builder and other relevant stakeholders to propose how they will meet the relevant Performance Requirements for each particular building. This is the </a:t>
            </a:r>
            <a:r>
              <a:rPr lang="en-AU" b="1" dirty="0"/>
              <a:t>compliance solution</a:t>
            </a:r>
            <a:r>
              <a:rPr lang="en-AU" b="0" dirty="0"/>
              <a:t> for the building.</a:t>
            </a:r>
          </a:p>
          <a:p>
            <a:pPr marL="171450" lvl="0" indent="-171450">
              <a:buFont typeface="Arial" panose="020B0604020202020204" pitchFamily="34" charset="0"/>
              <a:buChar char="•"/>
            </a:pPr>
            <a:endParaRPr lang="en-AU"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So, for example, the NCC doesn’t say that any particular material must be used for the walls in a building. It says that the materials used, and the way that they are used, must meet certain performance standards (for example, in terms of strength, fire resistance, noise transmission, energy efficiency) and then the designer or builder can (theoretically) use any material that meets the required performance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dirty="0"/>
          </a:p>
          <a:p>
            <a:pPr marL="171450" lvl="0" indent="-171450">
              <a:buFont typeface="Arial" panose="020B0604020202020204" pitchFamily="34" charset="0"/>
              <a:buChar char="•"/>
            </a:pPr>
            <a:r>
              <a:rPr lang="en-AU" b="0" dirty="0"/>
              <a:t>There are </a:t>
            </a:r>
            <a:r>
              <a:rPr lang="en-AU" b="0" dirty="0" smtClean="0"/>
              <a:t>3 </a:t>
            </a:r>
            <a:r>
              <a:rPr lang="en-AU" b="0" dirty="0"/>
              <a:t>options for different types of </a:t>
            </a:r>
            <a:r>
              <a:rPr lang="en-AU" b="1" dirty="0"/>
              <a:t>c</a:t>
            </a:r>
            <a:r>
              <a:rPr lang="en-AU" b="1" dirty="0" smtClean="0"/>
              <a:t>ompliance </a:t>
            </a:r>
            <a:r>
              <a:rPr lang="en-AU" b="1" dirty="0"/>
              <a:t>s</a:t>
            </a:r>
            <a:r>
              <a:rPr lang="en-AU" b="1" dirty="0" smtClean="0"/>
              <a:t>olutions</a:t>
            </a:r>
            <a:r>
              <a:rPr lang="en-AU" b="0" dirty="0"/>
              <a:t>.</a:t>
            </a:r>
          </a:p>
          <a:p>
            <a:pPr marL="171450" lvl="0" indent="-171450">
              <a:buFont typeface="Arial" panose="020B0604020202020204" pitchFamily="34" charset="0"/>
              <a:buChar char="•"/>
            </a:pPr>
            <a:endParaRPr lang="en-AU" b="0" dirty="0"/>
          </a:p>
          <a:p>
            <a:pPr marL="628650" marR="0" lvl="3"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b="1" dirty="0"/>
              <a:t>A Deemed-to-Satisfy (DTS) Solution</a:t>
            </a:r>
            <a:r>
              <a:rPr lang="en-AU" dirty="0"/>
              <a:t> uses specified ways of meeting the Performance Requirements. </a:t>
            </a:r>
            <a:r>
              <a:rPr lang="en-AU" dirty="0" smtClean="0"/>
              <a:t>These </a:t>
            </a:r>
            <a:r>
              <a:rPr lang="en-AU" dirty="0"/>
              <a:t>are included in the NCC as </a:t>
            </a:r>
            <a:r>
              <a:rPr lang="en-AU" b="1" dirty="0"/>
              <a:t>DTS Provisions.</a:t>
            </a:r>
            <a:r>
              <a:rPr lang="en-AU" dirty="0"/>
              <a:t>  In the law, to “deem” means to </a:t>
            </a:r>
            <a:r>
              <a:rPr lang="en-US" dirty="0"/>
              <a:t>consider something as having certain characteristics.</a:t>
            </a:r>
          </a:p>
          <a:p>
            <a:pPr marL="628650" marR="0" lvl="3"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dirty="0"/>
              <a:t>So, if a DTS Solution is used then it is automatically considered to meet the Performance Requirements. Note that it might be necessary to do testing during construction to demonstrate that a DTS Solution has been installed correctly and therefore is achieving the required performance.</a:t>
            </a:r>
          </a:p>
          <a:p>
            <a:pPr marL="628650" marR="0" lvl="3"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dirty="0"/>
              <a:t>The DTS Provisions make use of well-known, established building and construction techniques/practices, and/or specify referenced documents, such as Australian Standards. This means that if the specified construction method is used, or construction is undertaken in compliance with the referenced Standard, then the building is </a:t>
            </a:r>
            <a:r>
              <a:rPr lang="en-US" b="1" dirty="0"/>
              <a:t>deemed to comply </a:t>
            </a:r>
            <a:r>
              <a:rPr lang="en-US" dirty="0"/>
              <a:t>with the Performance Requirements.</a:t>
            </a:r>
          </a:p>
          <a:p>
            <a:pPr marL="628650" marR="0" lvl="3"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dirty="0"/>
          </a:p>
          <a:p>
            <a:pPr marL="628650" lvl="3" indent="-171450">
              <a:spcBef>
                <a:spcPts val="300"/>
              </a:spcBef>
              <a:spcAft>
                <a:spcPts val="300"/>
              </a:spcAft>
              <a:buFont typeface="Arial" panose="020B0604020202020204" pitchFamily="34" charset="0"/>
              <a:buChar char="•"/>
            </a:pPr>
            <a:r>
              <a:rPr lang="en-AU" sz="1200" b="1" dirty="0">
                <a:solidFill>
                  <a:schemeClr val="tx1"/>
                </a:solidFill>
              </a:rPr>
              <a:t>A Performance Solution </a:t>
            </a:r>
            <a:r>
              <a:rPr lang="en-AU" sz="1200" dirty="0">
                <a:solidFill>
                  <a:schemeClr val="tx1"/>
                </a:solidFill>
              </a:rPr>
              <a:t>is an another method of complying with the Performance Requirements, other than by a Deemed-to-Satisfy Solution. So, if the designer/builder wants to do something different with their building,</a:t>
            </a:r>
            <a:r>
              <a:rPr lang="en-AU" sz="1200" baseline="0" dirty="0">
                <a:solidFill>
                  <a:schemeClr val="tx1"/>
                </a:solidFill>
              </a:rPr>
              <a:t> th</a:t>
            </a:r>
            <a:r>
              <a:rPr lang="en-AU" sz="1200" dirty="0">
                <a:solidFill>
                  <a:schemeClr val="tx1"/>
                </a:solidFill>
              </a:rPr>
              <a:t>eoretically there are no restrictions on what solution they choose to design, e.g. what materials they can use and what building techniques they use.</a:t>
            </a:r>
            <a:r>
              <a:rPr lang="en-AU" sz="1200" baseline="0" dirty="0">
                <a:solidFill>
                  <a:schemeClr val="tx1"/>
                </a:solidFill>
              </a:rPr>
              <a:t> The </a:t>
            </a:r>
            <a:r>
              <a:rPr lang="en-AU" sz="1200" dirty="0">
                <a:solidFill>
                  <a:schemeClr val="tx1"/>
                </a:solidFill>
              </a:rPr>
              <a:t>resulting building just needs to meet all of the relevant Performance Requirements.</a:t>
            </a:r>
          </a:p>
          <a:p>
            <a:pPr marL="628650" lvl="3" indent="-171450">
              <a:spcBef>
                <a:spcPts val="300"/>
              </a:spcBef>
              <a:spcAft>
                <a:spcPts val="300"/>
              </a:spcAft>
              <a:buFont typeface="Arial" panose="020B0604020202020204" pitchFamily="34" charset="0"/>
              <a:buChar char="•"/>
            </a:pPr>
            <a:endParaRPr lang="en-AU" sz="1200" dirty="0">
              <a:solidFill>
                <a:schemeClr val="tx1"/>
              </a:solidFill>
            </a:endParaRPr>
          </a:p>
          <a:p>
            <a:pPr marL="628650" lvl="3" indent="-171450">
              <a:spcBef>
                <a:spcPts val="300"/>
              </a:spcBef>
              <a:spcAft>
                <a:spcPts val="300"/>
              </a:spcAft>
              <a:buFont typeface="Arial" panose="020B0604020202020204" pitchFamily="34" charset="0"/>
              <a:buChar char="•"/>
            </a:pPr>
            <a:r>
              <a:rPr lang="en-AU" sz="1200" dirty="0">
                <a:solidFill>
                  <a:schemeClr val="tx1"/>
                </a:solidFill>
              </a:rPr>
              <a:t>It is also possible to use a </a:t>
            </a:r>
            <a:r>
              <a:rPr lang="en-AU" sz="1200" b="1" dirty="0">
                <a:solidFill>
                  <a:schemeClr val="tx1"/>
                </a:solidFill>
              </a:rPr>
              <a:t>combination of DTS Solution and a Performance Solution</a:t>
            </a:r>
            <a:r>
              <a:rPr lang="en-AU" sz="1200" dirty="0">
                <a:solidFill>
                  <a:schemeClr val="tx1"/>
                </a:solidFill>
              </a:rPr>
              <a:t>. This means that the designer/builder might use a DTS Solution to achieve some Performance Requirements or some aspect of a Performance Requirement, but will design a Performance Solution to meet other Performance Requirements or other aspects of a Performance Requirement.</a:t>
            </a:r>
          </a:p>
          <a:p>
            <a:pPr marL="628650" lvl="3" indent="-171450">
              <a:spcBef>
                <a:spcPts val="300"/>
              </a:spcBef>
              <a:spcAft>
                <a:spcPts val="300"/>
              </a:spcAft>
              <a:buFont typeface="Arial" panose="020B0604020202020204" pitchFamily="34" charset="0"/>
              <a:buChar char="•"/>
            </a:pPr>
            <a:endParaRPr lang="en-AU" sz="1200" dirty="0">
              <a:solidFill>
                <a:schemeClr val="tx1"/>
              </a:solidFill>
            </a:endParaRPr>
          </a:p>
          <a:p>
            <a:pPr marL="171450" marR="0" lvl="2"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sz="1200" dirty="0">
                <a:solidFill>
                  <a:schemeClr val="tx1"/>
                </a:solidFill>
              </a:rPr>
              <a:t>When using</a:t>
            </a:r>
            <a:r>
              <a:rPr lang="en-AU" sz="1200" baseline="0" dirty="0">
                <a:solidFill>
                  <a:schemeClr val="tx1"/>
                </a:solidFill>
              </a:rPr>
              <a:t> a Performance Solution, the designer </a:t>
            </a:r>
            <a:r>
              <a:rPr lang="en-AU" sz="1200" dirty="0">
                <a:solidFill>
                  <a:schemeClr val="tx1"/>
                </a:solidFill>
              </a:rPr>
              <a:t>must </a:t>
            </a:r>
            <a:r>
              <a:rPr lang="en-AU" sz="1200" b="1" dirty="0">
                <a:solidFill>
                  <a:schemeClr val="tx1"/>
                </a:solidFill>
              </a:rPr>
              <a:t>demonstrate</a:t>
            </a:r>
            <a:r>
              <a:rPr lang="en-AU" sz="1200" dirty="0">
                <a:solidFill>
                  <a:schemeClr val="tx1"/>
                </a:solidFill>
              </a:rPr>
              <a:t> how the Performance Solution complies with the relevant Performance Requirements,</a:t>
            </a:r>
            <a:r>
              <a:rPr lang="en-AU" sz="1200" baseline="0" dirty="0">
                <a:solidFill>
                  <a:schemeClr val="tx1"/>
                </a:solidFill>
              </a:rPr>
              <a:t> through the use of </a:t>
            </a:r>
            <a:r>
              <a:rPr lang="en-AU" sz="1200" dirty="0">
                <a:solidFill>
                  <a:schemeClr val="tx1"/>
                </a:solidFill>
              </a:rPr>
              <a:t>Assessment Methods.</a:t>
            </a:r>
          </a:p>
          <a:p>
            <a:pPr marL="171450" marR="0" lvl="2"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AU" sz="1200" dirty="0">
              <a:solidFill>
                <a:schemeClr val="tx1"/>
              </a:solidFill>
            </a:endParaRPr>
          </a:p>
          <a:p>
            <a:pPr marL="171450" lvl="2" indent="-171450">
              <a:spcBef>
                <a:spcPts val="300"/>
              </a:spcBef>
              <a:spcAft>
                <a:spcPts val="300"/>
              </a:spcAft>
              <a:buFont typeface="Arial" panose="020B0604020202020204" pitchFamily="34" charset="0"/>
              <a:buChar char="•"/>
            </a:pPr>
            <a:r>
              <a:rPr lang="en-US" sz="1200" b="1" dirty="0">
                <a:solidFill>
                  <a:schemeClr val="tx1"/>
                </a:solidFill>
              </a:rPr>
              <a:t>Assessment Methods</a:t>
            </a:r>
            <a:r>
              <a:rPr lang="en-US" sz="1200" dirty="0">
                <a:solidFill>
                  <a:schemeClr val="tx1"/>
                </a:solidFill>
              </a:rPr>
              <a:t> are methods that can be used to demonstrate that a Performance Solution or </a:t>
            </a:r>
            <a:r>
              <a:rPr lang="en-US" sz="1200" dirty="0" smtClean="0">
                <a:solidFill>
                  <a:schemeClr val="tx1"/>
                </a:solidFill>
              </a:rPr>
              <a:t>DTS </a:t>
            </a:r>
            <a:r>
              <a:rPr lang="en-US" sz="1200" dirty="0">
                <a:solidFill>
                  <a:schemeClr val="tx1"/>
                </a:solidFill>
              </a:rPr>
              <a:t>Solution complies with the Performance Requirements. The </a:t>
            </a:r>
            <a:r>
              <a:rPr lang="en-US" sz="1200" dirty="0" smtClean="0">
                <a:solidFill>
                  <a:schemeClr val="tx1"/>
                </a:solidFill>
              </a:rPr>
              <a:t>4 </a:t>
            </a:r>
            <a:r>
              <a:rPr lang="en-US" sz="1200" dirty="0">
                <a:solidFill>
                  <a:schemeClr val="tx1"/>
                </a:solidFill>
              </a:rPr>
              <a:t>possible </a:t>
            </a:r>
            <a:r>
              <a:rPr lang="en-AU" sz="1200" dirty="0">
                <a:solidFill>
                  <a:schemeClr val="tx1"/>
                </a:solidFill>
              </a:rPr>
              <a:t>assessment methods are:</a:t>
            </a:r>
            <a:br>
              <a:rPr lang="en-AU" sz="1200" dirty="0">
                <a:solidFill>
                  <a:schemeClr val="tx1"/>
                </a:solidFill>
              </a:rPr>
            </a:br>
            <a:endParaRPr lang="en-AU" sz="1200" dirty="0">
              <a:solidFill>
                <a:schemeClr val="tx1"/>
              </a:solidFill>
            </a:endParaRPr>
          </a:p>
          <a:p>
            <a:pPr marL="742950" lvl="3" indent="-285750">
              <a:spcBef>
                <a:spcPts val="300"/>
              </a:spcBef>
              <a:spcAft>
                <a:spcPts val="300"/>
              </a:spcAft>
              <a:buFont typeface="Arial" panose="020B0604020202020204" pitchFamily="34" charset="0"/>
              <a:buChar char="•"/>
            </a:pPr>
            <a:r>
              <a:rPr lang="en-AU" sz="1200" dirty="0">
                <a:solidFill>
                  <a:schemeClr val="tx1"/>
                </a:solidFill>
              </a:rPr>
              <a:t>Evidence of suitability</a:t>
            </a:r>
          </a:p>
          <a:p>
            <a:pPr marL="742950" lvl="3" indent="-285750">
              <a:spcBef>
                <a:spcPts val="300"/>
              </a:spcBef>
              <a:spcAft>
                <a:spcPts val="300"/>
              </a:spcAft>
              <a:buFont typeface="Arial" panose="020B0604020202020204" pitchFamily="34" charset="0"/>
              <a:buChar char="•"/>
            </a:pPr>
            <a:r>
              <a:rPr lang="en-AU" sz="1200" dirty="0">
                <a:solidFill>
                  <a:schemeClr val="tx1"/>
                </a:solidFill>
              </a:rPr>
              <a:t>Verification Methods</a:t>
            </a:r>
          </a:p>
          <a:p>
            <a:pPr marL="742950" lvl="3" indent="-285750">
              <a:spcBef>
                <a:spcPts val="300"/>
              </a:spcBef>
              <a:spcAft>
                <a:spcPts val="300"/>
              </a:spcAft>
              <a:buFont typeface="Arial" panose="020B0604020202020204" pitchFamily="34" charset="0"/>
              <a:buChar char="•"/>
            </a:pPr>
            <a:r>
              <a:rPr lang="en-AU" sz="1200" dirty="0">
                <a:solidFill>
                  <a:schemeClr val="tx1"/>
                </a:solidFill>
              </a:rPr>
              <a:t>Expert Judgement</a:t>
            </a:r>
          </a:p>
          <a:p>
            <a:pPr marL="742950" lvl="3" indent="-285750">
              <a:spcBef>
                <a:spcPts val="300"/>
              </a:spcBef>
              <a:spcAft>
                <a:spcPts val="300"/>
              </a:spcAft>
              <a:buFont typeface="Arial" panose="020B0604020202020204" pitchFamily="34" charset="0"/>
              <a:buChar char="•"/>
            </a:pPr>
            <a:r>
              <a:rPr lang="en-AU" sz="1200" dirty="0">
                <a:solidFill>
                  <a:schemeClr val="tx1"/>
                </a:solidFill>
              </a:rPr>
              <a:t>Comparison with DTS Provisions.</a:t>
            </a:r>
            <a:br>
              <a:rPr lang="en-AU" sz="1200" dirty="0">
                <a:solidFill>
                  <a:schemeClr val="tx1"/>
                </a:solidFill>
              </a:rPr>
            </a:br>
            <a:endParaRPr lang="en-AU" sz="1200" dirty="0">
              <a:solidFill>
                <a:schemeClr val="tx1"/>
              </a:solidFill>
            </a:endParaRPr>
          </a:p>
          <a:p>
            <a:pPr marL="171450" marR="0" lvl="2"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b="0" dirty="0"/>
              <a:t>An appropriate authority is</a:t>
            </a:r>
            <a:r>
              <a:rPr lang="en-AU" b="0" baseline="0" dirty="0"/>
              <a:t> required to </a:t>
            </a:r>
            <a:r>
              <a:rPr lang="en-AU" b="0" dirty="0"/>
              <a:t>review the proposed </a:t>
            </a:r>
            <a:r>
              <a:rPr lang="en-AU" b="0" dirty="0" smtClean="0"/>
              <a:t>Compliance </a:t>
            </a:r>
            <a:r>
              <a:rPr lang="en-AU" b="0" dirty="0"/>
              <a:t>S</a:t>
            </a:r>
            <a:r>
              <a:rPr lang="en-AU" b="0" dirty="0" smtClean="0"/>
              <a:t>olution </a:t>
            </a:r>
            <a:r>
              <a:rPr lang="en-AU" b="0" dirty="0"/>
              <a:t>for each building to determine if it complies with the relevant Performance Requirements.</a:t>
            </a:r>
            <a:r>
              <a:rPr lang="en-AU" b="0" baseline="0" dirty="0"/>
              <a:t> </a:t>
            </a:r>
            <a:endParaRPr lang="en-AU" b="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dirty="0"/>
          </a:p>
        </p:txBody>
      </p:sp>
    </p:spTree>
    <p:extLst>
      <p:ext uri="{BB962C8B-B14F-4D97-AF65-F5344CB8AC3E}">
        <p14:creationId xmlns:p14="http://schemas.microsoft.com/office/powerpoint/2010/main" val="187169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banner.</a:t>
            </a:r>
          </a:p>
          <a:p>
            <a:r>
              <a:rPr lang="en-AU" dirty="0"/>
              <a:t>Click once to bring up the left hand block of text.</a:t>
            </a:r>
          </a:p>
          <a:p>
            <a:r>
              <a:rPr lang="en-AU" dirty="0"/>
              <a:t>Click a second time to bring up the right hand block of text.</a:t>
            </a:r>
          </a:p>
          <a:p>
            <a:r>
              <a:rPr lang="en-AU" dirty="0"/>
              <a:t>Press Enter to move to the next slide.</a:t>
            </a:r>
          </a:p>
          <a:p>
            <a:endParaRPr lang="en-AU" dirty="0"/>
          </a:p>
          <a:p>
            <a:endParaRPr lang="en-AU" dirty="0"/>
          </a:p>
          <a:p>
            <a:r>
              <a:rPr lang="en-AU" b="1" dirty="0"/>
              <a:t>Facilitator notes</a:t>
            </a:r>
          </a:p>
          <a:p>
            <a:r>
              <a:rPr lang="en-AU" dirty="0"/>
              <a:t>This slide summarises why Australian Governments moved to using a performance-based code for building and construction. This slide is also designed to be visually simpler, as a cognitive break between the slides around it, which contain a lot of information.</a:t>
            </a:r>
          </a:p>
          <a:p>
            <a:endParaRPr lang="en-AU" dirty="0"/>
          </a:p>
          <a:p>
            <a:r>
              <a:rPr lang="en-AU" dirty="0"/>
              <a:t>Ask the question in the banner, and discuss the trainees’ answers before bringing up the other text. This allows more knowledgeable trainees’ to offer their understanding first and reduces the chance that they will think they are being taught the basics.</a:t>
            </a:r>
          </a:p>
          <a:p>
            <a:endParaRPr lang="en-AU" dirty="0"/>
          </a:p>
          <a:p>
            <a:r>
              <a:rPr lang="en-AU" dirty="0"/>
              <a:t>Progress the slide and discuss the key points at the appropriate time to reinforce necessary elements.</a:t>
            </a:r>
          </a:p>
          <a:p>
            <a:endParaRPr lang="en-AU" dirty="0"/>
          </a:p>
          <a:p>
            <a:r>
              <a:rPr lang="en-AU" b="1" dirty="0"/>
              <a:t>Things you could discuss on this slide:</a:t>
            </a:r>
          </a:p>
          <a:p>
            <a:pPr marL="171450" indent="-171450" algn="l" rtl="0">
              <a:buFont typeface="Arial" panose="020B0604020202020204" pitchFamily="34" charset="0"/>
              <a:buChar char="•"/>
            </a:pPr>
            <a:r>
              <a:rPr lang="en-AU" dirty="0"/>
              <a:t>In the past, Australia’s building and plumbing codes were </a:t>
            </a:r>
            <a:r>
              <a:rPr lang="en-AU" b="1" dirty="0"/>
              <a:t>prescriptive</a:t>
            </a:r>
            <a:r>
              <a:rPr lang="en-AU" dirty="0"/>
              <a:t>, rather than performance-based. This means that they prescribed (i.e. mandated precisely):</a:t>
            </a:r>
          </a:p>
          <a:p>
            <a:pPr marL="628650" lvl="1" indent="-171450" algn="l" rtl="0">
              <a:buFont typeface="Arial" panose="020B0604020202020204" pitchFamily="34" charset="0"/>
              <a:buChar char="•"/>
            </a:pPr>
            <a:r>
              <a:rPr lang="en-AU" b="0" dirty="0"/>
              <a:t>When something must be done</a:t>
            </a:r>
          </a:p>
          <a:p>
            <a:pPr marL="628650" lvl="1" indent="-171450" algn="l" rtl="0">
              <a:buFont typeface="Arial" panose="020B0604020202020204" pitchFamily="34" charset="0"/>
              <a:buChar char="•"/>
            </a:pPr>
            <a:r>
              <a:rPr lang="en-AU" b="0" dirty="0"/>
              <a:t>What must be done</a:t>
            </a:r>
          </a:p>
          <a:p>
            <a:pPr marL="628650" lvl="1" indent="-171450" algn="l" rtl="0">
              <a:buFont typeface="Arial" panose="020B0604020202020204" pitchFamily="34" charset="0"/>
              <a:buChar char="•"/>
            </a:pPr>
            <a:r>
              <a:rPr lang="en-AU" b="0" dirty="0"/>
              <a:t>Exactly how it must be done</a:t>
            </a:r>
            <a:r>
              <a:rPr lang="en-AU" b="0" dirty="0" smtClean="0"/>
              <a:t>.</a:t>
            </a:r>
          </a:p>
          <a:p>
            <a:pPr marL="628650" lvl="1" indent="-171450" algn="l" rtl="0">
              <a:buFont typeface="Arial" panose="020B0604020202020204" pitchFamily="34" charset="0"/>
              <a:buChar char="•"/>
            </a:pPr>
            <a:endParaRPr lang="en-AU" b="0" dirty="0"/>
          </a:p>
          <a:p>
            <a:pPr marL="171450" indent="-171450" algn="l" rtl="0">
              <a:buFont typeface="Arial" panose="020B0604020202020204" pitchFamily="34" charset="0"/>
              <a:buChar char="•"/>
            </a:pPr>
            <a:r>
              <a:rPr lang="en-AU" b="0" dirty="0"/>
              <a:t>This meant that when a designer or builder wanted to do something different or innovative, they had to seek approval from a specialist tribunal or court. This could take a long time and add a significant cost to the project. </a:t>
            </a:r>
            <a:endParaRPr lang="en-AU" b="0" dirty="0" smtClean="0"/>
          </a:p>
          <a:p>
            <a:pPr marL="171450" indent="-171450" algn="l" rtl="0">
              <a:buFont typeface="Arial" panose="020B0604020202020204" pitchFamily="34" charset="0"/>
              <a:buChar char="•"/>
            </a:pPr>
            <a:endParaRPr lang="en-AU" b="0" dirty="0"/>
          </a:p>
          <a:p>
            <a:pPr marL="171450" indent="-171450" algn="l" rtl="0">
              <a:buFont typeface="Arial" panose="020B0604020202020204" pitchFamily="34" charset="0"/>
              <a:buChar char="•"/>
            </a:pPr>
            <a:r>
              <a:rPr lang="en-AU" b="0" dirty="0"/>
              <a:t>This lack of flexibility:</a:t>
            </a:r>
          </a:p>
          <a:p>
            <a:pPr marL="628650" lvl="1" indent="-171450" algn="l" rtl="0">
              <a:buFont typeface="Arial" panose="020B0604020202020204" pitchFamily="34" charset="0"/>
              <a:buChar char="•"/>
            </a:pPr>
            <a:r>
              <a:rPr lang="en-AU" b="0" dirty="0"/>
              <a:t>Made it hard to innovate and improve building design, practices and </a:t>
            </a:r>
            <a:r>
              <a:rPr lang="en-AU" b="0" dirty="0" smtClean="0"/>
              <a:t>materials</a:t>
            </a:r>
            <a:endParaRPr lang="en-AU" b="0" dirty="0"/>
          </a:p>
          <a:p>
            <a:pPr marL="628650" lvl="1" indent="-171450" algn="l" rtl="0">
              <a:buFont typeface="Arial" panose="020B0604020202020204" pitchFamily="34" charset="0"/>
              <a:buChar char="•"/>
            </a:pPr>
            <a:r>
              <a:rPr lang="en-AU" b="0" dirty="0"/>
              <a:t>Delayed </a:t>
            </a:r>
            <a:r>
              <a:rPr lang="en-AU" b="0" dirty="0" smtClean="0"/>
              <a:t>projects</a:t>
            </a:r>
            <a:endParaRPr lang="en-AU" b="0" dirty="0"/>
          </a:p>
          <a:p>
            <a:pPr marL="628650" lvl="1" indent="-171450" algn="l" rtl="0">
              <a:buFont typeface="Arial" panose="020B0604020202020204" pitchFamily="34" charset="0"/>
              <a:buChar char="•"/>
            </a:pPr>
            <a:r>
              <a:rPr lang="en-AU" b="0" dirty="0"/>
              <a:t>Increased costs</a:t>
            </a:r>
            <a:r>
              <a:rPr lang="en-AU" b="0" dirty="0" smtClean="0"/>
              <a:t>.</a:t>
            </a:r>
          </a:p>
          <a:p>
            <a:pPr marL="628650" lvl="1" indent="-171450" algn="l" rtl="0">
              <a:buFont typeface="Arial" panose="020B0604020202020204" pitchFamily="34" charset="0"/>
              <a:buChar char="•"/>
            </a:pPr>
            <a:endParaRPr lang="en-AU" b="0" dirty="0"/>
          </a:p>
          <a:p>
            <a:pPr marL="171450" lvl="0" indent="-171450" algn="l" rtl="0">
              <a:buFont typeface="Arial" panose="020B0604020202020204" pitchFamily="34" charset="0"/>
              <a:buChar char="•"/>
            </a:pPr>
            <a:r>
              <a:rPr lang="en-AU" b="0" dirty="0"/>
              <a:t>For example, if a builder wanted to use a new product with better thermal properties or a new building system, they would have to seek a variation to the code, which would take time and cost money. If this variation was not granted, they would then have to lodge an objection or appeal the decision, which would mean more money spent and more time lost</a:t>
            </a:r>
            <a:r>
              <a:rPr lang="en-AU" b="0" dirty="0" smtClean="0"/>
              <a:t>.</a:t>
            </a:r>
          </a:p>
          <a:p>
            <a:pPr marL="171450" lvl="0" indent="-171450" algn="l" rtl="0">
              <a:buFont typeface="Arial" panose="020B0604020202020204" pitchFamily="34" charset="0"/>
              <a:buChar char="•"/>
            </a:pPr>
            <a:endParaRPr lang="en-AU" b="0" dirty="0"/>
          </a:p>
          <a:p>
            <a:pPr marL="171450" lvl="0" indent="-171450" algn="l" rtl="0">
              <a:buFont typeface="Arial" panose="020B0604020202020204" pitchFamily="34" charset="0"/>
              <a:buChar char="•"/>
            </a:pPr>
            <a:r>
              <a:rPr lang="en-AU" b="0" dirty="0"/>
              <a:t>Instead, the performance-based nature of the NCC means that as long as a designer or builder can demonstrate that the design, material or building system meets the relevant Performance Requirement/s in the NCC, they should be given approval to use it</a:t>
            </a:r>
            <a:r>
              <a:rPr lang="en-AU" b="0" dirty="0" smtClean="0"/>
              <a:t>.</a:t>
            </a:r>
          </a:p>
          <a:p>
            <a:pPr marL="171450" lvl="0" indent="-171450" algn="l" rtl="0">
              <a:buFont typeface="Arial" panose="020B0604020202020204" pitchFamily="34" charset="0"/>
              <a:buChar char="•"/>
            </a:pPr>
            <a:endParaRPr lang="en-AU" b="0" dirty="0"/>
          </a:p>
          <a:p>
            <a:pPr marL="171450" lvl="0" indent="-171450" algn="l" rtl="0">
              <a:buFont typeface="Arial" panose="020B0604020202020204" pitchFamily="34" charset="0"/>
              <a:buChar char="•"/>
            </a:pPr>
            <a:r>
              <a:rPr lang="en-AU" b="0" dirty="0"/>
              <a:t>Many of the newer innovations in building design, construction and materials would have been difficult, time-consuming and expensive to achieve under a prescriptive code. For example:</a:t>
            </a:r>
          </a:p>
          <a:p>
            <a:pPr marL="628650" lvl="1" indent="-171450" algn="l" rtl="0">
              <a:buFont typeface="Arial" panose="020B0604020202020204" pitchFamily="34" charset="0"/>
              <a:buChar char="•"/>
            </a:pPr>
            <a:r>
              <a:rPr lang="en-AU" b="0" dirty="0"/>
              <a:t>Building a house that complies with the Swiss “Passiv Haus” energy efficiency standard. </a:t>
            </a:r>
          </a:p>
          <a:p>
            <a:pPr marL="628650" lvl="1" indent="-171450" algn="l" rtl="0">
              <a:buFont typeface="Arial" panose="020B0604020202020204" pitchFamily="34" charset="0"/>
              <a:buChar char="•"/>
            </a:pPr>
            <a:r>
              <a:rPr lang="en-AU" b="0" dirty="0"/>
              <a:t>Using unusual building materials such as 3-D printed building components.</a:t>
            </a:r>
          </a:p>
          <a:p>
            <a:pPr marL="628650" lvl="1" indent="-171450" algn="l" rtl="0">
              <a:buFont typeface="Arial" panose="020B0604020202020204" pitchFamily="34" charset="0"/>
              <a:buChar char="•"/>
            </a:pPr>
            <a:r>
              <a:rPr lang="en-AU" b="0" dirty="0"/>
              <a:t>Using some modular building design and construction systems.</a:t>
            </a:r>
          </a:p>
          <a:p>
            <a:pPr marL="628650" lvl="1" indent="-171450" algn="l" rtl="0">
              <a:buFont typeface="Arial" panose="020B0604020202020204" pitchFamily="34" charset="0"/>
              <a:buChar char="•"/>
            </a:pPr>
            <a:r>
              <a:rPr lang="en-AU" b="0" dirty="0"/>
              <a:t>Creating a building from unusual items such as unwanted shipping containers.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413033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5 </a:t>
            </a:r>
            <a:r>
              <a:rPr lang="en-AU" b="0" dirty="0"/>
              <a:t>explanations of key terms listed below. </a:t>
            </a:r>
          </a:p>
          <a:p>
            <a:r>
              <a:rPr lang="en-AU" b="0" dirty="0"/>
              <a:t>Click </a:t>
            </a:r>
            <a:r>
              <a:rPr lang="en-AU" b="0" dirty="0" smtClean="0"/>
              <a:t>anywhere to </a:t>
            </a:r>
            <a:r>
              <a:rPr lang="en-AU" b="0" dirty="0"/>
              <a:t>animate the term that matches each explanation,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fourth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and reinforce the key terminology used to describe the performance-based elements of the NCC. It focuses on distinguishing between </a:t>
            </a:r>
            <a:r>
              <a:rPr lang="en-AU" dirty="0" smtClean="0"/>
              <a:t>5 </a:t>
            </a:r>
            <a:r>
              <a:rPr lang="en-AU" dirty="0"/>
              <a:t>key terms used within the NCC and in the standard diagram that illustrates the performance-based nature of the NCC. It is important to reinforce this terminology and these understandings before going on to look at the various elements in more detail in the rest of the module.</a:t>
            </a:r>
          </a:p>
          <a:p>
            <a:endParaRPr lang="en-AU" dirty="0"/>
          </a:p>
          <a:p>
            <a:r>
              <a:rPr lang="en-AU" dirty="0"/>
              <a:t>Read all the explanations first and all the possible answers. Give the trainees time to check the formal definitions in the NCC, if necessary.</a:t>
            </a:r>
          </a:p>
          <a:p>
            <a:endParaRPr lang="en-AU" b="0" dirty="0"/>
          </a:p>
          <a:p>
            <a:r>
              <a:rPr lang="en-AU" b="0" dirty="0"/>
              <a:t>Note that the explanations are paraphrased from the NCC definitions and the information on the earlier slide, so that the trainees really have to consider the meanings and terms carefully.  </a:t>
            </a:r>
            <a:endParaRPr lang="en-AU" b="0" dirty="0" smtClean="0"/>
          </a:p>
          <a:p>
            <a:endParaRPr lang="en-AU" b="0" dirty="0" smtClean="0"/>
          </a:p>
          <a:p>
            <a:r>
              <a:rPr lang="en-AU" b="0" dirty="0" smtClean="0"/>
              <a:t>Using </a:t>
            </a:r>
            <a:r>
              <a:rPr lang="en-AU" b="0" dirty="0"/>
              <a:t>the exact definitions from the NCC would make the activity too easy to complete and would mean that trainees didn’t really have to think about the meanings of the terms – they would just have to recognise the formal definition on the slide. When paraphrased definitions are used, the trainees have to think about the formal definition of each term and compare it with the alternative definition, then make a decision about which alternative definition best encapsulates the formal meaning</a:t>
            </a:r>
            <a:r>
              <a:rPr lang="en-AU" b="0" dirty="0" smtClean="0"/>
              <a:t>.</a:t>
            </a:r>
            <a:endParaRPr lang="en-AU" b="0" dirty="0"/>
          </a:p>
          <a:p>
            <a:endParaRPr lang="en-AU" b="0" dirty="0"/>
          </a:p>
          <a:p>
            <a:r>
              <a:rPr lang="en-AU" dirty="0"/>
              <a:t>Then go through each explanation in order, and display the matching term as you go.</a:t>
            </a:r>
          </a:p>
          <a:p>
            <a:endParaRPr lang="en-AU" dirty="0"/>
          </a:p>
          <a:p>
            <a:r>
              <a:rPr lang="en-AU" b="0" dirty="0"/>
              <a:t>Use this activity to reinforce the meaning of each term and their relationships. For example, you could emphasise that:</a:t>
            </a:r>
          </a:p>
          <a:p>
            <a:endParaRPr lang="en-AU" b="0" dirty="0"/>
          </a:p>
          <a:p>
            <a:pPr marL="171450" indent="-171450">
              <a:buFont typeface="Arial" panose="020B0604020202020204" pitchFamily="34" charset="0"/>
              <a:buChar char="•"/>
            </a:pPr>
            <a:r>
              <a:rPr lang="en-AU" b="0" dirty="0"/>
              <a:t>Compliance </a:t>
            </a:r>
            <a:r>
              <a:rPr lang="en-AU" b="0" dirty="0" smtClean="0"/>
              <a:t>Solution </a:t>
            </a:r>
            <a:r>
              <a:rPr lang="en-AU" b="0" dirty="0"/>
              <a:t>is an overarching term that encompasses both DTS Solutions and Performance Solutions.</a:t>
            </a:r>
          </a:p>
          <a:p>
            <a:pPr marL="171450" indent="-171450">
              <a:buFont typeface="Arial" panose="020B0604020202020204" pitchFamily="34" charset="0"/>
              <a:buChar char="•"/>
            </a:pPr>
            <a:r>
              <a:rPr lang="en-AU" b="0" dirty="0"/>
              <a:t>Performance Requirements establish the standards that buildings/building elements/plumbing elements must meet, the way that they must perform, and Compliance Solutions describe how those standards/performances will be achieved for an individual building.</a:t>
            </a:r>
          </a:p>
          <a:p>
            <a:pPr marL="171450" indent="-171450">
              <a:buFont typeface="Arial" panose="020B0604020202020204" pitchFamily="34" charset="0"/>
              <a:buChar char="•"/>
            </a:pPr>
            <a:r>
              <a:rPr lang="en-AU" b="0" dirty="0"/>
              <a:t>A DTS Solution makes use of the DTS Provisions in the NCC Volumes to comply with the Performance Requirements. </a:t>
            </a:r>
          </a:p>
          <a:p>
            <a:pPr marL="171450" indent="-171450">
              <a:buFont typeface="Arial" panose="020B0604020202020204" pitchFamily="34" charset="0"/>
              <a:buChar char="•"/>
            </a:pPr>
            <a:r>
              <a:rPr lang="en-AU" b="0" dirty="0"/>
              <a:t>A Performance Solution is one that doesn’t use the DTS Provisions, but is designed to meet the Performance Requirements in other ways.</a:t>
            </a:r>
          </a:p>
          <a:p>
            <a:pPr marL="171450" indent="-171450">
              <a:buFont typeface="Arial" panose="020B0604020202020204" pitchFamily="34" charset="0"/>
              <a:buChar char="•"/>
            </a:pPr>
            <a:r>
              <a:rPr lang="en-AU" b="0" dirty="0"/>
              <a:t>Assessment Methods provide designers and builders with a variety of ways of demonstrating that their solutions meet the Performance Requirements, i.e. that the building should perform as required.</a:t>
            </a:r>
          </a:p>
          <a:p>
            <a:endParaRPr lang="en-AU" dirty="0"/>
          </a:p>
          <a:p>
            <a:r>
              <a:rPr lang="en-AU" b="1" dirty="0"/>
              <a:t>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a:t>
            </a:r>
            <a:r>
              <a:rPr lang="en-AU" baseline="0" dirty="0"/>
              <a:t> prescriptive</a:t>
            </a:r>
            <a:r>
              <a:rPr lang="en-AU" dirty="0"/>
              <a:t> approach that is deemed to meet</a:t>
            </a:r>
            <a:r>
              <a:rPr lang="en-AU" baseline="0" dirty="0"/>
              <a:t> a </a:t>
            </a:r>
            <a:r>
              <a:rPr lang="en-AU" dirty="0"/>
              <a:t>Performance Requirement</a:t>
            </a:r>
            <a:r>
              <a:rPr lang="en-AU" baseline="0" dirty="0"/>
              <a:t> </a:t>
            </a:r>
            <a:r>
              <a:rPr lang="en-AU" dirty="0"/>
              <a:t>= DTS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level to which a building, building element or</a:t>
            </a:r>
            <a:r>
              <a:rPr lang="en-AU" baseline="0" dirty="0"/>
              <a:t> plumbing element </a:t>
            </a:r>
            <a:r>
              <a:rPr lang="en-AU" dirty="0"/>
              <a:t>must perform to be compliant = Performance Requirement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non-prescriptive approach to complying with a Performance Requirement</a:t>
            </a:r>
            <a:r>
              <a:rPr lang="en-AU" sz="1200" dirty="0"/>
              <a:t> </a:t>
            </a:r>
            <a:r>
              <a:rPr lang="en-AU" dirty="0"/>
              <a:t>= Performance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Any kind of approach to complying with the Performance Requirement/s</a:t>
            </a:r>
            <a:r>
              <a:rPr lang="en-AU" sz="1200" dirty="0"/>
              <a:t> </a:t>
            </a:r>
            <a:r>
              <a:rPr lang="en-AU" dirty="0"/>
              <a:t>= Compliance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way of demonstrating </a:t>
            </a:r>
            <a:r>
              <a:rPr lang="en-AU" dirty="0" smtClean="0"/>
              <a:t>a </a:t>
            </a:r>
            <a:r>
              <a:rPr lang="en-AU" dirty="0"/>
              <a:t>solution meets the Performance Requirement/s = Assessment Method</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dirty="0"/>
          </a:p>
        </p:txBody>
      </p:sp>
    </p:spTree>
    <p:extLst>
      <p:ext uri="{BB962C8B-B14F-4D97-AF65-F5344CB8AC3E}">
        <p14:creationId xmlns:p14="http://schemas.microsoft.com/office/powerpoint/2010/main" val="20495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6 example buttons on the left </a:t>
            </a:r>
            <a:r>
              <a:rPr lang="en-AU" b="0" dirty="0" smtClean="0"/>
              <a:t>hand </a:t>
            </a:r>
            <a:r>
              <a:rPr lang="en-AU" b="0" dirty="0"/>
              <a:t>side.</a:t>
            </a:r>
          </a:p>
          <a:p>
            <a:r>
              <a:rPr lang="en-AU" b="0" dirty="0"/>
              <a:t>Click each button once to see an excerpt from one of the NCC Volumes.  </a:t>
            </a:r>
          </a:p>
          <a:p>
            <a:r>
              <a:rPr lang="en-AU" b="0" dirty="0"/>
              <a:t>Click a second time to bring up a summary of key points about that example in a highlight box below the excerpt.</a:t>
            </a:r>
          </a:p>
          <a:p>
            <a:r>
              <a:rPr lang="en-AU" b="0" dirty="0"/>
              <a:t>Click the same Example button a third time to dissolve out both the excerpt and the summary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EXAMPLE BEFORE BRINGING UP THE NEXT ONE, AS THE EXCERPTS AND SUMMARIES WRITE OVER THE TOP OF EACH OTHER. Just keep</a:t>
            </a:r>
            <a:r>
              <a:rPr lang="en-AU" b="1" baseline="0" dirty="0"/>
              <a:t> clicking on the Example button –  the first click brings up the excerpt, the second click brings up the summary,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example before bringing up the next one, then just click the button for the earlier Example button again to make the associated excerpt and its summary dissolve.</a:t>
            </a:r>
          </a:p>
          <a:p>
            <a:endParaRPr lang="en-AU" b="0" dirty="0"/>
          </a:p>
          <a:p>
            <a:r>
              <a:rPr lang="en-AU" b="1" dirty="0"/>
              <a:t>Facilitator notes</a:t>
            </a:r>
          </a:p>
          <a:p>
            <a:r>
              <a:rPr lang="en-AU" dirty="0"/>
              <a:t>The purpose of this slide is to help the trainees to identify, read and interpret Performance Requirements in the NCC. The slide</a:t>
            </a:r>
            <a:r>
              <a:rPr lang="en-AU" baseline="0" dirty="0"/>
              <a:t> provides </a:t>
            </a:r>
            <a:r>
              <a:rPr lang="en-AU" dirty="0"/>
              <a:t>examples for discussion and summarises key aspects of each example. The summaries include discussion of the significance of the language used in a Performance Requirement and the qualitative or quantitative nature of a Performance Requirement. </a:t>
            </a:r>
          </a:p>
          <a:p>
            <a:endParaRPr lang="en-AU" dirty="0"/>
          </a:p>
          <a:p>
            <a:r>
              <a:rPr lang="en-AU" dirty="0"/>
              <a:t>Ideally, the trainees should try to locate each example in the relevant </a:t>
            </a:r>
            <a:r>
              <a:rPr lang="en-AU" dirty="0" smtClean="0"/>
              <a:t>volume </a:t>
            </a:r>
            <a:r>
              <a:rPr lang="en-AU" dirty="0"/>
              <a:t>and look at it in context.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This slide is designed to be flexible. You can choose to discuss as many or as few of these examples as you like</a:t>
            </a: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There is also some additional information in the notes below. This is mostly examples of situations in which a judgement might be made about the application of a Performance Requirement.</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example by clicking on the Example button to bring up the associated excerpt on the slide, and if appropriate give the trainees’ time to find the excerpt in the relevant </a:t>
            </a:r>
            <a:r>
              <a:rPr lang="en-AU" dirty="0" smtClean="0"/>
              <a:t>volume</a:t>
            </a:r>
            <a:r>
              <a:rPr lang="en-AU"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the excerpt, specifically focusing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What performance is required?</a:t>
            </a:r>
            <a:r>
              <a:rPr lang="en-AU"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That is, how must the building, or building element perform when used for its intended purpose?</a:t>
            </a:r>
            <a:br>
              <a:rPr lang="en-AU" dirty="0"/>
            </a:b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How is the Performance Requirement measured? Is it qualitative or quantitative?</a:t>
            </a:r>
            <a:r>
              <a:rPr lang="en-AU"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That is, does it specify an attribute or quality that must be achieved?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Does it give a value that provides an absolute measure of performance?</a:t>
            </a:r>
            <a:br>
              <a:rPr lang="en-AU" dirty="0"/>
            </a:b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Are there any Limitations on the application of the Performance Requirement?</a:t>
            </a:r>
            <a:r>
              <a:rPr lang="en-AU"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For example, does it only apply to a particular Class or Classes of building?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Does it only apply under other criteria, such as if the building has more than a certain number of storeys (rise in storeys, in NCC terminology) or has a floor area greater than a specified figure?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Is any language that indicates some flexibility in the application of the Performance Requirement?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For example, terms like “sufficient”, “to the degree necessary”, “suitable” and “appropriate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These terms provide a level of flexibility. They allow designers/builders to consider the use, nature and design of the individual building, and apply the requirements as they make sense.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They also allow the </a:t>
            </a:r>
            <a:r>
              <a:rPr lang="en-AU" dirty="0" smtClean="0"/>
              <a:t>approval </a:t>
            </a:r>
            <a:r>
              <a:rPr lang="en-AU" dirty="0"/>
              <a:t>a</a:t>
            </a:r>
            <a:r>
              <a:rPr lang="en-AU" dirty="0" smtClean="0"/>
              <a:t>uthority </a:t>
            </a:r>
            <a:r>
              <a:rPr lang="en-AU" dirty="0"/>
              <a:t>flexibility to determine the degree of compliance necessary in each particular case.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At the appropriate time, you can select the Example button again to bring up the summary of key points about that example for discussion</a:t>
            </a:r>
            <a:r>
              <a:rPr lang="en-AU" baseline="0" dirty="0"/>
              <a:t> if you wish</a:t>
            </a:r>
            <a:r>
              <a:rPr lang="en-AU"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Example 1: NCC Volume One, </a:t>
            </a:r>
            <a:r>
              <a:rPr lang="en-AU" b="1" dirty="0" smtClean="0"/>
              <a:t>F4P5 </a:t>
            </a:r>
            <a:r>
              <a:rPr lang="en-AU" b="1" dirty="0"/>
              <a:t>Construction of sanitary compartments to allow removal of unconscious people.</a:t>
            </a:r>
          </a:p>
          <a:p>
            <a:pPr marL="171450" indent="-171450">
              <a:buFont typeface="Arial" panose="020B0604020202020204" pitchFamily="34" charset="0"/>
              <a:buChar char="•"/>
              <a:defRPr/>
            </a:pPr>
            <a:r>
              <a:rPr lang="en-AU" sz="1200" dirty="0"/>
              <a:t>Part </a:t>
            </a:r>
            <a:r>
              <a:rPr lang="en-AU" sz="1200" dirty="0" smtClean="0"/>
              <a:t>F4 </a:t>
            </a:r>
            <a:r>
              <a:rPr lang="en-AU" sz="1200" dirty="0"/>
              <a:t>Sanitary and other </a:t>
            </a:r>
            <a:r>
              <a:rPr lang="en-AU" sz="1200" dirty="0" smtClean="0"/>
              <a:t>facilities.</a:t>
            </a:r>
            <a:endParaRPr lang="en-AU" sz="1200" dirty="0"/>
          </a:p>
          <a:p>
            <a:pPr marL="171450" indent="-171450">
              <a:buFont typeface="Arial" panose="020B0604020202020204" pitchFamily="34" charset="0"/>
              <a:buChar char="•"/>
              <a:defRPr/>
            </a:pPr>
            <a:r>
              <a:rPr lang="en-AU" sz="1200" dirty="0"/>
              <a:t>Must be able to access any sanitary compartment to remove an unconscious </a:t>
            </a:r>
            <a:r>
              <a:rPr lang="en-AU" sz="1200" dirty="0" smtClean="0"/>
              <a:t>person.</a:t>
            </a:r>
            <a:endParaRPr lang="en-AU" sz="1200" dirty="0"/>
          </a:p>
          <a:p>
            <a:pPr marL="171450" indent="-171450">
              <a:buFont typeface="Arial" panose="020B0604020202020204" pitchFamily="34" charset="0"/>
              <a:buChar char="•"/>
              <a:defRPr/>
            </a:pPr>
            <a:r>
              <a:rPr lang="en-AU" sz="1200" dirty="0"/>
              <a:t>One of </a:t>
            </a:r>
            <a:r>
              <a:rPr lang="en-AU" sz="1200" dirty="0" smtClean="0"/>
              <a:t>6 </a:t>
            </a:r>
            <a:r>
              <a:rPr lang="en-AU" sz="1200" dirty="0"/>
              <a:t>Performance Requirements in this </a:t>
            </a:r>
            <a:r>
              <a:rPr lang="en-AU" sz="1200" dirty="0" smtClean="0"/>
              <a:t>Part.</a:t>
            </a:r>
            <a:endParaRPr lang="en-AU" sz="1200" dirty="0"/>
          </a:p>
          <a:p>
            <a:pPr marL="171450" indent="-171450">
              <a:buFont typeface="Arial" panose="020B0604020202020204" pitchFamily="34" charset="0"/>
              <a:buChar char="•"/>
              <a:defRPr/>
            </a:pPr>
            <a:r>
              <a:rPr lang="en-AU" sz="1200" dirty="0"/>
              <a:t>Qualitative – “with sufficient space or other means</a:t>
            </a:r>
            <a:r>
              <a:rPr lang="en-AU" sz="1200" dirty="0" smtClean="0"/>
              <a:t>”.</a:t>
            </a:r>
            <a:endParaRPr lang="en-AU" sz="1200" dirty="0"/>
          </a:p>
          <a:p>
            <a:pPr marL="171450" indent="-171450">
              <a:buFont typeface="Arial" panose="020B0604020202020204" pitchFamily="34" charset="0"/>
              <a:buChar char="•"/>
              <a:defRPr/>
            </a:pPr>
            <a:r>
              <a:rPr lang="en-AU" sz="1200" dirty="0"/>
              <a:t>For example, the compartment could be built so that the door can quickly be completely removed to allow the removal of an unconscious person. In this case, the space in the compartment would be less of an issue, because removing the door allows access and removal.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Example 2: NCC Volume One, </a:t>
            </a:r>
            <a:r>
              <a:rPr lang="en-AU" b="1" dirty="0" smtClean="0"/>
              <a:t>B1P3 Glass installations at risk of human impact</a:t>
            </a:r>
            <a:endParaRPr lang="en-AU" b="1" dirty="0"/>
          </a:p>
          <a:p>
            <a:pPr marL="171450" lvl="0" indent="-171450">
              <a:buFont typeface="Arial" panose="020B0604020202020204" pitchFamily="34" charset="0"/>
              <a:buChar char="•"/>
              <a:defRPr/>
            </a:pPr>
            <a:r>
              <a:rPr lang="en-AU" sz="1200" dirty="0"/>
              <a:t>Section </a:t>
            </a:r>
            <a:r>
              <a:rPr lang="en-AU" sz="1200" dirty="0" smtClean="0"/>
              <a:t>B Structural.</a:t>
            </a:r>
            <a:endParaRPr lang="en-AU" sz="1200" dirty="0"/>
          </a:p>
          <a:p>
            <a:pPr marL="171450" lvl="0" indent="-171450">
              <a:buFont typeface="Arial" panose="020B0604020202020204" pitchFamily="34" charset="0"/>
              <a:buChar char="•"/>
              <a:defRPr/>
            </a:pPr>
            <a:r>
              <a:rPr lang="en-AU" sz="1200" dirty="0" smtClean="0"/>
              <a:t>Design</a:t>
            </a:r>
            <a:r>
              <a:rPr lang="en-AU" sz="1200" baseline="0" dirty="0" smtClean="0"/>
              <a:t> glass at risk of impact from a person provides at adequate level of safety.</a:t>
            </a:r>
            <a:endParaRPr lang="en-AU" sz="1200" dirty="0"/>
          </a:p>
          <a:p>
            <a:pPr marL="171450" lvl="0" indent="-171450">
              <a:buFont typeface="Arial" panose="020B0604020202020204" pitchFamily="34" charset="0"/>
              <a:buChar char="•"/>
              <a:defRPr/>
            </a:pPr>
            <a:r>
              <a:rPr lang="en-AU" sz="1200" dirty="0" smtClean="0"/>
              <a:t>One of</a:t>
            </a:r>
            <a:r>
              <a:rPr lang="en-AU" sz="1200" baseline="0" dirty="0" smtClean="0"/>
              <a:t> 4 performance requirements in sections.</a:t>
            </a:r>
            <a:endParaRPr lang="en-AU"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Qualitative – </a:t>
            </a:r>
            <a:r>
              <a:rPr lang="en-AU" sz="1200" dirty="0" smtClean="0"/>
              <a:t>“not likely to cause”, “reasonably foreseeable”, “reduce the likelihood”.</a:t>
            </a:r>
            <a:endParaRPr lang="en-AU" sz="1200" dirty="0"/>
          </a:p>
          <a:p>
            <a:pPr marL="171450" lvl="0" indent="-171450">
              <a:buFont typeface="Arial" panose="020B0604020202020204" pitchFamily="34" charset="0"/>
              <a:buChar char="•"/>
              <a:defRPr/>
            </a:pPr>
            <a:r>
              <a:rPr lang="en-AU" sz="1200" dirty="0"/>
              <a:t>Consider each factor individually when developing a </a:t>
            </a:r>
            <a:r>
              <a:rPr lang="en-AU" sz="1200" dirty="0" smtClean="0"/>
              <a:t>compliance solution</a:t>
            </a:r>
            <a:r>
              <a:rPr lang="en-AU" sz="1200" dirty="0"/>
              <a:t>.</a:t>
            </a:r>
          </a:p>
          <a:p>
            <a:pPr marL="171450" lvl="0" indent="-171450">
              <a:buFont typeface="Arial" panose="020B0604020202020204" pitchFamily="34" charset="0"/>
              <a:buChar char="•"/>
              <a:defRPr/>
            </a:pPr>
            <a:r>
              <a:rPr lang="en-AU" sz="1200" dirty="0"/>
              <a:t>For example</a:t>
            </a:r>
            <a:r>
              <a:rPr lang="en-AU" sz="1200" dirty="0" smtClean="0"/>
              <a:t>,</a:t>
            </a:r>
            <a:r>
              <a:rPr lang="en-AU" sz="1200" baseline="0" dirty="0" smtClean="0"/>
              <a:t> a sliding glass door is likely to require some form of marking to identify it, to prevent someone walking through it</a:t>
            </a:r>
            <a:r>
              <a:rPr lang="en-AU" sz="1200" dirty="0" smtClean="0"/>
              <a:t>.</a:t>
            </a:r>
            <a:endParaRPr lang="en-AU"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Example 3: NCC Volume Two, </a:t>
            </a:r>
            <a:r>
              <a:rPr lang="en-AU" b="1" dirty="0" smtClean="0"/>
              <a:t>H7P5 </a:t>
            </a:r>
            <a:r>
              <a:rPr lang="en-AU" b="1" dirty="0"/>
              <a:t>Buildings in bushfire prone areas</a:t>
            </a:r>
          </a:p>
          <a:p>
            <a:pPr marL="171450" lvl="0" indent="-171450">
              <a:buFont typeface="Arial" panose="020B0604020202020204" pitchFamily="34" charset="0"/>
              <a:buChar char="•"/>
              <a:defRPr/>
            </a:pPr>
            <a:r>
              <a:rPr lang="en-AU" sz="1200" dirty="0" smtClean="0"/>
              <a:t>Part H7 </a:t>
            </a:r>
            <a:r>
              <a:rPr lang="en-AU" sz="1200" dirty="0"/>
              <a:t>Ancillary provisions and additional construction </a:t>
            </a:r>
            <a:r>
              <a:rPr lang="en-AU" sz="1200" dirty="0" smtClean="0"/>
              <a:t>requirements.</a:t>
            </a:r>
            <a:endParaRPr lang="en-AU" sz="1200" dirty="0"/>
          </a:p>
          <a:p>
            <a:pPr marL="171450" lvl="0" indent="-171450">
              <a:buFont typeface="Arial" panose="020B0604020202020204" pitchFamily="34" charset="0"/>
              <a:buChar char="•"/>
              <a:defRPr/>
            </a:pPr>
            <a:r>
              <a:rPr lang="en-AU" sz="1200" dirty="0"/>
              <a:t>Design and construct Class 1 buildings and associated structures to reduce the risk of ignition during a </a:t>
            </a:r>
            <a:r>
              <a:rPr lang="en-AU" sz="1200" dirty="0" smtClean="0"/>
              <a:t>bushfire.</a:t>
            </a:r>
            <a:endParaRPr lang="en-AU" sz="1200" dirty="0"/>
          </a:p>
          <a:p>
            <a:pPr marL="171450" lvl="0" indent="-171450">
              <a:buFont typeface="Arial" panose="020B0604020202020204" pitchFamily="34" charset="0"/>
              <a:buChar char="•"/>
              <a:defRPr/>
            </a:pPr>
            <a:r>
              <a:rPr lang="en-AU" sz="1200" dirty="0"/>
              <a:t>Limited to buildings constructed in designated bushfire prone </a:t>
            </a:r>
            <a:r>
              <a:rPr lang="en-AU" sz="1200" dirty="0" smtClean="0"/>
              <a:t>areas.</a:t>
            </a:r>
            <a:endParaRPr lang="en-AU" sz="1200" dirty="0"/>
          </a:p>
          <a:p>
            <a:pPr marL="171450" lvl="0" indent="-171450">
              <a:buFont typeface="Arial" panose="020B0604020202020204" pitchFamily="34" charset="0"/>
              <a:buChar char="•"/>
              <a:defRPr/>
            </a:pPr>
            <a:r>
              <a:rPr lang="en-AU" sz="1200" dirty="0" smtClean="0"/>
              <a:t>Quantitative – “… with annual probability of exceedance not greater than 1:50 years…”.</a:t>
            </a:r>
          </a:p>
          <a:p>
            <a:pPr marL="171450" lvl="0" indent="-171450">
              <a:buFont typeface="Arial" panose="020B0604020202020204" pitchFamily="34" charset="0"/>
              <a:buChar char="•"/>
              <a:defRPr/>
            </a:pPr>
            <a:r>
              <a:rPr lang="en-AU" sz="1200" dirty="0" smtClean="0"/>
              <a:t>Note </a:t>
            </a:r>
            <a:r>
              <a:rPr lang="en-AU" sz="1200" dirty="0"/>
              <a:t>that that Tasmania has a variation to this Performance Requirement.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Example 4: NCC Volume </a:t>
            </a:r>
            <a:r>
              <a:rPr lang="en-AU" b="1" dirty="0" smtClean="0"/>
              <a:t>Two H2P1 Rainwater </a:t>
            </a:r>
            <a:r>
              <a:rPr lang="en-AU" b="1" dirty="0"/>
              <a:t>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Part H2 </a:t>
            </a:r>
            <a:r>
              <a:rPr lang="en-AU" sz="1200" dirty="0"/>
              <a:t>Damp and </a:t>
            </a:r>
            <a:r>
              <a:rPr lang="en-AU" sz="1200" dirty="0" smtClean="0"/>
              <a:t>weatherproofing.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Design </a:t>
            </a:r>
            <a:r>
              <a:rPr lang="en-AU" sz="1200" dirty="0"/>
              <a:t>and construct the building and drainage to prevent surface water from entering the building or damaging/creating a nuisance for another </a:t>
            </a:r>
            <a:r>
              <a:rPr lang="en-AU" sz="1200" dirty="0" smtClean="0"/>
              <a:t>property.</a:t>
            </a:r>
            <a:endParaRPr lang="en-AU" sz="1200" dirty="0"/>
          </a:p>
          <a:p>
            <a:pPr marL="171450" lvl="0" indent="-171450">
              <a:buFont typeface="Arial" panose="020B0604020202020204" pitchFamily="34" charset="0"/>
              <a:buChar char="•"/>
              <a:defRPr/>
            </a:pPr>
            <a:r>
              <a:rPr lang="en-AU" sz="1200" dirty="0"/>
              <a:t>Limited – doesn’t apply to some Class 10 </a:t>
            </a:r>
            <a:r>
              <a:rPr lang="en-AU" sz="1200" dirty="0" smtClean="0"/>
              <a:t>buildings.</a:t>
            </a:r>
            <a:endParaRPr lang="en-AU" sz="1200" dirty="0"/>
          </a:p>
          <a:p>
            <a:pPr marL="171450" lvl="0" indent="-171450">
              <a:buFont typeface="Arial" panose="020B0604020202020204" pitchFamily="34" charset="0"/>
              <a:buChar char="•"/>
              <a:defRPr/>
            </a:pPr>
            <a:r>
              <a:rPr lang="en-AU" sz="1200" dirty="0"/>
              <a:t>Quantitative – </a:t>
            </a:r>
            <a:r>
              <a:rPr lang="en-AU" sz="1200" dirty="0" smtClean="0"/>
              <a:t>“annual exceedance</a:t>
            </a:r>
            <a:r>
              <a:rPr lang="en-AU" sz="1200" baseline="0" dirty="0" smtClean="0"/>
              <a:t> probability of 5%</a:t>
            </a:r>
            <a:r>
              <a:rPr lang="en-AU" sz="1200" dirty="0" smtClean="0"/>
              <a:t>”, “annual exceedance</a:t>
            </a:r>
            <a:r>
              <a:rPr lang="en-AU" sz="1200" baseline="0" dirty="0" smtClean="0"/>
              <a:t> probability of 1%</a:t>
            </a:r>
            <a:r>
              <a:rPr lang="en-AU" sz="1200" dirty="0" smtClean="0"/>
              <a:t>”.</a:t>
            </a:r>
            <a:endParaRPr lang="en-AU" sz="1200" dirty="0"/>
          </a:p>
          <a:p>
            <a:pPr marL="171450" lvl="0" indent="-171450">
              <a:buFont typeface="Arial" panose="020B0604020202020204" pitchFamily="34" charset="0"/>
              <a:buChar char="•"/>
              <a:defRPr/>
            </a:pPr>
            <a:r>
              <a:rPr lang="en-AU" sz="1200" b="0" dirty="0"/>
              <a:t>Specifies the intensity of rainfall which the building and drainage must be designed for. A designer must use this specified rainfall measurement as a minimum requirement, and design to meet this. How they design the building to meet this requirement is flexible.</a:t>
            </a:r>
          </a:p>
          <a:p>
            <a:pPr marL="171450" lvl="0" indent="-171450">
              <a:buFont typeface="Arial" panose="020B0604020202020204" pitchFamily="34" charset="0"/>
              <a:buChar char="•"/>
              <a:defRPr/>
            </a:pPr>
            <a:r>
              <a:rPr lang="en-AU" sz="1200" b="0" dirty="0"/>
              <a:t>For example:</a:t>
            </a:r>
          </a:p>
          <a:p>
            <a:pPr marL="628650" lvl="1" indent="-171450">
              <a:buFont typeface="Arial" panose="020B0604020202020204" pitchFamily="34" charset="0"/>
              <a:buChar char="•"/>
              <a:defRPr/>
            </a:pPr>
            <a:r>
              <a:rPr lang="en-AU" sz="1200" b="0" dirty="0"/>
              <a:t>The building could be designed with a drainage system that is big enough to remove the volume of water expected </a:t>
            </a:r>
            <a:r>
              <a:rPr lang="en-AU" sz="1200" b="0" dirty="0" smtClean="0"/>
              <a:t>with an annual exceedance probability</a:t>
            </a:r>
            <a:r>
              <a:rPr lang="en-AU" sz="1200" b="0" baseline="0" dirty="0" smtClean="0"/>
              <a:t> of 5% </a:t>
            </a:r>
            <a:r>
              <a:rPr lang="en-AU" sz="1200" b="0" dirty="0" smtClean="0"/>
              <a:t>without </a:t>
            </a:r>
            <a:r>
              <a:rPr lang="en-AU" sz="1200" b="0" dirty="0"/>
              <a:t>causing flooding to a nearby property. </a:t>
            </a:r>
          </a:p>
          <a:p>
            <a:pPr marL="628650" lvl="1" indent="-171450">
              <a:buFont typeface="Arial" panose="020B0604020202020204" pitchFamily="34" charset="0"/>
              <a:buChar char="•"/>
              <a:defRPr/>
            </a:pPr>
            <a:r>
              <a:rPr lang="en-AU" sz="1200" b="0" dirty="0"/>
              <a:t>Or it could be designed to capture storm water from the building’s roof with tanks that are big enough to hold </a:t>
            </a:r>
            <a:r>
              <a:rPr lang="en-AU" sz="1200" b="0" dirty="0" smtClean="0"/>
              <a:t>quantity of water expected with an annual exceedance probability</a:t>
            </a:r>
            <a:r>
              <a:rPr lang="en-AU" sz="1200" b="0" baseline="0" dirty="0" smtClean="0"/>
              <a:t> of 5% </a:t>
            </a:r>
            <a:r>
              <a:rPr lang="en-AU" sz="1200" b="0" dirty="0" smtClean="0"/>
              <a:t>and </a:t>
            </a:r>
            <a:r>
              <a:rPr lang="en-AU" sz="1200" b="0" dirty="0"/>
              <a:t>a smaller drainage system to take away any excess. </a:t>
            </a:r>
          </a:p>
          <a:p>
            <a:pPr marL="628650" lvl="1" indent="-171450">
              <a:buFont typeface="Arial" panose="020B0604020202020204" pitchFamily="34" charset="0"/>
              <a:buChar char="•"/>
              <a:defRPr/>
            </a:pPr>
            <a:r>
              <a:rPr lang="en-AU" sz="1200" b="0" dirty="0"/>
              <a:t>Or, in some cases, such as a house on a large property could direct water to a wetland area which would prevent the water from exiting to another property.</a:t>
            </a:r>
            <a:endParaRPr lang="en-AU"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Example 5: NCC Volume Three, </a:t>
            </a:r>
            <a:r>
              <a:rPr lang="en-AU" b="1" dirty="0" smtClean="0"/>
              <a:t>B1P1 Cold water </a:t>
            </a:r>
            <a:r>
              <a:rPr lang="en-AU" b="1" dirty="0"/>
              <a:t>supply</a:t>
            </a:r>
          </a:p>
          <a:p>
            <a:pPr marL="171450" lvl="0" indent="-171450">
              <a:buFont typeface="Arial" panose="020B0604020202020204" pitchFamily="34" charset="0"/>
              <a:buChar char="•"/>
              <a:defRPr/>
            </a:pPr>
            <a:r>
              <a:rPr lang="en-AU" sz="1200" dirty="0"/>
              <a:t>Section B Water </a:t>
            </a:r>
            <a:r>
              <a:rPr lang="en-AU" sz="1200" dirty="0" smtClean="0"/>
              <a:t>Services.</a:t>
            </a:r>
            <a:endParaRPr lang="en-AU" sz="1200" dirty="0"/>
          </a:p>
          <a:p>
            <a:pPr marL="171450" lvl="0" indent="-171450">
              <a:buFont typeface="Arial" panose="020B0604020202020204" pitchFamily="34" charset="0"/>
              <a:buChar char="•"/>
              <a:defRPr/>
            </a:pPr>
            <a:r>
              <a:rPr lang="en-AU" sz="1200" dirty="0"/>
              <a:t>Part B1 Cold water </a:t>
            </a:r>
            <a:r>
              <a:rPr lang="en-AU" sz="1200" dirty="0" smtClean="0"/>
              <a:t>services.</a:t>
            </a:r>
            <a:endParaRPr lang="en-AU" sz="1200" dirty="0"/>
          </a:p>
          <a:p>
            <a:pPr marL="171450" lvl="0" indent="-171450">
              <a:buFont typeface="Arial" panose="020B0604020202020204" pitchFamily="34" charset="0"/>
              <a:buChar char="•"/>
              <a:defRPr/>
            </a:pPr>
            <a:r>
              <a:rPr lang="en-AU" sz="1200" dirty="0"/>
              <a:t>Cold water supplied to a building must be connected to a supply that delivers water </a:t>
            </a:r>
            <a:r>
              <a:rPr lang="en-AU" sz="1200" dirty="0" smtClean="0"/>
              <a:t>suitable </a:t>
            </a:r>
            <a:r>
              <a:rPr lang="en-AU" sz="1200" dirty="0"/>
              <a:t>for drinking.</a:t>
            </a:r>
          </a:p>
          <a:p>
            <a:pPr marL="171450" lvl="0" indent="-171450">
              <a:buFont typeface="Arial" panose="020B0604020202020204" pitchFamily="34" charset="0"/>
              <a:buChar char="•"/>
              <a:defRPr/>
            </a:pPr>
            <a:r>
              <a:rPr lang="en-AU" sz="1200" dirty="0"/>
              <a:t>Limited – applies only to water supplied for eating, drinking, food preparation, dishwashing and personal care.</a:t>
            </a:r>
          </a:p>
          <a:p>
            <a:pPr marL="171450" lvl="0" indent="-171450">
              <a:buFont typeface="Arial" panose="020B0604020202020204" pitchFamily="34" charset="0"/>
              <a:buChar char="•"/>
              <a:defRPr/>
            </a:pPr>
            <a:r>
              <a:rPr lang="en-AU" sz="1200" dirty="0"/>
              <a:t>So, for example, the water supply for flushing toilets or for an evaporative cooler does not need to be from a drinking water supply, because this water is not intended for any of the uses listed.</a:t>
            </a:r>
          </a:p>
          <a:p>
            <a:pPr marL="171450" lvl="0" indent="-171450">
              <a:buFont typeface="Arial" panose="020B0604020202020204" pitchFamily="34" charset="0"/>
              <a:buChar char="•"/>
              <a:defRPr/>
            </a:pPr>
            <a:endParaRPr lang="en-AU"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Example 6: NCC Volume Three, </a:t>
            </a:r>
            <a:r>
              <a:rPr lang="en-AU" b="1" dirty="0" smtClean="0"/>
              <a:t>E1P1 </a:t>
            </a:r>
            <a:r>
              <a:rPr lang="en-AU" b="1" dirty="0"/>
              <a:t>Facilities for people with disability</a:t>
            </a:r>
            <a:endParaRPr lang="en-AU" dirty="0"/>
          </a:p>
          <a:p>
            <a:pPr marL="171450" lvl="0" indent="-171450">
              <a:buFont typeface="Arial" panose="020B0604020202020204" pitchFamily="34" charset="0"/>
              <a:buChar char="•"/>
              <a:defRPr/>
            </a:pPr>
            <a:r>
              <a:rPr lang="en-AU" sz="1200" dirty="0"/>
              <a:t>Section E </a:t>
            </a:r>
            <a:r>
              <a:rPr lang="en-AU" sz="1200" dirty="0" smtClean="0"/>
              <a:t>Facilities.</a:t>
            </a:r>
            <a:endParaRPr lang="en-AU" sz="1200" dirty="0"/>
          </a:p>
          <a:p>
            <a:pPr marL="171450" lvl="0" indent="-171450">
              <a:buFont typeface="Arial" panose="020B0604020202020204" pitchFamily="34" charset="0"/>
              <a:buChar char="•"/>
              <a:defRPr/>
            </a:pPr>
            <a:r>
              <a:rPr lang="en-AU" sz="1200" dirty="0"/>
              <a:t>Part E1 </a:t>
            </a:r>
            <a:r>
              <a:rPr lang="en-AU" sz="1200" dirty="0" smtClean="0"/>
              <a:t>Facilities.</a:t>
            </a:r>
            <a:endParaRPr lang="en-AU" sz="1200" dirty="0"/>
          </a:p>
          <a:p>
            <a:pPr marL="171450" lvl="0" indent="-171450">
              <a:buFont typeface="Arial" panose="020B0604020202020204" pitchFamily="34" charset="0"/>
              <a:buChar char="•"/>
              <a:defRPr/>
            </a:pPr>
            <a:r>
              <a:rPr lang="en-AU" sz="1200" dirty="0"/>
              <a:t>Taps and other controls must have features that allow them to be used by people with a </a:t>
            </a:r>
            <a:r>
              <a:rPr lang="en-AU" sz="1200" dirty="0" smtClean="0"/>
              <a:t>disability.</a:t>
            </a:r>
            <a:endParaRPr lang="en-AU" sz="1200" dirty="0"/>
          </a:p>
          <a:p>
            <a:pPr marL="171450" lvl="0" indent="-171450">
              <a:buFont typeface="Arial" panose="020B0604020202020204" pitchFamily="34" charset="0"/>
              <a:buChar char="•"/>
              <a:defRPr/>
            </a:pPr>
            <a:r>
              <a:rPr lang="en-AU" sz="1200" dirty="0"/>
              <a:t>Single Performance Requirement in this </a:t>
            </a:r>
            <a:r>
              <a:rPr lang="en-AU" sz="1200" dirty="0" smtClean="0"/>
              <a:t>Part.</a:t>
            </a:r>
            <a:endParaRPr lang="en-AU" sz="1200" dirty="0"/>
          </a:p>
          <a:p>
            <a:pPr marL="171450" lvl="0" indent="-171450">
              <a:buFont typeface="Arial" panose="020B0604020202020204" pitchFamily="34" charset="0"/>
              <a:buChar char="•"/>
              <a:defRPr/>
            </a:pPr>
            <a:r>
              <a:rPr lang="en-AU" sz="1200" dirty="0"/>
              <a:t>Qualitative – “suitable for use</a:t>
            </a:r>
            <a:r>
              <a:rPr lang="en-AU" sz="1200" dirty="0" smtClean="0"/>
              <a:t>”.</a:t>
            </a:r>
            <a:endParaRPr lang="en-AU" sz="1200" dirty="0"/>
          </a:p>
          <a:p>
            <a:pPr marL="171450" lvl="0" indent="-171450">
              <a:buFont typeface="Arial" panose="020B0604020202020204" pitchFamily="34" charset="0"/>
              <a:buChar char="•"/>
              <a:defRPr/>
            </a:pPr>
            <a:r>
              <a:rPr lang="en-AU" sz="1200" dirty="0"/>
              <a:t>An appropriate authority would determine what kind of taps and other controls would be considered suitable for use. For example, in some circumstances voice or motion activated taps could be considered suitable.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401532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slide starts with the title in the banner and an excerpt from NCC Volume One, Section </a:t>
            </a:r>
            <a:r>
              <a:rPr lang="en-AU" dirty="0" smtClean="0"/>
              <a:t>D, Part D1 </a:t>
            </a:r>
            <a:r>
              <a:rPr lang="en-AU" dirty="0"/>
              <a:t>Access and </a:t>
            </a:r>
            <a:r>
              <a:rPr lang="en-AU" dirty="0" smtClean="0"/>
              <a:t>egress</a:t>
            </a:r>
            <a:r>
              <a:rPr lang="en-AU" dirty="0"/>
              <a:t>.</a:t>
            </a:r>
          </a:p>
          <a:p>
            <a:r>
              <a:rPr lang="en-AU" dirty="0"/>
              <a:t>Click once to bring up the first question.</a:t>
            </a:r>
          </a:p>
          <a:p>
            <a:r>
              <a:rPr lang="en-AU" dirty="0"/>
              <a:t>Click a second time to bring up the second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 third time to bring up the third question.</a:t>
            </a:r>
          </a:p>
          <a:p>
            <a:r>
              <a:rPr lang="en-AU" dirty="0"/>
              <a:t>Press Enter to move to the next slide.</a:t>
            </a:r>
          </a:p>
          <a:p>
            <a:endParaRPr lang="en-AU" dirty="0"/>
          </a:p>
          <a:p>
            <a:endParaRPr lang="en-AU" dirty="0"/>
          </a:p>
          <a:p>
            <a:r>
              <a:rPr lang="en-AU" b="1" dirty="0"/>
              <a:t>Facilitator notes</a:t>
            </a:r>
          </a:p>
          <a:p>
            <a:r>
              <a:rPr lang="en-AU" dirty="0"/>
              <a:t>This purpose of this slide is to practice interpreting Performance Requirements. </a:t>
            </a:r>
            <a:r>
              <a:rPr lang="en-AU" dirty="0" smtClean="0"/>
              <a:t>It </a:t>
            </a:r>
            <a:r>
              <a:rPr lang="en-AU" dirty="0"/>
              <a:t>is designed as a relatively easy activity that </a:t>
            </a:r>
            <a:r>
              <a:rPr lang="en-AU" dirty="0" smtClean="0"/>
              <a:t>allows </a:t>
            </a:r>
            <a:r>
              <a:rPr lang="en-AU" dirty="0"/>
              <a:t>for some discussion. No answers are provided in this activity but some suggested points for discussion are listed below. The text of the questions is also given below.</a:t>
            </a:r>
          </a:p>
          <a:p>
            <a:endParaRPr lang="en-AU" dirty="0"/>
          </a:p>
          <a:p>
            <a:r>
              <a:rPr lang="en-AU" dirty="0"/>
              <a:t>Read the excerpt and give the trainees the chance to locate it within </a:t>
            </a:r>
            <a:r>
              <a:rPr lang="en-AU" dirty="0" smtClean="0"/>
              <a:t>Volume </a:t>
            </a:r>
            <a:r>
              <a:rPr lang="en-AU" dirty="0"/>
              <a:t>One, if helpful.</a:t>
            </a:r>
          </a:p>
          <a:p>
            <a:endParaRPr lang="en-AU" dirty="0"/>
          </a:p>
          <a:p>
            <a:r>
              <a:rPr lang="en-AU" dirty="0"/>
              <a:t>Progress the slide to bring up the first question and discuss the trainees’ answers.</a:t>
            </a:r>
          </a:p>
          <a:p>
            <a:endParaRPr lang="en-AU" dirty="0"/>
          </a:p>
          <a:p>
            <a:r>
              <a:rPr lang="en-AU" dirty="0"/>
              <a:t>Progress the slide to bring up the second question and discuss the trainees’ answers.</a:t>
            </a:r>
          </a:p>
          <a:p>
            <a:endParaRPr lang="en-AU" dirty="0"/>
          </a:p>
          <a:p>
            <a:r>
              <a:rPr lang="en-AU" dirty="0"/>
              <a:t>Progress the slide to bring up the third question and discuss the trainees’ answers.</a:t>
            </a:r>
          </a:p>
          <a:p>
            <a:endParaRPr lang="en-AU" dirty="0"/>
          </a:p>
          <a:p>
            <a:r>
              <a:rPr lang="en-AU" b="1" dirty="0"/>
              <a:t>Things you could discuss on this slide:</a:t>
            </a:r>
          </a:p>
          <a:p>
            <a:endParaRPr lang="en-AU" b="1" dirty="0"/>
          </a:p>
          <a:p>
            <a:pPr marL="171450" indent="-171450">
              <a:buFont typeface="Arial" panose="020B0604020202020204" pitchFamily="34" charset="0"/>
              <a:buChar char="•"/>
            </a:pPr>
            <a:r>
              <a:rPr lang="en-AU" dirty="0"/>
              <a:t>The Performance Requirement requires</a:t>
            </a:r>
            <a:r>
              <a:rPr lang="en-AU" b="1" dirty="0"/>
              <a:t> </a:t>
            </a:r>
            <a:r>
              <a:rPr lang="en-AU" b="1" dirty="0" smtClean="0"/>
              <a:t>2 different </a:t>
            </a:r>
            <a:r>
              <a:rPr lang="en-AU" b="1" dirty="0"/>
              <a:t>things</a:t>
            </a:r>
            <a:r>
              <a:rPr lang="en-AU" dirty="0"/>
              <a:t>:</a:t>
            </a:r>
          </a:p>
          <a:p>
            <a:pPr marL="685800" lvl="1" indent="-228600">
              <a:buFont typeface="+mj-lt"/>
              <a:buAutoNum type="arabicPeriod"/>
            </a:pPr>
            <a:r>
              <a:rPr lang="en-AU" dirty="0"/>
              <a:t>That some disabled car parking spaces are </a:t>
            </a:r>
            <a:r>
              <a:rPr lang="en-AU" dirty="0" smtClean="0"/>
              <a:t>provided</a:t>
            </a:r>
            <a:endParaRPr lang="en-AU" dirty="0"/>
          </a:p>
          <a:p>
            <a:pPr marL="685800" lvl="1" indent="-228600">
              <a:buFont typeface="+mj-lt"/>
              <a:buAutoNum type="arabicPeriod"/>
            </a:pPr>
            <a:r>
              <a:rPr lang="en-AU" dirty="0"/>
              <a:t>That those spaces are clearly designated so that people who are entitled to use them can find them.</a:t>
            </a:r>
            <a:br>
              <a:rPr lang="en-AU" dirty="0"/>
            </a:br>
            <a:endParaRPr lang="en-AU" dirty="0"/>
          </a:p>
          <a:p>
            <a:pPr marL="171450" indent="-171450">
              <a:buFont typeface="Arial" panose="020B0604020202020204" pitchFamily="34" charset="0"/>
              <a:buChar char="•"/>
            </a:pPr>
            <a:r>
              <a:rPr lang="en-AU" dirty="0"/>
              <a:t>The Performance Requirement is </a:t>
            </a:r>
            <a:r>
              <a:rPr lang="en-AU" b="1" dirty="0"/>
              <a:t>limited</a:t>
            </a:r>
            <a:r>
              <a:rPr lang="en-AU" dirty="0"/>
              <a:t>, so that it </a:t>
            </a:r>
            <a:r>
              <a:rPr lang="en-AU" b="1" dirty="0"/>
              <a:t>doesn’t</a:t>
            </a:r>
            <a:r>
              <a:rPr lang="en-AU" dirty="0"/>
              <a:t> apply in the circumstances listed, i.e.:</a:t>
            </a:r>
          </a:p>
          <a:p>
            <a:pPr marL="685800" lvl="1" indent="-228600">
              <a:buFont typeface="+mj-lt"/>
              <a:buAutoNum type="arabicPeriod"/>
            </a:pPr>
            <a:r>
              <a:rPr lang="en-AU" dirty="0"/>
              <a:t>When the building has a parking service, such as valet parking that you might find at a hotel or in a busy city paid </a:t>
            </a:r>
            <a:r>
              <a:rPr lang="en-AU" dirty="0" smtClean="0"/>
              <a:t>carpark</a:t>
            </a:r>
            <a:endParaRPr lang="en-AU" dirty="0"/>
          </a:p>
          <a:p>
            <a:pPr marL="685800" lvl="1" indent="-228600">
              <a:buFont typeface="+mj-lt"/>
              <a:buAutoNum type="arabicPeriod"/>
            </a:pPr>
            <a:r>
              <a:rPr lang="en-AU" dirty="0"/>
              <a:t>When the building has </a:t>
            </a:r>
            <a:r>
              <a:rPr lang="en-AU" b="1" dirty="0"/>
              <a:t>no</a:t>
            </a:r>
            <a:r>
              <a:rPr lang="en-AU" dirty="0"/>
              <a:t> direct access to any carparking spaces for use by anyone.</a:t>
            </a:r>
            <a:br>
              <a:rPr lang="en-AU" dirty="0"/>
            </a:br>
            <a:endParaRPr lang="en-AU" dirty="0"/>
          </a:p>
          <a:p>
            <a:pPr marL="171450" indent="-171450">
              <a:buFont typeface="Arial" panose="020B0604020202020204" pitchFamily="34" charset="0"/>
              <a:buChar char="•"/>
            </a:pPr>
            <a:r>
              <a:rPr lang="en-AU" dirty="0"/>
              <a:t>The Performance Requirement is </a:t>
            </a:r>
            <a:r>
              <a:rPr lang="en-AU" b="1" dirty="0"/>
              <a:t>qualitative</a:t>
            </a:r>
            <a:r>
              <a:rPr lang="en-AU" dirty="0"/>
              <a:t>; it says you must provide disabled carparks “to the degree necessary, to give equitable access for carparking”.</a:t>
            </a:r>
          </a:p>
          <a:p>
            <a:pPr marL="171450" indent="-171450">
              <a:buFont typeface="Arial" panose="020B0604020202020204" pitchFamily="34" charset="0"/>
              <a:buChar char="•"/>
            </a:pPr>
            <a:r>
              <a:rPr lang="en-AU" dirty="0"/>
              <a:t>In this case, a designer/builder can design in a certain number of spaces, and the appropriate authority would consider whether the proposed number of spaces was reasonable, given things like the size, purpose, location and likely use of the building.</a:t>
            </a:r>
          </a:p>
          <a:p>
            <a:pPr marL="171450" indent="-171450">
              <a:buFont typeface="Arial" panose="020B0604020202020204" pitchFamily="34" charset="0"/>
              <a:buChar char="•"/>
            </a:pPr>
            <a:r>
              <a:rPr lang="en-AU" dirty="0" smtClean="0"/>
              <a:t>Someone </a:t>
            </a:r>
            <a:r>
              <a:rPr lang="en-AU" dirty="0"/>
              <a:t>could challenge the planned design of a building on the basis that the number of disabled carparks was not sufficient. (That someone could be a person with a disability who would be a user of the finished building, or a disability advocacy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this Performance Requirement was </a:t>
            </a:r>
            <a:r>
              <a:rPr lang="en-AU" b="1" dirty="0"/>
              <a:t>quantitative</a:t>
            </a:r>
            <a:r>
              <a:rPr lang="en-AU" dirty="0"/>
              <a:t>, it might have specified a certain number of disabled car parks as being required, depending on something like the number of people expected to live, work or visit the building.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Question 1: </a:t>
            </a:r>
            <a:r>
              <a:rPr lang="en-US" dirty="0"/>
              <a:t>What is required by this Performance Requirement?</a:t>
            </a:r>
            <a:endParaRPr lang="en-AU"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Question 2: </a:t>
            </a:r>
            <a:r>
              <a:rPr lang="en-US" dirty="0"/>
              <a:t>What limitation applies to this Performance Requirement?</a:t>
            </a:r>
            <a:endParaRPr lang="en-AU"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Question 3: </a:t>
            </a:r>
            <a:r>
              <a:rPr lang="en-US" dirty="0"/>
              <a:t>Is this Performance Requirement quantitative or qualitative?</a:t>
            </a:r>
            <a:endParaRPr lang="en-AU" b="1" dirty="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dirty="0"/>
          </a:p>
        </p:txBody>
      </p:sp>
    </p:spTree>
    <p:extLst>
      <p:ext uri="{BB962C8B-B14F-4D97-AF65-F5344CB8AC3E}">
        <p14:creationId xmlns:p14="http://schemas.microsoft.com/office/powerpoint/2010/main" val="425861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has </a:t>
            </a:r>
            <a:r>
              <a:rPr lang="en-AU" dirty="0" smtClean="0"/>
              <a:t>2 </a:t>
            </a:r>
            <a:r>
              <a:rPr lang="en-AU" dirty="0"/>
              <a:t>layers.</a:t>
            </a:r>
          </a:p>
          <a:p>
            <a:r>
              <a:rPr lang="en-AU" b="0" dirty="0"/>
              <a:t>This slide starts with the title in the banner and most of Layer 1, which illustrates the performance-based nature of the NCC, on the slide.</a:t>
            </a:r>
          </a:p>
          <a:p>
            <a:r>
              <a:rPr lang="en-AU" b="0" dirty="0"/>
              <a:t>Click once to bring up a highlight box around the compliance solutions elements of the illustration.</a:t>
            </a:r>
          </a:p>
          <a:p>
            <a:r>
              <a:rPr lang="en-AU" b="0" dirty="0"/>
              <a:t>Click a second time to bring up Layer 2 which illustrates the </a:t>
            </a:r>
            <a:r>
              <a:rPr lang="en-AU" b="0" dirty="0" smtClean="0"/>
              <a:t>3 </a:t>
            </a:r>
            <a:r>
              <a:rPr lang="en-AU" b="0" dirty="0"/>
              <a:t>compliance solution options.</a:t>
            </a:r>
          </a:p>
          <a:p>
            <a:r>
              <a:rPr lang="en-AU" b="0" dirty="0"/>
              <a:t>Click on each box (DTS Solution, Combination and Performance Solution) to see a popup box that explains each type of solution.</a:t>
            </a:r>
            <a:endParaRPr lang="en-AU" dirty="0"/>
          </a:p>
          <a:p>
            <a:endParaRPr lang="en-AU" dirty="0"/>
          </a:p>
          <a:p>
            <a:r>
              <a:rPr lang="en-AU" b="1" dirty="0"/>
              <a:t>Facilitator notes</a:t>
            </a:r>
          </a:p>
          <a:p>
            <a:r>
              <a:rPr lang="en-AU" dirty="0"/>
              <a:t>The purpose of this slide is to discuss the various options for complying with the NCC Performance Requirements.</a:t>
            </a:r>
          </a:p>
          <a:p>
            <a:endParaRPr lang="en-AU" dirty="0"/>
          </a:p>
          <a:p>
            <a:r>
              <a:rPr lang="en-AU" dirty="0"/>
              <a:t>Quickly review the illustration of the performance-based nature of the NCC, which helps to reinforce all the basic elements. Then progress the slide to bring up the highlight box, and emphasise that the group is now going to look at the ways in which a designer, builder or plumber can demonstrate compliance with the Performance Requirements of the NCC.</a:t>
            </a:r>
          </a:p>
          <a:p>
            <a:endParaRPr lang="en-AU" dirty="0"/>
          </a:p>
          <a:p>
            <a:r>
              <a:rPr lang="en-AU" dirty="0"/>
              <a:t>Progress the slide again to bring up Layer 2, and discuss the 3 options. If you want to, then select each option individually to bring up a popup that explains it in more detail.</a:t>
            </a:r>
          </a:p>
          <a:p>
            <a:endParaRPr lang="en-AU" dirty="0"/>
          </a:p>
          <a:p>
            <a:r>
              <a:rPr lang="en-AU" b="1" dirty="0"/>
              <a:t>Things you could discuss on this slide include:</a:t>
            </a:r>
          </a:p>
          <a:p>
            <a:pPr marL="171450" indent="-171450">
              <a:buFont typeface="Arial" panose="020B0604020202020204" pitchFamily="34" charset="0"/>
              <a:buChar char="•"/>
            </a:pPr>
            <a:r>
              <a:rPr lang="en-AU" dirty="0"/>
              <a:t>A performance-based code aims to allow for </a:t>
            </a:r>
            <a:r>
              <a:rPr lang="en-AU" b="1" dirty="0"/>
              <a:t>flexibility</a:t>
            </a:r>
            <a:r>
              <a:rPr lang="en-AU" dirty="0"/>
              <a:t> in approaches, to satisfy the Performance Requirements.</a:t>
            </a:r>
          </a:p>
          <a:p>
            <a:pPr marL="171450" indent="-171450">
              <a:buFont typeface="Arial" panose="020B0604020202020204" pitchFamily="34" charset="0"/>
              <a:buChar char="•"/>
            </a:pPr>
            <a:r>
              <a:rPr lang="en-AU" dirty="0"/>
              <a:t>So there are </a:t>
            </a:r>
            <a:r>
              <a:rPr lang="en-AU" b="1" dirty="0"/>
              <a:t>multiple ways to comply</a:t>
            </a:r>
            <a:r>
              <a:rPr lang="en-AU" dirty="0"/>
              <a:t> with relevant Performance Requirements in the NCC.</a:t>
            </a:r>
          </a:p>
          <a:p>
            <a:pPr marL="171450" indent="-171450">
              <a:buFont typeface="Arial" panose="020B0604020202020204" pitchFamily="34" charset="0"/>
              <a:buChar char="•"/>
            </a:pPr>
            <a:r>
              <a:rPr lang="en-AU" dirty="0"/>
              <a:t>One way is to use the </a:t>
            </a:r>
            <a:r>
              <a:rPr lang="en-AU" b="1" dirty="0" smtClean="0"/>
              <a:t>DTS </a:t>
            </a:r>
            <a:r>
              <a:rPr lang="en-AU" b="1" dirty="0"/>
              <a:t>Provisions</a:t>
            </a:r>
            <a:r>
              <a:rPr lang="en-AU" dirty="0"/>
              <a:t> which are documented within the NCC </a:t>
            </a:r>
            <a:r>
              <a:rPr lang="en-AU" dirty="0" smtClean="0"/>
              <a:t>Volumes</a:t>
            </a:r>
            <a:r>
              <a:rPr lang="en-AU" dirty="0"/>
              <a:t>. The </a:t>
            </a:r>
            <a:r>
              <a:rPr lang="en-AU" dirty="0" smtClean="0"/>
              <a:t>DTS </a:t>
            </a:r>
            <a:r>
              <a:rPr lang="en-AU" dirty="0"/>
              <a:t>Provisions are “deemed” to comply with the Performance Requirements. They are typically referred to as DTS Provisions. (“Deemed” is a legally precise word that essentially means “considered to be”.) </a:t>
            </a:r>
            <a:endParaRPr lang="en-AU" dirty="0" smtClean="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DTS Provisions:</a:t>
            </a:r>
          </a:p>
          <a:p>
            <a:pPr marL="628650" lvl="1" indent="-171450">
              <a:buFont typeface="Arial" panose="020B0604020202020204" pitchFamily="34" charset="0"/>
              <a:buChar char="•"/>
            </a:pPr>
            <a:r>
              <a:rPr lang="en-AU" dirty="0"/>
              <a:t>Generally involve building or installing an element in line with the requirements of an Australian Standard or a similar referenced document, or using a well-known, well-accepted practice. </a:t>
            </a:r>
          </a:p>
          <a:p>
            <a:pPr marL="628650" lvl="1" indent="-171450">
              <a:buFont typeface="Arial" panose="020B0604020202020204" pitchFamily="34" charset="0"/>
              <a:buChar char="•"/>
            </a:pPr>
            <a:r>
              <a:rPr lang="en-AU" dirty="0"/>
              <a:t>Typically reflect pretty standard ways of doing things that most designers, builders and</a:t>
            </a:r>
            <a:r>
              <a:rPr lang="en-AU" baseline="0" dirty="0"/>
              <a:t> plumbers </a:t>
            </a:r>
            <a:r>
              <a:rPr lang="en-AU" dirty="0"/>
              <a:t>will be aware of. </a:t>
            </a:r>
          </a:p>
          <a:p>
            <a:pPr marL="628650" lvl="1" indent="-171450">
              <a:buFont typeface="Arial" panose="020B0604020202020204" pitchFamily="34" charset="0"/>
              <a:buChar char="•"/>
            </a:pPr>
            <a:r>
              <a:rPr lang="en-AU" dirty="0"/>
              <a:t>Tend to reference known materials, techniques and processes</a:t>
            </a:r>
            <a:r>
              <a:rPr lang="en-AU" dirty="0" smtClean="0"/>
              <a:t>.</a:t>
            </a:r>
          </a:p>
          <a:p>
            <a:pPr marL="62865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DTS Provisions may </a:t>
            </a:r>
            <a:r>
              <a:rPr lang="en-AU" b="1" dirty="0"/>
              <a:t>provide a straightforward way</a:t>
            </a:r>
            <a:r>
              <a:rPr lang="en-AU" dirty="0"/>
              <a:t> to comply with the Performance Requirements. BUT, they </a:t>
            </a:r>
            <a:r>
              <a:rPr lang="en-AU" b="1" dirty="0"/>
              <a:t>have</a:t>
            </a:r>
            <a:r>
              <a:rPr lang="en-AU" dirty="0"/>
              <a:t> </a:t>
            </a:r>
            <a:r>
              <a:rPr lang="en-AU" b="1" dirty="0"/>
              <a:t>little flexibility and can limit innovation</a:t>
            </a:r>
            <a:r>
              <a:rPr lang="en-AU" dirty="0"/>
              <a:t> because they specify in detail how things need to be done.</a:t>
            </a:r>
          </a:p>
          <a:p>
            <a:pPr marL="171450" indent="-171450">
              <a:buFont typeface="Arial" panose="020B0604020202020204" pitchFamily="34" charset="0"/>
              <a:buChar char="•"/>
            </a:pPr>
            <a:r>
              <a:rPr lang="en-AU" dirty="0"/>
              <a:t>When designers,</a:t>
            </a:r>
            <a:r>
              <a:rPr lang="en-AU" baseline="0" dirty="0"/>
              <a:t> </a:t>
            </a:r>
            <a:r>
              <a:rPr lang="en-AU" dirty="0"/>
              <a:t>builders or plumbers want to do something different, they often need to look beyond the DTS Solutions, to formulate a compliance solution especially designed for the particular building. This is known as a</a:t>
            </a:r>
            <a:r>
              <a:rPr lang="en-AU" b="1" dirty="0"/>
              <a:t> Performance Solution</a:t>
            </a:r>
            <a:r>
              <a:rPr lang="en-AU" dirty="0"/>
              <a:t> = a </a:t>
            </a:r>
            <a:r>
              <a:rPr lang="en-AU" dirty="0" smtClean="0"/>
              <a:t>Compliance </a:t>
            </a:r>
            <a:r>
              <a:rPr lang="en-AU" dirty="0"/>
              <a:t>S</a:t>
            </a:r>
            <a:r>
              <a:rPr lang="en-AU" dirty="0" smtClean="0"/>
              <a:t>olution </a:t>
            </a:r>
            <a:r>
              <a:rPr lang="en-AU" dirty="0"/>
              <a:t>that demonstrates how a particular building complies with the relevant Performance Requirements without using the DTS Provisions in the NCC. </a:t>
            </a:r>
          </a:p>
          <a:p>
            <a:pPr marL="171450" indent="-171450">
              <a:buFont typeface="Arial" panose="020B0604020202020204" pitchFamily="34" charset="0"/>
              <a:buChar char="•"/>
            </a:pPr>
            <a:r>
              <a:rPr lang="en-AU" dirty="0"/>
              <a:t>A Performance Solution can have many elements and can make use of a wide range of materials, techniques and processes, as long as it demonstrates clearly that these comply with the relevant Performance Requirements. So, Performance Solutions can </a:t>
            </a:r>
            <a:r>
              <a:rPr lang="en-AU" b="1" dirty="0"/>
              <a:t>provide the flexibility and innovation</a:t>
            </a:r>
            <a:r>
              <a:rPr lang="en-AU" dirty="0"/>
              <a:t> that a performance-based code seeks to allow.</a:t>
            </a:r>
          </a:p>
          <a:p>
            <a:pPr marL="171450" indent="-171450">
              <a:buFont typeface="Arial" panose="020B0604020202020204" pitchFamily="34" charset="0"/>
              <a:buChar char="•"/>
            </a:pPr>
            <a:r>
              <a:rPr lang="en-AU" dirty="0"/>
              <a:t>However, creating a unique Performance Solution for every single aspect of a project, i.e. for every single applicable Performance Requirement, may be </a:t>
            </a:r>
            <a:r>
              <a:rPr lang="en-AU" b="1" dirty="0"/>
              <a:t>time consuming</a:t>
            </a:r>
            <a:r>
              <a:rPr lang="en-AU" dirty="0"/>
              <a:t>. Often, a designer, builder or plumber will </a:t>
            </a:r>
            <a:r>
              <a:rPr lang="en-AU" b="1" dirty="0"/>
              <a:t>use DTS Solutions and Performance Solutions, in combination</a:t>
            </a:r>
            <a:r>
              <a:rPr lang="en-AU" dirty="0"/>
              <a:t>. </a:t>
            </a:r>
          </a:p>
          <a:p>
            <a:pPr marL="171450" indent="-171450">
              <a:buFont typeface="Arial" panose="020B0604020202020204" pitchFamily="34" charset="0"/>
              <a:buChar char="•"/>
            </a:pPr>
            <a:r>
              <a:rPr lang="en-AU" dirty="0"/>
              <a:t>For example, they might use the DTS Provisions for straightforward aspects of the build which are to be completed using standard materials and building processes. But they would use a Performance Solution for other aspects where they want to use non-standard materials or processes or achieve an unusual result in terms of either the aesthetics, the function or the performance of the building. </a:t>
            </a:r>
            <a:endParaRPr lang="en-AU" dirty="0" smtClean="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This could mean: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Using a DTS Solution to comply with one aspect of an individual Performance Requirement and a Performance Solution to comply with another aspect of the same Performance Requirement.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Using a DTS Solution to meet some Performance Requirements in one Part and Performance Solutions for other Performance Requirements in the same Part.</a:t>
            </a:r>
          </a:p>
          <a:p>
            <a:pPr marL="628650" lvl="1" indent="-171450">
              <a:buFont typeface="Arial" panose="020B0604020202020204" pitchFamily="34" charset="0"/>
              <a:buChar char="•"/>
            </a:pPr>
            <a:r>
              <a:rPr lang="en-AU" dirty="0"/>
              <a:t>Using a DTS Solution to meet all of the Performance Requirements in one or more Parts of the relevant volume, and using a Performance Solution to meet all the Performance Requirements in other Parts of the relevant volume.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2873168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5761037"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5"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Tree>
    <p:custDataLst>
      <p:tags r:id="rId1"/>
    </p:custDataLst>
    <p:extLst>
      <p:ext uri="{BB962C8B-B14F-4D97-AF65-F5344CB8AC3E}">
        <p14:creationId xmlns:p14="http://schemas.microsoft.com/office/powerpoint/2010/main" val="11624861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pic>
        <p:nvPicPr>
          <p:cNvPr id="4"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Tree>
    <p:custDataLst>
      <p:tags r:id="rId1"/>
    </p:custDataLst>
    <p:extLst>
      <p:ext uri="{BB962C8B-B14F-4D97-AF65-F5344CB8AC3E}">
        <p14:creationId xmlns:p14="http://schemas.microsoft.com/office/powerpoint/2010/main" val="18292163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76547" y="713639"/>
            <a:ext cx="5167896" cy="1203754"/>
            <a:chOff x="676547" y="713639"/>
            <a:chExt cx="5167896" cy="1203754"/>
          </a:xfrm>
        </p:grpSpPr>
        <p:pic>
          <p:nvPicPr>
            <p:cNvPr id="11" name="Picture 10">
              <a:extLst>
                <a:ext uri="{FF2B5EF4-FFF2-40B4-BE49-F238E27FC236}">
                  <a16:creationId xmlns="" xmlns:a16="http://schemas.microsoft.com/office/drawing/2014/main"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547" y="756689"/>
              <a:ext cx="1138083"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a:extLst>
                <a:ext uri="{FF2B5EF4-FFF2-40B4-BE49-F238E27FC236}">
                  <a16:creationId xmlns="" xmlns:a16="http://schemas.microsoft.com/office/drawing/2014/main" id="{2B339079-4009-400B-87E5-7869B2825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6449" y="2067325"/>
              <a:ext cx="1138083"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a:extLst>
                <a:ext uri="{FF2B5EF4-FFF2-40B4-BE49-F238E27FC236}">
                  <a16:creationId xmlns="" xmlns:a16="http://schemas.microsoft.com/office/drawing/2014/main" id="{AE541C17-5EC9-4ED5-A2DE-443C21FD9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498" y="3427878"/>
              <a:ext cx="1138083"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67895" cy="1188000"/>
            <a:chOff x="651589" y="4761135"/>
            <a:chExt cx="5167895"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a:extLst>
                <a:ext uri="{FF2B5EF4-FFF2-40B4-BE49-F238E27FC236}">
                  <a16:creationId xmlns="" xmlns:a16="http://schemas.microsoft.com/office/drawing/2014/main" id="{02FC2A78-319A-4FAE-88CA-7A84785D0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401" y="4788431"/>
              <a:ext cx="1138083" cy="1138083"/>
            </a:xfrm>
            <a:prstGeom prst="rect">
              <a:avLst/>
            </a:prstGeom>
          </p:spPr>
        </p:pic>
      </p:grpSp>
      <p:grpSp>
        <p:nvGrpSpPr>
          <p:cNvPr id="2" name="Logo Group">
            <a:extLst>
              <a:ext uri="{FF2B5EF4-FFF2-40B4-BE49-F238E27FC236}">
                <a16:creationId xmlns="" xmlns:a16="http://schemas.microsoft.com/office/drawing/2014/main" id="{02AB6868-BD6C-434E-A43B-35E5BD57B0EF}"/>
              </a:ext>
            </a:extLst>
          </p:cNvPr>
          <p:cNvGrpSpPr/>
          <p:nvPr userDrawn="1"/>
        </p:nvGrpSpPr>
        <p:grpSpPr>
          <a:xfrm>
            <a:off x="6749145" y="4818030"/>
            <a:ext cx="4356902" cy="1217008"/>
            <a:chOff x="6779174" y="4930723"/>
            <a:chExt cx="4356902" cy="1217008"/>
          </a:xfrm>
        </p:grpSpPr>
        <p:pic>
          <p:nvPicPr>
            <p:cNvPr id="33" name="Volume One Logo">
              <a:extLst>
                <a:ext uri="{FF2B5EF4-FFF2-40B4-BE49-F238E27FC236}">
                  <a16:creationId xmlns="" xmlns:a16="http://schemas.microsoft.com/office/drawing/2014/main" id="{656C93CD-BA91-40CD-9A99-6C5B4CC2B6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79174" y="4963366"/>
              <a:ext cx="1184365" cy="1184365"/>
            </a:xfrm>
            <a:prstGeom prst="rect">
              <a:avLst/>
            </a:prstGeom>
          </p:spPr>
        </p:pic>
        <p:pic>
          <p:nvPicPr>
            <p:cNvPr id="41" name="Volume Two Logo">
              <a:extLst>
                <a:ext uri="{FF2B5EF4-FFF2-40B4-BE49-F238E27FC236}">
                  <a16:creationId xmlns="" xmlns:a16="http://schemas.microsoft.com/office/drawing/2014/main" id="{7BAEB512-3F86-4B4B-B4D1-31ECF25022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98965" y="4930723"/>
              <a:ext cx="1210491" cy="1210491"/>
            </a:xfrm>
            <a:prstGeom prst="rect">
              <a:avLst/>
            </a:prstGeom>
          </p:spPr>
        </p:pic>
        <p:pic>
          <p:nvPicPr>
            <p:cNvPr id="42" name="Volume Three Logo">
              <a:extLst>
                <a:ext uri="{FF2B5EF4-FFF2-40B4-BE49-F238E27FC236}">
                  <a16:creationId xmlns="" xmlns:a16="http://schemas.microsoft.com/office/drawing/2014/main" id="{B3ED102E-638D-4027-BE3E-BE299E3BF4A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31675" y="4937814"/>
              <a:ext cx="1204401" cy="1204401"/>
            </a:xfrm>
            <a:prstGeom prst="rect">
              <a:avLst/>
            </a:prstGeom>
          </p:spPr>
        </p:pic>
      </p:grpSp>
      <p:cxnSp>
        <p:nvCxnSpPr>
          <p:cNvPr id="48" name="Straight Connector 47">
            <a:extLst>
              <a:ext uri="{FF2B5EF4-FFF2-40B4-BE49-F238E27FC236}">
                <a16:creationId xmlns="" xmlns:a16="http://schemas.microsoft.com/office/drawing/2014/main" id="{F969FE4F-4AC7-48FA-93C2-B1333A56B492}"/>
              </a:ext>
            </a:extLst>
          </p:cNvPr>
          <p:cNvCxnSpPr>
            <a:cxnSpLocks/>
          </p:cNvCxnSpPr>
          <p:nvPr userDrawn="1"/>
        </p:nvCxnSpPr>
        <p:spPr>
          <a:xfrm>
            <a:off x="6652298" y="3916450"/>
            <a:ext cx="4683125"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 xmlns:a16="http://schemas.microsoft.com/office/drawing/2014/main" id="{93423113-9E48-4537-BE97-FB8CB2C86676}"/>
              </a:ext>
            </a:extLst>
          </p:cNvPr>
          <p:cNvSpPr>
            <a:spLocks noGrp="1"/>
          </p:cNvSpPr>
          <p:nvPr>
            <p:ph type="body" sz="quarter" idx="10" hasCustomPrompt="1"/>
          </p:nvPr>
        </p:nvSpPr>
        <p:spPr>
          <a:xfrm>
            <a:off x="6652298" y="555179"/>
            <a:ext cx="4683125" cy="3163966"/>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 xmlns:a16="http://schemas.microsoft.com/office/drawing/2014/main" id="{76D11A82-BD37-4D13-BB7C-3D8D766A406F}"/>
              </a:ext>
            </a:extLst>
          </p:cNvPr>
          <p:cNvSpPr txBox="1"/>
          <p:nvPr userDrawn="1"/>
        </p:nvSpPr>
        <p:spPr>
          <a:xfrm>
            <a:off x="8288831"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sp>
        <p:nvSpPr>
          <p:cNvPr id="13"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0"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pic>
        <p:nvPicPr>
          <p:cNvPr id="6" name="Volume One Logo">
            <a:extLst>
              <a:ext uri="{FF2B5EF4-FFF2-40B4-BE49-F238E27FC236}">
                <a16:creationId xmlns="" xmlns:a16="http://schemas.microsoft.com/office/drawing/2014/main" id="{B89A5013-DABC-4F5F-ACA8-674496E9B9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8980" y="2870346"/>
            <a:ext cx="2593451" cy="2593451"/>
          </a:xfrm>
          <a:prstGeom prst="rect">
            <a:avLst/>
          </a:prstGeom>
        </p:spPr>
      </p:pic>
      <p:pic>
        <p:nvPicPr>
          <p:cNvPr id="12" name="Volume Two Logo">
            <a:extLst>
              <a:ext uri="{FF2B5EF4-FFF2-40B4-BE49-F238E27FC236}">
                <a16:creationId xmlns="" xmlns:a16="http://schemas.microsoft.com/office/drawing/2014/main" id="{DBDDCF4B-5DD8-4960-90E5-C67DE5E079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03318" y="2863328"/>
            <a:ext cx="2593452" cy="2593452"/>
          </a:xfrm>
          <a:prstGeom prst="rect">
            <a:avLst/>
          </a:prstGeom>
        </p:spPr>
      </p:pic>
      <p:pic>
        <p:nvPicPr>
          <p:cNvPr id="11" name="Volume Three Logo">
            <a:extLst>
              <a:ext uri="{FF2B5EF4-FFF2-40B4-BE49-F238E27FC236}">
                <a16:creationId xmlns="" xmlns:a16="http://schemas.microsoft.com/office/drawing/2014/main" id="{C7E61D5D-BDE5-4537-B3C6-7A5BC280A62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45642" y="2847550"/>
            <a:ext cx="2646173" cy="2646173"/>
          </a:xfrm>
          <a:prstGeom prst="rect">
            <a:avLst/>
          </a:prstGeom>
        </p:spPr>
      </p:pic>
    </p:spTree>
    <p:custDataLst>
      <p:tags r:id="rId1"/>
    </p:custDataLst>
    <p:extLst>
      <p:ext uri="{BB962C8B-B14F-4D97-AF65-F5344CB8AC3E}">
        <p14:creationId xmlns:p14="http://schemas.microsoft.com/office/powerpoint/2010/main" val="4974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 xmlns:a16="http://schemas.microsoft.com/office/drawing/2014/main" id="{082AA8BB-477A-499A-B7D8-A44C06777F17}"/>
              </a:ext>
            </a:extLst>
          </p:cNvPr>
          <p:cNvSpPr>
            <a:spLocks noGrp="1"/>
          </p:cNvSpPr>
          <p:nvPr>
            <p:ph type="body" sz="quarter" idx="10" hasCustomPrompt="1"/>
          </p:nvPr>
        </p:nvSpPr>
        <p:spPr>
          <a:xfrm>
            <a:off x="6674070" y="555175"/>
            <a:ext cx="4683125" cy="3163970"/>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 xmlns:a16="http://schemas.microsoft.com/office/drawing/2014/main" id="{91ADC937-95B5-426A-BDA6-A3A25FC8DEAE}"/>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pic>
        <p:nvPicPr>
          <p:cNvPr id="31" name="Volume One icon" descr="Icon&#10;&#10;Description automatically generated">
            <a:extLst>
              <a:ext uri="{FF2B5EF4-FFF2-40B4-BE49-F238E27FC236}">
                <a16:creationId xmlns="" xmlns:a16="http://schemas.microsoft.com/office/drawing/2014/main" id="{1144ECF1-30E3-4F94-ADFB-809A1FD39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0" r="6" b="2027"/>
          <a:stretch/>
        </p:blipFill>
        <p:spPr>
          <a:xfrm>
            <a:off x="8435037" y="4880279"/>
            <a:ext cx="1161189" cy="11124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 xmlns:a16="http://schemas.microsoft.com/office/drawing/2014/main"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pic>
        <p:nvPicPr>
          <p:cNvPr id="9" name="Volume One Logo" descr="Volume One icon">
            <a:extLst>
              <a:ext uri="{FF2B5EF4-FFF2-40B4-BE49-F238E27FC236}">
                <a16:creationId xmlns="" xmlns:a16="http://schemas.microsoft.com/office/drawing/2014/main" id="{CB3830D5-76FD-4926-8E71-B880DDF59B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4" name="Volume Two Logo" descr="Volume Two icon">
            <a:extLst>
              <a:ext uri="{FF2B5EF4-FFF2-40B4-BE49-F238E27FC236}">
                <a16:creationId xmlns="" xmlns:a16="http://schemas.microsoft.com/office/drawing/2014/main" id="{5DCA19E3-EAE3-449A-88D4-6D8EE28EBAC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a:extLst>
              <a:ext uri="{FF2B5EF4-FFF2-40B4-BE49-F238E27FC236}">
                <a16:creationId xmlns="" xmlns:a16="http://schemas.microsoft.com/office/drawing/2014/main" id="{CBBCCEDC-7B65-41A6-88F8-E300DDB4D78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 xmlns:a16="http://schemas.microsoft.com/office/drawing/2014/main"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906237"/>
            <a:ext cx="1080000" cy="1113395"/>
          </a:xfrm>
          <a:prstGeom prst="rect">
            <a:avLst/>
          </a:prstGeom>
        </p:spPr>
      </p:pic>
      <p:cxnSp>
        <p:nvCxnSpPr>
          <p:cNvPr id="39" name="Straight Connector 38">
            <a:extLst>
              <a:ext uri="{FF2B5EF4-FFF2-40B4-BE49-F238E27FC236}">
                <a16:creationId xmlns="" xmlns:a16="http://schemas.microsoft.com/office/drawing/2014/main" id="{B293FB77-C16E-46CF-8CDC-005A2CD4DF5F}"/>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5DE4E80C-6AFC-4FD4-9FFA-38744967D1A3}"/>
              </a:ext>
            </a:extLst>
          </p:cNvPr>
          <p:cNvSpPr>
            <a:spLocks noGrp="1"/>
          </p:cNvSpPr>
          <p:nvPr>
            <p:ph type="body" sz="quarter" idx="10" hasCustomPrompt="1"/>
          </p:nvPr>
        </p:nvSpPr>
        <p:spPr>
          <a:xfrm>
            <a:off x="6674070" y="566061"/>
            <a:ext cx="4683125" cy="3153084"/>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E8EF219C-39A1-4D3A-8EA4-94D70AADD3B2}"/>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Logo" descr="NCC Volume Two Logo. A stylised house in bright red.">
            <a:extLst>
              <a:ext uri="{FF2B5EF4-FFF2-40B4-BE49-F238E27FC236}">
                <a16:creationId xmlns="" xmlns:a16="http://schemas.microsoft.com/office/drawing/2014/main" id="{D18EBA45-13F9-4B66-AB74-B13D2CC452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pic>
        <p:nvPicPr>
          <p:cNvPr id="9" name="Volume One Logo" descr="Volume One icon">
            <a:extLst>
              <a:ext uri="{FF2B5EF4-FFF2-40B4-BE49-F238E27FC236}">
                <a16:creationId xmlns="" xmlns:a16="http://schemas.microsoft.com/office/drawing/2014/main" id="{76BDEF9D-2610-44D6-B71A-B3DABC16E3B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4" name="Volume Two Logo" descr="Volume Two icon">
            <a:extLst>
              <a:ext uri="{FF2B5EF4-FFF2-40B4-BE49-F238E27FC236}">
                <a16:creationId xmlns="" xmlns:a16="http://schemas.microsoft.com/office/drawing/2014/main" id="{4B003636-5D59-48E7-983C-B30421BDDD3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 xmlns:a16="http://schemas.microsoft.com/office/drawing/2014/main" id="{ED82B860-1B34-4DC4-9FB6-CB764C3D435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descr="Icon&#10;&#10;Description automatically generated">
            <a:extLst>
              <a:ext uri="{FF2B5EF4-FFF2-40B4-BE49-F238E27FC236}">
                <a16:creationId xmlns="" xmlns:a16="http://schemas.microsoft.com/office/drawing/2014/main" id="{A35C43B3-F8F6-4913-9806-26CA25B45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b="3911"/>
          <a:stretch/>
        </p:blipFill>
        <p:spPr>
          <a:xfrm>
            <a:off x="8487700" y="4933066"/>
            <a:ext cx="1080000" cy="1037841"/>
          </a:xfrm>
          <a:prstGeom prst="rect">
            <a:avLst/>
          </a:prstGeom>
        </p:spPr>
      </p:pic>
      <p:cxnSp>
        <p:nvCxnSpPr>
          <p:cNvPr id="39" name="Straight Connector 38">
            <a:extLst>
              <a:ext uri="{FF2B5EF4-FFF2-40B4-BE49-F238E27FC236}">
                <a16:creationId xmlns="" xmlns:a16="http://schemas.microsoft.com/office/drawing/2014/main" id="{9A7CD7DF-4FF0-4132-8B9A-48280D79DE4F}"/>
              </a:ext>
            </a:extLst>
          </p:cNvPr>
          <p:cNvCxnSpPr>
            <a:cxnSpLocks/>
          </p:cNvCxnSpPr>
          <p:nvPr userDrawn="1"/>
        </p:nvCxnSpPr>
        <p:spPr>
          <a:xfrm>
            <a:off x="6652298" y="3916450"/>
            <a:ext cx="471578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7A71E773-6C4D-481A-898C-26074CBE6872}"/>
              </a:ext>
            </a:extLst>
          </p:cNvPr>
          <p:cNvSpPr>
            <a:spLocks noGrp="1"/>
          </p:cNvSpPr>
          <p:nvPr>
            <p:ph type="body" sz="quarter" idx="10" hasCustomPrompt="1"/>
          </p:nvPr>
        </p:nvSpPr>
        <p:spPr>
          <a:xfrm>
            <a:off x="6684956" y="555177"/>
            <a:ext cx="4683125" cy="3163968"/>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B1CD21DC-884C-45D4-A37A-C90A31A03233}"/>
              </a:ext>
            </a:extLst>
          </p:cNvPr>
          <p:cNvSpPr txBox="1"/>
          <p:nvPr userDrawn="1"/>
        </p:nvSpPr>
        <p:spPr>
          <a:xfrm>
            <a:off x="8321489"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dissolv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4" name="Title logo" descr="NCC Volume 3 Logo. A stylised tap with a drop of water falling from it, in bright green.">
            <a:extLst>
              <a:ext uri="{FF2B5EF4-FFF2-40B4-BE49-F238E27FC236}">
                <a16:creationId xmlns="" xmlns:a16="http://schemas.microsoft.com/office/drawing/2014/main" id="{1EF8326A-463F-4E09-B382-C12145DC007B}"/>
              </a:ext>
              <a:ext uri="{C183D7F6-B498-43B3-948B-1728B52AA6E4}">
                <adec:decorative xmlns=""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pic>
        <p:nvPicPr>
          <p:cNvPr id="9" name="Volume One Logo" descr="Volume One icon">
            <a:extLst>
              <a:ext uri="{FF2B5EF4-FFF2-40B4-BE49-F238E27FC236}">
                <a16:creationId xmlns="" xmlns:a16="http://schemas.microsoft.com/office/drawing/2014/main" id="{1731123D-61AD-4594-99F1-097E4D423A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3" name="Volume Two Logo" descr="Volume Two icon">
            <a:extLst>
              <a:ext uri="{FF2B5EF4-FFF2-40B4-BE49-F238E27FC236}">
                <a16:creationId xmlns="" xmlns:a16="http://schemas.microsoft.com/office/drawing/2014/main" id="{200A38D2-4D8E-4FC6-AB43-5F1F5DFC28F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 xmlns:a16="http://schemas.microsoft.com/office/drawing/2014/main" id="{B275588B-6871-4398-BBA3-9E05C6704A8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56914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8" name="Footer Placeholder 7">
            <a:extLst>
              <a:ext uri="{FF2B5EF4-FFF2-40B4-BE49-F238E27FC236}">
                <a16:creationId xmlns="" xmlns:a16="http://schemas.microsoft.com/office/drawing/2014/main"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56916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4" name="Footer Placeholder 3">
            <a:extLst>
              <a:ext uri="{FF2B5EF4-FFF2-40B4-BE49-F238E27FC236}">
                <a16:creationId xmlns="" xmlns:a16="http://schemas.microsoft.com/office/drawing/2014/main"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48403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3" name="Footer Placeholder 2">
            <a:extLst>
              <a:ext uri="{FF2B5EF4-FFF2-40B4-BE49-F238E27FC236}">
                <a16:creationId xmlns="" xmlns:a16="http://schemas.microsoft.com/office/drawing/2014/main"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6471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60437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64774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22235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equal columns no animations">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2 equal columns no animations</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Tree>
    <p:custDataLst>
      <p:tags r:id="rId1"/>
    </p:custDataLst>
    <p:extLst>
      <p:ext uri="{BB962C8B-B14F-4D97-AF65-F5344CB8AC3E}">
        <p14:creationId xmlns:p14="http://schemas.microsoft.com/office/powerpoint/2010/main" val="14829785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8755" y="0"/>
            <a:ext cx="1620000" cy="1620000"/>
          </a:xfrm>
          <a:prstGeom prst="rect">
            <a:avLst/>
          </a:prstGeom>
        </p:spPr>
      </p:pic>
    </p:spTree>
    <p:custDataLst>
      <p:tags r:id="rId1"/>
    </p:custDataLst>
    <p:extLst>
      <p:ext uri="{BB962C8B-B14F-4D97-AF65-F5344CB8AC3E}">
        <p14:creationId xmlns:p14="http://schemas.microsoft.com/office/powerpoint/2010/main" val="1777402128"/>
      </p:ext>
    </p:extLst>
  </p:cSld>
  <p:clrMapOvr>
    <a:masterClrMapping/>
  </p:clrMapOvr>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92B437D0-5019-404C-A3E6-588F0645F4AA}"/>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8"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unequal columns no animations">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92B437D0-5019-404C-A3E6-588F0645F4AA}"/>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Uneven 2 columns no animations</a:t>
            </a:r>
          </a:p>
        </p:txBody>
      </p: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8"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Tree>
    <p:custDataLst>
      <p:tags r:id="rId1"/>
    </p:custDataLst>
    <p:extLst>
      <p:ext uri="{BB962C8B-B14F-4D97-AF65-F5344CB8AC3E}">
        <p14:creationId xmlns:p14="http://schemas.microsoft.com/office/powerpoint/2010/main" val="1925026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9"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no animations">
    <p:spTree>
      <p:nvGrpSpPr>
        <p:cNvPr id="1" name=""/>
        <p:cNvGrpSpPr/>
        <p:nvPr/>
      </p:nvGrpSpPr>
      <p:grpSpPr>
        <a:xfrm>
          <a:off x="0" y="0"/>
          <a:ext cx="0" cy="0"/>
          <a:chOff x="0" y="0"/>
          <a:chExt cx="0" cy="0"/>
        </a:xfrm>
      </p:grpSpPr>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3 blocks no animations</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9"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Tree>
    <p:custDataLst>
      <p:tags r:id="rId1"/>
    </p:custDataLst>
    <p:extLst>
      <p:ext uri="{BB962C8B-B14F-4D97-AF65-F5344CB8AC3E}">
        <p14:creationId xmlns:p14="http://schemas.microsoft.com/office/powerpoint/2010/main" val="34413212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block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2"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locks no animations">
    <p:spTree>
      <p:nvGrpSpPr>
        <p:cNvPr id="1" name=""/>
        <p:cNvGrpSpPr/>
        <p:nvPr/>
      </p:nvGrpSpPr>
      <p:grpSpPr>
        <a:xfrm>
          <a:off x="0" y="0"/>
          <a:ext cx="0" cy="0"/>
          <a:chOff x="0" y="0"/>
          <a:chExt cx="0" cy="0"/>
        </a:xfrm>
      </p:grpSpPr>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4 blocks no animations</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2"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Tree>
    <p:custDataLst>
      <p:tags r:id="rId1"/>
    </p:custDataLst>
    <p:extLst>
      <p:ext uri="{BB962C8B-B14F-4D97-AF65-F5344CB8AC3E}">
        <p14:creationId xmlns:p14="http://schemas.microsoft.com/office/powerpoint/2010/main" val="42506615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2"/>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838" r:id="rId3"/>
    <p:sldLayoutId id="2147483781" r:id="rId4"/>
    <p:sldLayoutId id="2147483839" r:id="rId5"/>
    <p:sldLayoutId id="2147483782" r:id="rId6"/>
    <p:sldLayoutId id="2147483840" r:id="rId7"/>
    <p:sldLayoutId id="2147483783" r:id="rId8"/>
    <p:sldLayoutId id="2147483841" r:id="rId9"/>
    <p:sldLayoutId id="2147483791" r:id="rId10"/>
    <p:sldLayoutId id="2147483778" r:id="rId11"/>
    <p:sldLayoutId id="2147483792" r:id="rId12"/>
    <p:sldLayoutId id="2147483793" r:id="rId13"/>
    <p:sldLayoutId id="2147483807" r:id="rId14"/>
    <p:sldLayoutId id="2147483808" r:id="rId15"/>
    <p:sldLayoutId id="2147483822" r:id="rId16"/>
    <p:sldLayoutId id="2147483823" r:id="rId17"/>
    <p:sldLayoutId id="2147483837"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842"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26.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35.xml"/><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3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4.JPG"/><Relationship Id="rId2" Type="http://schemas.openxmlformats.org/officeDocument/2006/relationships/slideLayout" Target="../slideLayouts/slideLayout10.xml"/><Relationship Id="rId1" Type="http://schemas.openxmlformats.org/officeDocument/2006/relationships/tags" Target="../tags/tag38.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4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notesSlide" Target="../notesSlides/notesSlide3.xml"/><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slideLayout" Target="../slideLayouts/slideLayout30.xml"/><Relationship Id="rId16" Type="http://schemas.openxmlformats.org/officeDocument/2006/relationships/image" Target="../media/image29.jpeg"/><Relationship Id="rId1" Type="http://schemas.openxmlformats.org/officeDocument/2006/relationships/tags" Target="../tags/tag28.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2.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7.xml"/><Relationship Id="rId7" Type="http://schemas.openxmlformats.org/officeDocument/2006/relationships/image" Target="../media/image37.JPG"/><Relationship Id="rId2" Type="http://schemas.openxmlformats.org/officeDocument/2006/relationships/slideLayout" Target="../slideLayouts/slideLayout10.xml"/><Relationship Id="rId1" Type="http://schemas.openxmlformats.org/officeDocument/2006/relationships/tags" Target="../tags/tag3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 Id="rId9" Type="http://schemas.openxmlformats.org/officeDocument/2006/relationships/image" Target="../media/image3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33.xml"/><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34.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 xmlns:a16="http://schemas.microsoft.com/office/drawing/2014/main" id="{65128F86-7FCB-44AA-B161-CD2E61B0FC0F}"/>
              </a:ext>
            </a:extLst>
          </p:cNvPr>
          <p:cNvSpPr/>
          <p:nvPr/>
        </p:nvSpPr>
        <p:spPr>
          <a:xfrm>
            <a:off x="54428" y="54428"/>
            <a:ext cx="12078142" cy="6749142"/>
          </a:xfrm>
          <a:prstGeom prst="rect">
            <a:avLst/>
          </a:prstGeom>
          <a:solidFill>
            <a:srgbClr val="002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a:extLst>
              <a:ext uri="{FF2B5EF4-FFF2-40B4-BE49-F238E27FC236}">
                <a16:creationId xmlns="" xmlns:a16="http://schemas.microsoft.com/office/drawing/2014/main"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 xmlns:a16="http://schemas.microsoft.com/office/drawing/2014/main" id="{459A67CC-BAC3-4F97-A049-5BF4C6DB28C5}"/>
              </a:ext>
            </a:extLst>
          </p:cNvPr>
          <p:cNvSpPr txBox="1">
            <a:spLocks/>
          </p:cNvSpPr>
          <p:nvPr/>
        </p:nvSpPr>
        <p:spPr>
          <a:xfrm>
            <a:off x="1163779" y="3620097"/>
            <a:ext cx="9650352" cy="17431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Understanding the performance-based code</a:t>
            </a:r>
          </a:p>
        </p:txBody>
      </p:sp>
      <p:cxnSp>
        <p:nvCxnSpPr>
          <p:cNvPr id="6" name="White dividing line">
            <a:extLst>
              <a:ext uri="{FF2B5EF4-FFF2-40B4-BE49-F238E27FC236}">
                <a16:creationId xmlns="" xmlns:a16="http://schemas.microsoft.com/office/drawing/2014/main" id="{FB54B87B-517C-4E02-957B-51C3D0197865}"/>
              </a:ext>
            </a:extLst>
          </p:cNvPr>
          <p:cNvCxnSpPr>
            <a:cxnSpLocks/>
          </p:cNvCxnSpPr>
          <p:nvPr/>
        </p:nvCxnSpPr>
        <p:spPr>
          <a:xfrm>
            <a:off x="1940767" y="5302946"/>
            <a:ext cx="80896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 xmlns:a16="http://schemas.microsoft.com/office/drawing/2014/main" id="{EEC6A751-D267-4DE1-9D51-3E64935CAE0D}"/>
              </a:ext>
            </a:extLst>
          </p:cNvPr>
          <p:cNvSpPr txBox="1">
            <a:spLocks/>
          </p:cNvSpPr>
          <p:nvPr/>
        </p:nvSpPr>
        <p:spPr>
          <a:xfrm>
            <a:off x="1163779" y="5488614"/>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7" name="Picture 6"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79" y="6271063"/>
            <a:ext cx="1126490" cy="393065"/>
          </a:xfrm>
          <a:prstGeom prst="rect">
            <a:avLst/>
          </a:prstGeom>
          <a:noFill/>
          <a:ln>
            <a:noFill/>
          </a:ln>
        </p:spPr>
      </p:pic>
      <p:sp>
        <p:nvSpPr>
          <p:cNvPr id="8" name="TextBox 7"/>
          <p:cNvSpPr txBox="1"/>
          <p:nvPr/>
        </p:nvSpPr>
        <p:spPr>
          <a:xfrm>
            <a:off x="2290269" y="6328246"/>
            <a:ext cx="8887218" cy="276999"/>
          </a:xfrm>
          <a:prstGeom prst="rect">
            <a:avLst/>
          </a:prstGeom>
          <a:noFill/>
        </p:spPr>
        <p:txBody>
          <a:bodyPr wrap="square" rtlCol="0">
            <a:spAutoFit/>
          </a:bodyPr>
          <a:lstStyle/>
          <a:p>
            <a:r>
              <a:rPr lang="en-AU" sz="1200" dirty="0">
                <a:solidFill>
                  <a:schemeClr val="bg1"/>
                </a:solidFill>
              </a:rPr>
              <a:t>© Commonwealth of Australia and the States and Territories of Australia </a:t>
            </a:r>
            <a:r>
              <a:rPr lang="en-AU" sz="1200" dirty="0" smtClean="0">
                <a:solidFill>
                  <a:schemeClr val="bg1"/>
                </a:solidFill>
              </a:rPr>
              <a:t>2022, </a:t>
            </a:r>
            <a:r>
              <a:rPr lang="en-AU" sz="1200" dirty="0">
                <a:solidFill>
                  <a:schemeClr val="bg1"/>
                </a:solidFill>
              </a:rPr>
              <a:t>published by the Australian Building Codes Board</a:t>
            </a:r>
            <a:r>
              <a:rPr lang="en-AU" sz="1200" dirty="0" smtClean="0">
                <a:solidFill>
                  <a:schemeClr val="bg1"/>
                </a:solidFill>
              </a:rPr>
              <a:t>.</a:t>
            </a:r>
            <a:endParaRPr lang="en-AU" sz="1200" dirty="0">
              <a:solidFill>
                <a:schemeClr val="bg1"/>
              </a:solidFill>
            </a:endParaRPr>
          </a:p>
        </p:txBody>
      </p:sp>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p:txBody>
          <a:bodyPr>
            <a:normAutofit/>
          </a:bodyPr>
          <a:lstStyle/>
          <a:p>
            <a:r>
              <a:rPr lang="en-AU" dirty="0"/>
              <a:t>Interpreting DTS Provisions</a:t>
            </a:r>
          </a:p>
        </p:txBody>
      </p:sp>
      <p:sp>
        <p:nvSpPr>
          <p:cNvPr id="4" name="First question">
            <a:extLst>
              <a:ext uri="{FF2B5EF4-FFF2-40B4-BE49-F238E27FC236}">
                <a16:creationId xmlns="" xmlns:a16="http://schemas.microsoft.com/office/drawing/2014/main" id="{5F4D6E97-5544-4873-9068-B78F469FEBFA}"/>
              </a:ext>
            </a:extLst>
          </p:cNvPr>
          <p:cNvSpPr txBox="1">
            <a:spLocks/>
          </p:cNvSpPr>
          <p:nvPr/>
        </p:nvSpPr>
        <p:spPr>
          <a:xfrm>
            <a:off x="342000" y="5410200"/>
            <a:ext cx="11480400" cy="12534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0000"/>
            <a:r>
              <a:rPr lang="en-US" sz="2400" dirty="0"/>
              <a:t>1.	In what different ways can a sanitary compartment be designed to</a:t>
            </a:r>
            <a:br>
              <a:rPr lang="en-US" sz="2400" dirty="0"/>
            </a:br>
            <a:r>
              <a:rPr lang="en-US" sz="2400" dirty="0"/>
              <a:t> 	allow for an unconscious person to be removed?</a:t>
            </a:r>
          </a:p>
        </p:txBody>
      </p:sp>
      <p:sp>
        <p:nvSpPr>
          <p:cNvPr id="5" name="Second question">
            <a:extLst>
              <a:ext uri="{FF2B5EF4-FFF2-40B4-BE49-F238E27FC236}">
                <a16:creationId xmlns="" xmlns:a16="http://schemas.microsoft.com/office/drawing/2014/main" id="{DC741717-180C-48A1-9BE6-59344A186DE8}"/>
              </a:ext>
            </a:extLst>
          </p:cNvPr>
          <p:cNvSpPr txBox="1">
            <a:spLocks/>
          </p:cNvSpPr>
          <p:nvPr/>
        </p:nvSpPr>
        <p:spPr>
          <a:xfrm>
            <a:off x="342000" y="5410200"/>
            <a:ext cx="11480400" cy="12534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0000"/>
            <a:r>
              <a:rPr lang="en-US" sz="2400" dirty="0"/>
              <a:t>2.	How high do the door and partitions of a sanitary compartment </a:t>
            </a:r>
            <a:br>
              <a:rPr lang="en-US" sz="2400" dirty="0"/>
            </a:br>
            <a:r>
              <a:rPr lang="en-US" sz="2400" dirty="0"/>
              <a:t>	need to be?</a:t>
            </a:r>
          </a:p>
        </p:txBody>
      </p:sp>
      <p:sp>
        <p:nvSpPr>
          <p:cNvPr id="9" name="Third question">
            <a:extLst>
              <a:ext uri="{FF2B5EF4-FFF2-40B4-BE49-F238E27FC236}">
                <a16:creationId xmlns="" xmlns:a16="http://schemas.microsoft.com/office/drawing/2014/main" id="{7E7191C2-66ED-4AA8-840F-27A7ACE465E1}"/>
              </a:ext>
            </a:extLst>
          </p:cNvPr>
          <p:cNvSpPr txBox="1">
            <a:spLocks/>
          </p:cNvSpPr>
          <p:nvPr/>
        </p:nvSpPr>
        <p:spPr>
          <a:xfrm>
            <a:off x="342000" y="5295900"/>
            <a:ext cx="11480400" cy="12954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0000"/>
            <a:r>
              <a:rPr lang="en-US" sz="2400" dirty="0"/>
              <a:t>3.	The single sex bathrooms in a high-tech office are designed with floor 	to ceiling partitions and full height doors that will slide up into the roof.</a:t>
            </a:r>
            <a:br>
              <a:rPr lang="en-US" sz="2400" dirty="0"/>
            </a:br>
            <a:r>
              <a:rPr lang="en-US" sz="2400" dirty="0"/>
              <a:t>	Does this design meet the DTS Provisions?</a:t>
            </a:r>
          </a:p>
        </p:txBody>
      </p:sp>
      <p:pic>
        <p:nvPicPr>
          <p:cNvPr id="8" name="DTS Excerpt">
            <a:extLst>
              <a:ext uri="{FF2B5EF4-FFF2-40B4-BE49-F238E27FC236}">
                <a16:creationId xmlns="" xmlns:a16="http://schemas.microsoft.com/office/drawing/2014/main" id="{B78A605F-89D7-4423-BC51-B72EF846B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079" y="1695450"/>
            <a:ext cx="8416841" cy="3467100"/>
          </a:xfrm>
          <a:prstGeom prst="rect">
            <a:avLst/>
          </a:prstGeom>
          <a:ln>
            <a:solidFill>
              <a:srgbClr val="1679A7"/>
            </a:solidFill>
          </a:ln>
        </p:spPr>
      </p:pic>
    </p:spTree>
    <p:custDataLst>
      <p:tags r:id="rId1"/>
    </p:custDataLst>
    <p:extLst>
      <p:ext uri="{BB962C8B-B14F-4D97-AF65-F5344CB8AC3E}">
        <p14:creationId xmlns:p14="http://schemas.microsoft.com/office/powerpoint/2010/main" val="265513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9" grpId="0" animBg="1">
        <p:tmplLst>
          <p:tmpl>
            <p:tnLst>
              <p:par>
                <p:cTn presetID="9"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B6B589D9-8261-4C6C-A6A3-431788591420}"/>
              </a:ext>
            </a:extLst>
          </p:cNvPr>
          <p:cNvSpPr>
            <a:spLocks noGrp="1"/>
          </p:cNvSpPr>
          <p:nvPr>
            <p:ph type="body" sz="quarter" idx="11"/>
          </p:nvPr>
        </p:nvSpPr>
        <p:spPr/>
        <p:txBody>
          <a:bodyPr/>
          <a:lstStyle/>
          <a:p>
            <a:r>
              <a:rPr lang="en-AU" dirty="0"/>
              <a:t>Understanding Performance Solutions</a:t>
            </a:r>
          </a:p>
        </p:txBody>
      </p:sp>
      <p:sp>
        <p:nvSpPr>
          <p:cNvPr id="4" name="Left hand block">
            <a:extLst>
              <a:ext uri="{FF2B5EF4-FFF2-40B4-BE49-F238E27FC236}">
                <a16:creationId xmlns="" xmlns:a16="http://schemas.microsoft.com/office/drawing/2014/main" id="{981C5568-3D8B-479D-9018-8DD90B8746F2}"/>
              </a:ext>
            </a:extLst>
          </p:cNvPr>
          <p:cNvSpPr>
            <a:spLocks noGrp="1"/>
          </p:cNvSpPr>
          <p:nvPr>
            <p:ph type="body" sz="quarter" idx="12"/>
          </p:nvPr>
        </p:nvSpPr>
        <p:spPr/>
        <p:txBody>
          <a:bodyPr>
            <a:noAutofit/>
          </a:bodyPr>
          <a:lstStyle/>
          <a:p>
            <a:r>
              <a:rPr lang="en-AU" dirty="0"/>
              <a:t>Means of meeting the Performance Requirements that </a:t>
            </a:r>
            <a:r>
              <a:rPr lang="en-AU" b="1" dirty="0"/>
              <a:t>doesn’t</a:t>
            </a:r>
            <a:r>
              <a:rPr lang="en-AU" dirty="0"/>
              <a:t> use the DTS Provisions</a:t>
            </a:r>
          </a:p>
          <a:p>
            <a:r>
              <a:rPr lang="en-AU" dirty="0"/>
              <a:t>Gives flexibility to do things differently</a:t>
            </a:r>
          </a:p>
          <a:p>
            <a:r>
              <a:rPr lang="en-AU" dirty="0"/>
              <a:t>Must provide the minimum level required by the relevant Performance Requirements</a:t>
            </a:r>
          </a:p>
        </p:txBody>
      </p:sp>
      <p:sp>
        <p:nvSpPr>
          <p:cNvPr id="3" name="Right hand block">
            <a:extLst>
              <a:ext uri="{FF2B5EF4-FFF2-40B4-BE49-F238E27FC236}">
                <a16:creationId xmlns="" xmlns:a16="http://schemas.microsoft.com/office/drawing/2014/main" id="{CB0EE145-FAD8-43C0-9244-08839EEE6A54}"/>
              </a:ext>
            </a:extLst>
          </p:cNvPr>
          <p:cNvSpPr>
            <a:spLocks noGrp="1"/>
          </p:cNvSpPr>
          <p:nvPr>
            <p:ph type="body" sz="quarter" idx="10"/>
          </p:nvPr>
        </p:nvSpPr>
        <p:spPr/>
        <p:txBody>
          <a:bodyPr>
            <a:noAutofit/>
          </a:bodyPr>
          <a:lstStyle/>
          <a:p>
            <a:r>
              <a:rPr lang="en-AU" dirty="0"/>
              <a:t>Must demonstrate compliance using one or more Assessment Method/s</a:t>
            </a:r>
          </a:p>
          <a:p>
            <a:r>
              <a:rPr lang="en-AU" dirty="0"/>
              <a:t>Compliance is assessed by the appropriate authority </a:t>
            </a:r>
          </a:p>
          <a:p>
            <a:r>
              <a:rPr lang="en-AU" dirty="0"/>
              <a:t>Discuss which Assessment Method/s will be used with the appropriate authority </a:t>
            </a:r>
            <a:r>
              <a:rPr lang="en-AU" b="1" dirty="0"/>
              <a:t>before</a:t>
            </a:r>
            <a:r>
              <a:rPr lang="en-AU" dirty="0"/>
              <a:t> developing a Performance Solution</a:t>
            </a:r>
          </a:p>
        </p:txBody>
      </p:sp>
    </p:spTree>
    <p:custDataLst>
      <p:tags r:id="rId1"/>
    </p:custDataLst>
    <p:extLst>
      <p:ext uri="{BB962C8B-B14F-4D97-AF65-F5344CB8AC3E}">
        <p14:creationId xmlns:p14="http://schemas.microsoft.com/office/powerpoint/2010/main" val="213313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BF573799-6128-4785-81D2-CCB75A1E9210}"/>
              </a:ext>
            </a:extLst>
          </p:cNvPr>
          <p:cNvSpPr>
            <a:spLocks noGrp="1"/>
          </p:cNvSpPr>
          <p:nvPr>
            <p:ph type="body" sz="quarter" idx="11"/>
          </p:nvPr>
        </p:nvSpPr>
        <p:spPr/>
        <p:txBody>
          <a:bodyPr/>
          <a:lstStyle/>
          <a:p>
            <a:r>
              <a:rPr lang="en-AU" dirty="0"/>
              <a:t>Understanding Assessment Methods</a:t>
            </a:r>
          </a:p>
        </p:txBody>
      </p:sp>
      <p:grpSp>
        <p:nvGrpSpPr>
          <p:cNvPr id="21" name="Illustration Layer 1">
            <a:extLst>
              <a:ext uri="{FF2B5EF4-FFF2-40B4-BE49-F238E27FC236}">
                <a16:creationId xmlns="" xmlns:a16="http://schemas.microsoft.com/office/drawing/2014/main" id="{5D636B4C-F0BF-4173-889D-3E8EC69367DA}"/>
              </a:ext>
            </a:extLst>
          </p:cNvPr>
          <p:cNvGrpSpPr/>
          <p:nvPr/>
        </p:nvGrpSpPr>
        <p:grpSpPr>
          <a:xfrm>
            <a:off x="2228645" y="2022436"/>
            <a:ext cx="7576336" cy="4391785"/>
            <a:chOff x="2228645" y="2022436"/>
            <a:chExt cx="7576336" cy="4391785"/>
          </a:xfrm>
        </p:grpSpPr>
        <p:sp>
          <p:nvSpPr>
            <p:cNvPr id="5" name="Compliance requirements">
              <a:extLst>
                <a:ext uri="{FF2B5EF4-FFF2-40B4-BE49-F238E27FC236}">
                  <a16:creationId xmlns="" xmlns:a16="http://schemas.microsoft.com/office/drawing/2014/main" id="{DCE5C2E2-3CBF-41DB-A59A-3ECFF3CAFB5A}"/>
                </a:ext>
              </a:extLst>
            </p:cNvPr>
            <p:cNvSpPr/>
            <p:nvPr/>
          </p:nvSpPr>
          <p:spPr>
            <a:xfrm>
              <a:off x="2305590" y="2322498"/>
              <a:ext cx="1556836" cy="646331"/>
            </a:xfrm>
            <a:prstGeom prst="rect">
              <a:avLst/>
            </a:prstGeom>
          </p:spPr>
          <p:txBody>
            <a:bodyPr wrap="none">
              <a:spAutoFit/>
            </a:bodyPr>
            <a:lstStyle/>
            <a:p>
              <a:pPr algn="ctr"/>
              <a:r>
                <a:rPr lang="en-US" b="1" dirty="0">
                  <a:solidFill>
                    <a:srgbClr val="002E5D"/>
                  </a:solidFill>
                </a:rPr>
                <a:t>Compliance </a:t>
              </a:r>
              <a:br>
                <a:rPr lang="en-US" b="1" dirty="0">
                  <a:solidFill>
                    <a:srgbClr val="002E5D"/>
                  </a:solidFill>
                </a:rPr>
              </a:br>
              <a:r>
                <a:rPr lang="en-US" b="1" dirty="0">
                  <a:solidFill>
                    <a:srgbClr val="002E5D"/>
                  </a:solidFill>
                </a:rPr>
                <a:t>level</a:t>
              </a:r>
              <a:r>
                <a:rPr lang="en-US" dirty="0">
                  <a:solidFill>
                    <a:srgbClr val="002E5D"/>
                  </a:solidFill>
                </a:rPr>
                <a:t> </a:t>
              </a:r>
              <a:endParaRPr lang="en-AU" dirty="0">
                <a:solidFill>
                  <a:srgbClr val="002E5D"/>
                </a:solidFill>
              </a:endParaRPr>
            </a:p>
          </p:txBody>
        </p:sp>
        <p:sp>
          <p:nvSpPr>
            <p:cNvPr id="6" name="Compliance solution">
              <a:extLst>
                <a:ext uri="{FF2B5EF4-FFF2-40B4-BE49-F238E27FC236}">
                  <a16:creationId xmlns="" xmlns:a16="http://schemas.microsoft.com/office/drawing/2014/main" id="{16445761-ACE8-49AD-A711-FE3C261E0B83}"/>
                </a:ext>
              </a:extLst>
            </p:cNvPr>
            <p:cNvSpPr/>
            <p:nvPr/>
          </p:nvSpPr>
          <p:spPr>
            <a:xfrm>
              <a:off x="2228645" y="4345532"/>
              <a:ext cx="1556836" cy="646331"/>
            </a:xfrm>
            <a:prstGeom prst="rect">
              <a:avLst/>
            </a:prstGeom>
          </p:spPr>
          <p:txBody>
            <a:bodyPr wrap="none">
              <a:spAutoFit/>
            </a:bodyPr>
            <a:lstStyle/>
            <a:p>
              <a:pPr algn="ctr"/>
              <a:r>
                <a:rPr lang="en-US" b="1" dirty="0">
                  <a:solidFill>
                    <a:srgbClr val="002E5D"/>
                  </a:solidFill>
                </a:rPr>
                <a:t>Compliance</a:t>
              </a:r>
              <a:r>
                <a:rPr lang="en-US" dirty="0">
                  <a:solidFill>
                    <a:srgbClr val="002E5D"/>
                  </a:solidFill>
                </a:rPr>
                <a:t> </a:t>
              </a:r>
              <a:br>
                <a:rPr lang="en-US" dirty="0">
                  <a:solidFill>
                    <a:srgbClr val="002E5D"/>
                  </a:solidFill>
                </a:rPr>
              </a:br>
              <a:r>
                <a:rPr lang="en-US" b="1" dirty="0">
                  <a:solidFill>
                    <a:srgbClr val="002E5D"/>
                  </a:solidFill>
                </a:rPr>
                <a:t>solutions</a:t>
              </a:r>
              <a:endParaRPr lang="en-AU" b="1" dirty="0">
                <a:solidFill>
                  <a:srgbClr val="002E5D"/>
                </a:solidFill>
              </a:endParaRPr>
            </a:p>
          </p:txBody>
        </p:sp>
        <p:sp>
          <p:nvSpPr>
            <p:cNvPr id="7" name="Evidence of Compliance">
              <a:extLst>
                <a:ext uri="{FF2B5EF4-FFF2-40B4-BE49-F238E27FC236}">
                  <a16:creationId xmlns="" xmlns:a16="http://schemas.microsoft.com/office/drawing/2014/main" id="{FA89AB44-9411-438C-9225-0740189DB140}"/>
                </a:ext>
              </a:extLst>
            </p:cNvPr>
            <p:cNvSpPr/>
            <p:nvPr/>
          </p:nvSpPr>
          <p:spPr>
            <a:xfrm>
              <a:off x="2228645" y="5767890"/>
              <a:ext cx="1544012" cy="646331"/>
            </a:xfrm>
            <a:prstGeom prst="rect">
              <a:avLst/>
            </a:prstGeom>
          </p:spPr>
          <p:txBody>
            <a:bodyPr wrap="none">
              <a:spAutoFit/>
            </a:bodyPr>
            <a:lstStyle/>
            <a:p>
              <a:pPr algn="ctr"/>
              <a:r>
                <a:rPr lang="en-US" b="1" dirty="0">
                  <a:solidFill>
                    <a:srgbClr val="002E5D"/>
                  </a:solidFill>
                </a:rPr>
                <a:t>Evidence of </a:t>
              </a:r>
              <a:br>
                <a:rPr lang="en-US" b="1" dirty="0">
                  <a:solidFill>
                    <a:srgbClr val="002E5D"/>
                  </a:solidFill>
                </a:rPr>
              </a:br>
              <a:r>
                <a:rPr lang="en-US" b="1" dirty="0">
                  <a:solidFill>
                    <a:srgbClr val="002E5D"/>
                  </a:solidFill>
                </a:rPr>
                <a:t>compliance</a:t>
              </a:r>
              <a:endParaRPr lang="en-AU" b="1" dirty="0">
                <a:solidFill>
                  <a:srgbClr val="002E5D"/>
                </a:solidFill>
              </a:endParaRPr>
            </a:p>
          </p:txBody>
        </p:sp>
        <p:pic>
          <p:nvPicPr>
            <p:cNvPr id="8" name="Illustration" title="compliance pathways ">
              <a:extLst>
                <a:ext uri="{FF2B5EF4-FFF2-40B4-BE49-F238E27FC236}">
                  <a16:creationId xmlns="" xmlns:a16="http://schemas.microsoft.com/office/drawing/2014/main" id="{3DBBEA44-2925-47BE-AFDA-617F77197E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17" t="23650" r="19547" b="25606"/>
            <a:stretch/>
          </p:blipFill>
          <p:spPr bwMode="auto">
            <a:xfrm>
              <a:off x="4419947" y="2022436"/>
              <a:ext cx="5385034" cy="315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Assesst methods group">
              <a:extLst>
                <a:ext uri="{FF2B5EF4-FFF2-40B4-BE49-F238E27FC236}">
                  <a16:creationId xmlns="" xmlns:a16="http://schemas.microsoft.com/office/drawing/2014/main" id="{D11CB2FF-F9D1-4D31-85B1-898829727EFB}"/>
                </a:ext>
              </a:extLst>
            </p:cNvPr>
            <p:cNvGrpSpPr/>
            <p:nvPr/>
          </p:nvGrpSpPr>
          <p:grpSpPr>
            <a:xfrm>
              <a:off x="5558337" y="5792244"/>
              <a:ext cx="3176954" cy="592639"/>
              <a:chOff x="4525108" y="5827413"/>
              <a:chExt cx="3176954" cy="592639"/>
            </a:xfrm>
          </p:grpSpPr>
          <p:sp>
            <p:nvSpPr>
              <p:cNvPr id="10" name="Assessment methods">
                <a:extLst>
                  <a:ext uri="{FF2B5EF4-FFF2-40B4-BE49-F238E27FC236}">
                    <a16:creationId xmlns="" xmlns:a16="http://schemas.microsoft.com/office/drawing/2014/main" id="{3ADE77CC-39FD-455D-81BE-F2E1B7445D0C}"/>
                  </a:ext>
                </a:extLst>
              </p:cNvPr>
              <p:cNvSpPr/>
              <p:nvPr/>
            </p:nvSpPr>
            <p:spPr>
              <a:xfrm>
                <a:off x="4614407" y="5970106"/>
                <a:ext cx="2993127" cy="369332"/>
              </a:xfrm>
              <a:prstGeom prst="rect">
                <a:avLst/>
              </a:prstGeom>
            </p:spPr>
            <p:txBody>
              <a:bodyPr wrap="none">
                <a:spAutoFit/>
              </a:bodyPr>
              <a:lstStyle/>
              <a:p>
                <a:r>
                  <a:rPr lang="en-US" b="1" dirty="0"/>
                  <a:t>ASSESSMENT</a:t>
                </a:r>
                <a:r>
                  <a:rPr lang="en-US" dirty="0"/>
                  <a:t> </a:t>
                </a:r>
                <a:r>
                  <a:rPr lang="en-US" b="1" dirty="0"/>
                  <a:t>METHODS</a:t>
                </a:r>
                <a:endParaRPr lang="en-AU" b="1" dirty="0"/>
              </a:p>
            </p:txBody>
          </p:sp>
          <p:sp>
            <p:nvSpPr>
              <p:cNvPr id="11" name="Box">
                <a:extLst>
                  <a:ext uri="{FF2B5EF4-FFF2-40B4-BE49-F238E27FC236}">
                    <a16:creationId xmlns="" xmlns:a16="http://schemas.microsoft.com/office/drawing/2014/main" id="{E73FD21B-3509-4CE8-9953-099040E2F84E}"/>
                  </a:ext>
                </a:extLst>
              </p:cNvPr>
              <p:cNvSpPr/>
              <p:nvPr/>
            </p:nvSpPr>
            <p:spPr>
              <a:xfrm>
                <a:off x="4525108" y="5827413"/>
                <a:ext cx="3176954" cy="592639"/>
              </a:xfrm>
              <a:prstGeom prst="rect">
                <a:avLst/>
              </a:prstGeom>
              <a:noFill/>
              <a:ln w="38100">
                <a:solidFill>
                  <a:srgbClr val="485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Assessment Methods Arrow Group">
              <a:extLst>
                <a:ext uri="{FF2B5EF4-FFF2-40B4-BE49-F238E27FC236}">
                  <a16:creationId xmlns="" xmlns:a16="http://schemas.microsoft.com/office/drawing/2014/main" id="{B02ADCFA-8726-411E-A922-1057AA2B5302}"/>
                </a:ext>
              </a:extLst>
            </p:cNvPr>
            <p:cNvGrpSpPr/>
            <p:nvPr/>
          </p:nvGrpSpPr>
          <p:grpSpPr>
            <a:xfrm>
              <a:off x="5690386" y="5158794"/>
              <a:ext cx="2916000" cy="633450"/>
              <a:chOff x="3881906" y="5158794"/>
              <a:chExt cx="2916000" cy="633450"/>
            </a:xfrm>
          </p:grpSpPr>
          <p:cxnSp>
            <p:nvCxnSpPr>
              <p:cNvPr id="13" name="Straight Connector 12">
                <a:extLst>
                  <a:ext uri="{FF2B5EF4-FFF2-40B4-BE49-F238E27FC236}">
                    <a16:creationId xmlns="" xmlns:a16="http://schemas.microsoft.com/office/drawing/2014/main" id="{98BEC23A-56C2-4F65-BA85-C6FE829E265E}"/>
                  </a:ext>
                </a:extLst>
              </p:cNvPr>
              <p:cNvCxnSpPr>
                <a:cxnSpLocks/>
              </p:cNvCxnSpPr>
              <p:nvPr/>
            </p:nvCxnSpPr>
            <p:spPr>
              <a:xfrm rot="5400000">
                <a:off x="5339906" y="4170122"/>
                <a:ext cx="0" cy="2916000"/>
              </a:xfrm>
              <a:prstGeom prst="line">
                <a:avLst/>
              </a:prstGeom>
              <a:ln w="28575">
                <a:solidFill>
                  <a:srgbClr val="485CC7"/>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5E3D4162-4EAC-4E52-A472-DC679C9E081B}"/>
                  </a:ext>
                </a:extLst>
              </p:cNvPr>
              <p:cNvCxnSpPr/>
              <p:nvPr/>
            </p:nvCxnSpPr>
            <p:spPr>
              <a:xfrm rot="5400000" flipH="1">
                <a:off x="6552739" y="5405182"/>
                <a:ext cx="469328"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D61760F-DF07-4D27-AF21-9B9088704434}"/>
                  </a:ext>
                </a:extLst>
              </p:cNvPr>
              <p:cNvCxnSpPr/>
              <p:nvPr/>
            </p:nvCxnSpPr>
            <p:spPr>
              <a:xfrm rot="5400000" flipH="1">
                <a:off x="3658607" y="5393458"/>
                <a:ext cx="469328"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82F2B6F1-8C91-44BD-81AE-6FE8E3CC888F}"/>
                  </a:ext>
                </a:extLst>
              </p:cNvPr>
              <p:cNvCxnSpPr/>
              <p:nvPr/>
            </p:nvCxnSpPr>
            <p:spPr>
              <a:xfrm>
                <a:off x="5343525" y="5639846"/>
                <a:ext cx="0" cy="152398"/>
              </a:xfrm>
              <a:prstGeom prst="line">
                <a:avLst/>
              </a:prstGeom>
              <a:ln w="28575">
                <a:solidFill>
                  <a:srgbClr val="485CC7"/>
                </a:solidFill>
              </a:ln>
            </p:spPr>
            <p:style>
              <a:lnRef idx="1">
                <a:schemeClr val="accent1"/>
              </a:lnRef>
              <a:fillRef idx="0">
                <a:schemeClr val="accent1"/>
              </a:fillRef>
              <a:effectRef idx="0">
                <a:schemeClr val="accent1"/>
              </a:effectRef>
              <a:fontRef idx="minor">
                <a:schemeClr val="tx1"/>
              </a:fontRef>
            </p:style>
          </p:cxnSp>
        </p:grpSp>
        <p:sp>
          <p:nvSpPr>
            <p:cNvPr id="18" name="Perf Solution label">
              <a:extLst>
                <a:ext uri="{FF2B5EF4-FFF2-40B4-BE49-F238E27FC236}">
                  <a16:creationId xmlns="" xmlns:a16="http://schemas.microsoft.com/office/drawing/2014/main" id="{009A9AEE-3CE3-479B-B475-279388CA0B55}"/>
                </a:ext>
              </a:extLst>
            </p:cNvPr>
            <p:cNvSpPr txBox="1"/>
            <p:nvPr/>
          </p:nvSpPr>
          <p:spPr>
            <a:xfrm>
              <a:off x="4731312" y="4304587"/>
              <a:ext cx="1982565" cy="646331"/>
            </a:xfrm>
            <a:prstGeom prst="rect">
              <a:avLst/>
            </a:prstGeom>
            <a:solidFill>
              <a:schemeClr val="bg1"/>
            </a:solidFill>
          </p:spPr>
          <p:txBody>
            <a:bodyPr wrap="square" rtlCol="0">
              <a:spAutoFit/>
            </a:bodyPr>
            <a:lstStyle/>
            <a:p>
              <a:pPr algn="ctr"/>
              <a:r>
                <a:rPr lang="en-AU" b="1" dirty="0"/>
                <a:t>PERFORMANCE SOLUTION</a:t>
              </a:r>
            </a:p>
          </p:txBody>
        </p:sp>
        <p:sp>
          <p:nvSpPr>
            <p:cNvPr id="19" name="Perf Requts label">
              <a:extLst>
                <a:ext uri="{FF2B5EF4-FFF2-40B4-BE49-F238E27FC236}">
                  <a16:creationId xmlns="" xmlns:a16="http://schemas.microsoft.com/office/drawing/2014/main" id="{44696C18-F9C6-41E4-98C5-EB1BB43642D5}"/>
                </a:ext>
              </a:extLst>
            </p:cNvPr>
            <p:cNvSpPr txBox="1"/>
            <p:nvPr/>
          </p:nvSpPr>
          <p:spPr>
            <a:xfrm>
              <a:off x="4621222" y="2432575"/>
              <a:ext cx="4944924" cy="369332"/>
            </a:xfrm>
            <a:prstGeom prst="rect">
              <a:avLst/>
            </a:prstGeom>
            <a:solidFill>
              <a:schemeClr val="bg1"/>
            </a:solidFill>
          </p:spPr>
          <p:txBody>
            <a:bodyPr wrap="square" rtlCol="0">
              <a:spAutoFit/>
            </a:bodyPr>
            <a:lstStyle/>
            <a:p>
              <a:pPr algn="ctr"/>
              <a:r>
                <a:rPr lang="en-AU" b="1" dirty="0"/>
                <a:t>PERFORMANCE REQUIREMENTS</a:t>
              </a:r>
            </a:p>
          </p:txBody>
        </p:sp>
      </p:grpSp>
      <p:sp>
        <p:nvSpPr>
          <p:cNvPr id="55" name="DTS Solution label">
            <a:extLst>
              <a:ext uri="{FF2B5EF4-FFF2-40B4-BE49-F238E27FC236}">
                <a16:creationId xmlns="" xmlns:a16="http://schemas.microsoft.com/office/drawing/2014/main" id="{B9DAA0A2-3F05-4593-9985-D2B1C816A001}"/>
              </a:ext>
            </a:extLst>
          </p:cNvPr>
          <p:cNvSpPr txBox="1"/>
          <p:nvPr/>
        </p:nvSpPr>
        <p:spPr>
          <a:xfrm>
            <a:off x="7552224" y="4165128"/>
            <a:ext cx="2133599" cy="923330"/>
          </a:xfrm>
          <a:prstGeom prst="rect">
            <a:avLst/>
          </a:prstGeom>
          <a:solidFill>
            <a:schemeClr val="bg1"/>
          </a:solidFill>
        </p:spPr>
        <p:txBody>
          <a:bodyPr wrap="square" rtlCol="0">
            <a:spAutoFit/>
          </a:bodyPr>
          <a:lstStyle/>
          <a:p>
            <a:pPr algn="ctr"/>
            <a:r>
              <a:rPr lang="en-AU" b="1" dirty="0"/>
              <a:t>DEEMED-TO-SATISFY SOLUTION</a:t>
            </a:r>
          </a:p>
        </p:txBody>
      </p:sp>
      <p:sp>
        <p:nvSpPr>
          <p:cNvPr id="20" name="Highlight box">
            <a:extLst>
              <a:ext uri="{FF2B5EF4-FFF2-40B4-BE49-F238E27FC236}">
                <a16:creationId xmlns="" xmlns:a16="http://schemas.microsoft.com/office/drawing/2014/main" id="{5EB8EC50-5632-4F51-91DD-2C813407068F}"/>
              </a:ext>
            </a:extLst>
          </p:cNvPr>
          <p:cNvSpPr/>
          <p:nvPr/>
        </p:nvSpPr>
        <p:spPr>
          <a:xfrm>
            <a:off x="2143442" y="5562600"/>
            <a:ext cx="7928478" cy="981076"/>
          </a:xfrm>
          <a:prstGeom prst="rect">
            <a:avLst/>
          </a:prstGeom>
          <a:noFill/>
          <a:ln w="38100">
            <a:solidFill>
              <a:srgbClr val="485CC7"/>
            </a:solidFill>
            <a:prstDash val="lg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51" name="Layer 2 arrows">
            <a:extLst>
              <a:ext uri="{FF2B5EF4-FFF2-40B4-BE49-F238E27FC236}">
                <a16:creationId xmlns="" xmlns:a16="http://schemas.microsoft.com/office/drawing/2014/main" id="{D702D39A-E6D9-49C2-9BBF-6F4990E0D2F1}"/>
              </a:ext>
            </a:extLst>
          </p:cNvPr>
          <p:cNvGrpSpPr/>
          <p:nvPr/>
        </p:nvGrpSpPr>
        <p:grpSpPr>
          <a:xfrm>
            <a:off x="5481449" y="3522831"/>
            <a:ext cx="1251657" cy="1296000"/>
            <a:chOff x="5494149" y="3522831"/>
            <a:chExt cx="1251657" cy="1296000"/>
          </a:xfrm>
        </p:grpSpPr>
        <p:cxnSp>
          <p:nvCxnSpPr>
            <p:cNvPr id="22" name="Straight Arrow Connector 21">
              <a:extLst>
                <a:ext uri="{FF2B5EF4-FFF2-40B4-BE49-F238E27FC236}">
                  <a16:creationId xmlns="" xmlns:a16="http://schemas.microsoft.com/office/drawing/2014/main" id="{CBDB6FF4-AD04-4C23-9329-F837DC32113F}"/>
                </a:ext>
              </a:extLst>
            </p:cNvPr>
            <p:cNvCxnSpPr>
              <a:cxnSpLocks/>
            </p:cNvCxnSpPr>
            <p:nvPr/>
          </p:nvCxnSpPr>
          <p:spPr>
            <a:xfrm flipH="1">
              <a:off x="5494149" y="3522831"/>
              <a:ext cx="1236323" cy="1296000"/>
            </a:xfrm>
            <a:prstGeom prst="straightConnector1">
              <a:avLst/>
            </a:prstGeom>
            <a:ln w="57150">
              <a:solidFill>
                <a:srgbClr val="002E5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B63891F9-DEC8-4D12-A284-A374D134602A}"/>
                </a:ext>
              </a:extLst>
            </p:cNvPr>
            <p:cNvCxnSpPr>
              <a:cxnSpLocks/>
            </p:cNvCxnSpPr>
            <p:nvPr/>
          </p:nvCxnSpPr>
          <p:spPr>
            <a:xfrm flipH="1" flipV="1">
              <a:off x="5499223" y="3556200"/>
              <a:ext cx="1213958" cy="1247558"/>
            </a:xfrm>
            <a:prstGeom prst="straightConnector1">
              <a:avLst/>
            </a:prstGeom>
            <a:ln w="57150">
              <a:solidFill>
                <a:srgbClr val="002E5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And/Or text box">
              <a:extLst>
                <a:ext uri="{FF2B5EF4-FFF2-40B4-BE49-F238E27FC236}">
                  <a16:creationId xmlns="" xmlns:a16="http://schemas.microsoft.com/office/drawing/2014/main" id="{1CD7D969-7336-49ED-A8C3-8E7D14942ECE}"/>
                </a:ext>
              </a:extLst>
            </p:cNvPr>
            <p:cNvSpPr txBox="1"/>
            <p:nvPr/>
          </p:nvSpPr>
          <p:spPr>
            <a:xfrm>
              <a:off x="5531848" y="3940516"/>
              <a:ext cx="1213958" cy="400110"/>
            </a:xfrm>
            <a:prstGeom prst="rect">
              <a:avLst/>
            </a:prstGeom>
            <a:solidFill>
              <a:schemeClr val="bg1"/>
            </a:solidFill>
          </p:spPr>
          <p:txBody>
            <a:bodyPr wrap="square" rtlCol="0">
              <a:spAutoFit/>
            </a:bodyPr>
            <a:lstStyle/>
            <a:p>
              <a:pPr algn="ctr"/>
              <a:r>
                <a:rPr lang="en-AU" sz="2000" b="1" dirty="0" smtClean="0"/>
                <a:t>and/or</a:t>
              </a:r>
              <a:endParaRPr lang="en-AU" sz="2000" b="1" dirty="0"/>
            </a:p>
          </p:txBody>
        </p:sp>
      </p:grpSp>
      <p:sp>
        <p:nvSpPr>
          <p:cNvPr id="39" name="Verification MEthod Box">
            <a:extLst>
              <a:ext uri="{FF2B5EF4-FFF2-40B4-BE49-F238E27FC236}">
                <a16:creationId xmlns="" xmlns:a16="http://schemas.microsoft.com/office/drawing/2014/main" id="{D6F30998-5B19-44C6-9DD4-E671DB50D0CB}"/>
              </a:ext>
            </a:extLst>
          </p:cNvPr>
          <p:cNvSpPr/>
          <p:nvPr/>
        </p:nvSpPr>
        <p:spPr>
          <a:xfrm>
            <a:off x="3417494" y="2417198"/>
            <a:ext cx="2104581" cy="118691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Verification</a:t>
            </a:r>
            <a:br>
              <a:rPr lang="en-AU" b="1" dirty="0"/>
            </a:br>
            <a:r>
              <a:rPr lang="en-AU" b="1" dirty="0"/>
              <a:t>Method</a:t>
            </a:r>
          </a:p>
        </p:txBody>
      </p:sp>
      <p:sp>
        <p:nvSpPr>
          <p:cNvPr id="40" name="Comp with DTS Box">
            <a:extLst>
              <a:ext uri="{FF2B5EF4-FFF2-40B4-BE49-F238E27FC236}">
                <a16:creationId xmlns="" xmlns:a16="http://schemas.microsoft.com/office/drawing/2014/main" id="{0F9E2056-CF7E-4F07-8D89-438CFF99B434}"/>
              </a:ext>
            </a:extLst>
          </p:cNvPr>
          <p:cNvSpPr/>
          <p:nvPr/>
        </p:nvSpPr>
        <p:spPr>
          <a:xfrm>
            <a:off x="3425826" y="4771840"/>
            <a:ext cx="2104581" cy="118691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Comparison with DTS Provisions</a:t>
            </a:r>
          </a:p>
        </p:txBody>
      </p:sp>
      <p:sp>
        <p:nvSpPr>
          <p:cNvPr id="41" name="Evidence of suitability Box">
            <a:extLst>
              <a:ext uri="{FF2B5EF4-FFF2-40B4-BE49-F238E27FC236}">
                <a16:creationId xmlns="" xmlns:a16="http://schemas.microsoft.com/office/drawing/2014/main" id="{CF963107-9653-43FE-A7CA-C5507FA7E8C6}"/>
              </a:ext>
            </a:extLst>
          </p:cNvPr>
          <p:cNvSpPr/>
          <p:nvPr/>
        </p:nvSpPr>
        <p:spPr>
          <a:xfrm>
            <a:off x="6679684" y="2387284"/>
            <a:ext cx="2104581" cy="118691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Evidence of </a:t>
            </a:r>
            <a:br>
              <a:rPr lang="en-AU" b="1" dirty="0"/>
            </a:br>
            <a:r>
              <a:rPr lang="en-AU" b="1" dirty="0"/>
              <a:t>suitability</a:t>
            </a:r>
          </a:p>
        </p:txBody>
      </p:sp>
      <p:sp>
        <p:nvSpPr>
          <p:cNvPr id="42" name="Expert Judgement Box">
            <a:extLst>
              <a:ext uri="{FF2B5EF4-FFF2-40B4-BE49-F238E27FC236}">
                <a16:creationId xmlns="" xmlns:a16="http://schemas.microsoft.com/office/drawing/2014/main" id="{C1206CFF-B807-4862-8BC7-84089393465D}"/>
              </a:ext>
            </a:extLst>
          </p:cNvPr>
          <p:cNvSpPr/>
          <p:nvPr/>
        </p:nvSpPr>
        <p:spPr>
          <a:xfrm>
            <a:off x="6680712" y="4759301"/>
            <a:ext cx="2104581" cy="118691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Expert Judgement</a:t>
            </a:r>
          </a:p>
        </p:txBody>
      </p:sp>
      <p:sp>
        <p:nvSpPr>
          <p:cNvPr id="35" name="Evidence of suitability Bubble">
            <a:extLst>
              <a:ext uri="{FF2B5EF4-FFF2-40B4-BE49-F238E27FC236}">
                <a16:creationId xmlns="" xmlns:a16="http://schemas.microsoft.com/office/drawing/2014/main" id="{378AC1B8-A9BF-4A89-B1BA-AB1E03B324B1}"/>
              </a:ext>
            </a:extLst>
          </p:cNvPr>
          <p:cNvSpPr/>
          <p:nvPr/>
        </p:nvSpPr>
        <p:spPr>
          <a:xfrm>
            <a:off x="8867769" y="1819644"/>
            <a:ext cx="2948841" cy="4619978"/>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Evidence of suitability</a:t>
            </a:r>
          </a:p>
          <a:p>
            <a:pPr marL="171450" indent="-171450">
              <a:spcBef>
                <a:spcPts val="300"/>
              </a:spcBef>
              <a:spcAft>
                <a:spcPts val="300"/>
              </a:spcAft>
              <a:buFont typeface="Arial" panose="020B0604020202020204" pitchFamily="34" charset="0"/>
              <a:buChar char="•"/>
            </a:pPr>
            <a:r>
              <a:rPr lang="en-AU" sz="1600" dirty="0">
                <a:solidFill>
                  <a:schemeClr val="tx1"/>
                </a:solidFill>
              </a:rPr>
              <a:t>Report from professional engineer or recognised expert</a:t>
            </a:r>
          </a:p>
          <a:p>
            <a:pPr marL="171450" indent="-171450">
              <a:spcBef>
                <a:spcPts val="300"/>
              </a:spcBef>
              <a:spcAft>
                <a:spcPts val="300"/>
              </a:spcAft>
              <a:buFont typeface="Arial" panose="020B0604020202020204" pitchFamily="34" charset="0"/>
              <a:buChar char="•"/>
            </a:pPr>
            <a:r>
              <a:rPr lang="en-AU" sz="1600" dirty="0">
                <a:solidFill>
                  <a:schemeClr val="tx1"/>
                </a:solidFill>
              </a:rPr>
              <a:t>Certificate from a certification body</a:t>
            </a:r>
          </a:p>
          <a:p>
            <a:pPr marL="171450" indent="-171450">
              <a:spcBef>
                <a:spcPts val="300"/>
              </a:spcBef>
              <a:spcAft>
                <a:spcPts val="300"/>
              </a:spcAft>
              <a:buFont typeface="Arial" panose="020B0604020202020204" pitchFamily="34" charset="0"/>
              <a:buChar char="•"/>
            </a:pPr>
            <a:r>
              <a:rPr lang="en-AU" sz="1600" dirty="0">
                <a:solidFill>
                  <a:schemeClr val="tx1"/>
                </a:solidFill>
              </a:rPr>
              <a:t>Report from an Accredited Testing Laboratory</a:t>
            </a:r>
          </a:p>
          <a:p>
            <a:pPr marL="171450" indent="-171450">
              <a:spcBef>
                <a:spcPts val="300"/>
              </a:spcBef>
              <a:spcAft>
                <a:spcPts val="300"/>
              </a:spcAft>
              <a:buFont typeface="Arial" panose="020B0604020202020204" pitchFamily="34" charset="0"/>
              <a:buChar char="•"/>
            </a:pPr>
            <a:r>
              <a:rPr lang="en-AU" sz="1600" dirty="0">
                <a:solidFill>
                  <a:schemeClr val="tx1"/>
                </a:solidFill>
              </a:rPr>
              <a:t>Other documentary evidence</a:t>
            </a:r>
          </a:p>
          <a:p>
            <a:pPr marL="171450" indent="-171450">
              <a:spcBef>
                <a:spcPts val="300"/>
              </a:spcBef>
              <a:spcAft>
                <a:spcPts val="300"/>
              </a:spcAft>
              <a:buFont typeface="Arial" panose="020B0604020202020204" pitchFamily="34" charset="0"/>
              <a:buChar char="•"/>
            </a:pPr>
            <a:r>
              <a:rPr lang="en-AU" sz="1600" dirty="0">
                <a:solidFill>
                  <a:schemeClr val="tx1"/>
                </a:solidFill>
              </a:rPr>
              <a:t>A complete copy of the original certificate, report or document</a:t>
            </a:r>
            <a:endParaRPr lang="en-AU" sz="1600" b="1" dirty="0">
              <a:solidFill>
                <a:schemeClr val="tx1"/>
              </a:solidFill>
            </a:endParaRPr>
          </a:p>
        </p:txBody>
      </p:sp>
      <p:sp>
        <p:nvSpPr>
          <p:cNvPr id="36" name="Verification Method Bubble">
            <a:extLst>
              <a:ext uri="{FF2B5EF4-FFF2-40B4-BE49-F238E27FC236}">
                <a16:creationId xmlns="" xmlns:a16="http://schemas.microsoft.com/office/drawing/2014/main" id="{AC2E2A6D-3E95-44DE-8F1D-9A3272CB8260}"/>
              </a:ext>
            </a:extLst>
          </p:cNvPr>
          <p:cNvSpPr/>
          <p:nvPr/>
        </p:nvSpPr>
        <p:spPr>
          <a:xfrm>
            <a:off x="388841" y="1901841"/>
            <a:ext cx="2948841" cy="4619978"/>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Verification Method</a:t>
            </a:r>
          </a:p>
          <a:p>
            <a:pPr marL="342900" indent="-342900">
              <a:spcBef>
                <a:spcPts val="300"/>
              </a:spcBef>
              <a:spcAft>
                <a:spcPts val="300"/>
              </a:spcAft>
              <a:buFont typeface="Arial" panose="020B0604020202020204" pitchFamily="34" charset="0"/>
              <a:buChar char="•"/>
            </a:pPr>
            <a:r>
              <a:rPr lang="en-AU" sz="1600" dirty="0">
                <a:solidFill>
                  <a:schemeClr val="tx1"/>
                </a:solidFill>
              </a:rPr>
              <a:t>Test, inspection, calculation, or other method that determines whether a Performance Solution complies with the relevant Performance Requirements</a:t>
            </a:r>
          </a:p>
          <a:p>
            <a:pPr marL="342900" indent="-342900">
              <a:spcBef>
                <a:spcPts val="300"/>
              </a:spcBef>
              <a:spcAft>
                <a:spcPts val="300"/>
              </a:spcAft>
              <a:buFont typeface="Arial" panose="020B0604020202020204" pitchFamily="34" charset="0"/>
              <a:buChar char="•"/>
            </a:pPr>
            <a:r>
              <a:rPr lang="en-AU" sz="1600" dirty="0">
                <a:solidFill>
                  <a:schemeClr val="tx1"/>
                </a:solidFill>
              </a:rPr>
              <a:t>Some Verification Methods are listed in the NCC</a:t>
            </a:r>
          </a:p>
          <a:p>
            <a:pPr marL="342900" indent="-342900">
              <a:spcBef>
                <a:spcPts val="300"/>
              </a:spcBef>
              <a:spcAft>
                <a:spcPts val="300"/>
              </a:spcAft>
              <a:buFont typeface="Arial" panose="020B0604020202020204" pitchFamily="34" charset="0"/>
              <a:buChar char="•"/>
            </a:pPr>
            <a:r>
              <a:rPr lang="en-AU" sz="1600" dirty="0">
                <a:solidFill>
                  <a:schemeClr val="tx1"/>
                </a:solidFill>
              </a:rPr>
              <a:t>Can use a method listed in the NCC, or any other acceptable method</a:t>
            </a:r>
            <a:endParaRPr lang="en-AU" sz="1600" b="1" dirty="0">
              <a:solidFill>
                <a:schemeClr val="tx1"/>
              </a:solidFill>
            </a:endParaRPr>
          </a:p>
        </p:txBody>
      </p:sp>
      <p:sp>
        <p:nvSpPr>
          <p:cNvPr id="37" name="Compn with DTS Bubble">
            <a:extLst>
              <a:ext uri="{FF2B5EF4-FFF2-40B4-BE49-F238E27FC236}">
                <a16:creationId xmlns="" xmlns:a16="http://schemas.microsoft.com/office/drawing/2014/main" id="{2231C16D-6E07-4FB4-9459-6F8CAD9FEEE7}"/>
              </a:ext>
            </a:extLst>
          </p:cNvPr>
          <p:cNvSpPr/>
          <p:nvPr/>
        </p:nvSpPr>
        <p:spPr>
          <a:xfrm>
            <a:off x="380914" y="2574626"/>
            <a:ext cx="2948841" cy="3052873"/>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Comparison with DTS Provisions</a:t>
            </a:r>
          </a:p>
          <a:p>
            <a:pPr marL="171450" indent="-171450">
              <a:spcBef>
                <a:spcPts val="300"/>
              </a:spcBef>
              <a:spcAft>
                <a:spcPts val="300"/>
              </a:spcAft>
              <a:buFont typeface="Arial" panose="020B0604020202020204" pitchFamily="34" charset="0"/>
              <a:buChar char="•"/>
            </a:pPr>
            <a:r>
              <a:rPr lang="en-AU" sz="1600" dirty="0">
                <a:solidFill>
                  <a:schemeClr val="tx1"/>
                </a:solidFill>
              </a:rPr>
              <a:t>Compares a Performance Solution with a Deemed-to-Satisfy Provision</a:t>
            </a:r>
          </a:p>
          <a:p>
            <a:pPr marL="171450" indent="-171450">
              <a:spcBef>
                <a:spcPts val="300"/>
              </a:spcBef>
              <a:spcAft>
                <a:spcPts val="300"/>
              </a:spcAft>
              <a:buFont typeface="Arial" panose="020B0604020202020204" pitchFamily="34" charset="0"/>
              <a:buChar char="•"/>
            </a:pPr>
            <a:r>
              <a:rPr lang="en-AU" sz="1600" dirty="0">
                <a:solidFill>
                  <a:schemeClr val="tx1"/>
                </a:solidFill>
              </a:rPr>
              <a:t>Common for minor variations </a:t>
            </a:r>
          </a:p>
        </p:txBody>
      </p:sp>
      <p:sp>
        <p:nvSpPr>
          <p:cNvPr id="38" name="Expert Judgement Bubble">
            <a:extLst>
              <a:ext uri="{FF2B5EF4-FFF2-40B4-BE49-F238E27FC236}">
                <a16:creationId xmlns="" xmlns:a16="http://schemas.microsoft.com/office/drawing/2014/main" id="{7E9B44FF-6116-4497-9135-91617A6FB5C1}"/>
              </a:ext>
            </a:extLst>
          </p:cNvPr>
          <p:cNvSpPr/>
          <p:nvPr/>
        </p:nvSpPr>
        <p:spPr>
          <a:xfrm>
            <a:off x="8875389" y="2200644"/>
            <a:ext cx="2948841" cy="3947200"/>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Expert Judgement</a:t>
            </a:r>
          </a:p>
          <a:p>
            <a:pPr marL="171450" indent="-171450">
              <a:spcBef>
                <a:spcPts val="300"/>
              </a:spcBef>
              <a:spcAft>
                <a:spcPts val="300"/>
              </a:spcAft>
              <a:buFont typeface="Arial" panose="020B0604020202020204" pitchFamily="34" charset="0"/>
              <a:buChar char="•"/>
            </a:pPr>
            <a:r>
              <a:rPr lang="en-AU" sz="1600" dirty="0">
                <a:solidFill>
                  <a:schemeClr val="tx1"/>
                </a:solidFill>
                <a:latin typeface="Arial" panose="020B0604020202020204" pitchFamily="34" charset="0"/>
                <a:cs typeface="Arial" panose="020B0604020202020204" pitchFamily="34" charset="0"/>
              </a:rPr>
              <a:t>“… the judgement of an expert who has the qualifications and experience to determine whether a Performance Solution or Deemed-to-Satisfy Solution complies with the Performance Requirements”</a:t>
            </a:r>
          </a:p>
          <a:p>
            <a:pPr marL="171450" lvl="0" indent="-171450">
              <a:spcBef>
                <a:spcPts val="300"/>
              </a:spcBef>
              <a:spcAft>
                <a:spcPts val="300"/>
              </a:spcAft>
              <a:buFont typeface="Arial" panose="020B0604020202020204" pitchFamily="34" charset="0"/>
              <a:buChar char="•"/>
              <a:defRPr/>
            </a:pPr>
            <a:r>
              <a:rPr lang="en-AU" sz="1600" dirty="0">
                <a:solidFill>
                  <a:schemeClr val="tx1"/>
                </a:solidFill>
              </a:rPr>
              <a:t>Expert must have  demonstrated knowledge of technical issues and peer recognition</a:t>
            </a:r>
          </a:p>
        </p:txBody>
      </p:sp>
      <p:sp>
        <p:nvSpPr>
          <p:cNvPr id="52" name="DTS Layer 2 Box">
            <a:extLst>
              <a:ext uri="{FF2B5EF4-FFF2-40B4-BE49-F238E27FC236}">
                <a16:creationId xmlns="" xmlns:a16="http://schemas.microsoft.com/office/drawing/2014/main" id="{D35F0021-2A25-4C82-9D78-A56409C82B56}"/>
              </a:ext>
            </a:extLst>
          </p:cNvPr>
          <p:cNvSpPr/>
          <p:nvPr/>
        </p:nvSpPr>
        <p:spPr>
          <a:xfrm>
            <a:off x="9350104" y="3616846"/>
            <a:ext cx="2104581" cy="1186912"/>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Deemed-to-Satisfy Solution</a:t>
            </a:r>
          </a:p>
        </p:txBody>
      </p:sp>
      <p:sp>
        <p:nvSpPr>
          <p:cNvPr id="54" name="Perf Solution AM L2  box">
            <a:extLst>
              <a:ext uri="{FF2B5EF4-FFF2-40B4-BE49-F238E27FC236}">
                <a16:creationId xmlns="" xmlns:a16="http://schemas.microsoft.com/office/drawing/2014/main" id="{D06965A1-63A2-4043-A09F-2672C23AA321}"/>
              </a:ext>
            </a:extLst>
          </p:cNvPr>
          <p:cNvSpPr/>
          <p:nvPr/>
        </p:nvSpPr>
        <p:spPr>
          <a:xfrm>
            <a:off x="3137092" y="2011680"/>
            <a:ext cx="5817272" cy="4358641"/>
          </a:xfrm>
          <a:prstGeom prst="rect">
            <a:avLst/>
          </a:prstGeom>
          <a:noFill/>
          <a:ln w="38100">
            <a:solidFill>
              <a:srgbClr val="004680"/>
            </a:solidFill>
            <a:prstDash val="lg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PErf Soln Layer 2 box">
            <a:extLst>
              <a:ext uri="{FF2B5EF4-FFF2-40B4-BE49-F238E27FC236}">
                <a16:creationId xmlns="" xmlns:a16="http://schemas.microsoft.com/office/drawing/2014/main" id="{DE53EEBF-3A2C-4D1D-8DEA-6A66BC664922}"/>
              </a:ext>
            </a:extLst>
          </p:cNvPr>
          <p:cNvSpPr/>
          <p:nvPr/>
        </p:nvSpPr>
        <p:spPr>
          <a:xfrm>
            <a:off x="636277" y="3594270"/>
            <a:ext cx="2104581" cy="1186912"/>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Performance Solution</a:t>
            </a:r>
          </a:p>
        </p:txBody>
      </p:sp>
      <p:cxnSp>
        <p:nvCxnSpPr>
          <p:cNvPr id="60" name="Perf Soln to AM box line">
            <a:extLst>
              <a:ext uri="{FF2B5EF4-FFF2-40B4-BE49-F238E27FC236}">
                <a16:creationId xmlns="" xmlns:a16="http://schemas.microsoft.com/office/drawing/2014/main" id="{A1832AAE-2E6D-47B2-88F2-EEC8C3B87052}"/>
              </a:ext>
            </a:extLst>
          </p:cNvPr>
          <p:cNvCxnSpPr>
            <a:cxnSpLocks/>
          </p:cNvCxnSpPr>
          <p:nvPr/>
        </p:nvCxnSpPr>
        <p:spPr>
          <a:xfrm flipV="1">
            <a:off x="2728158" y="4184651"/>
            <a:ext cx="396000" cy="3075"/>
          </a:xfrm>
          <a:prstGeom prst="line">
            <a:avLst/>
          </a:prstGeom>
          <a:ln w="38100">
            <a:solidFill>
              <a:srgbClr val="00468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2" name="DTS Soln to AM box line">
            <a:extLst>
              <a:ext uri="{FF2B5EF4-FFF2-40B4-BE49-F238E27FC236}">
                <a16:creationId xmlns="" xmlns:a16="http://schemas.microsoft.com/office/drawing/2014/main" id="{90BAFC67-B5DE-436B-A5A0-C3AB49B92807}"/>
              </a:ext>
            </a:extLst>
          </p:cNvPr>
          <p:cNvCxnSpPr>
            <a:cxnSpLocks/>
          </p:cNvCxnSpPr>
          <p:nvPr/>
        </p:nvCxnSpPr>
        <p:spPr>
          <a:xfrm flipV="1">
            <a:off x="9178967" y="4180985"/>
            <a:ext cx="180000" cy="3075"/>
          </a:xfrm>
          <a:prstGeom prst="line">
            <a:avLst/>
          </a:prstGeom>
          <a:ln w="38100">
            <a:solidFill>
              <a:srgbClr val="00468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3" name="DTS Solution AM L2  box">
            <a:extLst>
              <a:ext uri="{FF2B5EF4-FFF2-40B4-BE49-F238E27FC236}">
                <a16:creationId xmlns="" xmlns:a16="http://schemas.microsoft.com/office/drawing/2014/main" id="{1CE9E3F5-1F94-40EF-A660-5EF9EDCE2105}"/>
              </a:ext>
            </a:extLst>
          </p:cNvPr>
          <p:cNvSpPr/>
          <p:nvPr/>
        </p:nvSpPr>
        <p:spPr>
          <a:xfrm>
            <a:off x="6162514" y="2184401"/>
            <a:ext cx="2993126" cy="3975100"/>
          </a:xfrm>
          <a:prstGeom prst="rect">
            <a:avLst/>
          </a:prstGeom>
          <a:noFill/>
          <a:ln w="38100">
            <a:solidFill>
              <a:srgbClr val="004680"/>
            </a:solidFill>
            <a:prstDash val="lg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White masking box">
            <a:extLst>
              <a:ext uri="{FF2B5EF4-FFF2-40B4-BE49-F238E27FC236}">
                <a16:creationId xmlns="" xmlns:a16="http://schemas.microsoft.com/office/drawing/2014/main" id="{7BA5BC55-26DC-43E8-BA31-0557C576A31E}"/>
              </a:ext>
            </a:extLst>
          </p:cNvPr>
          <p:cNvSpPr/>
          <p:nvPr/>
        </p:nvSpPr>
        <p:spPr>
          <a:xfrm>
            <a:off x="5437301" y="3192237"/>
            <a:ext cx="3310045" cy="86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5" name="Perf Requts Arrow Group">
            <a:extLst>
              <a:ext uri="{FF2B5EF4-FFF2-40B4-BE49-F238E27FC236}">
                <a16:creationId xmlns="" xmlns:a16="http://schemas.microsoft.com/office/drawing/2014/main" id="{0FD8A457-2865-493D-81E1-81F0676163CB}"/>
              </a:ext>
            </a:extLst>
          </p:cNvPr>
          <p:cNvGrpSpPr/>
          <p:nvPr/>
        </p:nvGrpSpPr>
        <p:grpSpPr>
          <a:xfrm rot="10800000">
            <a:off x="5697455" y="3136192"/>
            <a:ext cx="2880000" cy="955907"/>
            <a:chOff x="3900972" y="4903065"/>
            <a:chExt cx="2880000" cy="916781"/>
          </a:xfrm>
        </p:grpSpPr>
        <p:cxnSp>
          <p:nvCxnSpPr>
            <p:cNvPr id="46" name="Straight Connector 45">
              <a:extLst>
                <a:ext uri="{FF2B5EF4-FFF2-40B4-BE49-F238E27FC236}">
                  <a16:creationId xmlns="" xmlns:a16="http://schemas.microsoft.com/office/drawing/2014/main" id="{1B3F81F4-3A6D-41E4-9BE4-89BAAE2124F0}"/>
                </a:ext>
              </a:extLst>
            </p:cNvPr>
            <p:cNvCxnSpPr>
              <a:cxnSpLocks/>
            </p:cNvCxnSpPr>
            <p:nvPr/>
          </p:nvCxnSpPr>
          <p:spPr>
            <a:xfrm rot="5400000">
              <a:off x="5340972" y="4188122"/>
              <a:ext cx="0" cy="28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DE462628-6C89-4F9F-9995-F52A08657542}"/>
                </a:ext>
              </a:extLst>
            </p:cNvPr>
            <p:cNvCxnSpPr>
              <a:cxnSpLocks/>
            </p:cNvCxnSpPr>
            <p:nvPr/>
          </p:nvCxnSpPr>
          <p:spPr>
            <a:xfrm rot="10800000" flipH="1">
              <a:off x="6770469" y="4906322"/>
              <a:ext cx="10503" cy="725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C6A18FD8-41AB-4CE6-BB68-12B39A664A39}"/>
                </a:ext>
              </a:extLst>
            </p:cNvPr>
            <p:cNvCxnSpPr>
              <a:cxnSpLocks/>
            </p:cNvCxnSpPr>
            <p:nvPr/>
          </p:nvCxnSpPr>
          <p:spPr>
            <a:xfrm rot="10800000">
              <a:off x="3901738" y="4903065"/>
              <a:ext cx="0" cy="725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97A2B220-D857-444C-906B-8CC1B04B86C4}"/>
                </a:ext>
              </a:extLst>
            </p:cNvPr>
            <p:cNvCxnSpPr/>
            <p:nvPr/>
          </p:nvCxnSpPr>
          <p:spPr>
            <a:xfrm>
              <a:off x="5343525" y="5639846"/>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7215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45"/>
                                        </p:tgtEl>
                                      </p:cBhvr>
                                    </p:animEffect>
                                    <p:set>
                                      <p:cBhvr>
                                        <p:cTn id="18" dur="1" fill="hold">
                                          <p:stCondLst>
                                            <p:cond delay="499"/>
                                          </p:stCondLst>
                                        </p:cTn>
                                        <p:tgtEl>
                                          <p:spTgt spid="45"/>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44"/>
                                        </p:tgtEl>
                                      </p:cBhvr>
                                    </p:animEffect>
                                    <p:set>
                                      <p:cBhvr>
                                        <p:cTn id="21" dur="1" fill="hold">
                                          <p:stCondLst>
                                            <p:cond delay="499"/>
                                          </p:stCondLst>
                                        </p:cTn>
                                        <p:tgtEl>
                                          <p:spTgt spid="44"/>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55"/>
                                        </p:tgtEl>
                                      </p:cBhvr>
                                    </p:animEffect>
                                    <p:set>
                                      <p:cBhvr>
                                        <p:cTn id="24" dur="1" fill="hold">
                                          <p:stCondLst>
                                            <p:cond delay="499"/>
                                          </p:stCondLst>
                                        </p:cTn>
                                        <p:tgtEl>
                                          <p:spTgt spid="55"/>
                                        </p:tgtEl>
                                        <p:attrNameLst>
                                          <p:attrName>style.visibility</p:attrName>
                                        </p:attrNameLst>
                                      </p:cBhvr>
                                      <p:to>
                                        <p:strVal val="hidden"/>
                                      </p:to>
                                    </p:se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dissolve">
                                      <p:cBhvr>
                                        <p:cTn id="31" dur="500"/>
                                        <p:tgtEl>
                                          <p:spTgt spid="4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dissolve">
                                      <p:cBhvr>
                                        <p:cTn id="34" dur="500"/>
                                        <p:tgtEl>
                                          <p:spTgt spid="4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dissolve">
                                      <p:cBhvr>
                                        <p:cTn id="37" dur="500"/>
                                        <p:tgtEl>
                                          <p:spTgt spid="42"/>
                                        </p:tgtEl>
                                      </p:cBhvr>
                                    </p:animEffect>
                                  </p:childTnLst>
                                </p:cTn>
                              </p:par>
                              <p:par>
                                <p:cTn id="38" presetID="9"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dissolve">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dissolve">
                                      <p:cBhvr>
                                        <p:cTn id="45" dur="500"/>
                                        <p:tgtEl>
                                          <p:spTgt spid="5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dissolve">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1"/>
                    </p:tgtEl>
                  </p:cond>
                </p:stCondLst>
                <p:endSync evt="end" delay="0">
                  <p:rtn val="all"/>
                </p:endSync>
                <p:childTnLst>
                  <p:par>
                    <p:cTn id="50" fill="hold">
                      <p:stCondLst>
                        <p:cond delay="0"/>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xit" presetSubtype="10" fill="hold" grpId="1" nodeType="clickEffect">
                                  <p:stCondLst>
                                    <p:cond delay="0"/>
                                  </p:stCondLst>
                                  <p:childTnLst>
                                    <p:anim calcmode="lin" valueType="num">
                                      <p:cBhvr>
                                        <p:cTn id="59" dur="500"/>
                                        <p:tgtEl>
                                          <p:spTgt spid="35"/>
                                        </p:tgtEl>
                                        <p:attrNameLst>
                                          <p:attrName>ppt_w</p:attrName>
                                        </p:attrNameLst>
                                      </p:cBhvr>
                                      <p:tavLst>
                                        <p:tav tm="0">
                                          <p:val>
                                            <p:strVal val="ppt_w"/>
                                          </p:val>
                                        </p:tav>
                                        <p:tav tm="100000">
                                          <p:val>
                                            <p:fltVal val="0"/>
                                          </p:val>
                                        </p:tav>
                                      </p:tavLst>
                                    </p:anim>
                                    <p:anim calcmode="lin" valueType="num">
                                      <p:cBhvr>
                                        <p:cTn id="60" dur="500"/>
                                        <p:tgtEl>
                                          <p:spTgt spid="35"/>
                                        </p:tgtEl>
                                        <p:attrNameLst>
                                          <p:attrName>ppt_h</p:attrName>
                                        </p:attrNameLst>
                                      </p:cBhvr>
                                      <p:tavLst>
                                        <p:tav tm="0">
                                          <p:val>
                                            <p:strVal val="ppt_h"/>
                                          </p:val>
                                        </p:tav>
                                        <p:tav tm="100000">
                                          <p:val>
                                            <p:strVal val="ppt_h"/>
                                          </p:val>
                                        </p:tav>
                                      </p:tavLst>
                                    </p:anim>
                                    <p:set>
                                      <p:cBhvr>
                                        <p:cTn id="6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xit" presetSubtype="10" fill="hold" grpId="1" nodeType="clickEffect">
                                  <p:stCondLst>
                                    <p:cond delay="0"/>
                                  </p:stCondLst>
                                  <p:childTnLst>
                                    <p:anim calcmode="lin" valueType="num">
                                      <p:cBhvr>
                                        <p:cTn id="72" dur="500"/>
                                        <p:tgtEl>
                                          <p:spTgt spid="36"/>
                                        </p:tgtEl>
                                        <p:attrNameLst>
                                          <p:attrName>ppt_w</p:attrName>
                                        </p:attrNameLst>
                                      </p:cBhvr>
                                      <p:tavLst>
                                        <p:tav tm="0">
                                          <p:val>
                                            <p:strVal val="ppt_w"/>
                                          </p:val>
                                        </p:tav>
                                        <p:tav tm="100000">
                                          <p:val>
                                            <p:fltVal val="0"/>
                                          </p:val>
                                        </p:tav>
                                      </p:tavLst>
                                    </p:anim>
                                    <p:anim calcmode="lin" valueType="num">
                                      <p:cBhvr>
                                        <p:cTn id="73" dur="500"/>
                                        <p:tgtEl>
                                          <p:spTgt spid="36"/>
                                        </p:tgtEl>
                                        <p:attrNameLst>
                                          <p:attrName>ppt_h</p:attrName>
                                        </p:attrNameLst>
                                      </p:cBhvr>
                                      <p:tavLst>
                                        <p:tav tm="0">
                                          <p:val>
                                            <p:strVal val="ppt_h"/>
                                          </p:val>
                                        </p:tav>
                                        <p:tav tm="100000">
                                          <p:val>
                                            <p:strVal val="ppt_h"/>
                                          </p:val>
                                        </p:tav>
                                      </p:tavLst>
                                    </p:anim>
                                    <p:set>
                                      <p:cBhvr>
                                        <p:cTn id="74"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5" restart="whenNotActive" fill="hold" evtFilter="cancelBubble" nodeType="interactiveSeq">
                <p:stCondLst>
                  <p:cond evt="onClick" delay="0">
                    <p:tgtEl>
                      <p:spTgt spid="40"/>
                    </p:tgtEl>
                  </p:cond>
                </p:stCondLst>
                <p:endSync evt="end" delay="0">
                  <p:rtn val="all"/>
                </p:endSync>
                <p:childTnLst>
                  <p:par>
                    <p:cTn id="76" fill="hold">
                      <p:stCondLst>
                        <p:cond delay="0"/>
                      </p:stCondLst>
                      <p:childTnLst>
                        <p:par>
                          <p:cTn id="77" fill="hold">
                            <p:stCondLst>
                              <p:cond delay="0"/>
                            </p:stCondLst>
                            <p:childTnLst>
                              <p:par>
                                <p:cTn id="78" presetID="17" presetClass="entr" presetSubtype="1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7" presetClass="exit" presetSubtype="10" fill="hold" grpId="1" nodeType="clickEffect">
                                  <p:stCondLst>
                                    <p:cond delay="0"/>
                                  </p:stCondLst>
                                  <p:childTnLst>
                                    <p:anim calcmode="lin" valueType="num">
                                      <p:cBhvr>
                                        <p:cTn id="85" dur="500"/>
                                        <p:tgtEl>
                                          <p:spTgt spid="37"/>
                                        </p:tgtEl>
                                        <p:attrNameLst>
                                          <p:attrName>ppt_w</p:attrName>
                                        </p:attrNameLst>
                                      </p:cBhvr>
                                      <p:tavLst>
                                        <p:tav tm="0">
                                          <p:val>
                                            <p:strVal val="ppt_w"/>
                                          </p:val>
                                        </p:tav>
                                        <p:tav tm="100000">
                                          <p:val>
                                            <p:fltVal val="0"/>
                                          </p:val>
                                        </p:tav>
                                      </p:tavLst>
                                    </p:anim>
                                    <p:anim calcmode="lin" valueType="num">
                                      <p:cBhvr>
                                        <p:cTn id="86" dur="500"/>
                                        <p:tgtEl>
                                          <p:spTgt spid="37"/>
                                        </p:tgtEl>
                                        <p:attrNameLst>
                                          <p:attrName>ppt_h</p:attrName>
                                        </p:attrNameLst>
                                      </p:cBhvr>
                                      <p:tavLst>
                                        <p:tav tm="0">
                                          <p:val>
                                            <p:strVal val="ppt_h"/>
                                          </p:val>
                                        </p:tav>
                                        <p:tav tm="100000">
                                          <p:val>
                                            <p:strVal val="ppt_h"/>
                                          </p:val>
                                        </p:tav>
                                      </p:tavLst>
                                    </p:anim>
                                    <p:set>
                                      <p:cBhvr>
                                        <p:cTn id="8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8" restart="whenNotActive" fill="hold" evtFilter="cancelBubble" nodeType="interactiveSeq">
                <p:stCondLst>
                  <p:cond evt="onClick" delay="0">
                    <p:tgtEl>
                      <p:spTgt spid="42"/>
                    </p:tgtEl>
                  </p:cond>
                </p:stCondLst>
                <p:endSync evt="end" delay="0">
                  <p:rtn val="all"/>
                </p:endSync>
                <p:childTnLst>
                  <p:par>
                    <p:cTn id="89" fill="hold">
                      <p:stCondLst>
                        <p:cond delay="0"/>
                      </p:stCondLst>
                      <p:childTnLst>
                        <p:par>
                          <p:cTn id="90" fill="hold">
                            <p:stCondLst>
                              <p:cond delay="0"/>
                            </p:stCondLst>
                            <p:childTnLst>
                              <p:par>
                                <p:cTn id="91" presetID="17" presetClass="entr" presetSubtype="1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p:cTn id="93" dur="500" fill="hold"/>
                                        <p:tgtEl>
                                          <p:spTgt spid="38"/>
                                        </p:tgtEl>
                                        <p:attrNameLst>
                                          <p:attrName>ppt_w</p:attrName>
                                        </p:attrNameLst>
                                      </p:cBhvr>
                                      <p:tavLst>
                                        <p:tav tm="0">
                                          <p:val>
                                            <p:fltVal val="0"/>
                                          </p:val>
                                        </p:tav>
                                        <p:tav tm="100000">
                                          <p:val>
                                            <p:strVal val="#ppt_w"/>
                                          </p:val>
                                        </p:tav>
                                      </p:tavLst>
                                    </p:anim>
                                    <p:anim calcmode="lin" valueType="num">
                                      <p:cBhvr>
                                        <p:cTn id="94"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17" presetClass="exit" presetSubtype="10" fill="hold" grpId="1" nodeType="clickEffect">
                                  <p:stCondLst>
                                    <p:cond delay="0"/>
                                  </p:stCondLst>
                                  <p:childTnLst>
                                    <p:anim calcmode="lin" valueType="num">
                                      <p:cBhvr>
                                        <p:cTn id="98" dur="500"/>
                                        <p:tgtEl>
                                          <p:spTgt spid="38"/>
                                        </p:tgtEl>
                                        <p:attrNameLst>
                                          <p:attrName>ppt_w</p:attrName>
                                        </p:attrNameLst>
                                      </p:cBhvr>
                                      <p:tavLst>
                                        <p:tav tm="0">
                                          <p:val>
                                            <p:strVal val="ppt_w"/>
                                          </p:val>
                                        </p:tav>
                                        <p:tav tm="100000">
                                          <p:val>
                                            <p:fltVal val="0"/>
                                          </p:val>
                                        </p:tav>
                                      </p:tavLst>
                                    </p:anim>
                                    <p:anim calcmode="lin" valueType="num">
                                      <p:cBhvr>
                                        <p:cTn id="99" dur="500"/>
                                        <p:tgtEl>
                                          <p:spTgt spid="38"/>
                                        </p:tgtEl>
                                        <p:attrNameLst>
                                          <p:attrName>ppt_h</p:attrName>
                                        </p:attrNameLst>
                                      </p:cBhvr>
                                      <p:tavLst>
                                        <p:tav tm="0">
                                          <p:val>
                                            <p:strVal val="ppt_h"/>
                                          </p:val>
                                        </p:tav>
                                        <p:tav tm="100000">
                                          <p:val>
                                            <p:strVal val="ppt_h"/>
                                          </p:val>
                                        </p:tav>
                                      </p:tavLst>
                                    </p:anim>
                                    <p:set>
                                      <p:cBhvr>
                                        <p:cTn id="100"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1" restart="whenNotActive" fill="hold" evtFilter="cancelBubble" nodeType="interactiveSeq">
                <p:stCondLst>
                  <p:cond evt="onClick" delay="0">
                    <p:tgtEl>
                      <p:spTgt spid="53"/>
                    </p:tgtEl>
                  </p:cond>
                </p:stCondLst>
                <p:endSync evt="end" delay="0">
                  <p:rtn val="all"/>
                </p:endSync>
                <p:childTnLst>
                  <p:par>
                    <p:cTn id="102" fill="hold">
                      <p:stCondLst>
                        <p:cond delay="0"/>
                      </p:stCondLst>
                      <p:childTnLst>
                        <p:par>
                          <p:cTn id="103" fill="hold">
                            <p:stCondLst>
                              <p:cond delay="0"/>
                            </p:stCondLst>
                            <p:childTnLst>
                              <p:par>
                                <p:cTn id="104" presetID="17" presetClass="entr" presetSubtype="10" fill="hold" nodeType="click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500" fill="hold"/>
                                        <p:tgtEl>
                                          <p:spTgt spid="60"/>
                                        </p:tgtEl>
                                        <p:attrNameLst>
                                          <p:attrName>ppt_w</p:attrName>
                                        </p:attrNameLst>
                                      </p:cBhvr>
                                      <p:tavLst>
                                        <p:tav tm="0">
                                          <p:val>
                                            <p:fltVal val="0"/>
                                          </p:val>
                                        </p:tav>
                                        <p:tav tm="100000">
                                          <p:val>
                                            <p:strVal val="#ppt_w"/>
                                          </p:val>
                                        </p:tav>
                                      </p:tavLst>
                                    </p:anim>
                                    <p:anim calcmode="lin" valueType="num">
                                      <p:cBhvr>
                                        <p:cTn id="107" dur="500" fill="hold"/>
                                        <p:tgtEl>
                                          <p:spTgt spid="60"/>
                                        </p:tgtEl>
                                        <p:attrNameLst>
                                          <p:attrName>ppt_h</p:attrName>
                                        </p:attrNameLst>
                                      </p:cBhvr>
                                      <p:tavLst>
                                        <p:tav tm="0">
                                          <p:val>
                                            <p:strVal val="#ppt_h"/>
                                          </p:val>
                                        </p:tav>
                                        <p:tav tm="100000">
                                          <p:val>
                                            <p:strVal val="#ppt_h"/>
                                          </p:val>
                                        </p:tav>
                                      </p:tavLst>
                                    </p:anim>
                                  </p:childTnLst>
                                </p:cTn>
                              </p:par>
                              <p:par>
                                <p:cTn id="108" presetID="17" presetClass="entr" presetSubtype="1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 calcmode="lin" valueType="num">
                                      <p:cBhvr>
                                        <p:cTn id="110" dur="500" fill="hold"/>
                                        <p:tgtEl>
                                          <p:spTgt spid="54"/>
                                        </p:tgtEl>
                                        <p:attrNameLst>
                                          <p:attrName>ppt_w</p:attrName>
                                        </p:attrNameLst>
                                      </p:cBhvr>
                                      <p:tavLst>
                                        <p:tav tm="0">
                                          <p:val>
                                            <p:fltVal val="0"/>
                                          </p:val>
                                        </p:tav>
                                        <p:tav tm="100000">
                                          <p:val>
                                            <p:strVal val="#ppt_w"/>
                                          </p:val>
                                        </p:tav>
                                      </p:tavLst>
                                    </p:anim>
                                    <p:anim calcmode="lin" valueType="num">
                                      <p:cBhvr>
                                        <p:cTn id="111"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17" presetClass="exit" presetSubtype="10" fill="hold" nodeType="clickEffect">
                                  <p:stCondLst>
                                    <p:cond delay="0"/>
                                  </p:stCondLst>
                                  <p:childTnLst>
                                    <p:anim calcmode="lin" valueType="num">
                                      <p:cBhvr>
                                        <p:cTn id="115" dur="500"/>
                                        <p:tgtEl>
                                          <p:spTgt spid="60"/>
                                        </p:tgtEl>
                                        <p:attrNameLst>
                                          <p:attrName>ppt_w</p:attrName>
                                        </p:attrNameLst>
                                      </p:cBhvr>
                                      <p:tavLst>
                                        <p:tav tm="0">
                                          <p:val>
                                            <p:strVal val="ppt_w"/>
                                          </p:val>
                                        </p:tav>
                                        <p:tav tm="100000">
                                          <p:val>
                                            <p:fltVal val="0"/>
                                          </p:val>
                                        </p:tav>
                                      </p:tavLst>
                                    </p:anim>
                                    <p:anim calcmode="lin" valueType="num">
                                      <p:cBhvr>
                                        <p:cTn id="116" dur="500"/>
                                        <p:tgtEl>
                                          <p:spTgt spid="60"/>
                                        </p:tgtEl>
                                        <p:attrNameLst>
                                          <p:attrName>ppt_h</p:attrName>
                                        </p:attrNameLst>
                                      </p:cBhvr>
                                      <p:tavLst>
                                        <p:tav tm="0">
                                          <p:val>
                                            <p:strVal val="ppt_h"/>
                                          </p:val>
                                        </p:tav>
                                        <p:tav tm="100000">
                                          <p:val>
                                            <p:strVal val="ppt_h"/>
                                          </p:val>
                                        </p:tav>
                                      </p:tavLst>
                                    </p:anim>
                                    <p:set>
                                      <p:cBhvr>
                                        <p:cTn id="117" dur="1" fill="hold">
                                          <p:stCondLst>
                                            <p:cond delay="499"/>
                                          </p:stCondLst>
                                        </p:cTn>
                                        <p:tgtEl>
                                          <p:spTgt spid="60"/>
                                        </p:tgtEl>
                                        <p:attrNameLst>
                                          <p:attrName>style.visibility</p:attrName>
                                        </p:attrNameLst>
                                      </p:cBhvr>
                                      <p:to>
                                        <p:strVal val="hidden"/>
                                      </p:to>
                                    </p:set>
                                  </p:childTnLst>
                                </p:cTn>
                              </p:par>
                              <p:par>
                                <p:cTn id="118" presetID="17" presetClass="exit" presetSubtype="10" fill="hold" grpId="1" nodeType="withEffect">
                                  <p:stCondLst>
                                    <p:cond delay="0"/>
                                  </p:stCondLst>
                                  <p:childTnLst>
                                    <p:anim calcmode="lin" valueType="num">
                                      <p:cBhvr>
                                        <p:cTn id="119" dur="500"/>
                                        <p:tgtEl>
                                          <p:spTgt spid="54"/>
                                        </p:tgtEl>
                                        <p:attrNameLst>
                                          <p:attrName>ppt_w</p:attrName>
                                        </p:attrNameLst>
                                      </p:cBhvr>
                                      <p:tavLst>
                                        <p:tav tm="0">
                                          <p:val>
                                            <p:strVal val="ppt_w"/>
                                          </p:val>
                                        </p:tav>
                                        <p:tav tm="100000">
                                          <p:val>
                                            <p:fltVal val="0"/>
                                          </p:val>
                                        </p:tav>
                                      </p:tavLst>
                                    </p:anim>
                                    <p:anim calcmode="lin" valueType="num">
                                      <p:cBhvr>
                                        <p:cTn id="120" dur="500"/>
                                        <p:tgtEl>
                                          <p:spTgt spid="54"/>
                                        </p:tgtEl>
                                        <p:attrNameLst>
                                          <p:attrName>ppt_h</p:attrName>
                                        </p:attrNameLst>
                                      </p:cBhvr>
                                      <p:tavLst>
                                        <p:tav tm="0">
                                          <p:val>
                                            <p:strVal val="ppt_h"/>
                                          </p:val>
                                        </p:tav>
                                        <p:tav tm="100000">
                                          <p:val>
                                            <p:strVal val="ppt_h"/>
                                          </p:val>
                                        </p:tav>
                                      </p:tavLst>
                                    </p:anim>
                                    <p:set>
                                      <p:cBhvr>
                                        <p:cTn id="121"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22" restart="whenNotActive" fill="hold" evtFilter="cancelBubble" nodeType="interactiveSeq">
                <p:stCondLst>
                  <p:cond evt="onClick" delay="0">
                    <p:tgtEl>
                      <p:spTgt spid="52"/>
                    </p:tgtEl>
                  </p:cond>
                </p:stCondLst>
                <p:endSync evt="end" delay="0">
                  <p:rtn val="all"/>
                </p:endSync>
                <p:childTnLst>
                  <p:par>
                    <p:cTn id="123" fill="hold">
                      <p:stCondLst>
                        <p:cond delay="0"/>
                      </p:stCondLst>
                      <p:childTnLst>
                        <p:par>
                          <p:cTn id="124" fill="hold">
                            <p:stCondLst>
                              <p:cond delay="0"/>
                            </p:stCondLst>
                            <p:childTnLst>
                              <p:par>
                                <p:cTn id="125" presetID="17" presetClass="entr" presetSubtype="10" fill="hold" grpId="2" nodeType="clickEffect">
                                  <p:stCondLst>
                                    <p:cond delay="0"/>
                                  </p:stCondLst>
                                  <p:childTnLst>
                                    <p:set>
                                      <p:cBhvr>
                                        <p:cTn id="126" dur="1" fill="hold">
                                          <p:stCondLst>
                                            <p:cond delay="0"/>
                                          </p:stCondLst>
                                        </p:cTn>
                                        <p:tgtEl>
                                          <p:spTgt spid="63"/>
                                        </p:tgtEl>
                                        <p:attrNameLst>
                                          <p:attrName>style.visibility</p:attrName>
                                        </p:attrNameLst>
                                      </p:cBhvr>
                                      <p:to>
                                        <p:strVal val="visible"/>
                                      </p:to>
                                    </p:set>
                                    <p:anim calcmode="lin" valueType="num">
                                      <p:cBhvr>
                                        <p:cTn id="127" dur="500" fill="hold"/>
                                        <p:tgtEl>
                                          <p:spTgt spid="63"/>
                                        </p:tgtEl>
                                        <p:attrNameLst>
                                          <p:attrName>ppt_w</p:attrName>
                                        </p:attrNameLst>
                                      </p:cBhvr>
                                      <p:tavLst>
                                        <p:tav tm="0">
                                          <p:val>
                                            <p:fltVal val="0"/>
                                          </p:val>
                                        </p:tav>
                                        <p:tav tm="100000">
                                          <p:val>
                                            <p:strVal val="#ppt_w"/>
                                          </p:val>
                                        </p:tav>
                                      </p:tavLst>
                                    </p:anim>
                                    <p:anim calcmode="lin" valueType="num">
                                      <p:cBhvr>
                                        <p:cTn id="128" dur="500" fill="hold"/>
                                        <p:tgtEl>
                                          <p:spTgt spid="63"/>
                                        </p:tgtEl>
                                        <p:attrNameLst>
                                          <p:attrName>ppt_h</p:attrName>
                                        </p:attrNameLst>
                                      </p:cBhvr>
                                      <p:tavLst>
                                        <p:tav tm="0">
                                          <p:val>
                                            <p:strVal val="#ppt_h"/>
                                          </p:val>
                                        </p:tav>
                                        <p:tav tm="100000">
                                          <p:val>
                                            <p:strVal val="#ppt_h"/>
                                          </p:val>
                                        </p:tav>
                                      </p:tavLst>
                                    </p:anim>
                                  </p:childTnLst>
                                </p:cTn>
                              </p:par>
                              <p:par>
                                <p:cTn id="129" presetID="17" presetClass="entr" presetSubtype="1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500" fill="hold"/>
                                        <p:tgtEl>
                                          <p:spTgt spid="62"/>
                                        </p:tgtEl>
                                        <p:attrNameLst>
                                          <p:attrName>ppt_w</p:attrName>
                                        </p:attrNameLst>
                                      </p:cBhvr>
                                      <p:tavLst>
                                        <p:tav tm="0">
                                          <p:val>
                                            <p:fltVal val="0"/>
                                          </p:val>
                                        </p:tav>
                                        <p:tav tm="100000">
                                          <p:val>
                                            <p:strVal val="#ppt_w"/>
                                          </p:val>
                                        </p:tav>
                                      </p:tavLst>
                                    </p:anim>
                                    <p:anim calcmode="lin" valueType="num">
                                      <p:cBhvr>
                                        <p:cTn id="132" dur="5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7" presetClass="exit" presetSubtype="10" fill="hold" grpId="3" nodeType="clickEffect">
                                  <p:stCondLst>
                                    <p:cond delay="0"/>
                                  </p:stCondLst>
                                  <p:childTnLst>
                                    <p:anim calcmode="lin" valueType="num">
                                      <p:cBhvr>
                                        <p:cTn id="136" dur="500"/>
                                        <p:tgtEl>
                                          <p:spTgt spid="63"/>
                                        </p:tgtEl>
                                        <p:attrNameLst>
                                          <p:attrName>ppt_w</p:attrName>
                                        </p:attrNameLst>
                                      </p:cBhvr>
                                      <p:tavLst>
                                        <p:tav tm="0">
                                          <p:val>
                                            <p:strVal val="ppt_w"/>
                                          </p:val>
                                        </p:tav>
                                        <p:tav tm="100000">
                                          <p:val>
                                            <p:fltVal val="0"/>
                                          </p:val>
                                        </p:tav>
                                      </p:tavLst>
                                    </p:anim>
                                    <p:anim calcmode="lin" valueType="num">
                                      <p:cBhvr>
                                        <p:cTn id="137" dur="500"/>
                                        <p:tgtEl>
                                          <p:spTgt spid="63"/>
                                        </p:tgtEl>
                                        <p:attrNameLst>
                                          <p:attrName>ppt_h</p:attrName>
                                        </p:attrNameLst>
                                      </p:cBhvr>
                                      <p:tavLst>
                                        <p:tav tm="0">
                                          <p:val>
                                            <p:strVal val="ppt_h"/>
                                          </p:val>
                                        </p:tav>
                                        <p:tav tm="100000">
                                          <p:val>
                                            <p:strVal val="ppt_h"/>
                                          </p:val>
                                        </p:tav>
                                      </p:tavLst>
                                    </p:anim>
                                    <p:set>
                                      <p:cBhvr>
                                        <p:cTn id="138" dur="1" fill="hold">
                                          <p:stCondLst>
                                            <p:cond delay="499"/>
                                          </p:stCondLst>
                                        </p:cTn>
                                        <p:tgtEl>
                                          <p:spTgt spid="63"/>
                                        </p:tgtEl>
                                        <p:attrNameLst>
                                          <p:attrName>style.visibility</p:attrName>
                                        </p:attrNameLst>
                                      </p:cBhvr>
                                      <p:to>
                                        <p:strVal val="hidden"/>
                                      </p:to>
                                    </p:set>
                                  </p:childTnLst>
                                </p:cTn>
                              </p:par>
                              <p:par>
                                <p:cTn id="139" presetID="17" presetClass="exit" presetSubtype="10" fill="hold" nodeType="withEffect">
                                  <p:stCondLst>
                                    <p:cond delay="0"/>
                                  </p:stCondLst>
                                  <p:childTnLst>
                                    <p:anim calcmode="lin" valueType="num">
                                      <p:cBhvr>
                                        <p:cTn id="140" dur="500"/>
                                        <p:tgtEl>
                                          <p:spTgt spid="62"/>
                                        </p:tgtEl>
                                        <p:attrNameLst>
                                          <p:attrName>ppt_w</p:attrName>
                                        </p:attrNameLst>
                                      </p:cBhvr>
                                      <p:tavLst>
                                        <p:tav tm="0">
                                          <p:val>
                                            <p:strVal val="ppt_w"/>
                                          </p:val>
                                        </p:tav>
                                        <p:tav tm="100000">
                                          <p:val>
                                            <p:fltVal val="0"/>
                                          </p:val>
                                        </p:tav>
                                      </p:tavLst>
                                    </p:anim>
                                    <p:anim calcmode="lin" valueType="num">
                                      <p:cBhvr>
                                        <p:cTn id="141" dur="500"/>
                                        <p:tgtEl>
                                          <p:spTgt spid="62"/>
                                        </p:tgtEl>
                                        <p:attrNameLst>
                                          <p:attrName>ppt_h</p:attrName>
                                        </p:attrNameLst>
                                      </p:cBhvr>
                                      <p:tavLst>
                                        <p:tav tm="0">
                                          <p:val>
                                            <p:strVal val="ppt_h"/>
                                          </p:val>
                                        </p:tav>
                                        <p:tav tm="100000">
                                          <p:val>
                                            <p:strVal val="ppt_h"/>
                                          </p:val>
                                        </p:tav>
                                      </p:tavLst>
                                    </p:anim>
                                    <p:set>
                                      <p:cBhvr>
                                        <p:cTn id="142"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55" grpId="0" animBg="1"/>
      <p:bldP spid="20" grpId="0" animBg="1"/>
      <p:bldP spid="20" grpId="1" animBg="1"/>
      <p:bldP spid="39" grpId="0" animBg="1"/>
      <p:bldP spid="40" grpId="0" animBg="1"/>
      <p:bldP spid="41" grpId="0" animBg="1"/>
      <p:bldP spid="42" grpId="0" animBg="1"/>
      <p:bldP spid="35" grpId="0" animBg="1"/>
      <p:bldP spid="35" grpId="1" animBg="1"/>
      <p:bldP spid="36" grpId="0" animBg="1"/>
      <p:bldP spid="36" grpId="1" animBg="1"/>
      <p:bldP spid="37" grpId="0" animBg="1"/>
      <p:bldP spid="37" grpId="1" animBg="1"/>
      <p:bldP spid="38" grpId="0" animBg="1"/>
      <p:bldP spid="38" grpId="1" animBg="1"/>
      <p:bldP spid="52" grpId="0" animBg="1"/>
      <p:bldP spid="54" grpId="0" animBg="1"/>
      <p:bldP spid="54" grpId="1" animBg="1"/>
      <p:bldP spid="53" grpId="0" animBg="1"/>
      <p:bldP spid="63" grpId="2" animBg="1"/>
      <p:bldP spid="63" grpId="3" animBg="1"/>
      <p:bldP spid="4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lstStyle/>
          <a:p>
            <a:r>
              <a:rPr lang="en-AU" dirty="0"/>
              <a:t>Developing a compliance solution</a:t>
            </a:r>
          </a:p>
        </p:txBody>
      </p:sp>
      <p:sp>
        <p:nvSpPr>
          <p:cNvPr id="20" name="Compliance requirements Label">
            <a:extLst>
              <a:ext uri="{FF2B5EF4-FFF2-40B4-BE49-F238E27FC236}">
                <a16:creationId xmlns="" xmlns:a16="http://schemas.microsoft.com/office/drawing/2014/main" id="{BD6DA5D1-0C11-446D-BE9C-FB0FD4F77679}"/>
              </a:ext>
            </a:extLst>
          </p:cNvPr>
          <p:cNvSpPr/>
          <p:nvPr/>
        </p:nvSpPr>
        <p:spPr>
          <a:xfrm>
            <a:off x="439206" y="2229168"/>
            <a:ext cx="870751" cy="369332"/>
          </a:xfrm>
          <a:prstGeom prst="rect">
            <a:avLst/>
          </a:prstGeom>
        </p:spPr>
        <p:txBody>
          <a:bodyPr wrap="none">
            <a:spAutoFit/>
          </a:bodyPr>
          <a:lstStyle/>
          <a:p>
            <a:pPr algn="ctr"/>
            <a:r>
              <a:rPr lang="en-US" sz="900" b="1" dirty="0">
                <a:solidFill>
                  <a:srgbClr val="002E5D"/>
                </a:solidFill>
              </a:rPr>
              <a:t>Compliance </a:t>
            </a:r>
            <a:br>
              <a:rPr lang="en-US" sz="900" b="1" dirty="0">
                <a:solidFill>
                  <a:srgbClr val="002E5D"/>
                </a:solidFill>
              </a:rPr>
            </a:br>
            <a:r>
              <a:rPr lang="en-US" sz="900" b="1" dirty="0">
                <a:solidFill>
                  <a:srgbClr val="002E5D"/>
                </a:solidFill>
              </a:rPr>
              <a:t>level</a:t>
            </a:r>
            <a:r>
              <a:rPr lang="en-US" sz="900" dirty="0">
                <a:solidFill>
                  <a:srgbClr val="002E5D"/>
                </a:solidFill>
              </a:rPr>
              <a:t> </a:t>
            </a:r>
            <a:endParaRPr lang="en-AU" sz="900" dirty="0">
              <a:solidFill>
                <a:srgbClr val="002E5D"/>
              </a:solidFill>
            </a:endParaRPr>
          </a:p>
        </p:txBody>
      </p:sp>
      <p:sp>
        <p:nvSpPr>
          <p:cNvPr id="21" name="Compliance solution Label">
            <a:extLst>
              <a:ext uri="{FF2B5EF4-FFF2-40B4-BE49-F238E27FC236}">
                <a16:creationId xmlns="" xmlns:a16="http://schemas.microsoft.com/office/drawing/2014/main" id="{16CC5BB7-4454-496E-BADC-8F40BDF7DB28}"/>
              </a:ext>
            </a:extLst>
          </p:cNvPr>
          <p:cNvSpPr/>
          <p:nvPr/>
        </p:nvSpPr>
        <p:spPr>
          <a:xfrm>
            <a:off x="362261" y="3446075"/>
            <a:ext cx="870751" cy="369332"/>
          </a:xfrm>
          <a:prstGeom prst="rect">
            <a:avLst/>
          </a:prstGeom>
        </p:spPr>
        <p:txBody>
          <a:bodyPr wrap="none">
            <a:spAutoFit/>
          </a:bodyPr>
          <a:lstStyle/>
          <a:p>
            <a:pPr algn="ctr"/>
            <a:r>
              <a:rPr lang="en-US" sz="900" b="1" dirty="0" smtClean="0">
                <a:solidFill>
                  <a:srgbClr val="002E5D"/>
                </a:solidFill>
              </a:rPr>
              <a:t>Compliance</a:t>
            </a:r>
            <a:r>
              <a:rPr lang="en-US" sz="900" dirty="0" smtClean="0">
                <a:solidFill>
                  <a:srgbClr val="002E5D"/>
                </a:solidFill>
              </a:rPr>
              <a:t> </a:t>
            </a:r>
            <a:r>
              <a:rPr lang="en-US" sz="900" dirty="0">
                <a:solidFill>
                  <a:srgbClr val="002E5D"/>
                </a:solidFill>
              </a:rPr>
              <a:t/>
            </a:r>
            <a:br>
              <a:rPr lang="en-US" sz="900" dirty="0">
                <a:solidFill>
                  <a:srgbClr val="002E5D"/>
                </a:solidFill>
              </a:rPr>
            </a:br>
            <a:r>
              <a:rPr lang="en-US" sz="900" b="1" dirty="0">
                <a:solidFill>
                  <a:srgbClr val="002E5D"/>
                </a:solidFill>
              </a:rPr>
              <a:t>s</a:t>
            </a:r>
            <a:r>
              <a:rPr lang="en-US" sz="900" b="1" dirty="0" smtClean="0">
                <a:solidFill>
                  <a:srgbClr val="002E5D"/>
                </a:solidFill>
              </a:rPr>
              <a:t>olutions</a:t>
            </a:r>
            <a:endParaRPr lang="en-AU" sz="900" b="1" dirty="0">
              <a:solidFill>
                <a:srgbClr val="002E5D"/>
              </a:solidFill>
            </a:endParaRPr>
          </a:p>
        </p:txBody>
      </p:sp>
      <p:sp>
        <p:nvSpPr>
          <p:cNvPr id="22" name="Evidence of Compliance Label">
            <a:extLst>
              <a:ext uri="{FF2B5EF4-FFF2-40B4-BE49-F238E27FC236}">
                <a16:creationId xmlns="" xmlns:a16="http://schemas.microsoft.com/office/drawing/2014/main" id="{A11A798A-35B7-48DB-B99C-87E09E279730}"/>
              </a:ext>
            </a:extLst>
          </p:cNvPr>
          <p:cNvSpPr/>
          <p:nvPr/>
        </p:nvSpPr>
        <p:spPr>
          <a:xfrm>
            <a:off x="359055" y="4613213"/>
            <a:ext cx="864339" cy="369332"/>
          </a:xfrm>
          <a:prstGeom prst="rect">
            <a:avLst/>
          </a:prstGeom>
        </p:spPr>
        <p:txBody>
          <a:bodyPr wrap="none">
            <a:spAutoFit/>
          </a:bodyPr>
          <a:lstStyle/>
          <a:p>
            <a:pPr algn="ctr"/>
            <a:r>
              <a:rPr lang="en-US" sz="900" b="1" dirty="0">
                <a:solidFill>
                  <a:srgbClr val="002E5D"/>
                </a:solidFill>
              </a:rPr>
              <a:t>Evidence of </a:t>
            </a:r>
            <a:br>
              <a:rPr lang="en-US" sz="900" b="1" dirty="0">
                <a:solidFill>
                  <a:srgbClr val="002E5D"/>
                </a:solidFill>
              </a:rPr>
            </a:br>
            <a:r>
              <a:rPr lang="en-US" sz="900" b="1" dirty="0">
                <a:solidFill>
                  <a:srgbClr val="002E5D"/>
                </a:solidFill>
              </a:rPr>
              <a:t>compliance</a:t>
            </a:r>
            <a:endParaRPr lang="en-AU" sz="900" b="1" dirty="0">
              <a:solidFill>
                <a:srgbClr val="002E5D"/>
              </a:solidFill>
            </a:endParaRPr>
          </a:p>
        </p:txBody>
      </p:sp>
      <p:pic>
        <p:nvPicPr>
          <p:cNvPr id="23" name="Illustration" title="compliance pathways ">
            <a:extLst>
              <a:ext uri="{FF2B5EF4-FFF2-40B4-BE49-F238E27FC236}">
                <a16:creationId xmlns="" xmlns:a16="http://schemas.microsoft.com/office/drawing/2014/main" id="{FF7D321B-F112-4916-B465-9712A363404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17" t="23650" r="19547" b="25606"/>
          <a:stretch/>
        </p:blipFill>
        <p:spPr bwMode="auto">
          <a:xfrm>
            <a:off x="1348429" y="2012595"/>
            <a:ext cx="3445036" cy="202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Assesst methods group">
            <a:extLst>
              <a:ext uri="{FF2B5EF4-FFF2-40B4-BE49-F238E27FC236}">
                <a16:creationId xmlns="" xmlns:a16="http://schemas.microsoft.com/office/drawing/2014/main" id="{E381C44B-18F3-4A34-B095-757DE4D314E3}"/>
              </a:ext>
            </a:extLst>
          </p:cNvPr>
          <p:cNvGrpSpPr/>
          <p:nvPr/>
        </p:nvGrpSpPr>
        <p:grpSpPr>
          <a:xfrm>
            <a:off x="1882059" y="4556353"/>
            <a:ext cx="2401296" cy="469250"/>
            <a:chOff x="3482357" y="4401796"/>
            <a:chExt cx="3265172" cy="592639"/>
          </a:xfrm>
        </p:grpSpPr>
        <p:sp>
          <p:nvSpPr>
            <p:cNvPr id="25" name="Assessment methods">
              <a:extLst>
                <a:ext uri="{FF2B5EF4-FFF2-40B4-BE49-F238E27FC236}">
                  <a16:creationId xmlns="" xmlns:a16="http://schemas.microsoft.com/office/drawing/2014/main" id="{697ED123-7907-4FCC-BC33-67B07D629F70}"/>
                </a:ext>
              </a:extLst>
            </p:cNvPr>
            <p:cNvSpPr/>
            <p:nvPr/>
          </p:nvSpPr>
          <p:spPr>
            <a:xfrm>
              <a:off x="3821969" y="4521215"/>
              <a:ext cx="2707608" cy="330400"/>
            </a:xfrm>
            <a:prstGeom prst="rect">
              <a:avLst/>
            </a:prstGeom>
            <a:ln>
              <a:noFill/>
            </a:ln>
          </p:spPr>
          <p:txBody>
            <a:bodyPr wrap="square">
              <a:spAutoFit/>
            </a:bodyPr>
            <a:lstStyle/>
            <a:p>
              <a:r>
                <a:rPr lang="en-US" sz="1100" b="1" dirty="0"/>
                <a:t>ASSESSMENT</a:t>
              </a:r>
              <a:r>
                <a:rPr lang="en-US" sz="1100" dirty="0"/>
                <a:t> </a:t>
              </a:r>
              <a:r>
                <a:rPr lang="en-US" sz="1100" b="1" dirty="0"/>
                <a:t>METHODS</a:t>
              </a:r>
              <a:endParaRPr lang="en-AU" sz="1100" b="1" dirty="0"/>
            </a:p>
          </p:txBody>
        </p:sp>
        <p:sp>
          <p:nvSpPr>
            <p:cNvPr id="26" name="Box">
              <a:extLst>
                <a:ext uri="{FF2B5EF4-FFF2-40B4-BE49-F238E27FC236}">
                  <a16:creationId xmlns="" xmlns:a16="http://schemas.microsoft.com/office/drawing/2014/main" id="{2C1E0D13-D9C5-46CF-8B73-8A0AE4E32595}"/>
                </a:ext>
              </a:extLst>
            </p:cNvPr>
            <p:cNvSpPr/>
            <p:nvPr/>
          </p:nvSpPr>
          <p:spPr>
            <a:xfrm>
              <a:off x="3482357" y="4401796"/>
              <a:ext cx="3265172" cy="592639"/>
            </a:xfrm>
            <a:prstGeom prst="rect">
              <a:avLst/>
            </a:prstGeom>
            <a:noFill/>
            <a:ln w="38100">
              <a:solidFill>
                <a:srgbClr val="485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grpSp>
      <p:grpSp>
        <p:nvGrpSpPr>
          <p:cNvPr id="27" name="Assessment Methods Arrow Group">
            <a:extLst>
              <a:ext uri="{FF2B5EF4-FFF2-40B4-BE49-F238E27FC236}">
                <a16:creationId xmlns="" xmlns:a16="http://schemas.microsoft.com/office/drawing/2014/main" id="{6857D667-6EB9-45E0-8A2B-68B2ED7DAFD6}"/>
              </a:ext>
            </a:extLst>
          </p:cNvPr>
          <p:cNvGrpSpPr/>
          <p:nvPr/>
        </p:nvGrpSpPr>
        <p:grpSpPr>
          <a:xfrm>
            <a:off x="2139905" y="4032763"/>
            <a:ext cx="1872000" cy="505962"/>
            <a:chOff x="4400723" y="5158794"/>
            <a:chExt cx="1872000" cy="505962"/>
          </a:xfrm>
        </p:grpSpPr>
        <p:cxnSp>
          <p:nvCxnSpPr>
            <p:cNvPr id="28" name="Straight Connector 27">
              <a:extLst>
                <a:ext uri="{FF2B5EF4-FFF2-40B4-BE49-F238E27FC236}">
                  <a16:creationId xmlns="" xmlns:a16="http://schemas.microsoft.com/office/drawing/2014/main" id="{791D83BD-267A-480D-9CD9-C8CEED374A17}"/>
                </a:ext>
              </a:extLst>
            </p:cNvPr>
            <p:cNvCxnSpPr>
              <a:cxnSpLocks/>
            </p:cNvCxnSpPr>
            <p:nvPr/>
          </p:nvCxnSpPr>
          <p:spPr>
            <a:xfrm flipH="1">
              <a:off x="4400723" y="5520172"/>
              <a:ext cx="1872000" cy="0"/>
            </a:xfrm>
            <a:prstGeom prst="line">
              <a:avLst/>
            </a:prstGeom>
            <a:ln w="28575">
              <a:solidFill>
                <a:srgbClr val="485CC7"/>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052C3E53-3CCB-4F63-931F-3E4FAD444BAE}"/>
                </a:ext>
              </a:extLst>
            </p:cNvPr>
            <p:cNvCxnSpPr/>
            <p:nvPr/>
          </p:nvCxnSpPr>
          <p:spPr>
            <a:xfrm rot="5400000" flipH="1">
              <a:off x="6086703" y="5350518"/>
              <a:ext cx="360000"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4B77B2B2-AFF9-4886-B194-6FCCDEC91849}"/>
                </a:ext>
              </a:extLst>
            </p:cNvPr>
            <p:cNvCxnSpPr/>
            <p:nvPr/>
          </p:nvCxnSpPr>
          <p:spPr>
            <a:xfrm rot="5400000" flipH="1">
              <a:off x="4231145" y="5338794"/>
              <a:ext cx="360000"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40BD3A7-226D-4943-B95A-E28F448AAD78}"/>
                </a:ext>
              </a:extLst>
            </p:cNvPr>
            <p:cNvCxnSpPr/>
            <p:nvPr/>
          </p:nvCxnSpPr>
          <p:spPr>
            <a:xfrm>
              <a:off x="5343525" y="5512358"/>
              <a:ext cx="0" cy="15239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5" name="White masking box">
            <a:extLst>
              <a:ext uri="{FF2B5EF4-FFF2-40B4-BE49-F238E27FC236}">
                <a16:creationId xmlns="" xmlns:a16="http://schemas.microsoft.com/office/drawing/2014/main" id="{F754CDA3-1F93-4201-B207-02CDC737B442}"/>
              </a:ext>
            </a:extLst>
          </p:cNvPr>
          <p:cNvSpPr/>
          <p:nvPr/>
        </p:nvSpPr>
        <p:spPr>
          <a:xfrm>
            <a:off x="1992919" y="2737410"/>
            <a:ext cx="2196000" cy="57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6" name="Perf Requts Arrow Group">
            <a:extLst>
              <a:ext uri="{FF2B5EF4-FFF2-40B4-BE49-F238E27FC236}">
                <a16:creationId xmlns="" xmlns:a16="http://schemas.microsoft.com/office/drawing/2014/main" id="{D9970E7A-0ECB-4360-8BA1-AE622D5B9A9B}"/>
              </a:ext>
            </a:extLst>
          </p:cNvPr>
          <p:cNvGrpSpPr/>
          <p:nvPr/>
        </p:nvGrpSpPr>
        <p:grpSpPr>
          <a:xfrm rot="10800000">
            <a:off x="2163657" y="2717624"/>
            <a:ext cx="1850400" cy="620626"/>
            <a:chOff x="4275336" y="4991930"/>
            <a:chExt cx="2112566" cy="843667"/>
          </a:xfrm>
        </p:grpSpPr>
        <p:cxnSp>
          <p:nvCxnSpPr>
            <p:cNvPr id="37" name="Straight Connector 36">
              <a:extLst>
                <a:ext uri="{FF2B5EF4-FFF2-40B4-BE49-F238E27FC236}">
                  <a16:creationId xmlns="" xmlns:a16="http://schemas.microsoft.com/office/drawing/2014/main" id="{9F520888-76F2-4125-82B0-9D5124FA080E}"/>
                </a:ext>
              </a:extLst>
            </p:cNvPr>
            <p:cNvCxnSpPr>
              <a:cxnSpLocks/>
            </p:cNvCxnSpPr>
            <p:nvPr/>
          </p:nvCxnSpPr>
          <p:spPr>
            <a:xfrm rot="5400000">
              <a:off x="5331619" y="4571839"/>
              <a:ext cx="0" cy="21125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568ED678-C397-4850-82B7-210DC193B288}"/>
                </a:ext>
              </a:extLst>
            </p:cNvPr>
            <p:cNvCxnSpPr>
              <a:cxnSpLocks/>
            </p:cNvCxnSpPr>
            <p:nvPr/>
          </p:nvCxnSpPr>
          <p:spPr>
            <a:xfrm rot="10800000" flipH="1">
              <a:off x="6368332" y="4995187"/>
              <a:ext cx="10503" cy="6361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AF3488F3-5A99-42F3-897D-BCDFA557AB3A}"/>
                </a:ext>
              </a:extLst>
            </p:cNvPr>
            <p:cNvCxnSpPr>
              <a:cxnSpLocks/>
            </p:cNvCxnSpPr>
            <p:nvPr/>
          </p:nvCxnSpPr>
          <p:spPr>
            <a:xfrm rot="10800000">
              <a:off x="4289888" y="4991930"/>
              <a:ext cx="0" cy="6361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A04BC67-F144-4C77-A6A9-0E90047F3329}"/>
                </a:ext>
              </a:extLst>
            </p:cNvPr>
            <p:cNvCxnSpPr/>
            <p:nvPr/>
          </p:nvCxnSpPr>
          <p:spPr>
            <a:xfrm>
              <a:off x="5343524" y="5639846"/>
              <a:ext cx="0" cy="1957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DTS Solution label">
            <a:extLst>
              <a:ext uri="{FF2B5EF4-FFF2-40B4-BE49-F238E27FC236}">
                <a16:creationId xmlns="" xmlns:a16="http://schemas.microsoft.com/office/drawing/2014/main" id="{8B49EECD-3E3F-43AD-A388-0004D958A4B8}"/>
              </a:ext>
            </a:extLst>
          </p:cNvPr>
          <p:cNvSpPr txBox="1"/>
          <p:nvPr/>
        </p:nvSpPr>
        <p:spPr>
          <a:xfrm>
            <a:off x="3375510" y="3367438"/>
            <a:ext cx="1333730" cy="600164"/>
          </a:xfrm>
          <a:prstGeom prst="rect">
            <a:avLst/>
          </a:prstGeom>
          <a:solidFill>
            <a:schemeClr val="bg1"/>
          </a:solidFill>
        </p:spPr>
        <p:txBody>
          <a:bodyPr wrap="square" rtlCol="0">
            <a:spAutoFit/>
          </a:bodyPr>
          <a:lstStyle/>
          <a:p>
            <a:pPr algn="ctr"/>
            <a:r>
              <a:rPr lang="en-AU" sz="1100" b="1" dirty="0"/>
              <a:t>DEEMED-TO-SATISFY SOLUTION</a:t>
            </a:r>
          </a:p>
        </p:txBody>
      </p:sp>
      <p:sp>
        <p:nvSpPr>
          <p:cNvPr id="33" name="Perf Solution label">
            <a:extLst>
              <a:ext uri="{FF2B5EF4-FFF2-40B4-BE49-F238E27FC236}">
                <a16:creationId xmlns="" xmlns:a16="http://schemas.microsoft.com/office/drawing/2014/main" id="{0171CAF0-3416-4D4C-A79B-4251A14B5CF2}"/>
              </a:ext>
            </a:extLst>
          </p:cNvPr>
          <p:cNvSpPr txBox="1"/>
          <p:nvPr/>
        </p:nvSpPr>
        <p:spPr>
          <a:xfrm>
            <a:off x="1542095" y="3440707"/>
            <a:ext cx="1333730" cy="430887"/>
          </a:xfrm>
          <a:prstGeom prst="rect">
            <a:avLst/>
          </a:prstGeom>
          <a:solidFill>
            <a:schemeClr val="bg1"/>
          </a:solidFill>
        </p:spPr>
        <p:txBody>
          <a:bodyPr wrap="square" rtlCol="0">
            <a:spAutoFit/>
          </a:bodyPr>
          <a:lstStyle/>
          <a:p>
            <a:pPr algn="ctr"/>
            <a:r>
              <a:rPr lang="en-AU" sz="1100" b="1" dirty="0"/>
              <a:t>PERFORMANCE SOLUTION</a:t>
            </a:r>
          </a:p>
        </p:txBody>
      </p:sp>
      <p:sp>
        <p:nvSpPr>
          <p:cNvPr id="7" name="And/or label">
            <a:extLst>
              <a:ext uri="{FF2B5EF4-FFF2-40B4-BE49-F238E27FC236}">
                <a16:creationId xmlns="" xmlns:a16="http://schemas.microsoft.com/office/drawing/2014/main" id="{CD9A4029-8B14-4D77-AF42-6716FC2E9E0F}"/>
              </a:ext>
            </a:extLst>
          </p:cNvPr>
          <p:cNvSpPr txBox="1"/>
          <p:nvPr/>
        </p:nvSpPr>
        <p:spPr>
          <a:xfrm>
            <a:off x="2828467" y="3566045"/>
            <a:ext cx="547042" cy="230832"/>
          </a:xfrm>
          <a:prstGeom prst="rect">
            <a:avLst/>
          </a:prstGeom>
          <a:solidFill>
            <a:schemeClr val="bg1"/>
          </a:solidFill>
        </p:spPr>
        <p:txBody>
          <a:bodyPr wrap="square" rtlCol="0">
            <a:spAutoFit/>
          </a:bodyPr>
          <a:lstStyle/>
          <a:p>
            <a:r>
              <a:rPr lang="en-AU" sz="900" b="1" dirty="0"/>
              <a:t>and/or</a:t>
            </a:r>
          </a:p>
        </p:txBody>
      </p:sp>
      <p:sp>
        <p:nvSpPr>
          <p:cNvPr id="34" name="Perf Requts label">
            <a:extLst>
              <a:ext uri="{FF2B5EF4-FFF2-40B4-BE49-F238E27FC236}">
                <a16:creationId xmlns="" xmlns:a16="http://schemas.microsoft.com/office/drawing/2014/main" id="{55FB3208-F6FC-462F-9D46-F2999E2A3989}"/>
              </a:ext>
            </a:extLst>
          </p:cNvPr>
          <p:cNvSpPr txBox="1"/>
          <p:nvPr/>
        </p:nvSpPr>
        <p:spPr>
          <a:xfrm>
            <a:off x="1549704" y="2278350"/>
            <a:ext cx="3083387" cy="261610"/>
          </a:xfrm>
          <a:prstGeom prst="rect">
            <a:avLst/>
          </a:prstGeom>
          <a:solidFill>
            <a:schemeClr val="bg1"/>
          </a:solidFill>
        </p:spPr>
        <p:txBody>
          <a:bodyPr wrap="square" rtlCol="0">
            <a:spAutoFit/>
          </a:bodyPr>
          <a:lstStyle/>
          <a:p>
            <a:pPr algn="ctr"/>
            <a:r>
              <a:rPr lang="en-AU" sz="1100" b="1" dirty="0"/>
              <a:t>PERFORMANCE REQUIREMENTS</a:t>
            </a:r>
          </a:p>
        </p:txBody>
      </p:sp>
      <p:sp>
        <p:nvSpPr>
          <p:cNvPr id="42" name="Comp Reqts Highlight box">
            <a:extLst>
              <a:ext uri="{FF2B5EF4-FFF2-40B4-BE49-F238E27FC236}">
                <a16:creationId xmlns="" xmlns:a16="http://schemas.microsoft.com/office/drawing/2014/main" id="{2E2643E3-3AB2-42BB-9B82-E341DF18A34B}"/>
              </a:ext>
            </a:extLst>
          </p:cNvPr>
          <p:cNvSpPr/>
          <p:nvPr/>
        </p:nvSpPr>
        <p:spPr>
          <a:xfrm>
            <a:off x="334962" y="1940185"/>
            <a:ext cx="4626277" cy="981075"/>
          </a:xfrm>
          <a:prstGeom prst="rect">
            <a:avLst/>
          </a:prstGeom>
          <a:noFill/>
          <a:ln w="38100">
            <a:solidFill>
              <a:srgbClr val="485CC7"/>
            </a:solidFill>
            <a:prstDash val="lg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Comp Solns Highlight box">
            <a:extLst>
              <a:ext uri="{FF2B5EF4-FFF2-40B4-BE49-F238E27FC236}">
                <a16:creationId xmlns="" xmlns:a16="http://schemas.microsoft.com/office/drawing/2014/main" id="{9B4AC9AB-CDBF-4ABE-A41C-A115D4ED58DB}"/>
              </a:ext>
            </a:extLst>
          </p:cNvPr>
          <p:cNvSpPr/>
          <p:nvPr/>
        </p:nvSpPr>
        <p:spPr>
          <a:xfrm>
            <a:off x="334961" y="3200556"/>
            <a:ext cx="4626277" cy="981075"/>
          </a:xfrm>
          <a:prstGeom prst="rect">
            <a:avLst/>
          </a:prstGeom>
          <a:noFill/>
          <a:ln w="38100">
            <a:solidFill>
              <a:srgbClr val="485CC7"/>
            </a:solidFill>
            <a:prstDash val="lg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Evidce of Comp Highlight box">
            <a:extLst>
              <a:ext uri="{FF2B5EF4-FFF2-40B4-BE49-F238E27FC236}">
                <a16:creationId xmlns="" xmlns:a16="http://schemas.microsoft.com/office/drawing/2014/main" id="{B0919F5F-B86D-4ED8-91ED-B32B012834AF}"/>
              </a:ext>
            </a:extLst>
          </p:cNvPr>
          <p:cNvSpPr/>
          <p:nvPr/>
        </p:nvSpPr>
        <p:spPr>
          <a:xfrm>
            <a:off x="323042" y="4427441"/>
            <a:ext cx="4626277" cy="819474"/>
          </a:xfrm>
          <a:prstGeom prst="rect">
            <a:avLst/>
          </a:prstGeom>
          <a:noFill/>
          <a:ln w="38100">
            <a:solidFill>
              <a:srgbClr val="485CC7"/>
            </a:solidFill>
            <a:prstDash val="lg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erf Reqs excerpt F3P1">
            <a:extLst>
              <a:ext uri="{FF2B5EF4-FFF2-40B4-BE49-F238E27FC236}">
                <a16:creationId xmlns="" xmlns:a16="http://schemas.microsoft.com/office/drawing/2014/main" id="{2CBFF67E-A610-4D8C-8DF6-5FA5D1EF8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9140" y="2782961"/>
            <a:ext cx="6424604" cy="1428652"/>
          </a:xfrm>
          <a:prstGeom prst="rect">
            <a:avLst/>
          </a:prstGeom>
        </p:spPr>
      </p:pic>
      <p:sp>
        <p:nvSpPr>
          <p:cNvPr id="5" name="Perf Requt Excerpt Outline box">
            <a:extLst>
              <a:ext uri="{FF2B5EF4-FFF2-40B4-BE49-F238E27FC236}">
                <a16:creationId xmlns="" xmlns:a16="http://schemas.microsoft.com/office/drawing/2014/main" id="{1018273C-AB46-4CDA-B305-B455555B645E}"/>
              </a:ext>
            </a:extLst>
          </p:cNvPr>
          <p:cNvSpPr/>
          <p:nvPr/>
        </p:nvSpPr>
        <p:spPr>
          <a:xfrm>
            <a:off x="5293149" y="2717623"/>
            <a:ext cx="6563889" cy="1464007"/>
          </a:xfrm>
          <a:prstGeom prst="rect">
            <a:avLst/>
          </a:prstGeom>
          <a:no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Perf Requt description">
            <a:extLst>
              <a:ext uri="{FF2B5EF4-FFF2-40B4-BE49-F238E27FC236}">
                <a16:creationId xmlns="" xmlns:a16="http://schemas.microsoft.com/office/drawing/2014/main" id="{5C196C5F-A204-4CE1-8EBC-64136FDAABE7}"/>
              </a:ext>
            </a:extLst>
          </p:cNvPr>
          <p:cNvSpPr txBox="1">
            <a:spLocks/>
          </p:cNvSpPr>
          <p:nvPr/>
        </p:nvSpPr>
        <p:spPr>
          <a:xfrm>
            <a:off x="5293148" y="4538726"/>
            <a:ext cx="6529251" cy="2143508"/>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sz="1600" dirty="0"/>
              <a:t>The roof must prevent the penetration of water that could cause (a) and (b)</a:t>
            </a:r>
          </a:p>
          <a:p>
            <a:pPr marL="285750" indent="-285750">
              <a:buFont typeface="Arial" panose="020B0604020202020204" pitchFamily="34" charset="0"/>
              <a:buChar char="•"/>
            </a:pPr>
            <a:r>
              <a:rPr lang="en-AU" sz="1600" dirty="0"/>
              <a:t>Applies to the roof of all buildings of all classes</a:t>
            </a:r>
          </a:p>
          <a:p>
            <a:pPr marL="285750" indent="-285750">
              <a:buFont typeface="Arial" panose="020B0604020202020204" pitchFamily="34" charset="0"/>
              <a:buChar char="•"/>
            </a:pPr>
            <a:r>
              <a:rPr lang="en-AU" sz="1600" dirty="0"/>
              <a:t>Doesn’t say how compliance must be achieved</a:t>
            </a:r>
          </a:p>
          <a:p>
            <a:pPr marL="285750" indent="-285750">
              <a:buFont typeface="Arial" panose="020B0604020202020204" pitchFamily="34" charset="0"/>
              <a:buChar char="•"/>
            </a:pPr>
            <a:r>
              <a:rPr lang="en-AU" sz="1600" dirty="0"/>
              <a:t>Use a DTS Solution, a Performance Solution, or a combination of both</a:t>
            </a:r>
          </a:p>
        </p:txBody>
      </p:sp>
      <p:pic>
        <p:nvPicPr>
          <p:cNvPr id="50" name="DTS Excerpt">
            <a:extLst>
              <a:ext uri="{FF2B5EF4-FFF2-40B4-BE49-F238E27FC236}">
                <a16:creationId xmlns="" xmlns:a16="http://schemas.microsoft.com/office/drawing/2014/main" id="{C494BD43-4AAC-498F-BCFC-BFF904D39D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7070" y="2106076"/>
            <a:ext cx="6487428" cy="1989413"/>
          </a:xfrm>
          <a:prstGeom prst="rect">
            <a:avLst/>
          </a:prstGeom>
          <a:ln>
            <a:solidFill>
              <a:srgbClr val="004C97"/>
            </a:solidFill>
          </a:ln>
        </p:spPr>
      </p:pic>
      <p:sp>
        <p:nvSpPr>
          <p:cNvPr id="49" name="DTS description">
            <a:extLst>
              <a:ext uri="{FF2B5EF4-FFF2-40B4-BE49-F238E27FC236}">
                <a16:creationId xmlns="" xmlns:a16="http://schemas.microsoft.com/office/drawing/2014/main" id="{78D5C106-CAEC-4622-BCEB-42AAB856CE21}"/>
              </a:ext>
            </a:extLst>
          </p:cNvPr>
          <p:cNvSpPr txBox="1">
            <a:spLocks/>
          </p:cNvSpPr>
          <p:nvPr/>
        </p:nvSpPr>
        <p:spPr>
          <a:xfrm>
            <a:off x="5300487" y="4404488"/>
            <a:ext cx="6529251" cy="2064386"/>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sz="1600" dirty="0"/>
              <a:t>References a number of documents that address acceptable methods of preventing water from penetrating through a roof, depending on the type of roof installed</a:t>
            </a:r>
          </a:p>
          <a:p>
            <a:pPr marL="285750" indent="-285750">
              <a:buFont typeface="Arial" panose="020B0604020202020204" pitchFamily="34" charset="0"/>
              <a:buChar char="•"/>
            </a:pPr>
            <a:r>
              <a:rPr lang="en-AU" sz="1600" dirty="0"/>
              <a:t>Therefore, if a roof covering is installed in accordance with </a:t>
            </a:r>
            <a:r>
              <a:rPr lang="en-AU" sz="1600" dirty="0" smtClean="0"/>
              <a:t>F3D2, </a:t>
            </a:r>
            <a:r>
              <a:rPr lang="en-AU" sz="1600" dirty="0"/>
              <a:t>it is deemed to be acceptable and to comply with </a:t>
            </a:r>
            <a:r>
              <a:rPr lang="en-AU" sz="1600" dirty="0" smtClean="0"/>
              <a:t>F3P1</a:t>
            </a:r>
            <a:endParaRPr lang="en-AU" sz="1600" dirty="0"/>
          </a:p>
          <a:p>
            <a:pPr marL="285750" indent="-285750">
              <a:buFont typeface="Arial" panose="020B0604020202020204" pitchFamily="34" charset="0"/>
              <a:buChar char="•"/>
            </a:pPr>
            <a:r>
              <a:rPr lang="en-AU" sz="1600" dirty="0"/>
              <a:t>For example, a metal sheet roof that complies with </a:t>
            </a:r>
            <a:r>
              <a:rPr lang="en-AU" sz="1600" i="1" dirty="0"/>
              <a:t>AS 1562.1 Design and installation of sheet roof and wall cladding</a:t>
            </a:r>
          </a:p>
        </p:txBody>
      </p:sp>
      <p:sp>
        <p:nvSpPr>
          <p:cNvPr id="51" name="PErf Soln description">
            <a:extLst>
              <a:ext uri="{FF2B5EF4-FFF2-40B4-BE49-F238E27FC236}">
                <a16:creationId xmlns="" xmlns:a16="http://schemas.microsoft.com/office/drawing/2014/main" id="{FAD25E8E-15CE-4163-BC3A-454663AD181A}"/>
              </a:ext>
            </a:extLst>
          </p:cNvPr>
          <p:cNvSpPr txBox="1">
            <a:spLocks/>
          </p:cNvSpPr>
          <p:nvPr/>
        </p:nvSpPr>
        <p:spPr>
          <a:xfrm>
            <a:off x="5340843" y="1966075"/>
            <a:ext cx="6529251" cy="4491869"/>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sz="1800" dirty="0"/>
              <a:t>A sustainability conscious client wants to use an innovative type of roofing sheet that </a:t>
            </a:r>
            <a:r>
              <a:rPr lang="en-AU" sz="1800" dirty="0" smtClean="0"/>
              <a:t>is </a:t>
            </a:r>
            <a:r>
              <a:rPr lang="en-AU" sz="1800" dirty="0"/>
              <a:t>3D printed from recycled plastics at the construction site</a:t>
            </a:r>
          </a:p>
          <a:p>
            <a:pPr marL="285750" indent="-285750">
              <a:buFont typeface="Arial" panose="020B0604020202020204" pitchFamily="34" charset="0"/>
              <a:buChar char="•"/>
            </a:pPr>
            <a:r>
              <a:rPr lang="en-AU" sz="1800" dirty="0"/>
              <a:t>DTS Provision, </a:t>
            </a:r>
            <a:r>
              <a:rPr lang="en-AU" sz="1800" dirty="0" smtClean="0"/>
              <a:t>F3D2 </a:t>
            </a:r>
            <a:r>
              <a:rPr lang="en-AU" sz="1800" dirty="0"/>
              <a:t>Roof coverings, doesn’t apply</a:t>
            </a:r>
          </a:p>
          <a:p>
            <a:pPr marL="285750" indent="-285750">
              <a:buFont typeface="Arial" panose="020B0604020202020204" pitchFamily="34" charset="0"/>
              <a:buChar char="•"/>
            </a:pPr>
            <a:r>
              <a:rPr lang="en-AU" sz="1800" dirty="0"/>
              <a:t>A Performance Solution is required</a:t>
            </a:r>
          </a:p>
          <a:p>
            <a:pPr marL="285750" indent="-285750">
              <a:buFont typeface="Arial" panose="020B0604020202020204" pitchFamily="34" charset="0"/>
              <a:buChar char="•"/>
            </a:pPr>
            <a:r>
              <a:rPr lang="en-AU" sz="1800" dirty="0"/>
              <a:t>Must demonstrate </a:t>
            </a:r>
            <a:r>
              <a:rPr lang="en-AU" sz="1800" dirty="0" smtClean="0"/>
              <a:t>the </a:t>
            </a:r>
            <a:r>
              <a:rPr lang="en-AU" sz="1800" dirty="0"/>
              <a:t>proposed roof covering will prevent the </a:t>
            </a:r>
            <a:r>
              <a:rPr lang="en-AU" sz="1800" dirty="0" smtClean="0"/>
              <a:t>penetration </a:t>
            </a:r>
            <a:r>
              <a:rPr lang="en-AU" sz="1800" dirty="0"/>
              <a:t>of water as required by Performance Requirement </a:t>
            </a:r>
            <a:r>
              <a:rPr lang="en-AU" sz="1800" dirty="0" smtClean="0"/>
              <a:t>F3P1, </a:t>
            </a:r>
            <a:r>
              <a:rPr lang="en-AU" sz="1800" dirty="0"/>
              <a:t>i.e. that the roof will perform as required</a:t>
            </a:r>
          </a:p>
          <a:p>
            <a:pPr marL="285750" indent="-285750">
              <a:buFont typeface="Arial" panose="020B0604020202020204" pitchFamily="34" charset="0"/>
              <a:buChar char="•"/>
            </a:pPr>
            <a:r>
              <a:rPr lang="en-AU" sz="1800" dirty="0"/>
              <a:t>Consultation with relevant stakeholders and </a:t>
            </a:r>
            <a:r>
              <a:rPr lang="en-AU" sz="1800" dirty="0" smtClean="0"/>
              <a:t>appropriate </a:t>
            </a:r>
            <a:r>
              <a:rPr lang="en-AU" sz="1800" dirty="0"/>
              <a:t>Assessment Methods must be used to demonstrate compliance</a:t>
            </a:r>
          </a:p>
          <a:p>
            <a:pPr marL="285750" indent="-285750">
              <a:buFont typeface="Arial" panose="020B0604020202020204" pitchFamily="34" charset="0"/>
              <a:buChar char="•"/>
            </a:pPr>
            <a:r>
              <a:rPr lang="en-AU" sz="1800" dirty="0"/>
              <a:t>Approving Authority must be satisfied </a:t>
            </a:r>
            <a:r>
              <a:rPr lang="en-AU" sz="1800" dirty="0" smtClean="0"/>
              <a:t>the </a:t>
            </a:r>
            <a:r>
              <a:rPr lang="en-AU" sz="1800" dirty="0"/>
              <a:t>proposed Performance Solution will comply</a:t>
            </a:r>
          </a:p>
        </p:txBody>
      </p:sp>
      <p:sp>
        <p:nvSpPr>
          <p:cNvPr id="53" name="Combined description">
            <a:extLst>
              <a:ext uri="{FF2B5EF4-FFF2-40B4-BE49-F238E27FC236}">
                <a16:creationId xmlns="" xmlns:a16="http://schemas.microsoft.com/office/drawing/2014/main" id="{9C9F5AE7-E14F-43C4-8BE5-DE703CD386F8}"/>
              </a:ext>
            </a:extLst>
          </p:cNvPr>
          <p:cNvSpPr txBox="1">
            <a:spLocks/>
          </p:cNvSpPr>
          <p:nvPr/>
        </p:nvSpPr>
        <p:spPr>
          <a:xfrm>
            <a:off x="5381200" y="1978973"/>
            <a:ext cx="6529251" cy="2448467"/>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sz="1800" dirty="0"/>
              <a:t>Builder proposes to use the 3D printing technique for the roof covering, as the client has requested (per the Performance Solution previously discussed)</a:t>
            </a:r>
          </a:p>
          <a:p>
            <a:pPr marL="285750" indent="-285750">
              <a:buFont typeface="Arial" panose="020B0604020202020204" pitchFamily="34" charset="0"/>
              <a:buChar char="•"/>
            </a:pPr>
            <a:r>
              <a:rPr lang="en-AU" sz="1800" dirty="0"/>
              <a:t>But the system requires sarking, and the builder  chooses to install the sarking in line with the relevant DTS Provisions, </a:t>
            </a:r>
            <a:r>
              <a:rPr lang="en-AU" sz="1800" dirty="0" smtClean="0"/>
              <a:t>F3D3</a:t>
            </a:r>
            <a:endParaRPr lang="en-AU" sz="1800" dirty="0"/>
          </a:p>
          <a:p>
            <a:pPr marL="285750" indent="-285750">
              <a:buFont typeface="Arial" panose="020B0604020202020204" pitchFamily="34" charset="0"/>
              <a:buChar char="•"/>
            </a:pPr>
            <a:r>
              <a:rPr lang="en-AU" sz="1800" dirty="0"/>
              <a:t>This is a combined DTS and Performance Solution</a:t>
            </a:r>
          </a:p>
        </p:txBody>
      </p:sp>
      <p:pic>
        <p:nvPicPr>
          <p:cNvPr id="54" name="Sarking excerpt">
            <a:extLst>
              <a:ext uri="{FF2B5EF4-FFF2-40B4-BE49-F238E27FC236}">
                <a16:creationId xmlns="" xmlns:a16="http://schemas.microsoft.com/office/drawing/2014/main" id="{01AE8DB7-353F-4140-9656-33FEFEC382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5434" y="5190556"/>
            <a:ext cx="6424304" cy="850146"/>
          </a:xfrm>
          <a:prstGeom prst="rect">
            <a:avLst/>
          </a:prstGeom>
          <a:ln>
            <a:solidFill>
              <a:srgbClr val="004C97"/>
            </a:solidFill>
          </a:ln>
        </p:spPr>
      </p:pic>
      <p:grpSp>
        <p:nvGrpSpPr>
          <p:cNvPr id="41" name="AssessMethDoctn group">
            <a:extLst>
              <a:ext uri="{FF2B5EF4-FFF2-40B4-BE49-F238E27FC236}">
                <a16:creationId xmlns="" xmlns:a16="http://schemas.microsoft.com/office/drawing/2014/main" id="{0AAEC721-785A-49F4-8D07-E60C200A4520}"/>
              </a:ext>
            </a:extLst>
          </p:cNvPr>
          <p:cNvGrpSpPr/>
          <p:nvPr/>
        </p:nvGrpSpPr>
        <p:grpSpPr>
          <a:xfrm>
            <a:off x="3928913" y="5617537"/>
            <a:ext cx="1340573" cy="540000"/>
            <a:chOff x="4231818" y="4401796"/>
            <a:chExt cx="2090511" cy="592639"/>
          </a:xfrm>
        </p:grpSpPr>
        <p:sp>
          <p:nvSpPr>
            <p:cNvPr id="52" name="Documentation">
              <a:extLst>
                <a:ext uri="{FF2B5EF4-FFF2-40B4-BE49-F238E27FC236}">
                  <a16:creationId xmlns="" xmlns:a16="http://schemas.microsoft.com/office/drawing/2014/main" id="{ABFC56E9-BB9B-45B5-996F-4E81DA1DD69D}"/>
                </a:ext>
              </a:extLst>
            </p:cNvPr>
            <p:cNvSpPr/>
            <p:nvPr/>
          </p:nvSpPr>
          <p:spPr>
            <a:xfrm>
              <a:off x="4545461" y="4503030"/>
              <a:ext cx="1483170" cy="439113"/>
            </a:xfrm>
            <a:prstGeom prst="rect">
              <a:avLst/>
            </a:prstGeom>
            <a:ln w="28575">
              <a:noFill/>
            </a:ln>
          </p:spPr>
          <p:txBody>
            <a:bodyPr wrap="square">
              <a:spAutoFit/>
            </a:bodyPr>
            <a:lstStyle/>
            <a:p>
              <a:r>
                <a:rPr lang="en-US" sz="1000" b="1" dirty="0"/>
                <a:t>COMBINED SOLUTION </a:t>
              </a:r>
              <a:endParaRPr lang="en-AU" sz="1000" b="1" dirty="0"/>
            </a:p>
          </p:txBody>
        </p:sp>
        <p:sp>
          <p:nvSpPr>
            <p:cNvPr id="56" name="Box">
              <a:extLst>
                <a:ext uri="{FF2B5EF4-FFF2-40B4-BE49-F238E27FC236}">
                  <a16:creationId xmlns="" xmlns:a16="http://schemas.microsoft.com/office/drawing/2014/main" id="{AB0D21D9-AAF9-4D46-A7EF-166A2BECBCC3}"/>
                </a:ext>
              </a:extLst>
            </p:cNvPr>
            <p:cNvSpPr/>
            <p:nvPr/>
          </p:nvSpPr>
          <p:spPr>
            <a:xfrm>
              <a:off x="4231818" y="4401796"/>
              <a:ext cx="2090511" cy="592639"/>
            </a:xfrm>
            <a:prstGeom prst="rect">
              <a:avLst/>
            </a:prstGeom>
            <a:noFill/>
            <a:ln w="28575">
              <a:solidFill>
                <a:srgbClr val="485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grpSp>
      <p:grpSp>
        <p:nvGrpSpPr>
          <p:cNvPr id="57" name="AssessMeth Perf Solns lavel">
            <a:extLst>
              <a:ext uri="{FF2B5EF4-FFF2-40B4-BE49-F238E27FC236}">
                <a16:creationId xmlns="" xmlns:a16="http://schemas.microsoft.com/office/drawing/2014/main" id="{93C62B47-C6A9-4ACA-927D-01EF4663AEAE}"/>
              </a:ext>
            </a:extLst>
          </p:cNvPr>
          <p:cNvGrpSpPr/>
          <p:nvPr/>
        </p:nvGrpSpPr>
        <p:grpSpPr>
          <a:xfrm>
            <a:off x="805475" y="5617537"/>
            <a:ext cx="1440000" cy="540000"/>
            <a:chOff x="1050703" y="6004666"/>
            <a:chExt cx="1419525" cy="548515"/>
          </a:xfrm>
        </p:grpSpPr>
        <p:sp>
          <p:nvSpPr>
            <p:cNvPr id="58" name="Box">
              <a:extLst>
                <a:ext uri="{FF2B5EF4-FFF2-40B4-BE49-F238E27FC236}">
                  <a16:creationId xmlns="" xmlns:a16="http://schemas.microsoft.com/office/drawing/2014/main" id="{B292E314-3EBD-46E1-AB1F-7D9FB31E4FC9}"/>
                </a:ext>
              </a:extLst>
            </p:cNvPr>
            <p:cNvSpPr/>
            <p:nvPr/>
          </p:nvSpPr>
          <p:spPr>
            <a:xfrm>
              <a:off x="1050703" y="6004666"/>
              <a:ext cx="1419525" cy="548515"/>
            </a:xfrm>
            <a:prstGeom prst="rect">
              <a:avLst/>
            </a:prstGeom>
            <a:noFill/>
            <a:ln w="28575">
              <a:solidFill>
                <a:srgbClr val="485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59" name="Perf Solution label">
              <a:extLst>
                <a:ext uri="{FF2B5EF4-FFF2-40B4-BE49-F238E27FC236}">
                  <a16:creationId xmlns="" xmlns:a16="http://schemas.microsoft.com/office/drawing/2014/main" id="{7C7B83E6-EF97-4A78-94A1-BDF44B83AC3C}"/>
                </a:ext>
              </a:extLst>
            </p:cNvPr>
            <p:cNvSpPr txBox="1"/>
            <p:nvPr/>
          </p:nvSpPr>
          <p:spPr>
            <a:xfrm>
              <a:off x="1125793" y="6069244"/>
              <a:ext cx="1333730" cy="406419"/>
            </a:xfrm>
            <a:prstGeom prst="rect">
              <a:avLst/>
            </a:prstGeom>
            <a:solidFill>
              <a:schemeClr val="bg1"/>
            </a:solidFill>
            <a:ln w="28575">
              <a:noFill/>
            </a:ln>
          </p:spPr>
          <p:txBody>
            <a:bodyPr wrap="square" rtlCol="0">
              <a:spAutoFit/>
            </a:bodyPr>
            <a:lstStyle/>
            <a:p>
              <a:pPr algn="ctr"/>
              <a:r>
                <a:rPr lang="en-AU" sz="1000" b="1" dirty="0"/>
                <a:t>PERFORMANCE SOLUTION</a:t>
              </a:r>
            </a:p>
          </p:txBody>
        </p:sp>
      </p:grpSp>
      <p:grpSp>
        <p:nvGrpSpPr>
          <p:cNvPr id="60" name="AssessMeth DTS Solution">
            <a:extLst>
              <a:ext uri="{FF2B5EF4-FFF2-40B4-BE49-F238E27FC236}">
                <a16:creationId xmlns="" xmlns:a16="http://schemas.microsoft.com/office/drawing/2014/main" id="{40F4EEF0-32FE-4585-8908-81A92B881872}"/>
              </a:ext>
            </a:extLst>
          </p:cNvPr>
          <p:cNvGrpSpPr/>
          <p:nvPr/>
        </p:nvGrpSpPr>
        <p:grpSpPr>
          <a:xfrm>
            <a:off x="2371426" y="5617537"/>
            <a:ext cx="1440000" cy="540000"/>
            <a:chOff x="3337645" y="6143702"/>
            <a:chExt cx="1320198" cy="469250"/>
          </a:xfrm>
        </p:grpSpPr>
        <p:sp>
          <p:nvSpPr>
            <p:cNvPr id="61" name="Box">
              <a:extLst>
                <a:ext uri="{FF2B5EF4-FFF2-40B4-BE49-F238E27FC236}">
                  <a16:creationId xmlns="" xmlns:a16="http://schemas.microsoft.com/office/drawing/2014/main" id="{B5114A37-FDAC-4B24-9D41-19835488267C}"/>
                </a:ext>
              </a:extLst>
            </p:cNvPr>
            <p:cNvSpPr/>
            <p:nvPr/>
          </p:nvSpPr>
          <p:spPr>
            <a:xfrm>
              <a:off x="3337645" y="6143702"/>
              <a:ext cx="1320198" cy="469250"/>
            </a:xfrm>
            <a:prstGeom prst="rect">
              <a:avLst/>
            </a:prstGeom>
            <a:noFill/>
            <a:ln w="28575">
              <a:solidFill>
                <a:srgbClr val="485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62" name="DTS Solution label">
              <a:extLst>
                <a:ext uri="{FF2B5EF4-FFF2-40B4-BE49-F238E27FC236}">
                  <a16:creationId xmlns="" xmlns:a16="http://schemas.microsoft.com/office/drawing/2014/main" id="{A557F697-7A09-4377-B408-51DF69E932BD}"/>
                </a:ext>
              </a:extLst>
            </p:cNvPr>
            <p:cNvSpPr txBox="1"/>
            <p:nvPr/>
          </p:nvSpPr>
          <p:spPr>
            <a:xfrm>
              <a:off x="3379836" y="6274595"/>
              <a:ext cx="1253255" cy="246221"/>
            </a:xfrm>
            <a:prstGeom prst="rect">
              <a:avLst/>
            </a:prstGeom>
            <a:solidFill>
              <a:schemeClr val="bg1"/>
            </a:solidFill>
            <a:ln w="28575">
              <a:noFill/>
            </a:ln>
          </p:spPr>
          <p:txBody>
            <a:bodyPr wrap="square" rtlCol="0">
              <a:spAutoFit/>
            </a:bodyPr>
            <a:lstStyle/>
            <a:p>
              <a:pPr algn="ctr"/>
              <a:r>
                <a:rPr lang="en-AU" sz="1000" b="1" dirty="0"/>
                <a:t>DTS SOLUTION</a:t>
              </a:r>
            </a:p>
          </p:txBody>
        </p:sp>
      </p:grpSp>
      <p:grpSp>
        <p:nvGrpSpPr>
          <p:cNvPr id="3" name="AssessMeth breakdown arrows">
            <a:extLst>
              <a:ext uri="{FF2B5EF4-FFF2-40B4-BE49-F238E27FC236}">
                <a16:creationId xmlns="" xmlns:a16="http://schemas.microsoft.com/office/drawing/2014/main" id="{BADCCFA2-3559-43B1-858C-1D823A118AF2}"/>
              </a:ext>
            </a:extLst>
          </p:cNvPr>
          <p:cNvGrpSpPr/>
          <p:nvPr/>
        </p:nvGrpSpPr>
        <p:grpSpPr>
          <a:xfrm>
            <a:off x="1556021" y="5031928"/>
            <a:ext cx="3060000" cy="564175"/>
            <a:chOff x="1556021" y="5031928"/>
            <a:chExt cx="3060000" cy="564175"/>
          </a:xfrm>
        </p:grpSpPr>
        <p:cxnSp>
          <p:nvCxnSpPr>
            <p:cNvPr id="64" name="Straight Connector 63">
              <a:extLst>
                <a:ext uri="{FF2B5EF4-FFF2-40B4-BE49-F238E27FC236}">
                  <a16:creationId xmlns="" xmlns:a16="http://schemas.microsoft.com/office/drawing/2014/main" id="{579192ED-BF78-4EAB-AA7B-AF572FAF395F}"/>
                </a:ext>
              </a:extLst>
            </p:cNvPr>
            <p:cNvCxnSpPr>
              <a:cxnSpLocks/>
            </p:cNvCxnSpPr>
            <p:nvPr/>
          </p:nvCxnSpPr>
          <p:spPr>
            <a:xfrm rot="10800000" flipH="1">
              <a:off x="1556021" y="5204114"/>
              <a:ext cx="3060000" cy="0"/>
            </a:xfrm>
            <a:prstGeom prst="line">
              <a:avLst/>
            </a:prstGeom>
            <a:ln w="28575">
              <a:solidFill>
                <a:srgbClr val="485CC7"/>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 xmlns:a16="http://schemas.microsoft.com/office/drawing/2014/main" id="{3F058859-9C67-4327-B49B-78022657F988}"/>
                </a:ext>
              </a:extLst>
            </p:cNvPr>
            <p:cNvCxnSpPr/>
            <p:nvPr/>
          </p:nvCxnSpPr>
          <p:spPr>
            <a:xfrm rot="16200000" flipH="1">
              <a:off x="1360652" y="5398103"/>
              <a:ext cx="396000"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 xmlns:a16="http://schemas.microsoft.com/office/drawing/2014/main" id="{493E201B-20E4-47B2-98B0-CA3810CB7B46}"/>
                </a:ext>
              </a:extLst>
            </p:cNvPr>
            <p:cNvCxnSpPr/>
            <p:nvPr/>
          </p:nvCxnSpPr>
          <p:spPr>
            <a:xfrm rot="16200000" flipH="1">
              <a:off x="4425594" y="5393959"/>
              <a:ext cx="360000"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6653A2CE-2BCF-4B23-BDFF-79AB03682C3F}"/>
                </a:ext>
              </a:extLst>
            </p:cNvPr>
            <p:cNvCxnSpPr/>
            <p:nvPr/>
          </p:nvCxnSpPr>
          <p:spPr>
            <a:xfrm rot="10800000">
              <a:off x="3063611" y="5031928"/>
              <a:ext cx="0"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Centre Connector 67">
              <a:extLst>
                <a:ext uri="{FF2B5EF4-FFF2-40B4-BE49-F238E27FC236}">
                  <a16:creationId xmlns="" xmlns:a16="http://schemas.microsoft.com/office/drawing/2014/main" id="{91729B5B-E459-4CED-9151-92F9073A1DB7}"/>
                </a:ext>
              </a:extLst>
            </p:cNvPr>
            <p:cNvCxnSpPr/>
            <p:nvPr/>
          </p:nvCxnSpPr>
          <p:spPr>
            <a:xfrm rot="16200000" flipH="1">
              <a:off x="2866094" y="5392893"/>
              <a:ext cx="396000"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AssessMethPerfSoln description">
            <a:extLst>
              <a:ext uri="{FF2B5EF4-FFF2-40B4-BE49-F238E27FC236}">
                <a16:creationId xmlns="" xmlns:a16="http://schemas.microsoft.com/office/drawing/2014/main" id="{BA3AED23-7A51-4735-8D59-0B5DE64863C9}"/>
              </a:ext>
            </a:extLst>
          </p:cNvPr>
          <p:cNvSpPr txBox="1">
            <a:spLocks/>
          </p:cNvSpPr>
          <p:nvPr/>
        </p:nvSpPr>
        <p:spPr>
          <a:xfrm>
            <a:off x="5378943" y="1857378"/>
            <a:ext cx="6529251" cy="4714871"/>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AU" sz="1900" dirty="0"/>
              <a:t>For the Performance Solution, the builder, engineer and appropriate authority discuss and agrees to the Performance Solution, which is supported by: </a:t>
            </a:r>
          </a:p>
          <a:p>
            <a:pPr marL="342900" indent="-342900">
              <a:buFont typeface="Arial" panose="020B0604020202020204" pitchFamily="34" charset="0"/>
              <a:buChar char="•"/>
            </a:pPr>
            <a:r>
              <a:rPr lang="en-AU" sz="1900" dirty="0"/>
              <a:t>Waterproofing testing of a sample of the 3D printed sheets by an Accredited Testing Laboratory, who provides a report documenting </a:t>
            </a:r>
            <a:r>
              <a:rPr lang="en-AU" sz="1900" dirty="0">
                <a:solidFill>
                  <a:srgbClr val="002E5D"/>
                </a:solidFill>
              </a:rPr>
              <a:t>Evidence of Suitability</a:t>
            </a:r>
          </a:p>
          <a:p>
            <a:pPr marL="342900" indent="-342900">
              <a:buFont typeface="Arial" panose="020B0604020202020204" pitchFamily="34" charset="0"/>
              <a:buChar char="•"/>
            </a:pPr>
            <a:r>
              <a:rPr lang="en-AU" sz="1900" dirty="0"/>
              <a:t>An </a:t>
            </a:r>
            <a:r>
              <a:rPr lang="en-AU" sz="1900" dirty="0">
                <a:solidFill>
                  <a:srgbClr val="002E5D"/>
                </a:solidFill>
              </a:rPr>
              <a:t>Expert Judgement </a:t>
            </a:r>
            <a:r>
              <a:rPr lang="en-AU" sz="1900" dirty="0"/>
              <a:t>from a professional engineer as a recognised expert to demonstrate that the roof covering and construction together will satisfy the Performance Requirement</a:t>
            </a:r>
          </a:p>
          <a:p>
            <a:pPr marL="342900" indent="-342900">
              <a:buFont typeface="Arial" panose="020B0604020202020204" pitchFamily="34" charset="0"/>
              <a:buChar char="•"/>
            </a:pPr>
            <a:r>
              <a:rPr lang="en-AU" sz="1900" dirty="0"/>
              <a:t>Post-installation inspection by a building certifier </a:t>
            </a:r>
            <a:r>
              <a:rPr lang="en-AU" sz="1900" dirty="0" smtClean="0"/>
              <a:t> certifies </a:t>
            </a:r>
            <a:r>
              <a:rPr lang="en-AU" sz="1900" dirty="0"/>
              <a:t>the 3D printed roof sheeting has been installed in a way that meets requirements</a:t>
            </a:r>
            <a:endParaRPr lang="en-AU" sz="1900" dirty="0">
              <a:solidFill>
                <a:srgbClr val="FF0000"/>
              </a:solidFill>
            </a:endParaRPr>
          </a:p>
        </p:txBody>
      </p:sp>
      <p:sp>
        <p:nvSpPr>
          <p:cNvPr id="75" name="AssessMethDTS description">
            <a:extLst>
              <a:ext uri="{FF2B5EF4-FFF2-40B4-BE49-F238E27FC236}">
                <a16:creationId xmlns="" xmlns:a16="http://schemas.microsoft.com/office/drawing/2014/main" id="{0279473B-8992-4E55-B844-7BAA08EB6536}"/>
              </a:ext>
            </a:extLst>
          </p:cNvPr>
          <p:cNvSpPr txBox="1">
            <a:spLocks/>
          </p:cNvSpPr>
          <p:nvPr/>
        </p:nvSpPr>
        <p:spPr>
          <a:xfrm>
            <a:off x="5531343" y="2156576"/>
            <a:ext cx="6529251" cy="437867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AU" sz="2000" dirty="0"/>
              <a:t>For a DTS Solution, the builder:</a:t>
            </a:r>
          </a:p>
          <a:p>
            <a:pPr marL="285750" indent="-285750">
              <a:buFont typeface="Arial" panose="020B0604020202020204" pitchFamily="34" charset="0"/>
              <a:buChar char="•"/>
            </a:pPr>
            <a:r>
              <a:rPr lang="en-AU" sz="2000" dirty="0"/>
              <a:t>Purchases and installs metal sheet roofing that complies with </a:t>
            </a:r>
            <a:r>
              <a:rPr lang="en-AU" sz="2000" i="1" dirty="0" smtClean="0"/>
              <a:t>AS 1562.1 (2018) </a:t>
            </a:r>
            <a:r>
              <a:rPr lang="en-AU" sz="2000" i="1" dirty="0"/>
              <a:t>Design and installation of sheet roof and wall cladding</a:t>
            </a:r>
          </a:p>
          <a:p>
            <a:pPr marL="342900" indent="-342900">
              <a:buFont typeface="Arial" panose="020B0604020202020204" pitchFamily="34" charset="0"/>
              <a:buChar char="•"/>
            </a:pPr>
            <a:r>
              <a:rPr lang="en-AU" sz="2000" dirty="0"/>
              <a:t>Because the metal roof requires sarking to be compliant, purchases and installs a sarking product that complies with </a:t>
            </a:r>
            <a:r>
              <a:rPr lang="en-AU" sz="2000" i="1" dirty="0"/>
              <a:t>AS/NZS 4200 Parts 1 and </a:t>
            </a:r>
            <a:r>
              <a:rPr lang="en-AU" sz="2000" i="1" dirty="0" smtClean="0"/>
              <a:t>2 Pliable building membranes and underlays</a:t>
            </a:r>
            <a:endParaRPr lang="en-AU" sz="2000" i="1" dirty="0"/>
          </a:p>
          <a:p>
            <a:pPr marL="342900" indent="-342900">
              <a:buFont typeface="Arial" panose="020B0604020202020204" pitchFamily="34" charset="0"/>
              <a:buChar char="•"/>
            </a:pPr>
            <a:r>
              <a:rPr lang="en-AU" sz="2000" dirty="0"/>
              <a:t>Organises for inspection by a building </a:t>
            </a:r>
            <a:r>
              <a:rPr lang="en-AU" sz="2000" dirty="0" smtClean="0"/>
              <a:t>certifier certifies </a:t>
            </a:r>
            <a:r>
              <a:rPr lang="en-AU" sz="2000" dirty="0"/>
              <a:t>both the roofing and sarking products and their installation comply with the relevant Standards</a:t>
            </a:r>
          </a:p>
          <a:p>
            <a:pPr marL="285750" indent="-285750">
              <a:buFont typeface="Arial" panose="020B0604020202020204" pitchFamily="34" charset="0"/>
              <a:buChar char="•"/>
            </a:pPr>
            <a:endParaRPr lang="en-AU" sz="1800" dirty="0">
              <a:solidFill>
                <a:srgbClr val="FF0000"/>
              </a:solidFill>
            </a:endParaRPr>
          </a:p>
        </p:txBody>
      </p:sp>
      <p:sp>
        <p:nvSpPr>
          <p:cNvPr id="77" name="AssessMethCombSoln description">
            <a:extLst>
              <a:ext uri="{FF2B5EF4-FFF2-40B4-BE49-F238E27FC236}">
                <a16:creationId xmlns="" xmlns:a16="http://schemas.microsoft.com/office/drawing/2014/main" id="{DBE966EE-DBEC-4D1C-8723-EA39A390D43D}"/>
              </a:ext>
            </a:extLst>
          </p:cNvPr>
          <p:cNvSpPr txBox="1">
            <a:spLocks/>
          </p:cNvSpPr>
          <p:nvPr/>
        </p:nvSpPr>
        <p:spPr>
          <a:xfrm>
            <a:off x="5359892" y="1800230"/>
            <a:ext cx="6529251" cy="4795439"/>
          </a:xfrm>
          <a:prstGeom prst="rect">
            <a:avLst/>
          </a:prstGeom>
          <a:solidFill>
            <a:srgbClr val="D4DEFF">
              <a:alpha val="30196"/>
            </a:srgb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AU" sz="1900" dirty="0"/>
              <a:t>For a combined DTS and Performance Solution, the builder:</a:t>
            </a:r>
          </a:p>
          <a:p>
            <a:pPr marL="285750" indent="-285750">
              <a:buFont typeface="Arial" panose="020B0604020202020204" pitchFamily="34" charset="0"/>
              <a:buChar char="•"/>
            </a:pPr>
            <a:r>
              <a:rPr lang="en-AU" sz="1900" dirty="0"/>
              <a:t>Provides evidence of compliance for the innovative 3D printed roofing product, e.g.:</a:t>
            </a:r>
          </a:p>
          <a:p>
            <a:pPr marL="742950" lvl="1" indent="-285750"/>
            <a:r>
              <a:rPr lang="en-AU" sz="1900" dirty="0"/>
              <a:t>Agrees to the use of particular Assessment Methods with the approving authority</a:t>
            </a:r>
          </a:p>
          <a:p>
            <a:pPr marL="742950" lvl="1" indent="-285750"/>
            <a:r>
              <a:rPr lang="en-AU" sz="1900" dirty="0"/>
              <a:t>Organises testing by an Accredited Testing Laboratory to provide </a:t>
            </a:r>
            <a:r>
              <a:rPr lang="en-AU" sz="1900" dirty="0">
                <a:solidFill>
                  <a:srgbClr val="002E5D"/>
                </a:solidFill>
              </a:rPr>
              <a:t>Evidence of Suitability</a:t>
            </a:r>
          </a:p>
          <a:p>
            <a:pPr marL="742950" lvl="1" indent="-285750"/>
            <a:r>
              <a:rPr lang="en-AU" sz="1900" dirty="0"/>
              <a:t>Obtains an </a:t>
            </a:r>
            <a:r>
              <a:rPr lang="en-AU" sz="1900" dirty="0">
                <a:solidFill>
                  <a:srgbClr val="002E5D"/>
                </a:solidFill>
              </a:rPr>
              <a:t>Expert Judgement </a:t>
            </a:r>
            <a:r>
              <a:rPr lang="en-AU" sz="1900" dirty="0"/>
              <a:t>from a professional engineer</a:t>
            </a:r>
          </a:p>
          <a:p>
            <a:pPr marL="285750" indent="-285750">
              <a:buFont typeface="Arial" panose="020B0604020202020204" pitchFamily="34" charset="0"/>
              <a:buChar char="•"/>
            </a:pPr>
            <a:r>
              <a:rPr lang="en-AU" sz="1900" dirty="0"/>
              <a:t>Purchases a compliant sarking product and installs it in compliance with the appropriate Standard</a:t>
            </a:r>
          </a:p>
          <a:p>
            <a:pPr marL="285750" indent="-285750">
              <a:buFont typeface="Arial" panose="020B0604020202020204" pitchFamily="34" charset="0"/>
              <a:buChar char="•"/>
            </a:pPr>
            <a:r>
              <a:rPr lang="en-AU" sz="1900" dirty="0"/>
              <a:t>Organises for post-installation inspection and certification of both the roof and the sarking by a building certifier</a:t>
            </a:r>
          </a:p>
        </p:txBody>
      </p:sp>
    </p:spTree>
    <p:custDataLst>
      <p:tags r:id="rId1"/>
    </p:custDataLst>
    <p:extLst>
      <p:ext uri="{BB962C8B-B14F-4D97-AF65-F5344CB8AC3E}">
        <p14:creationId xmlns:p14="http://schemas.microsoft.com/office/powerpoint/2010/main" val="3998048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2"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1" nodeType="clickEffect">
                                  <p:stCondLst>
                                    <p:cond delay="0"/>
                                  </p:stCondLst>
                                  <p:childTnLst>
                                    <p:anim calcmode="lin" valueType="num">
                                      <p:cBhvr>
                                        <p:cTn id="12" dur="500"/>
                                        <p:tgtEl>
                                          <p:spTgt spid="42"/>
                                        </p:tgtEl>
                                        <p:attrNameLst>
                                          <p:attrName>ppt_w</p:attrName>
                                        </p:attrNameLst>
                                      </p:cBhvr>
                                      <p:tavLst>
                                        <p:tav tm="0">
                                          <p:val>
                                            <p:strVal val="ppt_w"/>
                                          </p:val>
                                        </p:tav>
                                        <p:tav tm="100000">
                                          <p:val>
                                            <p:fltVal val="0"/>
                                          </p:val>
                                        </p:tav>
                                      </p:tavLst>
                                    </p:anim>
                                    <p:anim calcmode="lin" valueType="num">
                                      <p:cBhvr>
                                        <p:cTn id="13" dur="500"/>
                                        <p:tgtEl>
                                          <p:spTgt spid="42"/>
                                        </p:tgtEl>
                                        <p:attrNameLst>
                                          <p:attrName>ppt_h</p:attrName>
                                        </p:attrNameLst>
                                      </p:cBhvr>
                                      <p:tavLst>
                                        <p:tav tm="0">
                                          <p:val>
                                            <p:strVal val="ppt_h"/>
                                          </p:val>
                                        </p:tav>
                                        <p:tav tm="100000">
                                          <p:val>
                                            <p:strVal val="ppt_h"/>
                                          </p:val>
                                        </p:tav>
                                      </p:tavLst>
                                    </p:anim>
                                    <p:set>
                                      <p:cBhvr>
                                        <p:cTn id="1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5" restart="whenNotActive" fill="hold" evtFilter="cancelBubble" nodeType="interactiveSeq">
                <p:stCondLst>
                  <p:cond evt="onClick" delay="0">
                    <p:tgtEl>
                      <p:spTgt spid="21"/>
                    </p:tgtEl>
                  </p:cond>
                </p:stCondLst>
                <p:endSync evt="end" delay="0">
                  <p:rtn val="all"/>
                </p:endSync>
                <p:childTnLst>
                  <p:par>
                    <p:cTn id="16" fill="hold">
                      <p:stCondLst>
                        <p:cond delay="0"/>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grpId="1" nodeType="clickEffect">
                                  <p:stCondLst>
                                    <p:cond delay="0"/>
                                  </p:stCondLst>
                                  <p:childTnLst>
                                    <p:anim calcmode="lin" valueType="num">
                                      <p:cBhvr>
                                        <p:cTn id="25" dur="500"/>
                                        <p:tgtEl>
                                          <p:spTgt spid="43"/>
                                        </p:tgtEl>
                                        <p:attrNameLst>
                                          <p:attrName>ppt_w</p:attrName>
                                        </p:attrNameLst>
                                      </p:cBhvr>
                                      <p:tavLst>
                                        <p:tav tm="0">
                                          <p:val>
                                            <p:strVal val="ppt_w"/>
                                          </p:val>
                                        </p:tav>
                                        <p:tav tm="100000">
                                          <p:val>
                                            <p:fltVal val="0"/>
                                          </p:val>
                                        </p:tav>
                                      </p:tavLst>
                                    </p:anim>
                                    <p:anim calcmode="lin" valueType="num">
                                      <p:cBhvr>
                                        <p:cTn id="26" dur="500"/>
                                        <p:tgtEl>
                                          <p:spTgt spid="43"/>
                                        </p:tgtEl>
                                        <p:attrNameLst>
                                          <p:attrName>ppt_h</p:attrName>
                                        </p:attrNameLst>
                                      </p:cBhvr>
                                      <p:tavLst>
                                        <p:tav tm="0">
                                          <p:val>
                                            <p:strVal val="ppt_h"/>
                                          </p:val>
                                        </p:tav>
                                        <p:tav tm="100000">
                                          <p:val>
                                            <p:strVal val="ppt_h"/>
                                          </p:val>
                                        </p:tav>
                                      </p:tavLst>
                                    </p:anim>
                                    <p:set>
                                      <p:cBhvr>
                                        <p:cTn id="2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1" nodeType="clickEffect">
                                  <p:stCondLst>
                                    <p:cond delay="0"/>
                                  </p:stCondLst>
                                  <p:childTnLst>
                                    <p:anim calcmode="lin" valueType="num">
                                      <p:cBhvr>
                                        <p:cTn id="38" dur="500"/>
                                        <p:tgtEl>
                                          <p:spTgt spid="44"/>
                                        </p:tgtEl>
                                        <p:attrNameLst>
                                          <p:attrName>ppt_w</p:attrName>
                                        </p:attrNameLst>
                                      </p:cBhvr>
                                      <p:tavLst>
                                        <p:tav tm="0">
                                          <p:val>
                                            <p:strVal val="ppt_w"/>
                                          </p:val>
                                        </p:tav>
                                        <p:tav tm="100000">
                                          <p:val>
                                            <p:fltVal val="0"/>
                                          </p:val>
                                        </p:tav>
                                      </p:tavLst>
                                    </p:anim>
                                    <p:anim calcmode="lin" valueType="num">
                                      <p:cBhvr>
                                        <p:cTn id="39" dur="500"/>
                                        <p:tgtEl>
                                          <p:spTgt spid="44"/>
                                        </p:tgtEl>
                                        <p:attrNameLst>
                                          <p:attrName>ppt_h</p:attrName>
                                        </p:attrNameLst>
                                      </p:cBhvr>
                                      <p:tavLst>
                                        <p:tav tm="0">
                                          <p:val>
                                            <p:strVal val="ppt_h"/>
                                          </p:val>
                                        </p:tav>
                                        <p:tav tm="100000">
                                          <p:val>
                                            <p:strVal val="ppt_h"/>
                                          </p:val>
                                        </p:tav>
                                      </p:tavLst>
                                    </p:anim>
                                    <p:set>
                                      <p:cBhvr>
                                        <p:cTn id="40"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1" restart="whenNotActive" fill="hold" evtFilter="cancelBubble" nodeType="interactiveSeq">
                <p:stCondLst>
                  <p:cond evt="onClick" delay="0">
                    <p:tgtEl>
                      <p:spTgt spid="34"/>
                    </p:tgtEl>
                  </p:cond>
                </p:stCondLst>
                <p:endSync evt="end" delay="0">
                  <p:rtn val="all"/>
                </p:endSync>
                <p:childTnLst>
                  <p:par>
                    <p:cTn id="42" fill="hold">
                      <p:stCondLst>
                        <p:cond delay="0"/>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ssolve">
                                      <p:cBhvr>
                                        <p:cTn id="46" dur="500"/>
                                        <p:tgtEl>
                                          <p:spTgt spid="5"/>
                                        </p:tgtEl>
                                      </p:cBhvr>
                                    </p:animEffect>
                                  </p:childTnLst>
                                </p:cTn>
                              </p:par>
                              <p:par>
                                <p:cTn id="47" presetID="9"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dissolv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1"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dissolve">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2" nodeType="clickEffect">
                                  <p:stCondLst>
                                    <p:cond delay="0"/>
                                  </p:stCondLst>
                                  <p:childTnLst>
                                    <p:animEffect transition="out" filter="dissolve">
                                      <p:cBhvr>
                                        <p:cTn id="58" dur="500"/>
                                        <p:tgtEl>
                                          <p:spTgt spid="48"/>
                                        </p:tgtEl>
                                      </p:cBhvr>
                                    </p:animEffect>
                                    <p:set>
                                      <p:cBhvr>
                                        <p:cTn id="59" dur="1" fill="hold">
                                          <p:stCondLst>
                                            <p:cond delay="499"/>
                                          </p:stCondLst>
                                        </p:cTn>
                                        <p:tgtEl>
                                          <p:spTgt spid="48"/>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46"/>
                                        </p:tgtEl>
                                      </p:cBhvr>
                                    </p:animEffect>
                                    <p:set>
                                      <p:cBhvr>
                                        <p:cTn id="6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dissolve">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2" nodeType="click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dissolve">
                                      <p:cBhvr>
                                        <p:cTn id="76" dur="500"/>
                                        <p:tgtEl>
                                          <p:spTgt spid="49"/>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xit" presetSubtype="0" fill="hold" grpId="3" nodeType="clickEffect">
                                  <p:stCondLst>
                                    <p:cond delay="0"/>
                                  </p:stCondLst>
                                  <p:childTnLst>
                                    <p:animEffect transition="out" filter="dissolve">
                                      <p:cBhvr>
                                        <p:cTn id="80" dur="500"/>
                                        <p:tgtEl>
                                          <p:spTgt spid="49"/>
                                        </p:tgtEl>
                                      </p:cBhvr>
                                    </p:animEffect>
                                    <p:set>
                                      <p:cBhvr>
                                        <p:cTn id="81" dur="1" fill="hold">
                                          <p:stCondLst>
                                            <p:cond delay="499"/>
                                          </p:stCondLst>
                                        </p:cTn>
                                        <p:tgtEl>
                                          <p:spTgt spid="49"/>
                                        </p:tgtEl>
                                        <p:attrNameLst>
                                          <p:attrName>style.visibility</p:attrName>
                                        </p:attrNameLst>
                                      </p:cBhvr>
                                      <p:to>
                                        <p:strVal val="hidden"/>
                                      </p:to>
                                    </p:set>
                                  </p:childTnLst>
                                </p:cTn>
                              </p:par>
                              <p:par>
                                <p:cTn id="82" presetID="9" presetClass="exit" presetSubtype="0" fill="hold" nodeType="withEffect">
                                  <p:stCondLst>
                                    <p:cond delay="0"/>
                                  </p:stCondLst>
                                  <p:childTnLst>
                                    <p:animEffect transition="out" filter="dissolve">
                                      <p:cBhvr>
                                        <p:cTn id="83" dur="500"/>
                                        <p:tgtEl>
                                          <p:spTgt spid="50"/>
                                        </p:tgtEl>
                                      </p:cBhvr>
                                    </p:animEffect>
                                    <p:set>
                                      <p:cBhvr>
                                        <p:cTn id="8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5" restart="whenNotActive" fill="hold" evtFilter="cancelBubble" nodeType="interactiveSeq">
                <p:stCondLst>
                  <p:cond evt="onClick" delay="0">
                    <p:tgtEl>
                      <p:spTgt spid="33"/>
                    </p:tgtEl>
                  </p:cond>
                </p:stCondLst>
                <p:endSync evt="end" delay="0">
                  <p:rtn val="all"/>
                </p:endSync>
                <p:childTnLst>
                  <p:par>
                    <p:cTn id="86" fill="hold">
                      <p:stCondLst>
                        <p:cond delay="0"/>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dissolve">
                                      <p:cBhvr>
                                        <p:cTn id="90" dur="500"/>
                                        <p:tgtEl>
                                          <p:spTgt spid="51"/>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grpId="1" nodeType="clickEffect">
                                  <p:stCondLst>
                                    <p:cond delay="0"/>
                                  </p:stCondLst>
                                  <p:childTnLst>
                                    <p:animEffect transition="out" filter="dissolve">
                                      <p:cBhvr>
                                        <p:cTn id="94" dur="500"/>
                                        <p:tgtEl>
                                          <p:spTgt spid="51"/>
                                        </p:tgtEl>
                                      </p:cBhvr>
                                    </p:animEffect>
                                    <p:set>
                                      <p:cBhvr>
                                        <p:cTn id="95"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6" restart="whenNotActive" fill="hold" evtFilter="cancelBubble" nodeType="interactiveSeq">
                <p:stCondLst>
                  <p:cond evt="onClick" delay="0">
                    <p:tgtEl>
                      <p:spTgt spid="7"/>
                    </p:tgtEl>
                  </p:cond>
                </p:stCondLst>
                <p:endSync evt="end" delay="0">
                  <p:rtn val="all"/>
                </p:endSync>
                <p:childTnLst>
                  <p:par>
                    <p:cTn id="97" fill="hold">
                      <p:stCondLst>
                        <p:cond delay="0"/>
                      </p:stCondLst>
                      <p:childTnLst>
                        <p:par>
                          <p:cTn id="98" fill="hold">
                            <p:stCondLst>
                              <p:cond delay="0"/>
                            </p:stCondLst>
                            <p:childTnLst>
                              <p:par>
                                <p:cTn id="99" presetID="9" presetClass="entr" presetSubtype="0" fill="hold" grpId="2" nodeType="click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dissolve">
                                      <p:cBhvr>
                                        <p:cTn id="101" dur="500"/>
                                        <p:tgtEl>
                                          <p:spTgt spid="53"/>
                                        </p:tgtEl>
                                      </p:cBhvr>
                                    </p:animEffect>
                                  </p:childTnLst>
                                </p:cTn>
                              </p:par>
                              <p:par>
                                <p:cTn id="102" presetID="9" presetClass="entr" presetSubtype="0" fill="hold"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dissolve">
                                      <p:cBhvr>
                                        <p:cTn id="104" dur="500"/>
                                        <p:tgtEl>
                                          <p:spTgt spid="54"/>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xit" presetSubtype="0" fill="hold" grpId="3" nodeType="clickEffect">
                                  <p:stCondLst>
                                    <p:cond delay="0"/>
                                  </p:stCondLst>
                                  <p:childTnLst>
                                    <p:animEffect transition="out" filter="dissolve">
                                      <p:cBhvr>
                                        <p:cTn id="108" dur="500"/>
                                        <p:tgtEl>
                                          <p:spTgt spid="53"/>
                                        </p:tgtEl>
                                      </p:cBhvr>
                                    </p:animEffect>
                                    <p:set>
                                      <p:cBhvr>
                                        <p:cTn id="109" dur="1" fill="hold">
                                          <p:stCondLst>
                                            <p:cond delay="499"/>
                                          </p:stCondLst>
                                        </p:cTn>
                                        <p:tgtEl>
                                          <p:spTgt spid="53"/>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54"/>
                                        </p:tgtEl>
                                      </p:cBhvr>
                                    </p:animEffect>
                                    <p:set>
                                      <p:cBhvr>
                                        <p:cTn id="112"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3" restart="whenNotActive" fill="hold" evtFilter="cancelBubble" nodeType="interactiveSeq">
                <p:stCondLst>
                  <p:cond evt="onClick" delay="0">
                    <p:tgtEl>
                      <p:spTgt spid="24"/>
                    </p:tgtEl>
                  </p:cond>
                </p:stCondLst>
                <p:endSync evt="end" delay="0">
                  <p:rtn val="all"/>
                </p:endSync>
                <p:childTnLst>
                  <p:par>
                    <p:cTn id="114" fill="hold">
                      <p:stCondLst>
                        <p:cond delay="0"/>
                      </p:stCondLst>
                      <p:childTnLst>
                        <p:par>
                          <p:cTn id="115" fill="hold">
                            <p:stCondLst>
                              <p:cond delay="0"/>
                            </p:stCondLst>
                            <p:childTnLst>
                              <p:par>
                                <p:cTn id="116" presetID="9" presetClass="entr" presetSubtype="0" fill="hold" nodeType="click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dissolve">
                                      <p:cBhvr>
                                        <p:cTn id="118" dur="500"/>
                                        <p:tgtEl>
                                          <p:spTgt spid="3"/>
                                        </p:tgtEl>
                                      </p:cBhvr>
                                    </p:animEffect>
                                  </p:childTnLst>
                                </p:cTn>
                              </p:par>
                              <p:par>
                                <p:cTn id="119" presetID="9" presetClass="entr" presetSubtype="0"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dissolve">
                                      <p:cBhvr>
                                        <p:cTn id="121" dur="500"/>
                                        <p:tgtEl>
                                          <p:spTgt spid="57"/>
                                        </p:tgtEl>
                                      </p:cBhvr>
                                    </p:animEffect>
                                  </p:childTnLst>
                                </p:cTn>
                              </p:par>
                              <p:par>
                                <p:cTn id="122" presetID="9" presetClass="entr" presetSubtype="0" fill="hold"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dissolve">
                                      <p:cBhvr>
                                        <p:cTn id="124" dur="500"/>
                                        <p:tgtEl>
                                          <p:spTgt spid="60"/>
                                        </p:tgtEl>
                                      </p:cBhvr>
                                    </p:animEffect>
                                  </p:childTnLst>
                                </p:cTn>
                              </p:par>
                              <p:par>
                                <p:cTn id="125" presetID="9" presetClass="entr" presetSubtype="0" fill="hold"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dissolve">
                                      <p:cBhvr>
                                        <p:cTn id="127" dur="500"/>
                                        <p:tgtEl>
                                          <p:spTgt spid="41"/>
                                        </p:tgtEl>
                                      </p:cBhvr>
                                    </p:animEffect>
                                  </p:childTnLst>
                                </p:cTn>
                              </p:par>
                            </p:childTnLst>
                          </p:cTn>
                        </p:par>
                      </p:childTnLst>
                    </p:cTn>
                  </p:par>
                </p:childTnLst>
              </p:cTn>
              <p:nextCondLst>
                <p:cond evt="onClick" delay="0">
                  <p:tgtEl>
                    <p:spTgt spid="24"/>
                  </p:tgtEl>
                </p:cond>
              </p:nextCondLst>
            </p:seq>
            <p:seq concurrent="1" nextAc="seek">
              <p:cTn id="128" restart="whenNotActive" fill="hold" evtFilter="cancelBubble" nodeType="interactiveSeq">
                <p:stCondLst>
                  <p:cond evt="onClick" delay="0">
                    <p:tgtEl>
                      <p:spTgt spid="57"/>
                    </p:tgtEl>
                  </p:cond>
                </p:stCondLst>
                <p:endSync evt="end" delay="0">
                  <p:rtn val="all"/>
                </p:endSync>
                <p:childTnLst>
                  <p:par>
                    <p:cTn id="129" fill="hold">
                      <p:stCondLst>
                        <p:cond delay="0"/>
                      </p:stCondLst>
                      <p:childTnLst>
                        <p:par>
                          <p:cTn id="130" fill="hold">
                            <p:stCondLst>
                              <p:cond delay="0"/>
                            </p:stCondLst>
                            <p:childTnLst>
                              <p:par>
                                <p:cTn id="131" presetID="9" presetClass="entr" presetSubtype="0" fill="hold" grpId="2" nodeType="click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dissolve">
                                      <p:cBhvr>
                                        <p:cTn id="133" dur="500"/>
                                        <p:tgtEl>
                                          <p:spTgt spid="55"/>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xit" presetSubtype="0" fill="hold" grpId="3" nodeType="clickEffect">
                                  <p:stCondLst>
                                    <p:cond delay="0"/>
                                  </p:stCondLst>
                                  <p:childTnLst>
                                    <p:animEffect transition="out" filter="dissolve">
                                      <p:cBhvr>
                                        <p:cTn id="137" dur="500"/>
                                        <p:tgtEl>
                                          <p:spTgt spid="55"/>
                                        </p:tgtEl>
                                      </p:cBhvr>
                                    </p:animEffect>
                                    <p:set>
                                      <p:cBhvr>
                                        <p:cTn id="13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39" restart="whenNotActive" fill="hold" evtFilter="cancelBubble" nodeType="interactiveSeq">
                <p:stCondLst>
                  <p:cond evt="onClick" delay="0">
                    <p:tgtEl>
                      <p:spTgt spid="60"/>
                    </p:tgtEl>
                  </p:cond>
                </p:stCondLst>
                <p:endSync evt="end" delay="0">
                  <p:rtn val="all"/>
                </p:endSync>
                <p:childTnLst>
                  <p:par>
                    <p:cTn id="140" fill="hold">
                      <p:stCondLst>
                        <p:cond delay="0"/>
                      </p:stCondLst>
                      <p:childTnLst>
                        <p:par>
                          <p:cTn id="141" fill="hold">
                            <p:stCondLst>
                              <p:cond delay="0"/>
                            </p:stCondLst>
                            <p:childTnLst>
                              <p:par>
                                <p:cTn id="142" presetID="9" presetClass="entr" presetSubtype="0" fill="hold" grpId="4" nodeType="click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dissolve">
                                      <p:cBhvr>
                                        <p:cTn id="144" dur="500"/>
                                        <p:tgtEl>
                                          <p:spTgt spid="75"/>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xit" presetSubtype="0" fill="hold" grpId="1" nodeType="clickEffect">
                                  <p:stCondLst>
                                    <p:cond delay="0"/>
                                  </p:stCondLst>
                                  <p:childTnLst>
                                    <p:animEffect transition="out" filter="dissolve">
                                      <p:cBhvr>
                                        <p:cTn id="148" dur="500"/>
                                        <p:tgtEl>
                                          <p:spTgt spid="75"/>
                                        </p:tgtEl>
                                      </p:cBhvr>
                                    </p:animEffect>
                                    <p:set>
                                      <p:cBhvr>
                                        <p:cTn id="149"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50" restart="whenNotActive" fill="hold" evtFilter="cancelBubble" nodeType="interactiveSeq">
                <p:stCondLst>
                  <p:cond evt="onClick" delay="0">
                    <p:tgtEl>
                      <p:spTgt spid="41"/>
                    </p:tgtEl>
                  </p:cond>
                </p:stCondLst>
                <p:endSync evt="end" delay="0">
                  <p:rtn val="all"/>
                </p:endSync>
                <p:childTnLst>
                  <p:par>
                    <p:cTn id="151" fill="hold">
                      <p:stCondLst>
                        <p:cond delay="0"/>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dissolve">
                                      <p:cBhvr>
                                        <p:cTn id="155" dur="500"/>
                                        <p:tgtEl>
                                          <p:spTgt spid="77"/>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xit" presetSubtype="0" fill="hold" grpId="1" nodeType="clickEffect">
                                  <p:stCondLst>
                                    <p:cond delay="0"/>
                                  </p:stCondLst>
                                  <p:childTnLst>
                                    <p:animEffect transition="out" filter="dissolve">
                                      <p:cBhvr>
                                        <p:cTn id="159" dur="500"/>
                                        <p:tgtEl>
                                          <p:spTgt spid="77"/>
                                        </p:tgtEl>
                                      </p:cBhvr>
                                    </p:animEffect>
                                    <p:set>
                                      <p:cBhvr>
                                        <p:cTn id="160"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42" grpId="1" animBg="1"/>
      <p:bldP spid="42" grpId="2" animBg="1"/>
      <p:bldP spid="43" grpId="0" animBg="1"/>
      <p:bldP spid="43" grpId="1" animBg="1"/>
      <p:bldP spid="44" grpId="0" animBg="1"/>
      <p:bldP spid="44" grpId="1" animBg="1"/>
      <p:bldP spid="5" grpId="0" animBg="1"/>
      <p:bldP spid="5" grpId="1" animBg="1"/>
      <p:bldP spid="48" grpId="1" animBg="1"/>
      <p:bldP spid="48" grpId="2" animBg="1"/>
      <p:bldP spid="49" grpId="2" animBg="1"/>
      <p:bldP spid="49" grpId="3" animBg="1"/>
      <p:bldP spid="51" grpId="0" animBg="1"/>
      <p:bldP spid="51" grpId="1" animBg="1"/>
      <p:bldP spid="53" grpId="2" animBg="1"/>
      <p:bldP spid="53" grpId="3" animBg="1"/>
      <p:bldP spid="55" grpId="2" animBg="1"/>
      <p:bldP spid="55" grpId="3" animBg="1"/>
      <p:bldP spid="75" grpId="1" animBg="1"/>
      <p:bldP spid="75" grpId="4" animBg="1"/>
      <p:bldP spid="77" grpId="0" animBg="1"/>
      <p:bldP spid="7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normAutofit fontScale="92500" lnSpcReduction="10000"/>
          </a:bodyPr>
          <a:lstStyle/>
          <a:p>
            <a:r>
              <a:rPr lang="en-AU" dirty="0"/>
              <a:t>The NCC is described as a performance-based code because it…</a:t>
            </a:r>
          </a:p>
        </p:txBody>
      </p:sp>
      <p:grpSp>
        <p:nvGrpSpPr>
          <p:cNvPr id="3" name="Option 1">
            <a:extLst>
              <a:ext uri="{FF2B5EF4-FFF2-40B4-BE49-F238E27FC236}">
                <a16:creationId xmlns="" xmlns:a16="http://schemas.microsoft.com/office/drawing/2014/main" id="{842B87CC-5BC5-4D65-96AA-5B6CA1FB1C7B}"/>
              </a:ext>
            </a:extLst>
          </p:cNvPr>
          <p:cNvGrpSpPr/>
          <p:nvPr/>
        </p:nvGrpSpPr>
        <p:grpSpPr>
          <a:xfrm>
            <a:off x="430783" y="2418712"/>
            <a:ext cx="10702817" cy="830997"/>
            <a:chOff x="1105700" y="2739136"/>
            <a:chExt cx="10539713" cy="830997"/>
          </a:xfrm>
        </p:grpSpPr>
        <p:sp>
          <p:nvSpPr>
            <p:cNvPr id="4" name="Option 1">
              <a:extLst>
                <a:ext uri="{FF2B5EF4-FFF2-40B4-BE49-F238E27FC236}">
                  <a16:creationId xmlns="" xmlns:a16="http://schemas.microsoft.com/office/drawing/2014/main" id="{5601CF5E-C212-47EB-AD6F-E87D3EF1CA6B}"/>
                </a:ext>
              </a:extLst>
            </p:cNvPr>
            <p:cNvSpPr txBox="1"/>
            <p:nvPr/>
          </p:nvSpPr>
          <p:spPr>
            <a:xfrm>
              <a:off x="1733317" y="2739136"/>
              <a:ext cx="9912096" cy="830997"/>
            </a:xfrm>
            <a:prstGeom prst="rect">
              <a:avLst/>
            </a:prstGeom>
            <a:noFill/>
          </p:spPr>
          <p:txBody>
            <a:bodyPr wrap="square" rtlCol="0">
              <a:spAutoFit/>
            </a:bodyPr>
            <a:lstStyle/>
            <a:p>
              <a:r>
                <a:rPr lang="en-AU" sz="2400" dirty="0">
                  <a:solidFill>
                    <a:schemeClr val="tx1"/>
                  </a:solidFill>
                </a:rPr>
                <a:t>Mandates exactly when, how, where and why buildings and building elements must perform</a:t>
              </a:r>
            </a:p>
          </p:txBody>
        </p:sp>
        <p:sp>
          <p:nvSpPr>
            <p:cNvPr id="5" name="Button 1">
              <a:extLst>
                <a:ext uri="{FF2B5EF4-FFF2-40B4-BE49-F238E27FC236}">
                  <a16:creationId xmlns="" xmlns:a16="http://schemas.microsoft.com/office/drawing/2014/main" id="{3F9CC848-9DE3-43BD-B7ED-87248EB0DFA1}"/>
                </a:ext>
              </a:extLst>
            </p:cNvPr>
            <p:cNvSpPr/>
            <p:nvPr/>
          </p:nvSpPr>
          <p:spPr>
            <a:xfrm>
              <a:off x="1105700" y="2910237"/>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 xmlns:a16="http://schemas.microsoft.com/office/drawing/2014/main" id="{297A7497-EB5D-458A-BF0A-A8E73F59C3D4}"/>
              </a:ext>
            </a:extLst>
          </p:cNvPr>
          <p:cNvGrpSpPr/>
          <p:nvPr/>
        </p:nvGrpSpPr>
        <p:grpSpPr>
          <a:xfrm>
            <a:off x="432000" y="3565786"/>
            <a:ext cx="10701600" cy="1200329"/>
            <a:chOff x="1149242" y="4326704"/>
            <a:chExt cx="10701600" cy="1200329"/>
          </a:xfrm>
        </p:grpSpPr>
        <p:sp>
          <p:nvSpPr>
            <p:cNvPr id="10" name="Option 2">
              <a:extLst>
                <a:ext uri="{FF2B5EF4-FFF2-40B4-BE49-F238E27FC236}">
                  <a16:creationId xmlns="" xmlns:a16="http://schemas.microsoft.com/office/drawing/2014/main" id="{E17D3C21-EAE6-446F-9E6D-F4F03CF2F2FD}"/>
                </a:ext>
              </a:extLst>
            </p:cNvPr>
            <p:cNvSpPr txBox="1"/>
            <p:nvPr/>
          </p:nvSpPr>
          <p:spPr>
            <a:xfrm>
              <a:off x="1774806" y="4326704"/>
              <a:ext cx="10076036" cy="1200329"/>
            </a:xfrm>
            <a:prstGeom prst="rect">
              <a:avLst/>
            </a:prstGeom>
            <a:noFill/>
          </p:spPr>
          <p:txBody>
            <a:bodyPr wrap="square" rtlCol="0">
              <a:spAutoFit/>
            </a:bodyPr>
            <a:lstStyle/>
            <a:p>
              <a:r>
                <a:rPr lang="en-AU" sz="2400" dirty="0">
                  <a:solidFill>
                    <a:schemeClr val="tx1"/>
                  </a:solidFill>
                </a:rPr>
                <a:t>Sets minimum requirements for how buildings and building elements perform and allows designers and buildings to choose the best way of achieving them</a:t>
              </a:r>
            </a:p>
          </p:txBody>
        </p:sp>
        <p:sp>
          <p:nvSpPr>
            <p:cNvPr id="11" name="Button 2">
              <a:extLst>
                <a:ext uri="{FF2B5EF4-FFF2-40B4-BE49-F238E27FC236}">
                  <a16:creationId xmlns="" xmlns:a16="http://schemas.microsoft.com/office/drawing/2014/main" id="{C77E14ED-BC68-40E1-8273-E8FB6D94CBC8}"/>
                </a:ext>
              </a:extLst>
            </p:cNvPr>
            <p:cNvSpPr/>
            <p:nvPr/>
          </p:nvSpPr>
          <p:spPr>
            <a:xfrm>
              <a:off x="1149242" y="4675225"/>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 xmlns:a16="http://schemas.microsoft.com/office/drawing/2014/main" id="{9F0AB216-0C34-42F1-A24C-B968BBF4E715}"/>
              </a:ext>
            </a:extLst>
          </p:cNvPr>
          <p:cNvGrpSpPr/>
          <p:nvPr/>
        </p:nvGrpSpPr>
        <p:grpSpPr>
          <a:xfrm>
            <a:off x="430783" y="5184381"/>
            <a:ext cx="10539713" cy="501606"/>
            <a:chOff x="1105700" y="3511977"/>
            <a:chExt cx="10539713" cy="501606"/>
          </a:xfrm>
        </p:grpSpPr>
        <p:sp>
          <p:nvSpPr>
            <p:cNvPr id="7" name="Option 3">
              <a:extLst>
                <a:ext uri="{FF2B5EF4-FFF2-40B4-BE49-F238E27FC236}">
                  <a16:creationId xmlns="" xmlns:a16="http://schemas.microsoft.com/office/drawing/2014/main" id="{DDA38C93-73B6-4E58-8241-319B0BAC644E}"/>
                </a:ext>
              </a:extLst>
            </p:cNvPr>
            <p:cNvSpPr txBox="1"/>
            <p:nvPr/>
          </p:nvSpPr>
          <p:spPr>
            <a:xfrm>
              <a:off x="1733317" y="3531948"/>
              <a:ext cx="9912096" cy="461665"/>
            </a:xfrm>
            <a:prstGeom prst="rect">
              <a:avLst/>
            </a:prstGeom>
            <a:noFill/>
          </p:spPr>
          <p:txBody>
            <a:bodyPr wrap="square" rtlCol="0">
              <a:spAutoFit/>
            </a:bodyPr>
            <a:lstStyle/>
            <a:p>
              <a:r>
                <a:rPr lang="en-AU" sz="2400" dirty="0">
                  <a:solidFill>
                    <a:schemeClr val="tx1"/>
                  </a:solidFill>
                </a:rPr>
                <a:t>Is based on the performance required to keep people and buildings safe</a:t>
              </a:r>
            </a:p>
          </p:txBody>
        </p:sp>
        <p:sp>
          <p:nvSpPr>
            <p:cNvPr id="8" name="Button 3">
              <a:extLst>
                <a:ext uri="{FF2B5EF4-FFF2-40B4-BE49-F238E27FC236}">
                  <a16:creationId xmlns="" xmlns:a16="http://schemas.microsoft.com/office/drawing/2014/main" id="{11908675-1713-4B99-A83D-FA951B9671A8}"/>
                </a:ext>
              </a:extLst>
            </p:cNvPr>
            <p:cNvSpPr/>
            <p:nvPr/>
          </p:nvSpPr>
          <p:spPr>
            <a:xfrm>
              <a:off x="1105700" y="3511977"/>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 xmlns:a16="http://schemas.microsoft.com/office/drawing/2014/main" id="{4470B226-4F06-40D5-8B15-D4D3BB8A7ADC}"/>
              </a:ext>
            </a:extLst>
          </p:cNvPr>
          <p:cNvSpPr/>
          <p:nvPr/>
        </p:nvSpPr>
        <p:spPr>
          <a:xfrm>
            <a:off x="1138810" y="1918814"/>
            <a:ext cx="5530214" cy="500315"/>
          </a:xfrm>
          <a:prstGeom prst="wedgeRoundRectCallout">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solidFill>
                  <a:schemeClr val="tx1"/>
                </a:solidFill>
              </a:rPr>
              <a:t>Sorry, there’s a better explanation. Try again.</a:t>
            </a:r>
          </a:p>
        </p:txBody>
      </p:sp>
      <p:sp>
        <p:nvSpPr>
          <p:cNvPr id="16" name="Response 2 Bubble">
            <a:extLst>
              <a:ext uri="{FF2B5EF4-FFF2-40B4-BE49-F238E27FC236}">
                <a16:creationId xmlns="" xmlns:a16="http://schemas.microsoft.com/office/drawing/2014/main" id="{037BE40A-DC8B-4131-A656-E09F452533A9}"/>
              </a:ext>
            </a:extLst>
          </p:cNvPr>
          <p:cNvSpPr/>
          <p:nvPr/>
        </p:nvSpPr>
        <p:spPr>
          <a:xfrm>
            <a:off x="4273826" y="2069920"/>
            <a:ext cx="7527147" cy="1385217"/>
          </a:xfrm>
          <a:prstGeom prst="wedgeRoundRectCallout">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Yes, that’s right. </a:t>
            </a:r>
            <a:br>
              <a:rPr lang="en-AU" b="1" dirty="0">
                <a:solidFill>
                  <a:schemeClr val="tx1"/>
                </a:solidFill>
              </a:rPr>
            </a:br>
            <a:r>
              <a:rPr lang="en-AU" b="1" dirty="0">
                <a:solidFill>
                  <a:schemeClr val="tx1"/>
                </a:solidFill>
              </a:rPr>
              <a:t>The NCC establishes the minimum Performance Requirements </a:t>
            </a:r>
            <a:br>
              <a:rPr lang="en-AU" b="1" dirty="0">
                <a:solidFill>
                  <a:schemeClr val="tx1"/>
                </a:solidFill>
              </a:rPr>
            </a:br>
            <a:r>
              <a:rPr lang="en-AU" b="1" dirty="0">
                <a:solidFill>
                  <a:schemeClr val="tx1"/>
                </a:solidFill>
              </a:rPr>
              <a:t>for buildings and building elements, but allows designers, builders and plumbers to choose how to achieve them.</a:t>
            </a:r>
          </a:p>
        </p:txBody>
      </p:sp>
      <p:sp>
        <p:nvSpPr>
          <p:cNvPr id="17" name="Response 3 Bubble">
            <a:extLst>
              <a:ext uri="{FF2B5EF4-FFF2-40B4-BE49-F238E27FC236}">
                <a16:creationId xmlns="" xmlns:a16="http://schemas.microsoft.com/office/drawing/2014/main" id="{AE8050A3-96AF-4DF6-B3F3-FCC6C6BED0A7}"/>
              </a:ext>
            </a:extLst>
          </p:cNvPr>
          <p:cNvSpPr/>
          <p:nvPr/>
        </p:nvSpPr>
        <p:spPr>
          <a:xfrm>
            <a:off x="6311866" y="4708568"/>
            <a:ext cx="5530214" cy="501606"/>
          </a:xfrm>
          <a:prstGeom prst="wedgeRoundRectCallout">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solidFill>
                  <a:schemeClr val="tx1"/>
                </a:solidFill>
              </a:rPr>
              <a:t>Sorry, there’s a better explanation. Try again.</a:t>
            </a:r>
          </a:p>
        </p:txBody>
      </p:sp>
    </p:spTree>
    <p:custDataLst>
      <p:tags r:id="rId1"/>
    </p:custDataLst>
    <p:extLst>
      <p:ext uri="{BB962C8B-B14F-4D97-AF65-F5344CB8AC3E}">
        <p14:creationId xmlns:p14="http://schemas.microsoft.com/office/powerpoint/2010/main" val="3754907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normAutofit lnSpcReduction="10000"/>
          </a:bodyPr>
          <a:lstStyle/>
          <a:p>
            <a:r>
              <a:rPr lang="en-AU" dirty="0"/>
              <a:t>Which of the following is a valid approach to meeting the NCC Performance Requirements?</a:t>
            </a:r>
          </a:p>
        </p:txBody>
      </p:sp>
      <p:grpSp>
        <p:nvGrpSpPr>
          <p:cNvPr id="3" name="Option 1">
            <a:extLst>
              <a:ext uri="{FF2B5EF4-FFF2-40B4-BE49-F238E27FC236}">
                <a16:creationId xmlns="" xmlns:a16="http://schemas.microsoft.com/office/drawing/2014/main" id="{842B87CC-5BC5-4D65-96AA-5B6CA1FB1C7B}"/>
              </a:ext>
            </a:extLst>
          </p:cNvPr>
          <p:cNvGrpSpPr/>
          <p:nvPr/>
        </p:nvGrpSpPr>
        <p:grpSpPr>
          <a:xfrm>
            <a:off x="430783" y="2480629"/>
            <a:ext cx="10539713" cy="501606"/>
            <a:chOff x="1105700" y="2719165"/>
            <a:chExt cx="10539713" cy="501606"/>
          </a:xfrm>
        </p:grpSpPr>
        <p:sp>
          <p:nvSpPr>
            <p:cNvPr id="4" name="Option 1">
              <a:extLst>
                <a:ext uri="{FF2B5EF4-FFF2-40B4-BE49-F238E27FC236}">
                  <a16:creationId xmlns="" xmlns:a16="http://schemas.microsoft.com/office/drawing/2014/main" id="{5601CF5E-C212-47EB-AD6F-E87D3EF1CA6B}"/>
                </a:ext>
              </a:extLst>
            </p:cNvPr>
            <p:cNvSpPr txBox="1"/>
            <p:nvPr/>
          </p:nvSpPr>
          <p:spPr>
            <a:xfrm>
              <a:off x="1733317" y="2739136"/>
              <a:ext cx="9912096" cy="461665"/>
            </a:xfrm>
            <a:prstGeom prst="rect">
              <a:avLst/>
            </a:prstGeom>
            <a:noFill/>
          </p:spPr>
          <p:txBody>
            <a:bodyPr wrap="square" rtlCol="0">
              <a:spAutoFit/>
            </a:bodyPr>
            <a:lstStyle/>
            <a:p>
              <a:r>
                <a:rPr lang="en-AU" sz="2400" dirty="0">
                  <a:solidFill>
                    <a:schemeClr val="tx1"/>
                  </a:solidFill>
                </a:rPr>
                <a:t>DTS Solution</a:t>
              </a:r>
            </a:p>
          </p:txBody>
        </p:sp>
        <p:sp>
          <p:nvSpPr>
            <p:cNvPr id="5" name="Button 1">
              <a:extLst>
                <a:ext uri="{FF2B5EF4-FFF2-40B4-BE49-F238E27FC236}">
                  <a16:creationId xmlns="" xmlns:a16="http://schemas.microsoft.com/office/drawing/2014/main" id="{3F9CC848-9DE3-43BD-B7ED-87248EB0DFA1}"/>
                </a:ext>
              </a:extLst>
            </p:cNvPr>
            <p:cNvSpPr/>
            <p:nvPr/>
          </p:nvSpPr>
          <p:spPr>
            <a:xfrm>
              <a:off x="1105700" y="2719165"/>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 xmlns:a16="http://schemas.microsoft.com/office/drawing/2014/main" id="{297A7497-EB5D-458A-BF0A-A8E73F59C3D4}"/>
              </a:ext>
            </a:extLst>
          </p:cNvPr>
          <p:cNvGrpSpPr/>
          <p:nvPr/>
        </p:nvGrpSpPr>
        <p:grpSpPr>
          <a:xfrm>
            <a:off x="432000" y="3473189"/>
            <a:ext cx="10537660" cy="501606"/>
            <a:chOff x="1149242" y="4306733"/>
            <a:chExt cx="10537660" cy="501606"/>
          </a:xfrm>
        </p:grpSpPr>
        <p:sp>
          <p:nvSpPr>
            <p:cNvPr id="10" name="Option 2">
              <a:extLst>
                <a:ext uri="{FF2B5EF4-FFF2-40B4-BE49-F238E27FC236}">
                  <a16:creationId xmlns="" xmlns:a16="http://schemas.microsoft.com/office/drawing/2014/main" id="{E17D3C21-EAE6-446F-9E6D-F4F03CF2F2FD}"/>
                </a:ext>
              </a:extLst>
            </p:cNvPr>
            <p:cNvSpPr txBox="1"/>
            <p:nvPr/>
          </p:nvSpPr>
          <p:spPr>
            <a:xfrm>
              <a:off x="1774806" y="4326704"/>
              <a:ext cx="9912096" cy="461665"/>
            </a:xfrm>
            <a:prstGeom prst="rect">
              <a:avLst/>
            </a:prstGeom>
            <a:noFill/>
          </p:spPr>
          <p:txBody>
            <a:bodyPr wrap="square" rtlCol="0">
              <a:spAutoFit/>
            </a:bodyPr>
            <a:lstStyle/>
            <a:p>
              <a:r>
                <a:rPr lang="en-AU" sz="2400" dirty="0">
                  <a:solidFill>
                    <a:schemeClr val="tx1"/>
                  </a:solidFill>
                </a:rPr>
                <a:t>Performance Solution</a:t>
              </a:r>
            </a:p>
          </p:txBody>
        </p:sp>
        <p:sp>
          <p:nvSpPr>
            <p:cNvPr id="11" name="Button 2">
              <a:extLst>
                <a:ext uri="{FF2B5EF4-FFF2-40B4-BE49-F238E27FC236}">
                  <a16:creationId xmlns="" xmlns:a16="http://schemas.microsoft.com/office/drawing/2014/main" id="{C77E14ED-BC68-40E1-8273-E8FB6D94CBC8}"/>
                </a:ext>
              </a:extLst>
            </p:cNvPr>
            <p:cNvSpPr/>
            <p:nvPr/>
          </p:nvSpPr>
          <p:spPr>
            <a:xfrm>
              <a:off x="1149242" y="4306733"/>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 xmlns:a16="http://schemas.microsoft.com/office/drawing/2014/main" id="{9F0AB216-0C34-42F1-A24C-B968BBF4E715}"/>
              </a:ext>
            </a:extLst>
          </p:cNvPr>
          <p:cNvGrpSpPr/>
          <p:nvPr/>
        </p:nvGrpSpPr>
        <p:grpSpPr>
          <a:xfrm>
            <a:off x="430783" y="4473928"/>
            <a:ext cx="10539713" cy="501606"/>
            <a:chOff x="1105700" y="3511977"/>
            <a:chExt cx="10539713" cy="501606"/>
          </a:xfrm>
        </p:grpSpPr>
        <p:sp>
          <p:nvSpPr>
            <p:cNvPr id="7" name="Option 3">
              <a:extLst>
                <a:ext uri="{FF2B5EF4-FFF2-40B4-BE49-F238E27FC236}">
                  <a16:creationId xmlns="" xmlns:a16="http://schemas.microsoft.com/office/drawing/2014/main" id="{DDA38C93-73B6-4E58-8241-319B0BAC644E}"/>
                </a:ext>
              </a:extLst>
            </p:cNvPr>
            <p:cNvSpPr txBox="1"/>
            <p:nvPr/>
          </p:nvSpPr>
          <p:spPr>
            <a:xfrm>
              <a:off x="1733317" y="3531948"/>
              <a:ext cx="9912096" cy="461665"/>
            </a:xfrm>
            <a:prstGeom prst="rect">
              <a:avLst/>
            </a:prstGeom>
            <a:noFill/>
          </p:spPr>
          <p:txBody>
            <a:bodyPr wrap="square" rtlCol="0">
              <a:spAutoFit/>
            </a:bodyPr>
            <a:lstStyle/>
            <a:p>
              <a:r>
                <a:rPr lang="en-AU" sz="2400" dirty="0">
                  <a:solidFill>
                    <a:schemeClr val="tx1"/>
                  </a:solidFill>
                </a:rPr>
                <a:t>DTS Solution and/or Performance Solution</a:t>
              </a:r>
            </a:p>
          </p:txBody>
        </p:sp>
        <p:sp>
          <p:nvSpPr>
            <p:cNvPr id="8" name="Button 3">
              <a:extLst>
                <a:ext uri="{FF2B5EF4-FFF2-40B4-BE49-F238E27FC236}">
                  <a16:creationId xmlns="" xmlns:a16="http://schemas.microsoft.com/office/drawing/2014/main" id="{11908675-1713-4B99-A83D-FA951B9671A8}"/>
                </a:ext>
              </a:extLst>
            </p:cNvPr>
            <p:cNvSpPr/>
            <p:nvPr/>
          </p:nvSpPr>
          <p:spPr>
            <a:xfrm>
              <a:off x="1105700" y="3511977"/>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 xmlns:a16="http://schemas.microsoft.com/office/drawing/2014/main" id="{D063C0FB-B533-4D35-8BA6-CA63BB5C4580}"/>
              </a:ext>
            </a:extLst>
          </p:cNvPr>
          <p:cNvGrpSpPr/>
          <p:nvPr/>
        </p:nvGrpSpPr>
        <p:grpSpPr>
          <a:xfrm>
            <a:off x="432000" y="5455114"/>
            <a:ext cx="10427932" cy="501606"/>
            <a:chOff x="1149242" y="5388734"/>
            <a:chExt cx="10427932" cy="501606"/>
          </a:xfrm>
        </p:grpSpPr>
        <p:sp>
          <p:nvSpPr>
            <p:cNvPr id="13" name="Option 4">
              <a:extLst>
                <a:ext uri="{FF2B5EF4-FFF2-40B4-BE49-F238E27FC236}">
                  <a16:creationId xmlns="" xmlns:a16="http://schemas.microsoft.com/office/drawing/2014/main"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a:solidFill>
                    <a:schemeClr val="tx1"/>
                  </a:solidFill>
                </a:rPr>
                <a:t>Assessment Method</a:t>
              </a:r>
            </a:p>
          </p:txBody>
        </p:sp>
        <p:sp>
          <p:nvSpPr>
            <p:cNvPr id="14" name="Button 4">
              <a:extLst>
                <a:ext uri="{FF2B5EF4-FFF2-40B4-BE49-F238E27FC236}">
                  <a16:creationId xmlns="" xmlns:a16="http://schemas.microsoft.com/office/drawing/2014/main" id="{FFC0A550-8AE1-4974-9956-005B4BD256AE}"/>
                </a:ext>
              </a:extLst>
            </p:cNvPr>
            <p:cNvSpPr/>
            <p:nvPr/>
          </p:nvSpPr>
          <p:spPr>
            <a:xfrm>
              <a:off x="1149242" y="5388734"/>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 xmlns:a16="http://schemas.microsoft.com/office/drawing/2014/main" id="{4470B226-4F06-40D5-8B15-D4D3BB8A7ADC}"/>
              </a:ext>
            </a:extLst>
          </p:cNvPr>
          <p:cNvSpPr/>
          <p:nvPr/>
        </p:nvSpPr>
        <p:spPr>
          <a:xfrm>
            <a:off x="3373662" y="2438376"/>
            <a:ext cx="5328000" cy="652946"/>
          </a:xfrm>
          <a:prstGeom prst="wedgeRoundRectCallout">
            <a:avLst>
              <a:gd name="adj1" fmla="val -48381"/>
              <a:gd name="adj2" fmla="val 13790"/>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the whole answer. Try again.</a:t>
            </a:r>
          </a:p>
        </p:txBody>
      </p:sp>
      <p:sp>
        <p:nvSpPr>
          <p:cNvPr id="16" name="Response 2 Bubble">
            <a:extLst>
              <a:ext uri="{FF2B5EF4-FFF2-40B4-BE49-F238E27FC236}">
                <a16:creationId xmlns="" xmlns:a16="http://schemas.microsoft.com/office/drawing/2014/main" id="{037BE40A-DC8B-4131-A656-E09F452533A9}"/>
              </a:ext>
            </a:extLst>
          </p:cNvPr>
          <p:cNvSpPr/>
          <p:nvPr/>
        </p:nvSpPr>
        <p:spPr>
          <a:xfrm>
            <a:off x="4604790" y="3350952"/>
            <a:ext cx="5328000" cy="654631"/>
          </a:xfrm>
          <a:prstGeom prst="wedgeRoundRectCallout">
            <a:avLst>
              <a:gd name="adj1" fmla="val -21300"/>
              <a:gd name="adj2" fmla="val 35171"/>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the whole answer. Try again.</a:t>
            </a:r>
          </a:p>
        </p:txBody>
      </p:sp>
      <p:sp>
        <p:nvSpPr>
          <p:cNvPr id="17" name="Response 3 Bubble">
            <a:extLst>
              <a:ext uri="{FF2B5EF4-FFF2-40B4-BE49-F238E27FC236}">
                <a16:creationId xmlns="" xmlns:a16="http://schemas.microsoft.com/office/drawing/2014/main" id="{AE8050A3-96AF-4DF6-B3F3-FCC6C6BED0A7}"/>
              </a:ext>
            </a:extLst>
          </p:cNvPr>
          <p:cNvSpPr/>
          <p:nvPr/>
        </p:nvSpPr>
        <p:spPr>
          <a:xfrm>
            <a:off x="7394713" y="4065218"/>
            <a:ext cx="4406949" cy="1225336"/>
          </a:xfrm>
          <a:prstGeom prst="wedgeRoundRectCallout">
            <a:avLst>
              <a:gd name="adj1" fmla="val -20833"/>
              <a:gd name="adj2" fmla="val 42865"/>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10000"/>
              </a:lnSpc>
              <a:spcBef>
                <a:spcPts val="200"/>
              </a:spcBef>
              <a:spcAft>
                <a:spcPts val="200"/>
              </a:spcAft>
            </a:pPr>
            <a:r>
              <a:rPr lang="en-AU" b="1" dirty="0">
                <a:solidFill>
                  <a:schemeClr val="tx1"/>
                </a:solidFill>
              </a:rPr>
              <a:t>Yes, that’s right. </a:t>
            </a:r>
          </a:p>
          <a:p>
            <a:pPr algn="ctr">
              <a:lnSpc>
                <a:spcPct val="110000"/>
              </a:lnSpc>
              <a:spcBef>
                <a:spcPts val="200"/>
              </a:spcBef>
              <a:spcAft>
                <a:spcPts val="200"/>
              </a:spcAft>
            </a:pPr>
            <a:r>
              <a:rPr lang="en-AU" b="1" dirty="0">
                <a:solidFill>
                  <a:schemeClr val="tx1"/>
                </a:solidFill>
              </a:rPr>
              <a:t>You can use either of these methods</a:t>
            </a:r>
            <a:br>
              <a:rPr lang="en-AU" b="1" dirty="0">
                <a:solidFill>
                  <a:schemeClr val="tx1"/>
                </a:solidFill>
              </a:rPr>
            </a:br>
            <a:r>
              <a:rPr lang="en-AU" b="1" dirty="0">
                <a:solidFill>
                  <a:schemeClr val="tx1"/>
                </a:solidFill>
              </a:rPr>
              <a:t> or a combination of </a:t>
            </a:r>
            <a:r>
              <a:rPr lang="en-AU" b="1" dirty="0" smtClean="0">
                <a:solidFill>
                  <a:schemeClr val="tx1"/>
                </a:solidFill>
              </a:rPr>
              <a:t>them.</a:t>
            </a:r>
            <a:endParaRPr lang="en-AU" b="1" dirty="0">
              <a:solidFill>
                <a:schemeClr val="tx1"/>
              </a:solidFill>
            </a:endParaRPr>
          </a:p>
        </p:txBody>
      </p:sp>
      <p:sp>
        <p:nvSpPr>
          <p:cNvPr id="18" name="Response 4 Bubble">
            <a:extLst>
              <a:ext uri="{FF2B5EF4-FFF2-40B4-BE49-F238E27FC236}">
                <a16:creationId xmlns="" xmlns:a16="http://schemas.microsoft.com/office/drawing/2014/main" id="{CE2AAE87-1365-48F1-97C2-CC399A7D4F30}"/>
              </a:ext>
            </a:extLst>
          </p:cNvPr>
          <p:cNvSpPr/>
          <p:nvPr/>
        </p:nvSpPr>
        <p:spPr>
          <a:xfrm>
            <a:off x="4289912" y="5375602"/>
            <a:ext cx="4257381" cy="639921"/>
          </a:xfrm>
          <a:prstGeom prst="wedgeRoundRectCallout">
            <a:avLst>
              <a:gd name="adj1" fmla="val -20833"/>
              <a:gd name="adj2" fmla="val 37649"/>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right. Try again.</a:t>
            </a:r>
          </a:p>
        </p:txBody>
      </p:sp>
    </p:spTree>
    <p:custDataLst>
      <p:tags r:id="rId1"/>
    </p:custDataLst>
    <p:extLst>
      <p:ext uri="{BB962C8B-B14F-4D97-AF65-F5344CB8AC3E}">
        <p14:creationId xmlns:p14="http://schemas.microsoft.com/office/powerpoint/2010/main" val="1403550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lstStyle/>
          <a:p>
            <a:r>
              <a:rPr lang="en-AU" dirty="0"/>
              <a:t>Label the diagram below</a:t>
            </a:r>
          </a:p>
        </p:txBody>
      </p:sp>
      <p:sp>
        <p:nvSpPr>
          <p:cNvPr id="20" name="Compliance requirements">
            <a:extLst>
              <a:ext uri="{FF2B5EF4-FFF2-40B4-BE49-F238E27FC236}">
                <a16:creationId xmlns="" xmlns:a16="http://schemas.microsoft.com/office/drawing/2014/main" id="{BD6DA5D1-0C11-446D-BE9C-FB0FD4F77679}"/>
              </a:ext>
            </a:extLst>
          </p:cNvPr>
          <p:cNvSpPr/>
          <p:nvPr/>
        </p:nvSpPr>
        <p:spPr>
          <a:xfrm>
            <a:off x="1640110" y="2322498"/>
            <a:ext cx="1556836" cy="646331"/>
          </a:xfrm>
          <a:prstGeom prst="rect">
            <a:avLst/>
          </a:prstGeom>
        </p:spPr>
        <p:txBody>
          <a:bodyPr wrap="none">
            <a:spAutoFit/>
          </a:bodyPr>
          <a:lstStyle/>
          <a:p>
            <a:pPr algn="ctr"/>
            <a:r>
              <a:rPr lang="en-US" b="1" dirty="0">
                <a:solidFill>
                  <a:srgbClr val="002E5D"/>
                </a:solidFill>
              </a:rPr>
              <a:t>Compliance </a:t>
            </a:r>
            <a:br>
              <a:rPr lang="en-US" b="1" dirty="0">
                <a:solidFill>
                  <a:srgbClr val="002E5D"/>
                </a:solidFill>
              </a:rPr>
            </a:br>
            <a:r>
              <a:rPr lang="en-US" b="1" dirty="0">
                <a:solidFill>
                  <a:srgbClr val="002E5D"/>
                </a:solidFill>
              </a:rPr>
              <a:t>level</a:t>
            </a:r>
            <a:r>
              <a:rPr lang="en-US" dirty="0">
                <a:solidFill>
                  <a:srgbClr val="002E5D"/>
                </a:solidFill>
              </a:rPr>
              <a:t> </a:t>
            </a:r>
            <a:endParaRPr lang="en-AU" dirty="0">
              <a:solidFill>
                <a:srgbClr val="002E5D"/>
              </a:solidFill>
            </a:endParaRPr>
          </a:p>
        </p:txBody>
      </p:sp>
      <p:sp>
        <p:nvSpPr>
          <p:cNvPr id="21" name="Compliance solution">
            <a:extLst>
              <a:ext uri="{FF2B5EF4-FFF2-40B4-BE49-F238E27FC236}">
                <a16:creationId xmlns="" xmlns:a16="http://schemas.microsoft.com/office/drawing/2014/main" id="{16CC5BB7-4454-496E-BADC-8F40BDF7DB28}"/>
              </a:ext>
            </a:extLst>
          </p:cNvPr>
          <p:cNvSpPr/>
          <p:nvPr/>
        </p:nvSpPr>
        <p:spPr>
          <a:xfrm>
            <a:off x="1563165" y="4345532"/>
            <a:ext cx="1556836" cy="646331"/>
          </a:xfrm>
          <a:prstGeom prst="rect">
            <a:avLst/>
          </a:prstGeom>
        </p:spPr>
        <p:txBody>
          <a:bodyPr wrap="none">
            <a:spAutoFit/>
          </a:bodyPr>
          <a:lstStyle/>
          <a:p>
            <a:pPr algn="ctr"/>
            <a:r>
              <a:rPr lang="en-US" b="1" dirty="0">
                <a:solidFill>
                  <a:srgbClr val="002E5D"/>
                </a:solidFill>
              </a:rPr>
              <a:t>Compliance</a:t>
            </a:r>
            <a:r>
              <a:rPr lang="en-US" dirty="0">
                <a:solidFill>
                  <a:srgbClr val="002E5D"/>
                </a:solidFill>
              </a:rPr>
              <a:t> </a:t>
            </a:r>
            <a:br>
              <a:rPr lang="en-US" dirty="0">
                <a:solidFill>
                  <a:srgbClr val="002E5D"/>
                </a:solidFill>
              </a:rPr>
            </a:br>
            <a:r>
              <a:rPr lang="en-US" b="1" dirty="0">
                <a:solidFill>
                  <a:srgbClr val="002E5D"/>
                </a:solidFill>
              </a:rPr>
              <a:t>s</a:t>
            </a:r>
            <a:r>
              <a:rPr lang="en-US" b="1" dirty="0" smtClean="0">
                <a:solidFill>
                  <a:srgbClr val="002E5D"/>
                </a:solidFill>
              </a:rPr>
              <a:t>olutions</a:t>
            </a:r>
            <a:endParaRPr lang="en-AU" b="1" dirty="0">
              <a:solidFill>
                <a:srgbClr val="002E5D"/>
              </a:solidFill>
            </a:endParaRPr>
          </a:p>
        </p:txBody>
      </p:sp>
      <p:sp>
        <p:nvSpPr>
          <p:cNvPr id="22" name="Evidence of Compliance">
            <a:extLst>
              <a:ext uri="{FF2B5EF4-FFF2-40B4-BE49-F238E27FC236}">
                <a16:creationId xmlns="" xmlns:a16="http://schemas.microsoft.com/office/drawing/2014/main" id="{A11A798A-35B7-48DB-B99C-87E09E279730}"/>
              </a:ext>
            </a:extLst>
          </p:cNvPr>
          <p:cNvSpPr/>
          <p:nvPr/>
        </p:nvSpPr>
        <p:spPr>
          <a:xfrm>
            <a:off x="1563165" y="5767890"/>
            <a:ext cx="1544012" cy="646331"/>
          </a:xfrm>
          <a:prstGeom prst="rect">
            <a:avLst/>
          </a:prstGeom>
        </p:spPr>
        <p:txBody>
          <a:bodyPr wrap="none">
            <a:spAutoFit/>
          </a:bodyPr>
          <a:lstStyle/>
          <a:p>
            <a:pPr algn="ctr"/>
            <a:r>
              <a:rPr lang="en-US" b="1" dirty="0">
                <a:solidFill>
                  <a:srgbClr val="002E5D"/>
                </a:solidFill>
              </a:rPr>
              <a:t>Evidence of </a:t>
            </a:r>
            <a:br>
              <a:rPr lang="en-US" b="1" dirty="0">
                <a:solidFill>
                  <a:srgbClr val="002E5D"/>
                </a:solidFill>
              </a:rPr>
            </a:br>
            <a:r>
              <a:rPr lang="en-US" b="1" dirty="0">
                <a:solidFill>
                  <a:srgbClr val="002E5D"/>
                </a:solidFill>
              </a:rPr>
              <a:t>compliance</a:t>
            </a:r>
            <a:endParaRPr lang="en-AU" b="1" dirty="0">
              <a:solidFill>
                <a:srgbClr val="002E5D"/>
              </a:solidFill>
            </a:endParaRPr>
          </a:p>
        </p:txBody>
      </p:sp>
      <p:pic>
        <p:nvPicPr>
          <p:cNvPr id="23" name="Illustration" title="compliance pathways ">
            <a:extLst>
              <a:ext uri="{FF2B5EF4-FFF2-40B4-BE49-F238E27FC236}">
                <a16:creationId xmlns="" xmlns:a16="http://schemas.microsoft.com/office/drawing/2014/main" id="{FF7D321B-F112-4916-B465-9712A36340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17" t="23650" r="19547" b="25606"/>
          <a:stretch/>
        </p:blipFill>
        <p:spPr bwMode="auto">
          <a:xfrm>
            <a:off x="3754467" y="2022436"/>
            <a:ext cx="5385034" cy="315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Assesst methods group">
            <a:extLst>
              <a:ext uri="{FF2B5EF4-FFF2-40B4-BE49-F238E27FC236}">
                <a16:creationId xmlns="" xmlns:a16="http://schemas.microsoft.com/office/drawing/2014/main" id="{E381C44B-18F3-4A34-B095-757DE4D314E3}"/>
              </a:ext>
            </a:extLst>
          </p:cNvPr>
          <p:cNvGrpSpPr/>
          <p:nvPr/>
        </p:nvGrpSpPr>
        <p:grpSpPr>
          <a:xfrm>
            <a:off x="4892857" y="5792244"/>
            <a:ext cx="3176954" cy="592639"/>
            <a:chOff x="4525108" y="5827413"/>
            <a:chExt cx="3176954" cy="592639"/>
          </a:xfrm>
        </p:grpSpPr>
        <p:sp>
          <p:nvSpPr>
            <p:cNvPr id="25" name="Assessment methods">
              <a:extLst>
                <a:ext uri="{FF2B5EF4-FFF2-40B4-BE49-F238E27FC236}">
                  <a16:creationId xmlns="" xmlns:a16="http://schemas.microsoft.com/office/drawing/2014/main" id="{697ED123-7907-4FCC-BC33-67B07D629F70}"/>
                </a:ext>
              </a:extLst>
            </p:cNvPr>
            <p:cNvSpPr/>
            <p:nvPr/>
          </p:nvSpPr>
          <p:spPr>
            <a:xfrm>
              <a:off x="4614407" y="5970106"/>
              <a:ext cx="2993127" cy="369332"/>
            </a:xfrm>
            <a:prstGeom prst="rect">
              <a:avLst/>
            </a:prstGeom>
            <a:ln>
              <a:noFill/>
            </a:ln>
          </p:spPr>
          <p:txBody>
            <a:bodyPr wrap="none">
              <a:spAutoFit/>
            </a:bodyPr>
            <a:lstStyle/>
            <a:p>
              <a:r>
                <a:rPr lang="en-US" b="1" dirty="0"/>
                <a:t>ASSESSMENT</a:t>
              </a:r>
              <a:r>
                <a:rPr lang="en-US" dirty="0"/>
                <a:t> </a:t>
              </a:r>
              <a:r>
                <a:rPr lang="en-US" b="1" dirty="0"/>
                <a:t>METHODS</a:t>
              </a:r>
              <a:endParaRPr lang="en-AU" b="1" dirty="0"/>
            </a:p>
          </p:txBody>
        </p:sp>
        <p:sp>
          <p:nvSpPr>
            <p:cNvPr id="26" name="Box">
              <a:extLst>
                <a:ext uri="{FF2B5EF4-FFF2-40B4-BE49-F238E27FC236}">
                  <a16:creationId xmlns="" xmlns:a16="http://schemas.microsoft.com/office/drawing/2014/main" id="{2C1E0D13-D9C5-46CF-8B73-8A0AE4E32595}"/>
                </a:ext>
              </a:extLst>
            </p:cNvPr>
            <p:cNvSpPr/>
            <p:nvPr/>
          </p:nvSpPr>
          <p:spPr>
            <a:xfrm>
              <a:off x="4525108" y="5827413"/>
              <a:ext cx="3176954" cy="592639"/>
            </a:xfrm>
            <a:prstGeom prst="rect">
              <a:avLst/>
            </a:prstGeom>
            <a:noFill/>
            <a:ln w="38100">
              <a:solidFill>
                <a:srgbClr val="485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9" name="White masking box">
            <a:extLst>
              <a:ext uri="{FF2B5EF4-FFF2-40B4-BE49-F238E27FC236}">
                <a16:creationId xmlns="" xmlns:a16="http://schemas.microsoft.com/office/drawing/2014/main" id="{F40F4546-C310-42F6-BEC7-E83DD51F0795}"/>
              </a:ext>
            </a:extLst>
          </p:cNvPr>
          <p:cNvSpPr/>
          <p:nvPr/>
        </p:nvSpPr>
        <p:spPr>
          <a:xfrm>
            <a:off x="4764127" y="3169482"/>
            <a:ext cx="3310045" cy="9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0" name="Perf Requts Arrow Group">
            <a:extLst>
              <a:ext uri="{FF2B5EF4-FFF2-40B4-BE49-F238E27FC236}">
                <a16:creationId xmlns="" xmlns:a16="http://schemas.microsoft.com/office/drawing/2014/main" id="{86BCA6A3-45C1-4A34-A665-2C7216D746F8}"/>
              </a:ext>
            </a:extLst>
          </p:cNvPr>
          <p:cNvGrpSpPr/>
          <p:nvPr/>
        </p:nvGrpSpPr>
        <p:grpSpPr>
          <a:xfrm rot="10800000">
            <a:off x="5015814" y="3136192"/>
            <a:ext cx="2901600" cy="955907"/>
            <a:chOff x="3887839" y="4903065"/>
            <a:chExt cx="2901600" cy="916781"/>
          </a:xfrm>
        </p:grpSpPr>
        <p:cxnSp>
          <p:nvCxnSpPr>
            <p:cNvPr id="41" name="Straight Connector 40">
              <a:extLst>
                <a:ext uri="{FF2B5EF4-FFF2-40B4-BE49-F238E27FC236}">
                  <a16:creationId xmlns="" xmlns:a16="http://schemas.microsoft.com/office/drawing/2014/main" id="{10B2005D-ED35-4238-A302-E666DD67842B}"/>
                </a:ext>
              </a:extLst>
            </p:cNvPr>
            <p:cNvCxnSpPr>
              <a:cxnSpLocks/>
            </p:cNvCxnSpPr>
            <p:nvPr/>
          </p:nvCxnSpPr>
          <p:spPr>
            <a:xfrm rot="5400000">
              <a:off x="5338639" y="4177322"/>
              <a:ext cx="0" cy="290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67AE8746-7638-44BC-9B44-A39E7194ED58}"/>
                </a:ext>
              </a:extLst>
            </p:cNvPr>
            <p:cNvCxnSpPr>
              <a:cxnSpLocks/>
            </p:cNvCxnSpPr>
            <p:nvPr/>
          </p:nvCxnSpPr>
          <p:spPr>
            <a:xfrm rot="10800000" flipH="1">
              <a:off x="6770469" y="4906322"/>
              <a:ext cx="10503" cy="725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E010223E-D3B7-4646-985E-D703970A22F5}"/>
                </a:ext>
              </a:extLst>
            </p:cNvPr>
            <p:cNvCxnSpPr>
              <a:cxnSpLocks/>
            </p:cNvCxnSpPr>
            <p:nvPr/>
          </p:nvCxnSpPr>
          <p:spPr>
            <a:xfrm rot="10800000">
              <a:off x="3901738" y="4903065"/>
              <a:ext cx="0" cy="725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77AC1E2B-4D3C-4F13-AEFC-86E59BC725F3}"/>
                </a:ext>
              </a:extLst>
            </p:cNvPr>
            <p:cNvCxnSpPr/>
            <p:nvPr/>
          </p:nvCxnSpPr>
          <p:spPr>
            <a:xfrm>
              <a:off x="5343525" y="5639846"/>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 name="Assessment Methods Arrow Group">
            <a:extLst>
              <a:ext uri="{FF2B5EF4-FFF2-40B4-BE49-F238E27FC236}">
                <a16:creationId xmlns="" xmlns:a16="http://schemas.microsoft.com/office/drawing/2014/main" id="{6857D667-6EB9-45E0-8A2B-68B2ED7DAFD6}"/>
              </a:ext>
            </a:extLst>
          </p:cNvPr>
          <p:cNvGrpSpPr/>
          <p:nvPr/>
        </p:nvGrpSpPr>
        <p:grpSpPr>
          <a:xfrm>
            <a:off x="5025753" y="5158794"/>
            <a:ext cx="2916000" cy="633450"/>
            <a:chOff x="3882753" y="5158794"/>
            <a:chExt cx="2916000" cy="633450"/>
          </a:xfrm>
        </p:grpSpPr>
        <p:cxnSp>
          <p:nvCxnSpPr>
            <p:cNvPr id="28" name="Straight Connector 27">
              <a:extLst>
                <a:ext uri="{FF2B5EF4-FFF2-40B4-BE49-F238E27FC236}">
                  <a16:creationId xmlns="" xmlns:a16="http://schemas.microsoft.com/office/drawing/2014/main" id="{791D83BD-267A-480D-9CD9-C8CEED374A17}"/>
                </a:ext>
              </a:extLst>
            </p:cNvPr>
            <p:cNvCxnSpPr>
              <a:cxnSpLocks/>
            </p:cNvCxnSpPr>
            <p:nvPr/>
          </p:nvCxnSpPr>
          <p:spPr>
            <a:xfrm rot="5400000">
              <a:off x="5340753" y="4170122"/>
              <a:ext cx="0" cy="2916000"/>
            </a:xfrm>
            <a:prstGeom prst="line">
              <a:avLst/>
            </a:prstGeom>
            <a:ln w="28575">
              <a:solidFill>
                <a:srgbClr val="485CC7"/>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052C3E53-3CCB-4F63-931F-3E4FAD444BAE}"/>
                </a:ext>
              </a:extLst>
            </p:cNvPr>
            <p:cNvCxnSpPr/>
            <p:nvPr/>
          </p:nvCxnSpPr>
          <p:spPr>
            <a:xfrm rot="5400000" flipH="1">
              <a:off x="6552739" y="5405182"/>
              <a:ext cx="469328"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4B77B2B2-AFF9-4886-B194-6FCCDEC91849}"/>
                </a:ext>
              </a:extLst>
            </p:cNvPr>
            <p:cNvCxnSpPr/>
            <p:nvPr/>
          </p:nvCxnSpPr>
          <p:spPr>
            <a:xfrm rot="5400000" flipH="1">
              <a:off x="3658607" y="5393458"/>
              <a:ext cx="469328"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40BD3A7-226D-4943-B95A-E28F448AAD78}"/>
                </a:ext>
              </a:extLst>
            </p:cNvPr>
            <p:cNvCxnSpPr/>
            <p:nvPr/>
          </p:nvCxnSpPr>
          <p:spPr>
            <a:xfrm>
              <a:off x="5343525" y="5639846"/>
              <a:ext cx="0" cy="15239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2" name="DTS Solution label">
            <a:extLst>
              <a:ext uri="{FF2B5EF4-FFF2-40B4-BE49-F238E27FC236}">
                <a16:creationId xmlns="" xmlns:a16="http://schemas.microsoft.com/office/drawing/2014/main" id="{8B49EECD-3E3F-43AD-A388-0004D958A4B8}"/>
              </a:ext>
            </a:extLst>
          </p:cNvPr>
          <p:cNvSpPr txBox="1"/>
          <p:nvPr/>
        </p:nvSpPr>
        <p:spPr>
          <a:xfrm>
            <a:off x="6879103" y="4152188"/>
            <a:ext cx="2133599" cy="923330"/>
          </a:xfrm>
          <a:prstGeom prst="rect">
            <a:avLst/>
          </a:prstGeom>
          <a:solidFill>
            <a:schemeClr val="bg1"/>
          </a:solidFill>
        </p:spPr>
        <p:txBody>
          <a:bodyPr wrap="square" rtlCol="0">
            <a:spAutoFit/>
          </a:bodyPr>
          <a:lstStyle/>
          <a:p>
            <a:pPr algn="ctr"/>
            <a:r>
              <a:rPr lang="en-AU" b="1" dirty="0"/>
              <a:t>DEEMED-TO-SATISFY SOLUTION</a:t>
            </a:r>
          </a:p>
        </p:txBody>
      </p:sp>
      <p:sp>
        <p:nvSpPr>
          <p:cNvPr id="33" name="Perf Solution label">
            <a:extLst>
              <a:ext uri="{FF2B5EF4-FFF2-40B4-BE49-F238E27FC236}">
                <a16:creationId xmlns="" xmlns:a16="http://schemas.microsoft.com/office/drawing/2014/main" id="{0171CAF0-3416-4D4C-A79B-4251A14B5CF2}"/>
              </a:ext>
            </a:extLst>
          </p:cNvPr>
          <p:cNvSpPr txBox="1"/>
          <p:nvPr/>
        </p:nvSpPr>
        <p:spPr>
          <a:xfrm>
            <a:off x="4065832" y="4304587"/>
            <a:ext cx="1982565" cy="646331"/>
          </a:xfrm>
          <a:prstGeom prst="rect">
            <a:avLst/>
          </a:prstGeom>
          <a:solidFill>
            <a:schemeClr val="bg1"/>
          </a:solidFill>
        </p:spPr>
        <p:txBody>
          <a:bodyPr wrap="square" rtlCol="0">
            <a:spAutoFit/>
          </a:bodyPr>
          <a:lstStyle/>
          <a:p>
            <a:pPr algn="ctr"/>
            <a:r>
              <a:rPr lang="en-AU" b="1" dirty="0"/>
              <a:t>PERFORMANCE SOLUTION</a:t>
            </a:r>
          </a:p>
        </p:txBody>
      </p:sp>
      <p:sp>
        <p:nvSpPr>
          <p:cNvPr id="34" name="Perf Requts label">
            <a:extLst>
              <a:ext uri="{FF2B5EF4-FFF2-40B4-BE49-F238E27FC236}">
                <a16:creationId xmlns="" xmlns:a16="http://schemas.microsoft.com/office/drawing/2014/main" id="{55FB3208-F6FC-462F-9D46-F2999E2A3989}"/>
              </a:ext>
            </a:extLst>
          </p:cNvPr>
          <p:cNvSpPr txBox="1"/>
          <p:nvPr/>
        </p:nvSpPr>
        <p:spPr>
          <a:xfrm>
            <a:off x="3955742" y="2432575"/>
            <a:ext cx="4944924" cy="369332"/>
          </a:xfrm>
          <a:prstGeom prst="rect">
            <a:avLst/>
          </a:prstGeom>
          <a:solidFill>
            <a:schemeClr val="bg1"/>
          </a:solidFill>
        </p:spPr>
        <p:txBody>
          <a:bodyPr wrap="square" rtlCol="0">
            <a:spAutoFit/>
          </a:bodyPr>
          <a:lstStyle/>
          <a:p>
            <a:pPr algn="ctr"/>
            <a:r>
              <a:rPr lang="en-AU" b="1" dirty="0"/>
              <a:t>PERFORMANCE REQUIREMENTS</a:t>
            </a:r>
          </a:p>
        </p:txBody>
      </p:sp>
      <p:sp>
        <p:nvSpPr>
          <p:cNvPr id="35" name="Perf Requits ? box">
            <a:extLst>
              <a:ext uri="{FF2B5EF4-FFF2-40B4-BE49-F238E27FC236}">
                <a16:creationId xmlns="" xmlns:a16="http://schemas.microsoft.com/office/drawing/2014/main" id="{B36F2652-324E-451D-B450-2F90A12A627D}"/>
              </a:ext>
            </a:extLst>
          </p:cNvPr>
          <p:cNvSpPr/>
          <p:nvPr/>
        </p:nvSpPr>
        <p:spPr>
          <a:xfrm>
            <a:off x="4065832" y="2273300"/>
            <a:ext cx="4834834" cy="74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solidFill>
                  <a:srgbClr val="002E5D"/>
                </a:solidFill>
              </a:rPr>
              <a:t>?</a:t>
            </a:r>
          </a:p>
        </p:txBody>
      </p:sp>
      <p:sp>
        <p:nvSpPr>
          <p:cNvPr id="36" name="DTS Soln ? box">
            <a:extLst>
              <a:ext uri="{FF2B5EF4-FFF2-40B4-BE49-F238E27FC236}">
                <a16:creationId xmlns="" xmlns:a16="http://schemas.microsoft.com/office/drawing/2014/main" id="{38CEAAE7-6A17-4860-B707-722DA957A5D5}"/>
              </a:ext>
            </a:extLst>
          </p:cNvPr>
          <p:cNvSpPr/>
          <p:nvPr/>
        </p:nvSpPr>
        <p:spPr>
          <a:xfrm>
            <a:off x="6957249" y="4233877"/>
            <a:ext cx="1979252" cy="74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solidFill>
                  <a:srgbClr val="002E5D"/>
                </a:solidFill>
              </a:rPr>
              <a:t>?</a:t>
            </a:r>
          </a:p>
        </p:txBody>
      </p:sp>
      <p:sp>
        <p:nvSpPr>
          <p:cNvPr id="37" name="Perf Soln ? box">
            <a:extLst>
              <a:ext uri="{FF2B5EF4-FFF2-40B4-BE49-F238E27FC236}">
                <a16:creationId xmlns="" xmlns:a16="http://schemas.microsoft.com/office/drawing/2014/main" id="{57CDAD74-FD02-408C-BCF6-ABCA4A44180B}"/>
              </a:ext>
            </a:extLst>
          </p:cNvPr>
          <p:cNvSpPr/>
          <p:nvPr/>
        </p:nvSpPr>
        <p:spPr>
          <a:xfrm>
            <a:off x="4040548" y="4233876"/>
            <a:ext cx="1979252" cy="74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solidFill>
                  <a:srgbClr val="002E5D"/>
                </a:solidFill>
              </a:rPr>
              <a:t>?</a:t>
            </a:r>
          </a:p>
        </p:txBody>
      </p:sp>
      <p:sp>
        <p:nvSpPr>
          <p:cNvPr id="38" name="Assesst Methods ? box">
            <a:extLst>
              <a:ext uri="{FF2B5EF4-FFF2-40B4-BE49-F238E27FC236}">
                <a16:creationId xmlns="" xmlns:a16="http://schemas.microsoft.com/office/drawing/2014/main" id="{CDCB9510-ECD4-4F78-9821-D17746B1ADC2}"/>
              </a:ext>
            </a:extLst>
          </p:cNvPr>
          <p:cNvSpPr/>
          <p:nvPr/>
        </p:nvSpPr>
        <p:spPr>
          <a:xfrm>
            <a:off x="5036270" y="5866907"/>
            <a:ext cx="2894119" cy="479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rgbClr val="002E5D"/>
                </a:solidFill>
              </a:rPr>
              <a:t>?</a:t>
            </a:r>
          </a:p>
        </p:txBody>
      </p:sp>
    </p:spTree>
    <p:custDataLst>
      <p:tags r:id="rId1"/>
    </p:custDataLst>
    <p:extLst>
      <p:ext uri="{BB962C8B-B14F-4D97-AF65-F5344CB8AC3E}">
        <p14:creationId xmlns:p14="http://schemas.microsoft.com/office/powerpoint/2010/main" val="1711908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5"/>
                                        </p:tgtEl>
                                      </p:cBhvr>
                                    </p:animEffect>
                                    <p:set>
                                      <p:cBhvr>
                                        <p:cTn id="7"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1000"/>
                                        <p:tgtEl>
                                          <p:spTgt spid="36"/>
                                        </p:tgtEl>
                                      </p:cBhvr>
                                    </p:animEffect>
                                    <p:set>
                                      <p:cBhvr>
                                        <p:cTn id="13"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 restart="whenNotActive" fill="hold" evtFilter="cancelBubble" nodeType="interactiveSeq">
                <p:stCondLst>
                  <p:cond evt="onClick" delay="0">
                    <p:tgtEl>
                      <p:spTgt spid="3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38"/>
                                        </p:tgtEl>
                                      </p:cBhvr>
                                    </p:animEffect>
                                    <p:set>
                                      <p:cBhvr>
                                        <p:cTn id="19"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00"/>
                                        <p:tgtEl>
                                          <p:spTgt spid="37"/>
                                        </p:tgtEl>
                                      </p:cBhvr>
                                    </p:animEffect>
                                    <p:set>
                                      <p:cBhvr>
                                        <p:cTn id="25"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CB849A-0339-4662-A9B3-D555116483AC}"/>
              </a:ext>
            </a:extLst>
          </p:cNvPr>
          <p:cNvSpPr>
            <a:spLocks noGrp="1"/>
          </p:cNvSpPr>
          <p:nvPr>
            <p:ph type="body" sz="quarter" idx="11"/>
          </p:nvPr>
        </p:nvSpPr>
        <p:spPr/>
        <p:txBody>
          <a:bodyPr>
            <a:normAutofit lnSpcReduction="10000"/>
          </a:bodyPr>
          <a:lstStyle/>
          <a:p>
            <a:r>
              <a:rPr lang="en-AU" dirty="0"/>
              <a:t>Match the assessment methods to the type of compliance solutions they can be used with…</a:t>
            </a:r>
          </a:p>
        </p:txBody>
      </p:sp>
      <p:sp>
        <p:nvSpPr>
          <p:cNvPr id="19" name="Compliance Solutions Label">
            <a:extLst>
              <a:ext uri="{FF2B5EF4-FFF2-40B4-BE49-F238E27FC236}">
                <a16:creationId xmlns="" xmlns:a16="http://schemas.microsoft.com/office/drawing/2014/main" id="{B1D152D5-1D04-4004-B90F-0F1F5911F897}"/>
              </a:ext>
            </a:extLst>
          </p:cNvPr>
          <p:cNvSpPr txBox="1"/>
          <p:nvPr/>
        </p:nvSpPr>
        <p:spPr>
          <a:xfrm>
            <a:off x="477078" y="5137754"/>
            <a:ext cx="1939519" cy="707886"/>
          </a:xfrm>
          <a:prstGeom prst="rect">
            <a:avLst/>
          </a:prstGeom>
          <a:noFill/>
        </p:spPr>
        <p:txBody>
          <a:bodyPr wrap="square" rtlCol="0">
            <a:spAutoFit/>
          </a:bodyPr>
          <a:lstStyle/>
          <a:p>
            <a:pPr algn="ctr"/>
            <a:r>
              <a:rPr lang="en-AU" sz="2000" b="1" dirty="0"/>
              <a:t>Compliance Solutions</a:t>
            </a:r>
          </a:p>
        </p:txBody>
      </p:sp>
      <p:sp>
        <p:nvSpPr>
          <p:cNvPr id="3" name="Assessment Methods Label">
            <a:extLst>
              <a:ext uri="{FF2B5EF4-FFF2-40B4-BE49-F238E27FC236}">
                <a16:creationId xmlns="" xmlns:a16="http://schemas.microsoft.com/office/drawing/2014/main" id="{A7256409-67A6-4940-AB58-BB7141DA69EA}"/>
              </a:ext>
            </a:extLst>
          </p:cNvPr>
          <p:cNvSpPr txBox="1"/>
          <p:nvPr/>
        </p:nvSpPr>
        <p:spPr>
          <a:xfrm>
            <a:off x="477078" y="2425148"/>
            <a:ext cx="1939519" cy="707886"/>
          </a:xfrm>
          <a:prstGeom prst="rect">
            <a:avLst/>
          </a:prstGeom>
          <a:noFill/>
        </p:spPr>
        <p:txBody>
          <a:bodyPr wrap="square" rtlCol="0">
            <a:spAutoFit/>
          </a:bodyPr>
          <a:lstStyle/>
          <a:p>
            <a:pPr algn="ctr"/>
            <a:r>
              <a:rPr lang="en-AU" sz="2000" b="1" dirty="0"/>
              <a:t>Assessment Methods</a:t>
            </a:r>
          </a:p>
        </p:txBody>
      </p:sp>
      <p:cxnSp>
        <p:nvCxnSpPr>
          <p:cNvPr id="5" name="EoS Arrow 1">
            <a:extLst>
              <a:ext uri="{FF2B5EF4-FFF2-40B4-BE49-F238E27FC236}">
                <a16:creationId xmlns="" xmlns:a16="http://schemas.microsoft.com/office/drawing/2014/main" id="{AB82E49B-4A79-482E-92CD-A5266C380907}"/>
              </a:ext>
            </a:extLst>
          </p:cNvPr>
          <p:cNvCxnSpPr>
            <a:cxnSpLocks/>
          </p:cNvCxnSpPr>
          <p:nvPr/>
        </p:nvCxnSpPr>
        <p:spPr>
          <a:xfrm>
            <a:off x="3873500" y="3462375"/>
            <a:ext cx="416444" cy="1013251"/>
          </a:xfrm>
          <a:prstGeom prst="straightConnector1">
            <a:avLst/>
          </a:prstGeom>
          <a:ln w="57150">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oS Arrow 2">
            <a:extLst>
              <a:ext uri="{FF2B5EF4-FFF2-40B4-BE49-F238E27FC236}">
                <a16:creationId xmlns="" xmlns:a16="http://schemas.microsoft.com/office/drawing/2014/main" id="{34AD6C95-543E-4807-85A3-780C1CB364C9}"/>
              </a:ext>
            </a:extLst>
          </p:cNvPr>
          <p:cNvCxnSpPr>
            <a:cxnSpLocks/>
          </p:cNvCxnSpPr>
          <p:nvPr/>
        </p:nvCxnSpPr>
        <p:spPr>
          <a:xfrm>
            <a:off x="3962400" y="3462375"/>
            <a:ext cx="3819556" cy="1122483"/>
          </a:xfrm>
          <a:prstGeom prst="straightConnector1">
            <a:avLst/>
          </a:prstGeom>
          <a:ln w="57150">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J Arrow 1">
            <a:extLst>
              <a:ext uri="{FF2B5EF4-FFF2-40B4-BE49-F238E27FC236}">
                <a16:creationId xmlns="" xmlns:a16="http://schemas.microsoft.com/office/drawing/2014/main" id="{DF922B20-FA06-4DC3-9C4D-2B5796FF7E5B}"/>
              </a:ext>
            </a:extLst>
          </p:cNvPr>
          <p:cNvCxnSpPr>
            <a:cxnSpLocks/>
          </p:cNvCxnSpPr>
          <p:nvPr/>
        </p:nvCxnSpPr>
        <p:spPr>
          <a:xfrm flipH="1">
            <a:off x="5524500" y="3462375"/>
            <a:ext cx="2857500" cy="1008025"/>
          </a:xfrm>
          <a:prstGeom prst="straightConnector1">
            <a:avLst/>
          </a:prstGeom>
          <a:ln w="57150">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J Arrow 2">
            <a:extLst>
              <a:ext uri="{FF2B5EF4-FFF2-40B4-BE49-F238E27FC236}">
                <a16:creationId xmlns="" xmlns:a16="http://schemas.microsoft.com/office/drawing/2014/main" id="{B448EA3F-48DD-4901-972F-7F947284CB8E}"/>
              </a:ext>
            </a:extLst>
          </p:cNvPr>
          <p:cNvCxnSpPr>
            <a:cxnSpLocks/>
          </p:cNvCxnSpPr>
          <p:nvPr/>
        </p:nvCxnSpPr>
        <p:spPr>
          <a:xfrm>
            <a:off x="8559800" y="3462375"/>
            <a:ext cx="787400" cy="1013251"/>
          </a:xfrm>
          <a:prstGeom prst="straightConnector1">
            <a:avLst/>
          </a:prstGeom>
          <a:ln w="57150">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Perf Soln Arrow 1">
            <a:extLst>
              <a:ext uri="{FF2B5EF4-FFF2-40B4-BE49-F238E27FC236}">
                <a16:creationId xmlns="" xmlns:a16="http://schemas.microsoft.com/office/drawing/2014/main" id="{8B235A68-3109-4FB4-A895-E72C6ED0B065}"/>
              </a:ext>
            </a:extLst>
          </p:cNvPr>
          <p:cNvCxnSpPr>
            <a:cxnSpLocks/>
          </p:cNvCxnSpPr>
          <p:nvPr/>
        </p:nvCxnSpPr>
        <p:spPr>
          <a:xfrm flipH="1" flipV="1">
            <a:off x="3937000" y="3495992"/>
            <a:ext cx="1155700" cy="999808"/>
          </a:xfrm>
          <a:prstGeom prst="straightConnector1">
            <a:avLst/>
          </a:prstGeom>
          <a:ln w="57150">
            <a:solidFill>
              <a:srgbClr val="00468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erf Soln Arrow 2">
            <a:extLst>
              <a:ext uri="{FF2B5EF4-FFF2-40B4-BE49-F238E27FC236}">
                <a16:creationId xmlns="" xmlns:a16="http://schemas.microsoft.com/office/drawing/2014/main" id="{B6C5B004-6CF7-433F-A889-B2F641787262}"/>
              </a:ext>
            </a:extLst>
          </p:cNvPr>
          <p:cNvCxnSpPr>
            <a:cxnSpLocks/>
          </p:cNvCxnSpPr>
          <p:nvPr/>
        </p:nvCxnSpPr>
        <p:spPr>
          <a:xfrm flipV="1">
            <a:off x="5216660" y="3462376"/>
            <a:ext cx="879340" cy="1033424"/>
          </a:xfrm>
          <a:prstGeom prst="straightConnector1">
            <a:avLst/>
          </a:prstGeom>
          <a:ln w="57150">
            <a:solidFill>
              <a:srgbClr val="00468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erf Soln Arrow 3">
            <a:extLst>
              <a:ext uri="{FF2B5EF4-FFF2-40B4-BE49-F238E27FC236}">
                <a16:creationId xmlns="" xmlns:a16="http://schemas.microsoft.com/office/drawing/2014/main" id="{4ECBF3F5-261F-4C85-90FD-AA816DDECE5F}"/>
              </a:ext>
            </a:extLst>
          </p:cNvPr>
          <p:cNvCxnSpPr>
            <a:cxnSpLocks/>
          </p:cNvCxnSpPr>
          <p:nvPr/>
        </p:nvCxnSpPr>
        <p:spPr>
          <a:xfrm flipV="1">
            <a:off x="5384800" y="3495992"/>
            <a:ext cx="3060700" cy="999808"/>
          </a:xfrm>
          <a:prstGeom prst="straightConnector1">
            <a:avLst/>
          </a:prstGeom>
          <a:ln w="57150">
            <a:solidFill>
              <a:srgbClr val="00468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Perf Soln Arrow 4">
            <a:extLst>
              <a:ext uri="{FF2B5EF4-FFF2-40B4-BE49-F238E27FC236}">
                <a16:creationId xmlns="" xmlns:a16="http://schemas.microsoft.com/office/drawing/2014/main" id="{F814AA54-4338-4454-BF43-5D93FE084A63}"/>
              </a:ext>
            </a:extLst>
          </p:cNvPr>
          <p:cNvCxnSpPr>
            <a:cxnSpLocks/>
          </p:cNvCxnSpPr>
          <p:nvPr/>
        </p:nvCxnSpPr>
        <p:spPr>
          <a:xfrm flipV="1">
            <a:off x="5676900" y="3495992"/>
            <a:ext cx="5105400" cy="999808"/>
          </a:xfrm>
          <a:prstGeom prst="straightConnector1">
            <a:avLst/>
          </a:prstGeom>
          <a:ln w="57150">
            <a:solidFill>
              <a:srgbClr val="00468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mp with DTS Arrow">
            <a:extLst>
              <a:ext uri="{FF2B5EF4-FFF2-40B4-BE49-F238E27FC236}">
                <a16:creationId xmlns="" xmlns:a16="http://schemas.microsoft.com/office/drawing/2014/main" id="{5DF2F052-DE56-4820-9AF2-3010CD46A40C}"/>
              </a:ext>
            </a:extLst>
          </p:cNvPr>
          <p:cNvCxnSpPr>
            <a:cxnSpLocks/>
          </p:cNvCxnSpPr>
          <p:nvPr/>
        </p:nvCxnSpPr>
        <p:spPr>
          <a:xfrm flipH="1">
            <a:off x="5410200" y="3462375"/>
            <a:ext cx="685800" cy="1008025"/>
          </a:xfrm>
          <a:prstGeom prst="straightConnector1">
            <a:avLst/>
          </a:prstGeom>
          <a:ln w="57150">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35" name="VM Arrow">
            <a:extLst>
              <a:ext uri="{FF2B5EF4-FFF2-40B4-BE49-F238E27FC236}">
                <a16:creationId xmlns="" xmlns:a16="http://schemas.microsoft.com/office/drawing/2014/main" id="{2CB6F775-B438-42E9-9CC6-92B0C10FDA0E}"/>
              </a:ext>
            </a:extLst>
          </p:cNvPr>
          <p:cNvCxnSpPr>
            <a:cxnSpLocks/>
          </p:cNvCxnSpPr>
          <p:nvPr/>
        </p:nvCxnSpPr>
        <p:spPr>
          <a:xfrm flipH="1">
            <a:off x="5880100" y="3462375"/>
            <a:ext cx="4902200" cy="1008025"/>
          </a:xfrm>
          <a:prstGeom prst="straightConnector1">
            <a:avLst/>
          </a:prstGeom>
          <a:ln w="57150">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47" name="DTS Soln Arrow 1">
            <a:extLst>
              <a:ext uri="{FF2B5EF4-FFF2-40B4-BE49-F238E27FC236}">
                <a16:creationId xmlns="" xmlns:a16="http://schemas.microsoft.com/office/drawing/2014/main" id="{D22AE7AE-AE8A-4A39-B0D3-4BA8323FB080}"/>
              </a:ext>
            </a:extLst>
          </p:cNvPr>
          <p:cNvCxnSpPr>
            <a:cxnSpLocks/>
          </p:cNvCxnSpPr>
          <p:nvPr/>
        </p:nvCxnSpPr>
        <p:spPr>
          <a:xfrm flipH="1" flipV="1">
            <a:off x="8559800" y="3495990"/>
            <a:ext cx="762001" cy="987110"/>
          </a:xfrm>
          <a:prstGeom prst="straightConnector1">
            <a:avLst/>
          </a:prstGeom>
          <a:ln w="57150">
            <a:solidFill>
              <a:srgbClr val="00468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DTS Soln Arrow 2">
            <a:extLst>
              <a:ext uri="{FF2B5EF4-FFF2-40B4-BE49-F238E27FC236}">
                <a16:creationId xmlns="" xmlns:a16="http://schemas.microsoft.com/office/drawing/2014/main" id="{6130782F-6F95-4D62-A5A8-F49B93A8786A}"/>
              </a:ext>
            </a:extLst>
          </p:cNvPr>
          <p:cNvCxnSpPr>
            <a:cxnSpLocks/>
          </p:cNvCxnSpPr>
          <p:nvPr/>
        </p:nvCxnSpPr>
        <p:spPr>
          <a:xfrm flipH="1" flipV="1">
            <a:off x="4114800" y="3495990"/>
            <a:ext cx="4991100" cy="987110"/>
          </a:xfrm>
          <a:prstGeom prst="straightConnector1">
            <a:avLst/>
          </a:prstGeom>
          <a:ln w="57150">
            <a:solidFill>
              <a:srgbClr val="004680"/>
            </a:solidFill>
            <a:tailEnd type="triangle"/>
          </a:ln>
        </p:spPr>
        <p:style>
          <a:lnRef idx="1">
            <a:schemeClr val="accent1"/>
          </a:lnRef>
          <a:fillRef idx="0">
            <a:schemeClr val="accent1"/>
          </a:fillRef>
          <a:effectRef idx="0">
            <a:schemeClr val="accent1"/>
          </a:effectRef>
          <a:fontRef idx="minor">
            <a:schemeClr val="tx1"/>
          </a:fontRef>
        </p:style>
      </p:cxnSp>
      <p:sp>
        <p:nvSpPr>
          <p:cNvPr id="20" name="Perf Solution Box">
            <a:extLst>
              <a:ext uri="{FF2B5EF4-FFF2-40B4-BE49-F238E27FC236}">
                <a16:creationId xmlns="" xmlns:a16="http://schemas.microsoft.com/office/drawing/2014/main" id="{E3D60CDC-CE85-4AE7-8743-4B3ACC103A4F}"/>
              </a:ext>
            </a:extLst>
          </p:cNvPr>
          <p:cNvSpPr/>
          <p:nvPr/>
        </p:nvSpPr>
        <p:spPr>
          <a:xfrm flipH="1">
            <a:off x="3652848" y="4584858"/>
            <a:ext cx="3182504" cy="1813678"/>
          </a:xfrm>
          <a:prstGeom prst="roundRect">
            <a:avLst/>
          </a:pr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t>Performance</a:t>
            </a:r>
            <a:br>
              <a:rPr lang="en-AU" sz="2000" b="1" dirty="0"/>
            </a:br>
            <a:r>
              <a:rPr lang="en-AU" sz="2000" b="1" dirty="0"/>
              <a:t>Solution</a:t>
            </a:r>
          </a:p>
        </p:txBody>
      </p:sp>
      <p:sp>
        <p:nvSpPr>
          <p:cNvPr id="21" name="DTS Box">
            <a:extLst>
              <a:ext uri="{FF2B5EF4-FFF2-40B4-BE49-F238E27FC236}">
                <a16:creationId xmlns="" xmlns:a16="http://schemas.microsoft.com/office/drawing/2014/main" id="{CA8C8862-4010-4B81-8332-AF48A7A2BFC3}"/>
              </a:ext>
            </a:extLst>
          </p:cNvPr>
          <p:cNvSpPr/>
          <p:nvPr/>
        </p:nvSpPr>
        <p:spPr>
          <a:xfrm flipH="1">
            <a:off x="7821217" y="4584858"/>
            <a:ext cx="3182504" cy="1813678"/>
          </a:xfrm>
          <a:prstGeom prst="roundRect">
            <a:avLst/>
          </a:pr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t>Deemed-to-Satisfy Solution</a:t>
            </a:r>
          </a:p>
        </p:txBody>
      </p:sp>
      <p:sp>
        <p:nvSpPr>
          <p:cNvPr id="15" name="Comp with DTS Solution box">
            <a:extLst>
              <a:ext uri="{FF2B5EF4-FFF2-40B4-BE49-F238E27FC236}">
                <a16:creationId xmlns="" xmlns:a16="http://schemas.microsoft.com/office/drawing/2014/main" id="{F6B38621-B266-4FFB-9461-FE6014A39687}"/>
              </a:ext>
            </a:extLst>
          </p:cNvPr>
          <p:cNvSpPr/>
          <p:nvPr/>
        </p:nvSpPr>
        <p:spPr>
          <a:xfrm>
            <a:off x="5216660" y="2165372"/>
            <a:ext cx="1908313" cy="1230254"/>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Comparison with DTS Solution</a:t>
            </a:r>
          </a:p>
        </p:txBody>
      </p:sp>
      <p:sp>
        <p:nvSpPr>
          <p:cNvPr id="16" name="Expert Judgement box">
            <a:extLst>
              <a:ext uri="{FF2B5EF4-FFF2-40B4-BE49-F238E27FC236}">
                <a16:creationId xmlns="" xmlns:a16="http://schemas.microsoft.com/office/drawing/2014/main" id="{C00250C7-FB02-454D-ADC7-A48C935638D0}"/>
              </a:ext>
            </a:extLst>
          </p:cNvPr>
          <p:cNvSpPr/>
          <p:nvPr/>
        </p:nvSpPr>
        <p:spPr>
          <a:xfrm>
            <a:off x="7550970" y="2165372"/>
            <a:ext cx="1908313" cy="1230254"/>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Expert Judgement</a:t>
            </a:r>
          </a:p>
        </p:txBody>
      </p:sp>
      <p:sp>
        <p:nvSpPr>
          <p:cNvPr id="17" name="Verification Method box">
            <a:extLst>
              <a:ext uri="{FF2B5EF4-FFF2-40B4-BE49-F238E27FC236}">
                <a16:creationId xmlns="" xmlns:a16="http://schemas.microsoft.com/office/drawing/2014/main" id="{4F297B1D-0374-436F-9517-313C6E475DED}"/>
              </a:ext>
            </a:extLst>
          </p:cNvPr>
          <p:cNvSpPr/>
          <p:nvPr/>
        </p:nvSpPr>
        <p:spPr>
          <a:xfrm>
            <a:off x="9905158" y="2165372"/>
            <a:ext cx="1908313" cy="1230254"/>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Verification Method</a:t>
            </a:r>
          </a:p>
        </p:txBody>
      </p:sp>
      <p:sp>
        <p:nvSpPr>
          <p:cNvPr id="18" name="Evidence of suitability box">
            <a:extLst>
              <a:ext uri="{FF2B5EF4-FFF2-40B4-BE49-F238E27FC236}">
                <a16:creationId xmlns="" xmlns:a16="http://schemas.microsoft.com/office/drawing/2014/main" id="{4A12CA4C-11DB-4EDB-8CDD-8E2BC879079E}"/>
              </a:ext>
            </a:extLst>
          </p:cNvPr>
          <p:cNvSpPr/>
          <p:nvPr/>
        </p:nvSpPr>
        <p:spPr>
          <a:xfrm>
            <a:off x="2862472" y="2165372"/>
            <a:ext cx="1908313" cy="1230254"/>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Evidence of suitability</a:t>
            </a:r>
          </a:p>
        </p:txBody>
      </p:sp>
    </p:spTree>
    <p:custDataLst>
      <p:tags r:id="rId1"/>
    </p:custDataLst>
    <p:extLst>
      <p:ext uri="{BB962C8B-B14F-4D97-AF65-F5344CB8AC3E}">
        <p14:creationId xmlns:p14="http://schemas.microsoft.com/office/powerpoint/2010/main" val="30552448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35"/>
                                        </p:tgtEl>
                                      </p:cBhvr>
                                    </p:animEffect>
                                    <p:set>
                                      <p:cBhvr>
                                        <p:cTn id="2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nodeType="clickEffect">
                                  <p:stCondLst>
                                    <p:cond delay="0"/>
                                  </p:stCondLst>
                                  <p:childTnLst>
                                    <p:animEffect transition="out" filter="barn(inVertical)">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par>
                                <p:cTn id="47" presetID="16" presetClass="entr" presetSubtype="21"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nodeType="clickEffect">
                                  <p:stCondLst>
                                    <p:cond delay="0"/>
                                  </p:stCondLst>
                                  <p:childTnLst>
                                    <p:animEffect transition="out" filter="barn(inVertical)">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16" presetClass="exit" presetSubtype="21" fill="hold" nodeType="withEffect">
                                  <p:stCondLst>
                                    <p:cond delay="0"/>
                                  </p:stCondLst>
                                  <p:childTnLst>
                                    <p:animEffect transition="out" filter="barn(inVertical)">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arn(inVertical)">
                                      <p:cBhvr>
                                        <p:cTn id="63" dur="500"/>
                                        <p:tgtEl>
                                          <p:spTgt spid="47"/>
                                        </p:tgtEl>
                                      </p:cBhvr>
                                    </p:animEffect>
                                  </p:childTnLst>
                                </p:cTn>
                              </p:par>
                              <p:par>
                                <p:cTn id="64" presetID="16" presetClass="entr" presetSubtype="21"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47"/>
                                        </p:tgtEl>
                                      </p:cBhvr>
                                    </p:animEffect>
                                    <p:set>
                                      <p:cBhvr>
                                        <p:cTn id="71" dur="1" fill="hold">
                                          <p:stCondLst>
                                            <p:cond delay="499"/>
                                          </p:stCondLst>
                                        </p:cTn>
                                        <p:tgtEl>
                                          <p:spTgt spid="47"/>
                                        </p:tgtEl>
                                        <p:attrNameLst>
                                          <p:attrName>style.visibility</p:attrName>
                                        </p:attrNameLst>
                                      </p:cBhvr>
                                      <p:to>
                                        <p:strVal val="hidden"/>
                                      </p:to>
                                    </p:set>
                                  </p:childTnLst>
                                </p:cTn>
                              </p:par>
                              <p:par>
                                <p:cTn id="72" presetID="16" presetClass="exit" presetSubtype="21" fill="hold" nodeType="withEffect">
                                  <p:stCondLst>
                                    <p:cond delay="0"/>
                                  </p:stCondLst>
                                  <p:childTnLst>
                                    <p:animEffect transition="out" filter="barn(inVertical)">
                                      <p:cBhvr>
                                        <p:cTn id="73" dur="500"/>
                                        <p:tgtEl>
                                          <p:spTgt spid="50"/>
                                        </p:tgtEl>
                                      </p:cBhvr>
                                    </p:animEffect>
                                    <p:set>
                                      <p:cBhvr>
                                        <p:cTn id="7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arn(inVertical)">
                                      <p:cBhvr>
                                        <p:cTn id="80" dur="500"/>
                                        <p:tgtEl>
                                          <p:spTgt spid="28"/>
                                        </p:tgtEl>
                                      </p:cBhvr>
                                    </p:animEffect>
                                  </p:childTnLst>
                                </p:cTn>
                              </p:par>
                              <p:par>
                                <p:cTn id="81" presetID="16" presetClass="entr" presetSubtype="21"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barn(inVertical)">
                                      <p:cBhvr>
                                        <p:cTn id="83" dur="500"/>
                                        <p:tgtEl>
                                          <p:spTgt spid="33"/>
                                        </p:tgtEl>
                                      </p:cBhvr>
                                    </p:animEffect>
                                  </p:childTnLst>
                                </p:cTn>
                              </p:par>
                              <p:par>
                                <p:cTn id="84" presetID="16" presetClass="entr" presetSubtype="21"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barn(inVertical)">
                                      <p:cBhvr>
                                        <p:cTn id="86" dur="500"/>
                                        <p:tgtEl>
                                          <p:spTgt spid="37"/>
                                        </p:tgtEl>
                                      </p:cBhvr>
                                    </p:animEffect>
                                  </p:childTnLst>
                                </p:cTn>
                              </p:par>
                              <p:par>
                                <p:cTn id="87" presetID="16" presetClass="entr" presetSubtype="21"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barn(inVertical)">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xit" presetSubtype="21" fill="hold" nodeType="clickEffect">
                                  <p:stCondLst>
                                    <p:cond delay="0"/>
                                  </p:stCondLst>
                                  <p:childTnLst>
                                    <p:animEffect transition="out" filter="barn(inVertical)">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par>
                                <p:cTn id="95" presetID="16" presetClass="exit" presetSubtype="21" fill="hold" nodeType="withEffect">
                                  <p:stCondLst>
                                    <p:cond delay="0"/>
                                  </p:stCondLst>
                                  <p:childTnLst>
                                    <p:animEffect transition="out" filter="barn(inVertical)">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par>
                                <p:cTn id="98" presetID="16" presetClass="exit" presetSubtype="21" fill="hold" nodeType="withEffect">
                                  <p:stCondLst>
                                    <p:cond delay="0"/>
                                  </p:stCondLst>
                                  <p:childTnLst>
                                    <p:animEffect transition="out" filter="barn(inVertical)">
                                      <p:cBhvr>
                                        <p:cTn id="99" dur="500"/>
                                        <p:tgtEl>
                                          <p:spTgt spid="37"/>
                                        </p:tgtEl>
                                      </p:cBhvr>
                                    </p:animEffect>
                                    <p:set>
                                      <p:cBhvr>
                                        <p:cTn id="100" dur="1" fill="hold">
                                          <p:stCondLst>
                                            <p:cond delay="499"/>
                                          </p:stCondLst>
                                        </p:cTn>
                                        <p:tgtEl>
                                          <p:spTgt spid="37"/>
                                        </p:tgtEl>
                                        <p:attrNameLst>
                                          <p:attrName>style.visibility</p:attrName>
                                        </p:attrNameLst>
                                      </p:cBhvr>
                                      <p:to>
                                        <p:strVal val="hidden"/>
                                      </p:to>
                                    </p:set>
                                  </p:childTnLst>
                                </p:cTn>
                              </p:par>
                              <p:par>
                                <p:cTn id="101" presetID="16" presetClass="exit" presetSubtype="21" fill="hold" nodeType="withEffect">
                                  <p:stCondLst>
                                    <p:cond delay="0"/>
                                  </p:stCondLst>
                                  <p:childTnLst>
                                    <p:animEffect transition="out" filter="barn(inVertical)">
                                      <p:cBhvr>
                                        <p:cTn id="102" dur="500"/>
                                        <p:tgtEl>
                                          <p:spTgt spid="40"/>
                                        </p:tgtEl>
                                      </p:cBhvr>
                                    </p:animEffect>
                                    <p:set>
                                      <p:cBhvr>
                                        <p:cTn id="10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8826CF7E-4B01-45F2-AE18-914255E949A4}"/>
              </a:ext>
            </a:extLst>
          </p:cNvPr>
          <p:cNvSpPr>
            <a:spLocks noGrp="1"/>
          </p:cNvSpPr>
          <p:nvPr>
            <p:ph type="body" sz="quarter" idx="11"/>
          </p:nvPr>
        </p:nvSpPr>
        <p:spPr/>
        <p:txBody>
          <a:bodyPr/>
          <a:lstStyle/>
          <a:p>
            <a:r>
              <a:rPr lang="en-AU" dirty="0"/>
              <a:t>Summary</a:t>
            </a:r>
          </a:p>
        </p:txBody>
      </p:sp>
      <p:sp>
        <p:nvSpPr>
          <p:cNvPr id="3" name="Left hand block">
            <a:extLst>
              <a:ext uri="{FF2B5EF4-FFF2-40B4-BE49-F238E27FC236}">
                <a16:creationId xmlns="" xmlns:a16="http://schemas.microsoft.com/office/drawing/2014/main" id="{E0E42925-707B-495B-981B-3EFF084E98BD}"/>
              </a:ext>
            </a:extLst>
          </p:cNvPr>
          <p:cNvSpPr>
            <a:spLocks noGrp="1"/>
          </p:cNvSpPr>
          <p:nvPr>
            <p:ph type="body" sz="quarter" idx="12"/>
          </p:nvPr>
        </p:nvSpPr>
        <p:spPr/>
        <p:txBody>
          <a:bodyPr>
            <a:normAutofit/>
          </a:bodyPr>
          <a:lstStyle/>
          <a:p>
            <a:r>
              <a:rPr lang="en-AU" sz="2400" dirty="0"/>
              <a:t>The performance-based code establishes the performance criteria that a building and its elements must meet</a:t>
            </a:r>
          </a:p>
          <a:p>
            <a:r>
              <a:rPr lang="en-AU" sz="2400" dirty="0"/>
              <a:t>Provides options for </a:t>
            </a:r>
            <a:r>
              <a:rPr lang="en-AU" sz="2400" b="1" dirty="0"/>
              <a:t>how</a:t>
            </a:r>
            <a:r>
              <a:rPr lang="en-AU" sz="2400" dirty="0"/>
              <a:t> this is achieved</a:t>
            </a:r>
          </a:p>
        </p:txBody>
      </p:sp>
      <p:sp>
        <p:nvSpPr>
          <p:cNvPr id="4" name="Centre block">
            <a:extLst>
              <a:ext uri="{FF2B5EF4-FFF2-40B4-BE49-F238E27FC236}">
                <a16:creationId xmlns="" xmlns:a16="http://schemas.microsoft.com/office/drawing/2014/main" id="{535E4321-9E88-4160-ABE2-21969B40C65C}"/>
              </a:ext>
            </a:extLst>
          </p:cNvPr>
          <p:cNvSpPr>
            <a:spLocks noGrp="1"/>
          </p:cNvSpPr>
          <p:nvPr>
            <p:ph type="body" sz="quarter" idx="13"/>
          </p:nvPr>
        </p:nvSpPr>
        <p:spPr/>
        <p:txBody>
          <a:bodyPr>
            <a:normAutofit/>
          </a:bodyPr>
          <a:lstStyle/>
          <a:p>
            <a:r>
              <a:rPr lang="en-AU" sz="2400" dirty="0"/>
              <a:t>Ensures buildings and building elements perform as needed</a:t>
            </a:r>
          </a:p>
          <a:p>
            <a:r>
              <a:rPr lang="en-AU" sz="2400" dirty="0"/>
              <a:t>Allows flexibility</a:t>
            </a:r>
          </a:p>
          <a:p>
            <a:r>
              <a:rPr lang="en-AU" sz="2400" dirty="0"/>
              <a:t>Allows innovation</a:t>
            </a:r>
          </a:p>
          <a:p>
            <a:r>
              <a:rPr lang="en-AU" sz="2400" dirty="0"/>
              <a:t>Reduces costs</a:t>
            </a:r>
          </a:p>
        </p:txBody>
      </p:sp>
      <p:sp>
        <p:nvSpPr>
          <p:cNvPr id="5" name="Right hand block">
            <a:extLst>
              <a:ext uri="{FF2B5EF4-FFF2-40B4-BE49-F238E27FC236}">
                <a16:creationId xmlns="" xmlns:a16="http://schemas.microsoft.com/office/drawing/2014/main" id="{D202F62F-3C7D-40F2-9EFD-4A80754DB302}"/>
              </a:ext>
            </a:extLst>
          </p:cNvPr>
          <p:cNvSpPr>
            <a:spLocks noGrp="1"/>
          </p:cNvSpPr>
          <p:nvPr>
            <p:ph type="body" sz="quarter" idx="14"/>
          </p:nvPr>
        </p:nvSpPr>
        <p:spPr/>
        <p:txBody>
          <a:bodyPr>
            <a:normAutofit fontScale="85000" lnSpcReduction="20000"/>
          </a:bodyPr>
          <a:lstStyle/>
          <a:p>
            <a:pPr>
              <a:lnSpc>
                <a:spcPct val="120000"/>
              </a:lnSpc>
            </a:pPr>
            <a:r>
              <a:rPr lang="en-AU" b="1" dirty="0"/>
              <a:t>Performance Requirements </a:t>
            </a:r>
            <a:r>
              <a:rPr lang="en-AU" dirty="0"/>
              <a:t>specify how a building and its elements must perform</a:t>
            </a:r>
          </a:p>
          <a:p>
            <a:pPr>
              <a:lnSpc>
                <a:spcPct val="120000"/>
              </a:lnSpc>
            </a:pPr>
            <a:r>
              <a:rPr lang="en-AU" b="1" dirty="0"/>
              <a:t>Compliance solutions </a:t>
            </a:r>
            <a:r>
              <a:rPr lang="en-AU" dirty="0"/>
              <a:t>describe how a building and its elements will meet the Performance Requirements</a:t>
            </a:r>
          </a:p>
        </p:txBody>
      </p:sp>
    </p:spTree>
    <p:custDataLst>
      <p:tags r:id="rId1"/>
    </p:custDataLst>
    <p:extLst>
      <p:ext uri="{BB962C8B-B14F-4D97-AF65-F5344CB8AC3E}">
        <p14:creationId xmlns:p14="http://schemas.microsoft.com/office/powerpoint/2010/main" val="626795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812F243A-8FAB-4EDE-85F3-1BA80939B722}"/>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 xmlns:a16="http://schemas.microsoft.com/office/drawing/2014/main" id="{8414CC5C-6B04-46E3-8D57-5FDFD6F11AF2}"/>
              </a:ext>
            </a:extLst>
          </p:cNvPr>
          <p:cNvSpPr>
            <a:spLocks noGrp="1"/>
          </p:cNvSpPr>
          <p:nvPr>
            <p:ph type="body" sz="quarter" idx="12"/>
          </p:nvPr>
        </p:nvSpPr>
        <p:spPr/>
        <p:txBody>
          <a:bodyPr>
            <a:normAutofit lnSpcReduction="10000"/>
          </a:bodyPr>
          <a:lstStyle/>
          <a:p>
            <a:r>
              <a:rPr lang="en-AU" sz="2400" dirty="0"/>
              <a:t>Three options for compliance solutions:</a:t>
            </a:r>
          </a:p>
          <a:p>
            <a:pPr marL="457200" indent="-457200">
              <a:buFont typeface="Arial" panose="020B0604020202020204" pitchFamily="34" charset="0"/>
              <a:buChar char="•"/>
            </a:pPr>
            <a:r>
              <a:rPr lang="en-AU" sz="2400" dirty="0"/>
              <a:t>Deemed-to-Satisfy Solution</a:t>
            </a:r>
          </a:p>
          <a:p>
            <a:pPr marL="457200" indent="-457200">
              <a:buFont typeface="Arial" panose="020B0604020202020204" pitchFamily="34" charset="0"/>
              <a:buChar char="•"/>
            </a:pPr>
            <a:r>
              <a:rPr lang="en-AU" sz="2400" dirty="0"/>
              <a:t>Performance Solution</a:t>
            </a:r>
          </a:p>
          <a:p>
            <a:pPr marL="457200" indent="-457200">
              <a:buFont typeface="Arial" panose="020B0604020202020204" pitchFamily="34" charset="0"/>
              <a:buChar char="•"/>
            </a:pPr>
            <a:r>
              <a:rPr lang="en-AU" sz="2400" dirty="0"/>
              <a:t>Combination of </a:t>
            </a:r>
            <a:r>
              <a:rPr lang="en-AU" sz="2400" dirty="0" smtClean="0"/>
              <a:t>both</a:t>
            </a:r>
            <a:endParaRPr lang="en-AU" sz="2400" dirty="0"/>
          </a:p>
          <a:p>
            <a:endParaRPr lang="en-AU" sz="2400" dirty="0"/>
          </a:p>
        </p:txBody>
      </p:sp>
      <p:sp>
        <p:nvSpPr>
          <p:cNvPr id="4" name="Bottom left block">
            <a:extLst>
              <a:ext uri="{FF2B5EF4-FFF2-40B4-BE49-F238E27FC236}">
                <a16:creationId xmlns="" xmlns:a16="http://schemas.microsoft.com/office/drawing/2014/main" id="{CD981033-DDD8-494A-BBC0-310884733FC6}"/>
              </a:ext>
            </a:extLst>
          </p:cNvPr>
          <p:cNvSpPr>
            <a:spLocks noGrp="1"/>
          </p:cNvSpPr>
          <p:nvPr>
            <p:ph type="body" sz="quarter" idx="14"/>
          </p:nvPr>
        </p:nvSpPr>
        <p:spPr/>
        <p:txBody>
          <a:bodyPr>
            <a:normAutofit fontScale="85000" lnSpcReduction="10000"/>
          </a:bodyPr>
          <a:lstStyle/>
          <a:p>
            <a:r>
              <a:rPr lang="en-AU" dirty="0"/>
              <a:t>Deemed-to-Satisfy (DTS) Solutions</a:t>
            </a:r>
          </a:p>
          <a:p>
            <a:pPr marL="457200" indent="-457200">
              <a:buFont typeface="Arial" panose="020B0604020202020204" pitchFamily="34" charset="0"/>
              <a:buChar char="•"/>
            </a:pPr>
            <a:r>
              <a:rPr lang="en-AU" dirty="0"/>
              <a:t>May use referenced documents or established building practices</a:t>
            </a:r>
          </a:p>
          <a:p>
            <a:pPr marL="457200" indent="-457200">
              <a:buFont typeface="Arial" panose="020B0604020202020204" pitchFamily="34" charset="0"/>
              <a:buChar char="•"/>
            </a:pPr>
            <a:r>
              <a:rPr lang="en-AU" dirty="0"/>
              <a:t>Straightforward way of complying but may lack flexibility</a:t>
            </a:r>
          </a:p>
          <a:p>
            <a:endParaRPr lang="en-AU" dirty="0"/>
          </a:p>
        </p:txBody>
      </p:sp>
      <p:sp>
        <p:nvSpPr>
          <p:cNvPr id="5" name="Top right block">
            <a:extLst>
              <a:ext uri="{FF2B5EF4-FFF2-40B4-BE49-F238E27FC236}">
                <a16:creationId xmlns="" xmlns:a16="http://schemas.microsoft.com/office/drawing/2014/main" id="{71BC3DBD-85C0-4CAD-BF42-0DB6A8CDBB54}"/>
              </a:ext>
            </a:extLst>
          </p:cNvPr>
          <p:cNvSpPr>
            <a:spLocks noGrp="1"/>
          </p:cNvSpPr>
          <p:nvPr>
            <p:ph type="body" sz="quarter" idx="13"/>
          </p:nvPr>
        </p:nvSpPr>
        <p:spPr/>
        <p:txBody>
          <a:bodyPr>
            <a:normAutofit fontScale="85000" lnSpcReduction="10000"/>
          </a:bodyPr>
          <a:lstStyle/>
          <a:p>
            <a:r>
              <a:rPr lang="en-AU" dirty="0"/>
              <a:t>Performance Solutions</a:t>
            </a:r>
          </a:p>
          <a:p>
            <a:pPr marL="457200" indent="-457200">
              <a:buFont typeface="Arial" panose="020B0604020202020204" pitchFamily="34" charset="0"/>
              <a:buChar char="•"/>
            </a:pPr>
            <a:r>
              <a:rPr lang="en-AU" dirty="0"/>
              <a:t>Allow for flexibility and innovation</a:t>
            </a:r>
          </a:p>
          <a:p>
            <a:pPr marL="457200" indent="-457200">
              <a:buFont typeface="Arial" panose="020B0604020202020204" pitchFamily="34" charset="0"/>
              <a:buChar char="•"/>
            </a:pPr>
            <a:r>
              <a:rPr lang="en-AU" dirty="0"/>
              <a:t>Must demonstrate that the solution meets the Performance Requirements </a:t>
            </a:r>
          </a:p>
        </p:txBody>
      </p:sp>
      <p:sp>
        <p:nvSpPr>
          <p:cNvPr id="6" name="Bottom right block">
            <a:extLst>
              <a:ext uri="{FF2B5EF4-FFF2-40B4-BE49-F238E27FC236}">
                <a16:creationId xmlns="" xmlns:a16="http://schemas.microsoft.com/office/drawing/2014/main" id="{EEF3968C-4A95-4783-8BDD-09D069F7EF8E}"/>
              </a:ext>
            </a:extLst>
          </p:cNvPr>
          <p:cNvSpPr>
            <a:spLocks noGrp="1"/>
          </p:cNvSpPr>
          <p:nvPr>
            <p:ph type="body" sz="quarter" idx="15"/>
          </p:nvPr>
        </p:nvSpPr>
        <p:spPr/>
        <p:txBody>
          <a:bodyPr>
            <a:noAutofit/>
          </a:bodyPr>
          <a:lstStyle/>
          <a:p>
            <a:pPr marL="342900" indent="-342900">
              <a:buFont typeface="Arial" panose="020B0604020202020204" pitchFamily="34" charset="0"/>
              <a:buChar char="•"/>
            </a:pPr>
            <a:r>
              <a:rPr lang="en-AU" sz="2400" dirty="0"/>
              <a:t>Assessment Methods are used to demonstrate compliance</a:t>
            </a:r>
          </a:p>
          <a:p>
            <a:pPr marL="342900" indent="-342900">
              <a:buFont typeface="Arial" panose="020B0604020202020204" pitchFamily="34" charset="0"/>
              <a:buChar char="•"/>
            </a:pPr>
            <a:r>
              <a:rPr lang="en-AU" sz="2400" dirty="0"/>
              <a:t>Verification Method, Expert Judgement, Evidence of suitability, Comparison with DTS Provisions</a:t>
            </a:r>
          </a:p>
        </p:txBody>
      </p:sp>
    </p:spTree>
    <p:custDataLst>
      <p:tags r:id="rId1"/>
    </p:custDataLst>
    <p:extLst>
      <p:ext uri="{BB962C8B-B14F-4D97-AF65-F5344CB8AC3E}">
        <p14:creationId xmlns:p14="http://schemas.microsoft.com/office/powerpoint/2010/main" val="3803124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 xmlns:a16="http://schemas.microsoft.com/office/drawing/2014/main" id="{C956F532-B146-4FFC-A015-F0E9C3C17F0A}"/>
              </a:ext>
            </a:extLst>
          </p:cNvPr>
          <p:cNvSpPr>
            <a:spLocks noGrp="1"/>
          </p:cNvSpPr>
          <p:nvPr>
            <p:ph type="body" sz="quarter" idx="10"/>
          </p:nvPr>
        </p:nvSpPr>
        <p:spPr>
          <a:xfrm>
            <a:off x="6518031" y="555179"/>
            <a:ext cx="4923692" cy="3163966"/>
          </a:xfrm>
        </p:spPr>
        <p:txBody>
          <a:bodyPr/>
          <a:lstStyle/>
          <a:p>
            <a:r>
              <a:rPr lang="en-AU" dirty="0"/>
              <a:t>Understanding the performance-based code</a:t>
            </a:r>
          </a:p>
        </p:txBody>
      </p:sp>
    </p:spTree>
    <p:custDataLst>
      <p:tags r:id="rId1"/>
    </p:custDataLst>
    <p:extLst>
      <p:ext uri="{BB962C8B-B14F-4D97-AF65-F5344CB8AC3E}">
        <p14:creationId xmlns:p14="http://schemas.microsoft.com/office/powerpoint/2010/main" val="1715605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90A4B0-CF61-4451-80E6-D8DDDA5A3BE1}"/>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2836639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 xmlns:a16="http://schemas.microsoft.com/office/drawing/2014/main" id="{A2C7585B-6F37-45E7-A6C7-F36E185361D5}"/>
              </a:ext>
            </a:extLst>
          </p:cNvPr>
          <p:cNvSpPr>
            <a:spLocks noGrp="1"/>
          </p:cNvSpPr>
          <p:nvPr>
            <p:ph type="body" sz="quarter" idx="11"/>
          </p:nvPr>
        </p:nvSpPr>
        <p:spPr/>
        <p:txBody>
          <a:bodyPr/>
          <a:lstStyle/>
          <a:p>
            <a:r>
              <a:rPr lang="en-AU" dirty="0"/>
              <a:t>What you will learn</a:t>
            </a:r>
          </a:p>
        </p:txBody>
      </p:sp>
      <p:sp>
        <p:nvSpPr>
          <p:cNvPr id="2" name="Main text">
            <a:extLst>
              <a:ext uri="{FF2B5EF4-FFF2-40B4-BE49-F238E27FC236}">
                <a16:creationId xmlns="" xmlns:a16="http://schemas.microsoft.com/office/drawing/2014/main" id="{640674A3-8608-46FE-BB65-6ECDBFCADA59}"/>
              </a:ext>
            </a:extLst>
          </p:cNvPr>
          <p:cNvSpPr>
            <a:spLocks noGrp="1"/>
          </p:cNvSpPr>
          <p:nvPr>
            <p:ph type="body" sz="quarter" idx="10"/>
          </p:nvPr>
        </p:nvSpPr>
        <p:spPr>
          <a:xfrm>
            <a:off x="334963" y="2006600"/>
            <a:ext cx="6152276" cy="4554538"/>
          </a:xfrm>
        </p:spPr>
        <p:txBody>
          <a:bodyPr>
            <a:normAutofit/>
          </a:bodyPr>
          <a:lstStyle/>
          <a:p>
            <a:r>
              <a:rPr lang="en-US" dirty="0"/>
              <a:t>What ‘performance-based’ means</a:t>
            </a:r>
          </a:p>
          <a:p>
            <a:r>
              <a:rPr lang="en-US" dirty="0"/>
              <a:t>Why we have a performance-based code</a:t>
            </a:r>
          </a:p>
          <a:p>
            <a:r>
              <a:rPr lang="en-US" dirty="0"/>
              <a:t>Elements of the performance-based code</a:t>
            </a:r>
          </a:p>
          <a:p>
            <a:r>
              <a:rPr lang="en-US" dirty="0"/>
              <a:t>Understanding:</a:t>
            </a:r>
          </a:p>
          <a:p>
            <a:pPr lvl="1"/>
            <a:r>
              <a:rPr lang="en-US" dirty="0"/>
              <a:t>Performance Requirements</a:t>
            </a:r>
          </a:p>
          <a:p>
            <a:pPr lvl="1"/>
            <a:r>
              <a:rPr lang="en-US" dirty="0"/>
              <a:t>Deemed-to-Satisfy Solutions</a:t>
            </a:r>
            <a:endParaRPr lang="en-AU" dirty="0"/>
          </a:p>
          <a:p>
            <a:pPr lvl="1"/>
            <a:r>
              <a:rPr lang="en-US" dirty="0"/>
              <a:t>Performance Solutions</a:t>
            </a:r>
          </a:p>
          <a:p>
            <a:pPr lvl="1"/>
            <a:r>
              <a:rPr lang="en-US" dirty="0"/>
              <a:t>Assessment Methods</a:t>
            </a:r>
          </a:p>
          <a:p>
            <a:pPr lvl="1"/>
            <a:endParaRPr lang="en-US" dirty="0"/>
          </a:p>
        </p:txBody>
      </p:sp>
      <p:grpSp>
        <p:nvGrpSpPr>
          <p:cNvPr id="82" name="Leftmost group of pics">
            <a:extLst>
              <a:ext uri="{FF2B5EF4-FFF2-40B4-BE49-F238E27FC236}">
                <a16:creationId xmlns="" xmlns:a16="http://schemas.microsoft.com/office/drawing/2014/main" id="{4EB06F69-A480-449A-80D1-BA3B2A06DF06}"/>
              </a:ext>
              <a:ext uri="{C183D7F6-B498-43B3-948B-1728B52AA6E4}">
                <adec:decorative xmlns="" xmlns:adec="http://schemas.microsoft.com/office/drawing/2017/decorative" val="1"/>
              </a:ext>
            </a:extLst>
          </p:cNvPr>
          <p:cNvGrpSpPr/>
          <p:nvPr/>
        </p:nvGrpSpPr>
        <p:grpSpPr>
          <a:xfrm>
            <a:off x="6837928" y="2149924"/>
            <a:ext cx="901626" cy="4299188"/>
            <a:chOff x="6290084" y="2149924"/>
            <a:chExt cx="901626" cy="4299188"/>
          </a:xfrm>
        </p:grpSpPr>
        <p:pic>
          <p:nvPicPr>
            <p:cNvPr id="16" name="Picture 15" descr="Image of a Class 10a building.">
              <a:extLst>
                <a:ext uri="{FF2B5EF4-FFF2-40B4-BE49-F238E27FC236}">
                  <a16:creationId xmlns="" xmlns:a16="http://schemas.microsoft.com/office/drawing/2014/main" id="{BFD6BA89-E06D-41F7-93F5-D066B12108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90084" y="2149924"/>
              <a:ext cx="900000" cy="900000"/>
            </a:xfrm>
            <a:prstGeom prst="rect">
              <a:avLst/>
            </a:prstGeom>
          </p:spPr>
        </p:pic>
        <p:pic>
          <p:nvPicPr>
            <p:cNvPr id="18" name="Picture 17" descr="Image of a Class 10b pool.">
              <a:extLst>
                <a:ext uri="{FF2B5EF4-FFF2-40B4-BE49-F238E27FC236}">
                  <a16:creationId xmlns="" xmlns:a16="http://schemas.microsoft.com/office/drawing/2014/main" id="{E5A910B3-76FF-4DB2-91D3-D1CEE34B059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90084" y="3282987"/>
              <a:ext cx="900000" cy="900000"/>
            </a:xfrm>
            <a:prstGeom prst="rect">
              <a:avLst/>
            </a:prstGeom>
          </p:spPr>
        </p:pic>
        <p:pic>
          <p:nvPicPr>
            <p:cNvPr id="19" name="Picture 18" descr="Image of a Class 10c building.">
              <a:extLst>
                <a:ext uri="{FF2B5EF4-FFF2-40B4-BE49-F238E27FC236}">
                  <a16:creationId xmlns="" xmlns:a16="http://schemas.microsoft.com/office/drawing/2014/main" id="{063BA412-2016-43B2-9262-C47AC41E6A2F}"/>
                </a:ext>
              </a:extLst>
            </p:cNvPr>
            <p:cNvPicPr/>
            <p:nvPr/>
          </p:nvPicPr>
          <p:blipFill>
            <a:blip r:embed="rId6" cstate="print">
              <a:extLst>
                <a:ext uri="{28A0092B-C50C-407E-A947-70E740481C1C}">
                  <a14:useLocalDpi xmlns:a14="http://schemas.microsoft.com/office/drawing/2010/main" val="0"/>
                </a:ext>
              </a:extLst>
            </a:blip>
            <a:srcRect t="7042"/>
            <a:stretch>
              <a:fillRect/>
            </a:stretch>
          </p:blipFill>
          <p:spPr>
            <a:xfrm>
              <a:off x="6291710" y="4416050"/>
              <a:ext cx="900000" cy="900000"/>
            </a:xfrm>
            <a:prstGeom prst="rect">
              <a:avLst/>
            </a:prstGeom>
          </p:spPr>
        </p:pic>
        <p:pic>
          <p:nvPicPr>
            <p:cNvPr id="20" name="Picture 19" descr="Image of a Class 4 building.">
              <a:extLst>
                <a:ext uri="{FF2B5EF4-FFF2-40B4-BE49-F238E27FC236}">
                  <a16:creationId xmlns="" xmlns:a16="http://schemas.microsoft.com/office/drawing/2014/main" id="{D36A613F-D10D-46A7-8746-5C6F1086216F}"/>
                </a:ext>
              </a:extLst>
            </p:cNvPr>
            <p:cNvPicPr/>
            <p:nvPr/>
          </p:nvPicPr>
          <p:blipFill rotWithShape="1">
            <a:blip r:embed="rId7" cstate="print">
              <a:alphaModFix/>
              <a:extLst>
                <a:ext uri="{28A0092B-C50C-407E-A947-70E740481C1C}">
                  <a14:useLocalDpi xmlns:a14="http://schemas.microsoft.com/office/drawing/2010/main" val="0"/>
                </a:ext>
              </a:extLst>
            </a:blip>
            <a:srcRect t="11017" r="15493"/>
            <a:stretch/>
          </p:blipFill>
          <p:spPr>
            <a:xfrm>
              <a:off x="6291710" y="5549112"/>
              <a:ext cx="900000" cy="900000"/>
            </a:xfrm>
            <a:prstGeom prst="rect">
              <a:avLst/>
            </a:prstGeom>
            <a:ln w="3175" cmpd="sng">
              <a:solidFill>
                <a:srgbClr val="4F81BD">
                  <a:alpha val="50000"/>
                </a:srgbClr>
              </a:solidFill>
            </a:ln>
          </p:spPr>
        </p:pic>
      </p:grpSp>
      <p:grpSp>
        <p:nvGrpSpPr>
          <p:cNvPr id="79" name="Right most group of pics">
            <a:extLst>
              <a:ext uri="{FF2B5EF4-FFF2-40B4-BE49-F238E27FC236}">
                <a16:creationId xmlns="" xmlns:a16="http://schemas.microsoft.com/office/drawing/2014/main" id="{8203E38D-357B-4135-B4A5-1AAEC2C87A18}"/>
              </a:ext>
              <a:ext uri="{C183D7F6-B498-43B3-948B-1728B52AA6E4}">
                <adec:decorative xmlns="" xmlns:adec="http://schemas.microsoft.com/office/drawing/2017/decorative" val="1"/>
              </a:ext>
            </a:extLst>
          </p:cNvPr>
          <p:cNvGrpSpPr/>
          <p:nvPr/>
        </p:nvGrpSpPr>
        <p:grpSpPr>
          <a:xfrm>
            <a:off x="10565341" y="2138401"/>
            <a:ext cx="906232" cy="4313337"/>
            <a:chOff x="10565341" y="2135775"/>
            <a:chExt cx="906232" cy="4313337"/>
          </a:xfrm>
        </p:grpSpPr>
        <p:pic>
          <p:nvPicPr>
            <p:cNvPr id="10" name="Picture 9" descr="Image of a Class 7a building.">
              <a:extLst>
                <a:ext uri="{FF2B5EF4-FFF2-40B4-BE49-F238E27FC236}">
                  <a16:creationId xmlns="" xmlns:a16="http://schemas.microsoft.com/office/drawing/2014/main" id="{FE8583F1-EF9E-4F94-AA2C-D563422A80D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565341" y="4411333"/>
              <a:ext cx="900000" cy="900000"/>
            </a:xfrm>
            <a:prstGeom prst="rect">
              <a:avLst/>
            </a:prstGeom>
          </p:spPr>
        </p:pic>
        <p:pic>
          <p:nvPicPr>
            <p:cNvPr id="11" name="Picture 10" descr="Image of a Class 7b building.">
              <a:extLst>
                <a:ext uri="{FF2B5EF4-FFF2-40B4-BE49-F238E27FC236}">
                  <a16:creationId xmlns="" xmlns:a16="http://schemas.microsoft.com/office/drawing/2014/main" id="{46743AF7-7C60-4DAA-813A-480403F02CDD}"/>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0569948" y="2135775"/>
              <a:ext cx="900000" cy="900000"/>
            </a:xfrm>
            <a:prstGeom prst="rect">
              <a:avLst/>
            </a:prstGeom>
          </p:spPr>
        </p:pic>
        <p:pic>
          <p:nvPicPr>
            <p:cNvPr id="17" name="Picture 16" descr="Image of a Class 1b building.">
              <a:extLst>
                <a:ext uri="{FF2B5EF4-FFF2-40B4-BE49-F238E27FC236}">
                  <a16:creationId xmlns="" xmlns:a16="http://schemas.microsoft.com/office/drawing/2014/main" id="{141B149A-A3BE-4C16-8A3F-372E150C1AEF}"/>
                </a:ext>
              </a:extLst>
            </p:cNvPr>
            <p:cNvPicPr/>
            <p:nvPr/>
          </p:nvPicPr>
          <p:blipFill>
            <a:blip r:embed="rId10" cstate="print">
              <a:extLst>
                <a:ext uri="{28A0092B-C50C-407E-A947-70E740481C1C}">
                  <a14:useLocalDpi xmlns:a14="http://schemas.microsoft.com/office/drawing/2010/main" val="0"/>
                </a:ext>
              </a:extLst>
            </a:blip>
            <a:srcRect l="14001" t="20194" r="14000" b="6646"/>
            <a:stretch>
              <a:fillRect/>
            </a:stretch>
          </p:blipFill>
          <p:spPr>
            <a:xfrm>
              <a:off x="10571573" y="3273554"/>
              <a:ext cx="900000" cy="900000"/>
            </a:xfrm>
            <a:prstGeom prst="rect">
              <a:avLst/>
            </a:prstGeom>
          </p:spPr>
        </p:pic>
        <p:pic>
          <p:nvPicPr>
            <p:cNvPr id="8" name="Picture 7" descr="Image of a Class 5 building.">
              <a:extLst>
                <a:ext uri="{FF2B5EF4-FFF2-40B4-BE49-F238E27FC236}">
                  <a16:creationId xmlns="" xmlns:a16="http://schemas.microsoft.com/office/drawing/2014/main" id="{A0F200BC-4E62-427E-A4FB-6022C67491BA}"/>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0571573" y="5549112"/>
              <a:ext cx="900000" cy="900000"/>
            </a:xfrm>
            <a:prstGeom prst="rect">
              <a:avLst/>
            </a:prstGeom>
          </p:spPr>
        </p:pic>
      </p:grpSp>
      <p:grpSp>
        <p:nvGrpSpPr>
          <p:cNvPr id="81" name="Left centre group of pics">
            <a:extLst>
              <a:ext uri="{FF2B5EF4-FFF2-40B4-BE49-F238E27FC236}">
                <a16:creationId xmlns="" xmlns:a16="http://schemas.microsoft.com/office/drawing/2014/main" id="{4A710CB4-AF66-4BCA-9142-9C9921942914}"/>
              </a:ext>
              <a:ext uri="{C183D7F6-B498-43B3-948B-1728B52AA6E4}">
                <adec:decorative xmlns="" xmlns:adec="http://schemas.microsoft.com/office/drawing/2017/decorative" val="1"/>
              </a:ext>
            </a:extLst>
          </p:cNvPr>
          <p:cNvGrpSpPr/>
          <p:nvPr/>
        </p:nvGrpSpPr>
        <p:grpSpPr>
          <a:xfrm>
            <a:off x="8079406" y="2141026"/>
            <a:ext cx="904606" cy="4296713"/>
            <a:chOff x="7663151" y="2135774"/>
            <a:chExt cx="904606" cy="4296713"/>
          </a:xfrm>
        </p:grpSpPr>
        <p:pic>
          <p:nvPicPr>
            <p:cNvPr id="7" name="Picture 6" descr="Image of a Class 3 building.">
              <a:extLst>
                <a:ext uri="{FF2B5EF4-FFF2-40B4-BE49-F238E27FC236}">
                  <a16:creationId xmlns="" xmlns:a16="http://schemas.microsoft.com/office/drawing/2014/main" id="{A0DB1C0D-FBD7-40FE-B5BF-6E0167D18A70}"/>
                </a:ext>
              </a:extLst>
            </p:cNvPr>
            <p:cNvPicPr/>
            <p:nvPr/>
          </p:nvPicPr>
          <p:blipFill>
            <a:blip r:embed="rId12" cstate="print">
              <a:extLst>
                <a:ext uri="{28A0092B-C50C-407E-A947-70E740481C1C}">
                  <a14:useLocalDpi xmlns:a14="http://schemas.microsoft.com/office/drawing/2010/main" val="0"/>
                </a:ext>
              </a:extLst>
            </a:blip>
            <a:srcRect r="21951" b="34959"/>
            <a:stretch>
              <a:fillRect/>
            </a:stretch>
          </p:blipFill>
          <p:spPr>
            <a:xfrm>
              <a:off x="7663151" y="3268012"/>
              <a:ext cx="900000" cy="900000"/>
            </a:xfrm>
            <a:prstGeom prst="rect">
              <a:avLst/>
            </a:prstGeom>
          </p:spPr>
        </p:pic>
        <p:pic>
          <p:nvPicPr>
            <p:cNvPr id="12" name="Picture 11" descr="Image of a Class 8 building.">
              <a:extLst>
                <a:ext uri="{FF2B5EF4-FFF2-40B4-BE49-F238E27FC236}">
                  <a16:creationId xmlns="" xmlns:a16="http://schemas.microsoft.com/office/drawing/2014/main" id="{D8229A04-6316-4D11-ABAF-1CBDA2D86E98}"/>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7667757" y="2135774"/>
              <a:ext cx="900000" cy="900000"/>
            </a:xfrm>
            <a:prstGeom prst="rect">
              <a:avLst/>
            </a:prstGeom>
          </p:spPr>
        </p:pic>
        <p:pic>
          <p:nvPicPr>
            <p:cNvPr id="15" name="Picture 14" descr="Image of a Class 9c building.">
              <a:extLst>
                <a:ext uri="{FF2B5EF4-FFF2-40B4-BE49-F238E27FC236}">
                  <a16:creationId xmlns="" xmlns:a16="http://schemas.microsoft.com/office/drawing/2014/main" id="{67015ADA-5EB9-4233-A163-494A45B4FC28}"/>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7667757" y="4400250"/>
              <a:ext cx="900000" cy="900000"/>
            </a:xfrm>
            <a:prstGeom prst="rect">
              <a:avLst/>
            </a:prstGeom>
          </p:spPr>
        </p:pic>
        <p:pic>
          <p:nvPicPr>
            <p:cNvPr id="9" name="Picture 8" descr="Image of a Class 6 building.">
              <a:extLst>
                <a:ext uri="{FF2B5EF4-FFF2-40B4-BE49-F238E27FC236}">
                  <a16:creationId xmlns="" xmlns:a16="http://schemas.microsoft.com/office/drawing/2014/main" id="{E5A61206-4F46-44F4-B6CB-C5DE24885A5D}"/>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7663151" y="5532487"/>
              <a:ext cx="900000" cy="900000"/>
            </a:xfrm>
            <a:prstGeom prst="rect">
              <a:avLst/>
            </a:prstGeom>
          </p:spPr>
        </p:pic>
      </p:grpSp>
      <p:grpSp>
        <p:nvGrpSpPr>
          <p:cNvPr id="80" name="Right centre group of pics">
            <a:extLst>
              <a:ext uri="{FF2B5EF4-FFF2-40B4-BE49-F238E27FC236}">
                <a16:creationId xmlns="" xmlns:a16="http://schemas.microsoft.com/office/drawing/2014/main" id="{BD2BCB8F-6C5A-4C66-AFE8-D8E81E8B0F23}"/>
              </a:ext>
              <a:ext uri="{C183D7F6-B498-43B3-948B-1728B52AA6E4}">
                <adec:decorative xmlns="" xmlns:adec="http://schemas.microsoft.com/office/drawing/2017/decorative" val="1"/>
              </a:ext>
            </a:extLst>
          </p:cNvPr>
          <p:cNvGrpSpPr/>
          <p:nvPr/>
        </p:nvGrpSpPr>
        <p:grpSpPr>
          <a:xfrm>
            <a:off x="9323864" y="2143652"/>
            <a:ext cx="901626" cy="4304899"/>
            <a:chOff x="9139542" y="2143652"/>
            <a:chExt cx="901626" cy="4304899"/>
          </a:xfrm>
        </p:grpSpPr>
        <p:pic>
          <p:nvPicPr>
            <p:cNvPr id="5" name="Picture 4" descr="Image of a Class 1a building.">
              <a:extLst>
                <a:ext uri="{FF2B5EF4-FFF2-40B4-BE49-F238E27FC236}">
                  <a16:creationId xmlns="" xmlns:a16="http://schemas.microsoft.com/office/drawing/2014/main" id="{F6798940-8B93-4584-B941-F6E791D79C08}"/>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9141168" y="2143652"/>
              <a:ext cx="900000" cy="900000"/>
            </a:xfrm>
            <a:prstGeom prst="rect">
              <a:avLst/>
            </a:prstGeom>
          </p:spPr>
        </p:pic>
        <p:pic>
          <p:nvPicPr>
            <p:cNvPr id="6" name="Picture 5" descr="Image of a Class 2 building.">
              <a:extLst>
                <a:ext uri="{FF2B5EF4-FFF2-40B4-BE49-F238E27FC236}">
                  <a16:creationId xmlns="" xmlns:a16="http://schemas.microsoft.com/office/drawing/2014/main" id="{7A022639-4342-4365-8C4F-7A3721946142}"/>
                </a:ext>
              </a:extLst>
            </p:cNvPr>
            <p:cNvPicPr/>
            <p:nvPr/>
          </p:nvPicPr>
          <p:blipFill>
            <a:blip r:embed="rId17" cstate="print">
              <a:extLst>
                <a:ext uri="{28A0092B-C50C-407E-A947-70E740481C1C}">
                  <a14:useLocalDpi xmlns:a14="http://schemas.microsoft.com/office/drawing/2010/main" val="0"/>
                </a:ext>
              </a:extLst>
            </a:blip>
            <a:srcRect l="8657" r="8657" b="18944"/>
            <a:stretch>
              <a:fillRect/>
            </a:stretch>
          </p:blipFill>
          <p:spPr>
            <a:xfrm>
              <a:off x="9141168" y="3278618"/>
              <a:ext cx="900000" cy="900000"/>
            </a:xfrm>
            <a:prstGeom prst="rect">
              <a:avLst/>
            </a:prstGeom>
          </p:spPr>
        </p:pic>
        <p:pic>
          <p:nvPicPr>
            <p:cNvPr id="13" name="Picture 12" descr="Image of a Class 9a building.">
              <a:extLst>
                <a:ext uri="{FF2B5EF4-FFF2-40B4-BE49-F238E27FC236}">
                  <a16:creationId xmlns="" xmlns:a16="http://schemas.microsoft.com/office/drawing/2014/main" id="{107B59D1-17FF-46DA-B56A-AEADA6F93CDE}"/>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9139542" y="4413584"/>
              <a:ext cx="900000" cy="900000"/>
            </a:xfrm>
            <a:prstGeom prst="rect">
              <a:avLst/>
            </a:prstGeom>
          </p:spPr>
        </p:pic>
        <p:pic>
          <p:nvPicPr>
            <p:cNvPr id="14" name="Picture 13" descr="Image of a Class 9b building.">
              <a:extLst>
                <a:ext uri="{FF2B5EF4-FFF2-40B4-BE49-F238E27FC236}">
                  <a16:creationId xmlns="" xmlns:a16="http://schemas.microsoft.com/office/drawing/2014/main" id="{7B79A07D-1CD9-4499-AB74-3332FF0DC5A7}"/>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9139542" y="5548551"/>
              <a:ext cx="900000" cy="900000"/>
            </a:xfrm>
            <a:prstGeom prst="rect">
              <a:avLst/>
            </a:prstGeom>
          </p:spPr>
        </p:pic>
      </p:grpSp>
    </p:spTree>
    <p:custDataLst>
      <p:tags r:id="rId1"/>
    </p:custDataLst>
    <p:extLst>
      <p:ext uri="{BB962C8B-B14F-4D97-AF65-F5344CB8AC3E}">
        <p14:creationId xmlns:p14="http://schemas.microsoft.com/office/powerpoint/2010/main" val="28207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800"/>
                                  </p:stCondLst>
                                  <p:childTnLst>
                                    <p:set>
                                      <p:cBhvr>
                                        <p:cTn id="6" dur="1" fill="hold">
                                          <p:stCondLst>
                                            <p:cond delay="0"/>
                                          </p:stCondLst>
                                        </p:cTn>
                                        <p:tgtEl>
                                          <p:spTgt spid="82"/>
                                        </p:tgtEl>
                                        <p:attrNameLst>
                                          <p:attrName>style.visibility</p:attrName>
                                        </p:attrNameLst>
                                      </p:cBhvr>
                                      <p:to>
                                        <p:strVal val="visible"/>
                                      </p:to>
                                    </p:set>
                                  </p:childTnLst>
                                </p:cTn>
                              </p:par>
                            </p:childTnLst>
                          </p:cTn>
                        </p:par>
                        <p:par>
                          <p:cTn id="7" fill="hold">
                            <p:stCondLst>
                              <p:cond delay="800"/>
                            </p:stCondLst>
                            <p:childTnLst>
                              <p:par>
                                <p:cTn id="8" presetID="1" presetClass="entr" presetSubtype="0" fill="hold" nodeType="afterEffect">
                                  <p:stCondLst>
                                    <p:cond delay="800"/>
                                  </p:stCondLst>
                                  <p:childTnLst>
                                    <p:set>
                                      <p:cBhvr>
                                        <p:cTn id="9" dur="1" fill="hold">
                                          <p:stCondLst>
                                            <p:cond delay="0"/>
                                          </p:stCondLst>
                                        </p:cTn>
                                        <p:tgtEl>
                                          <p:spTgt spid="81"/>
                                        </p:tgtEl>
                                        <p:attrNameLst>
                                          <p:attrName>style.visibility</p:attrName>
                                        </p:attrNameLst>
                                      </p:cBhvr>
                                      <p:to>
                                        <p:strVal val="visible"/>
                                      </p:to>
                                    </p:set>
                                  </p:childTnLst>
                                </p:cTn>
                              </p:par>
                            </p:childTnLst>
                          </p:cTn>
                        </p:par>
                        <p:par>
                          <p:cTn id="10" fill="hold">
                            <p:stCondLst>
                              <p:cond delay="1600"/>
                            </p:stCondLst>
                            <p:childTnLst>
                              <p:par>
                                <p:cTn id="11" presetID="1" presetClass="entr" presetSubtype="0" fill="hold" nodeType="afterEffect">
                                  <p:stCondLst>
                                    <p:cond delay="800"/>
                                  </p:stCondLst>
                                  <p:childTnLst>
                                    <p:set>
                                      <p:cBhvr>
                                        <p:cTn id="12" dur="1" fill="hold">
                                          <p:stCondLst>
                                            <p:cond delay="0"/>
                                          </p:stCondLst>
                                        </p:cTn>
                                        <p:tgtEl>
                                          <p:spTgt spid="80"/>
                                        </p:tgtEl>
                                        <p:attrNameLst>
                                          <p:attrName>style.visibility</p:attrName>
                                        </p:attrNameLst>
                                      </p:cBhvr>
                                      <p:to>
                                        <p:strVal val="visible"/>
                                      </p:to>
                                    </p:set>
                                  </p:childTnLst>
                                </p:cTn>
                              </p:par>
                            </p:childTnLst>
                          </p:cTn>
                        </p:par>
                        <p:par>
                          <p:cTn id="13" fill="hold">
                            <p:stCondLst>
                              <p:cond delay="2400"/>
                            </p:stCondLst>
                            <p:childTnLst>
                              <p:par>
                                <p:cTn id="14" presetID="1" presetClass="entr" presetSubtype="0" fill="hold" nodeType="afterEffect">
                                  <p:stCondLst>
                                    <p:cond delay="700"/>
                                  </p:stCondLst>
                                  <p:childTnLst>
                                    <p:set>
                                      <p:cBhvr>
                                        <p:cTn id="15"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6FF7D2F-632C-45C8-9494-13E2C0D9F10E}"/>
              </a:ext>
            </a:extLst>
          </p:cNvPr>
          <p:cNvSpPr>
            <a:spLocks noGrp="1"/>
          </p:cNvSpPr>
          <p:nvPr>
            <p:ph type="body" sz="quarter" idx="11"/>
          </p:nvPr>
        </p:nvSpPr>
        <p:spPr/>
        <p:txBody>
          <a:bodyPr/>
          <a:lstStyle/>
          <a:p>
            <a:r>
              <a:rPr lang="en-AU" dirty="0"/>
              <a:t>What does ‘performance-based’ mean?</a:t>
            </a:r>
          </a:p>
        </p:txBody>
      </p:sp>
      <p:sp>
        <p:nvSpPr>
          <p:cNvPr id="5" name="Compliance requirements">
            <a:extLst>
              <a:ext uri="{FF2B5EF4-FFF2-40B4-BE49-F238E27FC236}">
                <a16:creationId xmlns="" xmlns:a16="http://schemas.microsoft.com/office/drawing/2014/main" id="{0CBF3191-A88A-4E9F-8370-4EE7124B7542}"/>
              </a:ext>
            </a:extLst>
          </p:cNvPr>
          <p:cNvSpPr/>
          <p:nvPr/>
        </p:nvSpPr>
        <p:spPr>
          <a:xfrm>
            <a:off x="497110" y="2322498"/>
            <a:ext cx="1556836" cy="646331"/>
          </a:xfrm>
          <a:prstGeom prst="rect">
            <a:avLst/>
          </a:prstGeom>
        </p:spPr>
        <p:txBody>
          <a:bodyPr wrap="none">
            <a:spAutoFit/>
          </a:bodyPr>
          <a:lstStyle/>
          <a:p>
            <a:pPr algn="ctr"/>
            <a:r>
              <a:rPr lang="en-US" b="1" dirty="0">
                <a:solidFill>
                  <a:srgbClr val="002E5D"/>
                </a:solidFill>
              </a:rPr>
              <a:t>Compliance </a:t>
            </a:r>
            <a:br>
              <a:rPr lang="en-US" b="1" dirty="0">
                <a:solidFill>
                  <a:srgbClr val="002E5D"/>
                </a:solidFill>
              </a:rPr>
            </a:br>
            <a:r>
              <a:rPr lang="en-US" b="1" dirty="0">
                <a:solidFill>
                  <a:srgbClr val="002E5D"/>
                </a:solidFill>
              </a:rPr>
              <a:t>level</a:t>
            </a:r>
            <a:endParaRPr lang="en-AU" dirty="0">
              <a:solidFill>
                <a:srgbClr val="002E5D"/>
              </a:solidFill>
            </a:endParaRPr>
          </a:p>
        </p:txBody>
      </p:sp>
      <p:sp>
        <p:nvSpPr>
          <p:cNvPr id="6" name="Compliance solution">
            <a:extLst>
              <a:ext uri="{FF2B5EF4-FFF2-40B4-BE49-F238E27FC236}">
                <a16:creationId xmlns="" xmlns:a16="http://schemas.microsoft.com/office/drawing/2014/main" id="{E6C1FF2E-A700-4C7F-B6C4-543F30E0F501}"/>
              </a:ext>
            </a:extLst>
          </p:cNvPr>
          <p:cNvSpPr/>
          <p:nvPr/>
        </p:nvSpPr>
        <p:spPr>
          <a:xfrm>
            <a:off x="420165" y="4345532"/>
            <a:ext cx="1556836" cy="646331"/>
          </a:xfrm>
          <a:prstGeom prst="rect">
            <a:avLst/>
          </a:prstGeom>
        </p:spPr>
        <p:txBody>
          <a:bodyPr wrap="none">
            <a:spAutoFit/>
          </a:bodyPr>
          <a:lstStyle/>
          <a:p>
            <a:pPr algn="ctr"/>
            <a:r>
              <a:rPr lang="en-US" b="1" dirty="0" smtClean="0">
                <a:solidFill>
                  <a:srgbClr val="002E5D"/>
                </a:solidFill>
              </a:rPr>
              <a:t>Compliance</a:t>
            </a:r>
            <a:r>
              <a:rPr lang="en-US" dirty="0" smtClean="0">
                <a:solidFill>
                  <a:srgbClr val="002E5D"/>
                </a:solidFill>
              </a:rPr>
              <a:t> </a:t>
            </a:r>
            <a:br>
              <a:rPr lang="en-US" dirty="0" smtClean="0">
                <a:solidFill>
                  <a:srgbClr val="002E5D"/>
                </a:solidFill>
              </a:rPr>
            </a:br>
            <a:r>
              <a:rPr lang="en-US" b="1" dirty="0">
                <a:solidFill>
                  <a:srgbClr val="002E5D"/>
                </a:solidFill>
              </a:rPr>
              <a:t>s</a:t>
            </a:r>
            <a:r>
              <a:rPr lang="en-US" b="1" dirty="0" smtClean="0">
                <a:solidFill>
                  <a:srgbClr val="002E5D"/>
                </a:solidFill>
              </a:rPr>
              <a:t>olutions</a:t>
            </a:r>
            <a:endParaRPr lang="en-AU" b="1" dirty="0">
              <a:solidFill>
                <a:srgbClr val="002E5D"/>
              </a:solidFill>
            </a:endParaRPr>
          </a:p>
        </p:txBody>
      </p:sp>
      <p:sp>
        <p:nvSpPr>
          <p:cNvPr id="37" name="Evidence of Compliance">
            <a:extLst>
              <a:ext uri="{FF2B5EF4-FFF2-40B4-BE49-F238E27FC236}">
                <a16:creationId xmlns="" xmlns:a16="http://schemas.microsoft.com/office/drawing/2014/main" id="{42890DC4-D5C4-43FE-A0D2-0A493F6D1E5A}"/>
              </a:ext>
            </a:extLst>
          </p:cNvPr>
          <p:cNvSpPr/>
          <p:nvPr/>
        </p:nvSpPr>
        <p:spPr>
          <a:xfrm>
            <a:off x="420165" y="5767890"/>
            <a:ext cx="1544012" cy="646331"/>
          </a:xfrm>
          <a:prstGeom prst="rect">
            <a:avLst/>
          </a:prstGeom>
        </p:spPr>
        <p:txBody>
          <a:bodyPr wrap="none">
            <a:spAutoFit/>
          </a:bodyPr>
          <a:lstStyle/>
          <a:p>
            <a:pPr algn="ctr"/>
            <a:r>
              <a:rPr lang="en-US" b="1" dirty="0">
                <a:solidFill>
                  <a:srgbClr val="002E5D"/>
                </a:solidFill>
              </a:rPr>
              <a:t>Evidence of </a:t>
            </a:r>
            <a:br>
              <a:rPr lang="en-US" b="1" dirty="0">
                <a:solidFill>
                  <a:srgbClr val="002E5D"/>
                </a:solidFill>
              </a:rPr>
            </a:br>
            <a:r>
              <a:rPr lang="en-US" b="1" dirty="0">
                <a:solidFill>
                  <a:srgbClr val="002E5D"/>
                </a:solidFill>
              </a:rPr>
              <a:t>compliance</a:t>
            </a:r>
            <a:endParaRPr lang="en-AU" b="1" dirty="0">
              <a:solidFill>
                <a:srgbClr val="002E5D"/>
              </a:solidFill>
            </a:endParaRPr>
          </a:p>
        </p:txBody>
      </p:sp>
      <p:pic>
        <p:nvPicPr>
          <p:cNvPr id="7" name="Illustration" title="compliance pathways hierachy diagram ">
            <a:extLst>
              <a:ext uri="{FF2B5EF4-FFF2-40B4-BE49-F238E27FC236}">
                <a16:creationId xmlns="" xmlns:a16="http://schemas.microsoft.com/office/drawing/2014/main" id="{4FAC910C-834F-4CDA-80D0-71BBEEACE0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17" t="23650" r="19547" b="25606"/>
          <a:stretch/>
        </p:blipFill>
        <p:spPr bwMode="auto">
          <a:xfrm>
            <a:off x="2611467" y="2022436"/>
            <a:ext cx="5385034" cy="315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Assesst methods group">
            <a:extLst>
              <a:ext uri="{FF2B5EF4-FFF2-40B4-BE49-F238E27FC236}">
                <a16:creationId xmlns="" xmlns:a16="http://schemas.microsoft.com/office/drawing/2014/main" id="{EC50CF96-EDFA-4F8B-B5FF-C129F068C269}"/>
              </a:ext>
            </a:extLst>
          </p:cNvPr>
          <p:cNvGrpSpPr/>
          <p:nvPr/>
        </p:nvGrpSpPr>
        <p:grpSpPr>
          <a:xfrm>
            <a:off x="3749857" y="5792244"/>
            <a:ext cx="3176954" cy="592639"/>
            <a:chOff x="4525108" y="5827413"/>
            <a:chExt cx="3176954" cy="592639"/>
          </a:xfrm>
        </p:grpSpPr>
        <p:sp>
          <p:nvSpPr>
            <p:cNvPr id="22" name="Assessment methods">
              <a:extLst>
                <a:ext uri="{FF2B5EF4-FFF2-40B4-BE49-F238E27FC236}">
                  <a16:creationId xmlns="" xmlns:a16="http://schemas.microsoft.com/office/drawing/2014/main" id="{0FCC7952-DE4B-4088-985F-15132FB6047C}"/>
                </a:ext>
              </a:extLst>
            </p:cNvPr>
            <p:cNvSpPr/>
            <p:nvPr/>
          </p:nvSpPr>
          <p:spPr>
            <a:xfrm>
              <a:off x="4614407" y="5970106"/>
              <a:ext cx="2993127" cy="369332"/>
            </a:xfrm>
            <a:prstGeom prst="rect">
              <a:avLst/>
            </a:prstGeom>
            <a:ln>
              <a:noFill/>
            </a:ln>
          </p:spPr>
          <p:txBody>
            <a:bodyPr wrap="none">
              <a:spAutoFit/>
            </a:bodyPr>
            <a:lstStyle/>
            <a:p>
              <a:r>
                <a:rPr lang="en-US" b="1" dirty="0"/>
                <a:t>ASSESSMENT</a:t>
              </a:r>
              <a:r>
                <a:rPr lang="en-US" dirty="0"/>
                <a:t> </a:t>
              </a:r>
              <a:r>
                <a:rPr lang="en-US" b="1" dirty="0"/>
                <a:t>METHODS</a:t>
              </a:r>
              <a:endParaRPr lang="en-AU" b="1" dirty="0"/>
            </a:p>
          </p:txBody>
        </p:sp>
        <p:sp>
          <p:nvSpPr>
            <p:cNvPr id="33" name="Box">
              <a:extLst>
                <a:ext uri="{FF2B5EF4-FFF2-40B4-BE49-F238E27FC236}">
                  <a16:creationId xmlns="" xmlns:a16="http://schemas.microsoft.com/office/drawing/2014/main" id="{8C0DEE6F-65FD-411C-9DD2-4D30B9490511}"/>
                </a:ext>
              </a:extLst>
            </p:cNvPr>
            <p:cNvSpPr/>
            <p:nvPr/>
          </p:nvSpPr>
          <p:spPr>
            <a:xfrm>
              <a:off x="4525108" y="5827413"/>
              <a:ext cx="3176954" cy="592639"/>
            </a:xfrm>
            <a:prstGeom prst="rect">
              <a:avLst/>
            </a:prstGeom>
            <a:noFill/>
            <a:ln w="38100">
              <a:solidFill>
                <a:srgbClr val="485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Assessment Methods Arrow Group">
            <a:extLst>
              <a:ext uri="{FF2B5EF4-FFF2-40B4-BE49-F238E27FC236}">
                <a16:creationId xmlns="" xmlns:a16="http://schemas.microsoft.com/office/drawing/2014/main" id="{2F8E6A78-12A2-4268-AD69-527337A1883D}"/>
              </a:ext>
            </a:extLst>
          </p:cNvPr>
          <p:cNvGrpSpPr/>
          <p:nvPr/>
        </p:nvGrpSpPr>
        <p:grpSpPr>
          <a:xfrm>
            <a:off x="3881906" y="5158794"/>
            <a:ext cx="2916000" cy="633450"/>
            <a:chOff x="3881906" y="5158794"/>
            <a:chExt cx="2916000" cy="633450"/>
          </a:xfrm>
        </p:grpSpPr>
        <p:cxnSp>
          <p:nvCxnSpPr>
            <p:cNvPr id="30" name="Straight Connector 29">
              <a:extLst>
                <a:ext uri="{FF2B5EF4-FFF2-40B4-BE49-F238E27FC236}">
                  <a16:creationId xmlns="" xmlns:a16="http://schemas.microsoft.com/office/drawing/2014/main" id="{390E9C7A-FFB9-414A-AEC7-AC4129A0C0A1}"/>
                </a:ext>
              </a:extLst>
            </p:cNvPr>
            <p:cNvCxnSpPr>
              <a:cxnSpLocks/>
            </p:cNvCxnSpPr>
            <p:nvPr/>
          </p:nvCxnSpPr>
          <p:spPr>
            <a:xfrm rot="5400000">
              <a:off x="5339906" y="4170122"/>
              <a:ext cx="0" cy="2916000"/>
            </a:xfrm>
            <a:prstGeom prst="line">
              <a:avLst/>
            </a:prstGeom>
            <a:ln w="28575">
              <a:solidFill>
                <a:srgbClr val="485CC7"/>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AB091AD4-4EAC-4BD4-81E9-54CABCACED5B}"/>
                </a:ext>
              </a:extLst>
            </p:cNvPr>
            <p:cNvCxnSpPr/>
            <p:nvPr/>
          </p:nvCxnSpPr>
          <p:spPr>
            <a:xfrm rot="5400000" flipH="1">
              <a:off x="6552739" y="5405182"/>
              <a:ext cx="469328"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E4F56A99-7ED4-47FC-BFDA-3D9B72E9543C}"/>
                </a:ext>
              </a:extLst>
            </p:cNvPr>
            <p:cNvCxnSpPr/>
            <p:nvPr/>
          </p:nvCxnSpPr>
          <p:spPr>
            <a:xfrm rot="5400000" flipH="1">
              <a:off x="3658607" y="5393458"/>
              <a:ext cx="469328" cy="0"/>
            </a:xfrm>
            <a:prstGeom prst="straightConnector1">
              <a:avLst/>
            </a:prstGeom>
            <a:ln w="28575">
              <a:solidFill>
                <a:srgbClr val="485CC7"/>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499F25DC-7C1A-4C99-85A5-B35FEA9B8672}"/>
                </a:ext>
              </a:extLst>
            </p:cNvPr>
            <p:cNvCxnSpPr/>
            <p:nvPr/>
          </p:nvCxnSpPr>
          <p:spPr>
            <a:xfrm>
              <a:off x="5343525" y="5639846"/>
              <a:ext cx="0" cy="152398"/>
            </a:xfrm>
            <a:prstGeom prst="line">
              <a:avLst/>
            </a:prstGeom>
            <a:ln w="28575">
              <a:solidFill>
                <a:srgbClr val="485CC7"/>
              </a:solidFill>
            </a:ln>
          </p:spPr>
          <p:style>
            <a:lnRef idx="1">
              <a:schemeClr val="accent1"/>
            </a:lnRef>
            <a:fillRef idx="0">
              <a:schemeClr val="accent1"/>
            </a:fillRef>
            <a:effectRef idx="0">
              <a:schemeClr val="accent1"/>
            </a:effectRef>
            <a:fontRef idx="minor">
              <a:schemeClr val="tx1"/>
            </a:fontRef>
          </p:style>
        </p:cxnSp>
      </p:grpSp>
      <p:sp>
        <p:nvSpPr>
          <p:cNvPr id="23" name="White masking box">
            <a:extLst>
              <a:ext uri="{FF2B5EF4-FFF2-40B4-BE49-F238E27FC236}">
                <a16:creationId xmlns="" xmlns:a16="http://schemas.microsoft.com/office/drawing/2014/main" id="{4D6CA9B9-D0D8-4090-983B-59998F3D3E32}"/>
              </a:ext>
            </a:extLst>
          </p:cNvPr>
          <p:cNvSpPr/>
          <p:nvPr/>
        </p:nvSpPr>
        <p:spPr>
          <a:xfrm>
            <a:off x="3627328" y="3167627"/>
            <a:ext cx="3310045" cy="9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4" name="Perf Requts Arrow Group">
            <a:extLst>
              <a:ext uri="{FF2B5EF4-FFF2-40B4-BE49-F238E27FC236}">
                <a16:creationId xmlns="" xmlns:a16="http://schemas.microsoft.com/office/drawing/2014/main" id="{AD2243AB-66E8-4338-9C5A-FE5881ECC1DA}"/>
              </a:ext>
            </a:extLst>
          </p:cNvPr>
          <p:cNvGrpSpPr/>
          <p:nvPr/>
        </p:nvGrpSpPr>
        <p:grpSpPr>
          <a:xfrm rot="10800000">
            <a:off x="3879015" y="3111575"/>
            <a:ext cx="2905200" cy="983724"/>
            <a:chOff x="3884239" y="4836122"/>
            <a:chExt cx="2905200" cy="983724"/>
          </a:xfrm>
        </p:grpSpPr>
        <p:cxnSp>
          <p:nvCxnSpPr>
            <p:cNvPr id="26" name="Straight Connector 25">
              <a:extLst>
                <a:ext uri="{FF2B5EF4-FFF2-40B4-BE49-F238E27FC236}">
                  <a16:creationId xmlns="" xmlns:a16="http://schemas.microsoft.com/office/drawing/2014/main" id="{EE01BB32-826B-4146-838E-FF2CC243B03E}"/>
                </a:ext>
              </a:extLst>
            </p:cNvPr>
            <p:cNvCxnSpPr>
              <a:cxnSpLocks/>
            </p:cNvCxnSpPr>
            <p:nvPr/>
          </p:nvCxnSpPr>
          <p:spPr>
            <a:xfrm rot="5400000">
              <a:off x="5336839" y="4175522"/>
              <a:ext cx="0" cy="2905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B86BB6F5-D8DD-4683-AA60-0E6E908D48E7}"/>
                </a:ext>
              </a:extLst>
            </p:cNvPr>
            <p:cNvCxnSpPr>
              <a:cxnSpLocks/>
            </p:cNvCxnSpPr>
            <p:nvPr/>
          </p:nvCxnSpPr>
          <p:spPr>
            <a:xfrm rot="10800000" flipH="1">
              <a:off x="6770469" y="4839379"/>
              <a:ext cx="10503" cy="79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2918DC87-06E7-468C-8291-DAFC09B6769D}"/>
                </a:ext>
              </a:extLst>
            </p:cNvPr>
            <p:cNvCxnSpPr>
              <a:cxnSpLocks/>
            </p:cNvCxnSpPr>
            <p:nvPr/>
          </p:nvCxnSpPr>
          <p:spPr>
            <a:xfrm rot="10800000">
              <a:off x="3901738" y="4836122"/>
              <a:ext cx="0" cy="79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C78271AD-43C1-4AB1-8AFF-CDA5BA449B55}"/>
                </a:ext>
              </a:extLst>
            </p:cNvPr>
            <p:cNvCxnSpPr/>
            <p:nvPr/>
          </p:nvCxnSpPr>
          <p:spPr>
            <a:xfrm>
              <a:off x="5343525" y="5639846"/>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4" name="DTS Solution label">
            <a:extLst>
              <a:ext uri="{FF2B5EF4-FFF2-40B4-BE49-F238E27FC236}">
                <a16:creationId xmlns="" xmlns:a16="http://schemas.microsoft.com/office/drawing/2014/main" id="{1233D62E-0B0C-477F-B355-A42736C37A4F}"/>
              </a:ext>
            </a:extLst>
          </p:cNvPr>
          <p:cNvSpPr txBox="1"/>
          <p:nvPr/>
        </p:nvSpPr>
        <p:spPr>
          <a:xfrm>
            <a:off x="5736103" y="4163908"/>
            <a:ext cx="2133599" cy="923330"/>
          </a:xfrm>
          <a:prstGeom prst="rect">
            <a:avLst/>
          </a:prstGeom>
          <a:solidFill>
            <a:schemeClr val="bg1"/>
          </a:solidFill>
        </p:spPr>
        <p:txBody>
          <a:bodyPr wrap="square" rtlCol="0">
            <a:spAutoFit/>
          </a:bodyPr>
          <a:lstStyle/>
          <a:p>
            <a:pPr algn="ctr"/>
            <a:r>
              <a:rPr lang="en-AU" b="1" dirty="0"/>
              <a:t>DEEMED-TO-SATISFY SOLUTION</a:t>
            </a:r>
          </a:p>
        </p:txBody>
      </p:sp>
      <p:sp>
        <p:nvSpPr>
          <p:cNvPr id="12" name="Perf Solution label">
            <a:extLst>
              <a:ext uri="{FF2B5EF4-FFF2-40B4-BE49-F238E27FC236}">
                <a16:creationId xmlns="" xmlns:a16="http://schemas.microsoft.com/office/drawing/2014/main" id="{7C0682BB-C2C5-4038-893F-693C3E1DE623}"/>
              </a:ext>
            </a:extLst>
          </p:cNvPr>
          <p:cNvSpPr txBox="1"/>
          <p:nvPr/>
        </p:nvSpPr>
        <p:spPr>
          <a:xfrm>
            <a:off x="2922832" y="4304587"/>
            <a:ext cx="1982565" cy="646331"/>
          </a:xfrm>
          <a:prstGeom prst="rect">
            <a:avLst/>
          </a:prstGeom>
          <a:solidFill>
            <a:schemeClr val="bg1"/>
          </a:solidFill>
        </p:spPr>
        <p:txBody>
          <a:bodyPr wrap="square" rtlCol="0">
            <a:spAutoFit/>
          </a:bodyPr>
          <a:lstStyle/>
          <a:p>
            <a:pPr algn="ctr"/>
            <a:r>
              <a:rPr lang="en-AU" b="1" dirty="0"/>
              <a:t>PERFORMANCE SOLUTION</a:t>
            </a:r>
          </a:p>
        </p:txBody>
      </p:sp>
      <p:sp>
        <p:nvSpPr>
          <p:cNvPr id="11" name="Perf Requts label">
            <a:extLst>
              <a:ext uri="{FF2B5EF4-FFF2-40B4-BE49-F238E27FC236}">
                <a16:creationId xmlns="" xmlns:a16="http://schemas.microsoft.com/office/drawing/2014/main" id="{441B4850-F17B-439A-B68E-29B6A37CE23D}"/>
              </a:ext>
            </a:extLst>
          </p:cNvPr>
          <p:cNvSpPr txBox="1"/>
          <p:nvPr/>
        </p:nvSpPr>
        <p:spPr>
          <a:xfrm>
            <a:off x="2812742" y="2432575"/>
            <a:ext cx="4944924" cy="369332"/>
          </a:xfrm>
          <a:prstGeom prst="rect">
            <a:avLst/>
          </a:prstGeom>
          <a:solidFill>
            <a:schemeClr val="bg1"/>
          </a:solidFill>
        </p:spPr>
        <p:txBody>
          <a:bodyPr wrap="square" rtlCol="0">
            <a:spAutoFit/>
          </a:bodyPr>
          <a:lstStyle/>
          <a:p>
            <a:pPr algn="ctr"/>
            <a:r>
              <a:rPr lang="en-AU" b="1" dirty="0"/>
              <a:t>PERFORMANCE REQUIREMENTS</a:t>
            </a:r>
          </a:p>
        </p:txBody>
      </p:sp>
      <p:sp>
        <p:nvSpPr>
          <p:cNvPr id="25" name="Assesst methods Defn Bubble">
            <a:extLst>
              <a:ext uri="{FF2B5EF4-FFF2-40B4-BE49-F238E27FC236}">
                <a16:creationId xmlns="" xmlns:a16="http://schemas.microsoft.com/office/drawing/2014/main" id="{50D98636-3B29-4EAA-920C-1875CBB1CAC6}"/>
              </a:ext>
            </a:extLst>
          </p:cNvPr>
          <p:cNvSpPr/>
          <p:nvPr/>
        </p:nvSpPr>
        <p:spPr>
          <a:xfrm>
            <a:off x="8446888" y="2030400"/>
            <a:ext cx="3403067" cy="4431600"/>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spcBef>
                <a:spcPts val="300"/>
              </a:spcBef>
              <a:spcAft>
                <a:spcPts val="300"/>
              </a:spcAft>
            </a:pPr>
            <a:r>
              <a:rPr lang="en-US" sz="1600" b="1" dirty="0">
                <a:solidFill>
                  <a:schemeClr val="tx1"/>
                </a:solidFill>
              </a:rPr>
              <a:t>Assessment Methods</a:t>
            </a:r>
            <a:r>
              <a:rPr lang="en-US" sz="1600" dirty="0">
                <a:solidFill>
                  <a:schemeClr val="tx1"/>
                </a:solidFill>
              </a:rPr>
              <a:t> are methods that can be used to determine that a Performance Solution or Deemed-to-Satisfy (DTS) Solution complies with the Performance Requirements. </a:t>
            </a:r>
          </a:p>
          <a:p>
            <a:pPr marL="0" lvl="2">
              <a:spcBef>
                <a:spcPts val="300"/>
              </a:spcBef>
              <a:spcAft>
                <a:spcPts val="300"/>
              </a:spcAft>
            </a:pPr>
            <a:r>
              <a:rPr lang="en-AU" sz="1600" dirty="0">
                <a:solidFill>
                  <a:schemeClr val="tx1"/>
                </a:solidFill>
              </a:rPr>
              <a:t>Assessment Methods are:</a:t>
            </a:r>
          </a:p>
          <a:p>
            <a:pPr marL="285750" lvl="2" indent="-285750">
              <a:spcBef>
                <a:spcPts val="300"/>
              </a:spcBef>
              <a:spcAft>
                <a:spcPts val="300"/>
              </a:spcAft>
              <a:buFont typeface="Arial" panose="020B0604020202020204" pitchFamily="34" charset="0"/>
              <a:buChar char="•"/>
            </a:pPr>
            <a:r>
              <a:rPr lang="en-AU" sz="1600" dirty="0">
                <a:solidFill>
                  <a:schemeClr val="tx1"/>
                </a:solidFill>
              </a:rPr>
              <a:t>Evidence of suitability</a:t>
            </a:r>
          </a:p>
          <a:p>
            <a:pPr marL="285750" lvl="2" indent="-285750">
              <a:spcBef>
                <a:spcPts val="300"/>
              </a:spcBef>
              <a:spcAft>
                <a:spcPts val="300"/>
              </a:spcAft>
              <a:buFont typeface="Arial" panose="020B0604020202020204" pitchFamily="34" charset="0"/>
              <a:buChar char="•"/>
            </a:pPr>
            <a:r>
              <a:rPr lang="en-AU" sz="1600" dirty="0">
                <a:solidFill>
                  <a:schemeClr val="tx1"/>
                </a:solidFill>
              </a:rPr>
              <a:t>Verification Methods, including methods described in the NCC and other acceptable methods</a:t>
            </a:r>
          </a:p>
          <a:p>
            <a:pPr marL="285750" lvl="2" indent="-285750">
              <a:spcBef>
                <a:spcPts val="300"/>
              </a:spcBef>
              <a:spcAft>
                <a:spcPts val="300"/>
              </a:spcAft>
              <a:buFont typeface="Arial" panose="020B0604020202020204" pitchFamily="34" charset="0"/>
              <a:buChar char="•"/>
            </a:pPr>
            <a:r>
              <a:rPr lang="en-AU" sz="1600" dirty="0">
                <a:solidFill>
                  <a:schemeClr val="tx1"/>
                </a:solidFill>
              </a:rPr>
              <a:t>Expert Judgement</a:t>
            </a:r>
          </a:p>
          <a:p>
            <a:pPr marL="285750" lvl="2" indent="-285750">
              <a:spcBef>
                <a:spcPts val="300"/>
              </a:spcBef>
              <a:spcAft>
                <a:spcPts val="300"/>
              </a:spcAft>
              <a:buFont typeface="Arial" panose="020B0604020202020204" pitchFamily="34" charset="0"/>
              <a:buChar char="•"/>
            </a:pPr>
            <a:r>
              <a:rPr lang="en-AU" sz="1600" dirty="0">
                <a:solidFill>
                  <a:schemeClr val="tx1"/>
                </a:solidFill>
              </a:rPr>
              <a:t>Comparison with DTS Provisions.</a:t>
            </a:r>
          </a:p>
        </p:txBody>
      </p:sp>
      <p:sp>
        <p:nvSpPr>
          <p:cNvPr id="27" name="DTS Soln Defn Bubble">
            <a:extLst>
              <a:ext uri="{FF2B5EF4-FFF2-40B4-BE49-F238E27FC236}">
                <a16:creationId xmlns="" xmlns:a16="http://schemas.microsoft.com/office/drawing/2014/main" id="{93280A74-DCEA-4153-9858-531EA547AE02}"/>
              </a:ext>
            </a:extLst>
          </p:cNvPr>
          <p:cNvSpPr/>
          <p:nvPr/>
        </p:nvSpPr>
        <p:spPr>
          <a:xfrm>
            <a:off x="8370688" y="2030400"/>
            <a:ext cx="3471587" cy="4431600"/>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300"/>
              </a:spcBef>
              <a:spcAft>
                <a:spcPts val="300"/>
              </a:spcAft>
            </a:pPr>
            <a:r>
              <a:rPr lang="en-AU" sz="1600" b="1" dirty="0">
                <a:solidFill>
                  <a:schemeClr val="tx1"/>
                </a:solidFill>
              </a:rPr>
              <a:t>Deemed-to-Satisfy (DTS) Solutions</a:t>
            </a:r>
            <a:r>
              <a:rPr lang="en-AU" sz="1600" dirty="0">
                <a:solidFill>
                  <a:schemeClr val="tx1"/>
                </a:solidFill>
              </a:rPr>
              <a:t> specify acceptable ways of meeting the Performance Requirements.</a:t>
            </a:r>
          </a:p>
          <a:p>
            <a:pPr>
              <a:spcBef>
                <a:spcPts val="300"/>
              </a:spcBef>
              <a:spcAft>
                <a:spcPts val="300"/>
              </a:spcAft>
            </a:pPr>
            <a:r>
              <a:rPr lang="en-AU" sz="1600" dirty="0">
                <a:solidFill>
                  <a:schemeClr val="tx1"/>
                </a:solidFill>
              </a:rPr>
              <a:t>They often reference Australian Standards or other standards, and make use of common and well-accepted building practices.</a:t>
            </a:r>
          </a:p>
          <a:p>
            <a:pPr>
              <a:spcBef>
                <a:spcPts val="300"/>
              </a:spcBef>
              <a:spcAft>
                <a:spcPts val="300"/>
              </a:spcAft>
            </a:pPr>
            <a:r>
              <a:rPr lang="en-US" sz="1600" dirty="0">
                <a:solidFill>
                  <a:schemeClr val="tx1"/>
                </a:solidFill>
              </a:rPr>
              <a:t>Testing and/or evidence may be required during construction to verify that the DTS Solution has been installed correctly.</a:t>
            </a:r>
          </a:p>
          <a:p>
            <a:pPr>
              <a:spcBef>
                <a:spcPts val="300"/>
              </a:spcBef>
              <a:spcAft>
                <a:spcPts val="300"/>
              </a:spcAft>
            </a:pPr>
            <a:r>
              <a:rPr lang="en-US" sz="1600" dirty="0">
                <a:solidFill>
                  <a:schemeClr val="tx1"/>
                </a:solidFill>
              </a:rPr>
              <a:t>Assessment Methods are used </a:t>
            </a:r>
            <a:r>
              <a:rPr lang="en-AU" sz="1600" dirty="0">
                <a:solidFill>
                  <a:schemeClr val="tx1"/>
                </a:solidFill>
              </a:rPr>
              <a:t>to demonstrate this compliance.</a:t>
            </a:r>
          </a:p>
        </p:txBody>
      </p:sp>
      <p:sp>
        <p:nvSpPr>
          <p:cNvPr id="28" name="Perf Soln Defn Bubble">
            <a:extLst>
              <a:ext uri="{FF2B5EF4-FFF2-40B4-BE49-F238E27FC236}">
                <a16:creationId xmlns="" xmlns:a16="http://schemas.microsoft.com/office/drawing/2014/main" id="{D866C5CC-7ECF-4033-8627-7CB83644BBC0}"/>
              </a:ext>
            </a:extLst>
          </p:cNvPr>
          <p:cNvSpPr/>
          <p:nvPr/>
        </p:nvSpPr>
        <p:spPr>
          <a:xfrm>
            <a:off x="8596800" y="2030400"/>
            <a:ext cx="3178800" cy="4431600"/>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spcBef>
                <a:spcPts val="300"/>
              </a:spcBef>
              <a:spcAft>
                <a:spcPts val="300"/>
              </a:spcAft>
            </a:pPr>
            <a:r>
              <a:rPr lang="en-AU" sz="1600" dirty="0">
                <a:solidFill>
                  <a:schemeClr val="tx1"/>
                </a:solidFill>
              </a:rPr>
              <a:t>A</a:t>
            </a:r>
            <a:r>
              <a:rPr lang="en-AU" sz="1600" b="1" dirty="0">
                <a:solidFill>
                  <a:schemeClr val="tx1"/>
                </a:solidFill>
              </a:rPr>
              <a:t> Performance Solution </a:t>
            </a:r>
            <a:r>
              <a:rPr lang="en-AU" sz="1600" dirty="0">
                <a:solidFill>
                  <a:schemeClr val="tx1"/>
                </a:solidFill>
              </a:rPr>
              <a:t>is a method of complying with the Performance Requirements other than by a Deemed-to-Satisfy (DTS) Solution.</a:t>
            </a:r>
          </a:p>
          <a:p>
            <a:pPr marL="0" lvl="2">
              <a:spcBef>
                <a:spcPts val="300"/>
              </a:spcBef>
              <a:spcAft>
                <a:spcPts val="300"/>
              </a:spcAft>
            </a:pPr>
            <a:r>
              <a:rPr lang="en-AU" sz="1600" dirty="0">
                <a:solidFill>
                  <a:schemeClr val="tx1"/>
                </a:solidFill>
              </a:rPr>
              <a:t>A builder can use a solution other than a DTS Solution, provided that the Performance Solution complies with the relevant Performance Requirements.</a:t>
            </a:r>
          </a:p>
          <a:p>
            <a:pPr marL="0" lvl="2">
              <a:spcBef>
                <a:spcPts val="300"/>
              </a:spcBef>
              <a:spcAft>
                <a:spcPts val="300"/>
              </a:spcAft>
            </a:pPr>
            <a:r>
              <a:rPr lang="en-AU" sz="1600" dirty="0">
                <a:solidFill>
                  <a:schemeClr val="tx1"/>
                </a:solidFill>
              </a:rPr>
              <a:t>Assessment Methods are used to demonstrate the compliance of the Performance Solution.</a:t>
            </a:r>
          </a:p>
        </p:txBody>
      </p:sp>
      <p:sp>
        <p:nvSpPr>
          <p:cNvPr id="29" name="Perf Requt Defn Bubble">
            <a:extLst>
              <a:ext uri="{FF2B5EF4-FFF2-40B4-BE49-F238E27FC236}">
                <a16:creationId xmlns="" xmlns:a16="http://schemas.microsoft.com/office/drawing/2014/main" id="{B1201272-68A4-4BFD-837B-94D633A7B6D1}"/>
              </a:ext>
            </a:extLst>
          </p:cNvPr>
          <p:cNvSpPr/>
          <p:nvPr/>
        </p:nvSpPr>
        <p:spPr>
          <a:xfrm>
            <a:off x="8596477" y="2028427"/>
            <a:ext cx="3176954" cy="4433051"/>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300"/>
              </a:spcBef>
              <a:spcAft>
                <a:spcPts val="300"/>
              </a:spcAft>
            </a:pPr>
            <a:r>
              <a:rPr lang="en-AU" sz="1600" b="1" dirty="0">
                <a:solidFill>
                  <a:schemeClr val="tx1"/>
                </a:solidFill>
              </a:rPr>
              <a:t>Performance Requirements</a:t>
            </a:r>
            <a:r>
              <a:rPr lang="en-AU" sz="1600" dirty="0">
                <a:solidFill>
                  <a:schemeClr val="tx1"/>
                </a:solidFill>
              </a:rPr>
              <a:t> specify a level to which some aspect of the design, construction or installation of the building, its plumbing or  its drainage must perform in order to be compliant. </a:t>
            </a:r>
          </a:p>
          <a:p>
            <a:pPr>
              <a:spcBef>
                <a:spcPts val="300"/>
              </a:spcBef>
              <a:spcAft>
                <a:spcPts val="300"/>
              </a:spcAft>
            </a:pPr>
            <a:r>
              <a:rPr lang="en-AU" sz="1600" dirty="0">
                <a:solidFill>
                  <a:schemeClr val="tx1"/>
                </a:solidFill>
              </a:rPr>
              <a:t>For example:</a:t>
            </a:r>
          </a:p>
          <a:p>
            <a:pPr marL="285750" indent="-285750">
              <a:spcBef>
                <a:spcPts val="300"/>
              </a:spcBef>
              <a:spcAft>
                <a:spcPts val="300"/>
              </a:spcAft>
              <a:buFont typeface="Arial" panose="020B0604020202020204" pitchFamily="34" charset="0"/>
              <a:buChar char="•"/>
            </a:pPr>
            <a:r>
              <a:rPr lang="en-AU" sz="1600" dirty="0">
                <a:solidFill>
                  <a:schemeClr val="tx1"/>
                </a:solidFill>
              </a:rPr>
              <a:t>The building structure must be able to resist winds up to a certain force.</a:t>
            </a:r>
          </a:p>
          <a:p>
            <a:pPr marL="285750" indent="-285750">
              <a:spcBef>
                <a:spcPts val="300"/>
              </a:spcBef>
              <a:spcAft>
                <a:spcPts val="300"/>
              </a:spcAft>
              <a:buFont typeface="Arial" panose="020B0604020202020204" pitchFamily="34" charset="0"/>
              <a:buChar char="•"/>
            </a:pPr>
            <a:r>
              <a:rPr lang="en-AU" sz="1600" dirty="0">
                <a:solidFill>
                  <a:schemeClr val="tx1"/>
                </a:solidFill>
              </a:rPr>
              <a:t>A cold water service must avoid failure or uncontrolled discharge.</a:t>
            </a:r>
          </a:p>
        </p:txBody>
      </p:sp>
    </p:spTree>
    <p:custDataLst>
      <p:tags r:id="rId1"/>
    </p:custDataLst>
    <p:extLst>
      <p:ext uri="{BB962C8B-B14F-4D97-AF65-F5344CB8AC3E}">
        <p14:creationId xmlns:p14="http://schemas.microsoft.com/office/powerpoint/2010/main" val="4063232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1" nodeType="clickEffect">
                                  <p:stCondLst>
                                    <p:cond delay="0"/>
                                  </p:stCondLst>
                                  <p:childTnLst>
                                    <p:anim calcmode="lin" valueType="num">
                                      <p:cBhvr>
                                        <p:cTn id="12" dur="500"/>
                                        <p:tgtEl>
                                          <p:spTgt spid="25"/>
                                        </p:tgtEl>
                                        <p:attrNameLst>
                                          <p:attrName>ppt_w</p:attrName>
                                        </p:attrNameLst>
                                      </p:cBhvr>
                                      <p:tavLst>
                                        <p:tav tm="0">
                                          <p:val>
                                            <p:strVal val="ppt_w"/>
                                          </p:val>
                                        </p:tav>
                                        <p:tav tm="100000">
                                          <p:val>
                                            <p:fltVal val="0"/>
                                          </p:val>
                                        </p:tav>
                                      </p:tavLst>
                                    </p:anim>
                                    <p:anim calcmode="lin" valueType="num">
                                      <p:cBhvr>
                                        <p:cTn id="13" dur="500"/>
                                        <p:tgtEl>
                                          <p:spTgt spid="25"/>
                                        </p:tgtEl>
                                        <p:attrNameLst>
                                          <p:attrName>ppt_h</p:attrName>
                                        </p:attrNameLst>
                                      </p:cBhvr>
                                      <p:tavLst>
                                        <p:tav tm="0">
                                          <p:val>
                                            <p:strVal val="ppt_h"/>
                                          </p:val>
                                        </p:tav>
                                        <p:tav tm="100000">
                                          <p:val>
                                            <p:strVal val="ppt_h"/>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grpId="1" nodeType="clickEffect">
                                  <p:stCondLst>
                                    <p:cond delay="0"/>
                                  </p:stCondLst>
                                  <p:childTnLst>
                                    <p:anim calcmode="lin" valueType="num">
                                      <p:cBhvr>
                                        <p:cTn id="25" dur="500"/>
                                        <p:tgtEl>
                                          <p:spTgt spid="29"/>
                                        </p:tgtEl>
                                        <p:attrNameLst>
                                          <p:attrName>ppt_w</p:attrName>
                                        </p:attrNameLst>
                                      </p:cBhvr>
                                      <p:tavLst>
                                        <p:tav tm="0">
                                          <p:val>
                                            <p:strVal val="ppt_w"/>
                                          </p:val>
                                        </p:tav>
                                        <p:tav tm="100000">
                                          <p:val>
                                            <p:fltVal val="0"/>
                                          </p:val>
                                        </p:tav>
                                      </p:tavLst>
                                    </p:anim>
                                    <p:anim calcmode="lin" valueType="num">
                                      <p:cBhvr>
                                        <p:cTn id="26" dur="500"/>
                                        <p:tgtEl>
                                          <p:spTgt spid="29"/>
                                        </p:tgtEl>
                                        <p:attrNameLst>
                                          <p:attrName>ppt_h</p:attrName>
                                        </p:attrNameLst>
                                      </p:cBhvr>
                                      <p:tavLst>
                                        <p:tav tm="0">
                                          <p:val>
                                            <p:strVal val="ppt_h"/>
                                          </p:val>
                                        </p:tav>
                                        <p:tav tm="100000">
                                          <p:val>
                                            <p:strVal val="ppt_h"/>
                                          </p:val>
                                        </p:tav>
                                      </p:tavLst>
                                    </p:anim>
                                    <p:set>
                                      <p:cBhvr>
                                        <p:cTn id="2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1" nodeType="clickEffect">
                                  <p:stCondLst>
                                    <p:cond delay="0"/>
                                  </p:stCondLst>
                                  <p:childTnLst>
                                    <p:anim calcmode="lin" valueType="num">
                                      <p:cBhvr>
                                        <p:cTn id="38" dur="500"/>
                                        <p:tgtEl>
                                          <p:spTgt spid="28"/>
                                        </p:tgtEl>
                                        <p:attrNameLst>
                                          <p:attrName>ppt_w</p:attrName>
                                        </p:attrNameLst>
                                      </p:cBhvr>
                                      <p:tavLst>
                                        <p:tav tm="0">
                                          <p:val>
                                            <p:strVal val="ppt_w"/>
                                          </p:val>
                                        </p:tav>
                                        <p:tav tm="100000">
                                          <p:val>
                                            <p:fltVal val="0"/>
                                          </p:val>
                                        </p:tav>
                                      </p:tavLst>
                                    </p:anim>
                                    <p:anim calcmode="lin" valueType="num">
                                      <p:cBhvr>
                                        <p:cTn id="39" dur="500"/>
                                        <p:tgtEl>
                                          <p:spTgt spid="28"/>
                                        </p:tgtEl>
                                        <p:attrNameLst>
                                          <p:attrName>ppt_h</p:attrName>
                                        </p:attrNameLst>
                                      </p:cBhvr>
                                      <p:tavLst>
                                        <p:tav tm="0">
                                          <p:val>
                                            <p:strVal val="ppt_h"/>
                                          </p:val>
                                        </p:tav>
                                        <p:tav tm="100000">
                                          <p:val>
                                            <p:strVal val="ppt_h"/>
                                          </p:val>
                                        </p:tav>
                                      </p:tavLst>
                                    </p:anim>
                                    <p:set>
                                      <p:cBhvr>
                                        <p:cTn id="4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xit" presetSubtype="10" fill="hold" grpId="1" nodeType="clickEffect">
                                  <p:stCondLst>
                                    <p:cond delay="0"/>
                                  </p:stCondLst>
                                  <p:childTnLst>
                                    <p:anim calcmode="lin" valueType="num">
                                      <p:cBhvr>
                                        <p:cTn id="51" dur="500"/>
                                        <p:tgtEl>
                                          <p:spTgt spid="27"/>
                                        </p:tgtEl>
                                        <p:attrNameLst>
                                          <p:attrName>ppt_w</p:attrName>
                                        </p:attrNameLst>
                                      </p:cBhvr>
                                      <p:tavLst>
                                        <p:tav tm="0">
                                          <p:val>
                                            <p:strVal val="ppt_w"/>
                                          </p:val>
                                        </p:tav>
                                        <p:tav tm="100000">
                                          <p:val>
                                            <p:fltVal val="0"/>
                                          </p:val>
                                        </p:tav>
                                      </p:tavLst>
                                    </p:anim>
                                    <p:anim calcmode="lin" valueType="num">
                                      <p:cBhvr>
                                        <p:cTn id="52" dur="500"/>
                                        <p:tgtEl>
                                          <p:spTgt spid="27"/>
                                        </p:tgtEl>
                                        <p:attrNameLst>
                                          <p:attrName>ppt_h</p:attrName>
                                        </p:attrNameLst>
                                      </p:cBhvr>
                                      <p:tavLst>
                                        <p:tav tm="0">
                                          <p:val>
                                            <p:strVal val="ppt_h"/>
                                          </p:val>
                                        </p:tav>
                                        <p:tav tm="100000">
                                          <p:val>
                                            <p:strVal val="ppt_h"/>
                                          </p:val>
                                        </p:tav>
                                      </p:tavLst>
                                    </p:anim>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5" grpId="0" animBg="1"/>
      <p:bldP spid="25" grpId="1" animBg="1"/>
      <p:bldP spid="27" grpId="0" animBg="1"/>
      <p:bldP spid="27" grpId="1" animBg="1"/>
      <p:bldP spid="28" grpId="0" animBg="1"/>
      <p:bldP spid="28" grpId="1" animBg="1"/>
      <p:bldP spid="29" grpId="0" animBg="1"/>
      <p:bldP spid="2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7109684-7418-4B87-94F1-6257B0143243}"/>
              </a:ext>
            </a:extLst>
          </p:cNvPr>
          <p:cNvSpPr>
            <a:spLocks noGrp="1"/>
          </p:cNvSpPr>
          <p:nvPr>
            <p:ph type="body" sz="quarter" idx="11"/>
          </p:nvPr>
        </p:nvSpPr>
        <p:spPr/>
        <p:txBody>
          <a:bodyPr/>
          <a:lstStyle/>
          <a:p>
            <a:r>
              <a:rPr lang="en-AU" dirty="0"/>
              <a:t>Why do we have a performance-based code?</a:t>
            </a:r>
          </a:p>
        </p:txBody>
      </p:sp>
      <p:sp>
        <p:nvSpPr>
          <p:cNvPr id="4" name="Left hand block">
            <a:extLst>
              <a:ext uri="{FF2B5EF4-FFF2-40B4-BE49-F238E27FC236}">
                <a16:creationId xmlns="" xmlns:a16="http://schemas.microsoft.com/office/drawing/2014/main" id="{1018405E-4724-4B16-8D10-97067E020E4F}"/>
              </a:ext>
            </a:extLst>
          </p:cNvPr>
          <p:cNvSpPr>
            <a:spLocks noGrp="1"/>
          </p:cNvSpPr>
          <p:nvPr>
            <p:ph type="body" sz="quarter" idx="12"/>
          </p:nvPr>
        </p:nvSpPr>
        <p:spPr/>
        <p:txBody>
          <a:bodyPr>
            <a:normAutofit/>
          </a:bodyPr>
          <a:lstStyle/>
          <a:p>
            <a:pPr marL="284400" indent="-284400"/>
            <a:r>
              <a:rPr lang="en-AU" dirty="0"/>
              <a:t>Provides flexibility to industry</a:t>
            </a:r>
          </a:p>
          <a:p>
            <a:pPr marL="284400" indent="-284400"/>
            <a:r>
              <a:rPr lang="en-AU" sz="2800" dirty="0"/>
              <a:t>Allows design of tailor-made buildings – there is no “one size fits all” approach</a:t>
            </a:r>
          </a:p>
          <a:p>
            <a:pPr marL="284400" indent="-284400"/>
            <a:r>
              <a:rPr lang="en-AU" dirty="0"/>
              <a:t>Promotes innovation in building design and construction</a:t>
            </a:r>
          </a:p>
          <a:p>
            <a:pPr marL="284400" indent="-284400"/>
            <a:r>
              <a:rPr lang="en-AU" sz="2800" dirty="0"/>
              <a:t>Improves cost-effectiveness</a:t>
            </a:r>
          </a:p>
          <a:p>
            <a:pPr marL="284400" indent="-284400"/>
            <a:r>
              <a:rPr lang="en-AU" dirty="0"/>
              <a:t>Increases constructability</a:t>
            </a:r>
            <a:endParaRPr lang="en-AU" sz="2800" dirty="0"/>
          </a:p>
          <a:p>
            <a:endParaRPr lang="en-AU" dirty="0"/>
          </a:p>
        </p:txBody>
      </p:sp>
      <p:sp>
        <p:nvSpPr>
          <p:cNvPr id="3" name="Right hand block">
            <a:extLst>
              <a:ext uri="{FF2B5EF4-FFF2-40B4-BE49-F238E27FC236}">
                <a16:creationId xmlns="" xmlns:a16="http://schemas.microsoft.com/office/drawing/2014/main" id="{CF629ECB-52F5-4588-A215-F787C12F9FBE}"/>
              </a:ext>
            </a:extLst>
          </p:cNvPr>
          <p:cNvSpPr>
            <a:spLocks noGrp="1"/>
          </p:cNvSpPr>
          <p:nvPr>
            <p:ph type="body" sz="quarter" idx="10"/>
          </p:nvPr>
        </p:nvSpPr>
        <p:spPr/>
        <p:txBody>
          <a:bodyPr/>
          <a:lstStyle/>
          <a:p>
            <a:pPr marL="284400" indent="-284400"/>
            <a:r>
              <a:rPr lang="en-AU" dirty="0"/>
              <a:t>Greater flexibility reduces the need to:</a:t>
            </a:r>
          </a:p>
          <a:p>
            <a:pPr marL="741600" lvl="1" indent="-284400"/>
            <a:r>
              <a:rPr lang="en-AU" sz="2800" dirty="0"/>
              <a:t>Apply for a modification or variation to the code</a:t>
            </a:r>
          </a:p>
          <a:p>
            <a:pPr marL="741600" lvl="1" indent="-284400"/>
            <a:r>
              <a:rPr lang="en-AU" sz="2800" dirty="0"/>
              <a:t>Lodge objections to regulations</a:t>
            </a:r>
          </a:p>
          <a:p>
            <a:pPr marL="741600" lvl="1" indent="-284400"/>
            <a:r>
              <a:rPr lang="en-AU" sz="2800" dirty="0"/>
              <a:t>Appeal the decisions of approval authorities</a:t>
            </a:r>
          </a:p>
        </p:txBody>
      </p:sp>
    </p:spTree>
    <p:custDataLst>
      <p:tags r:id="rId1"/>
    </p:custDataLst>
    <p:extLst>
      <p:ext uri="{BB962C8B-B14F-4D97-AF65-F5344CB8AC3E}">
        <p14:creationId xmlns:p14="http://schemas.microsoft.com/office/powerpoint/2010/main" val="3034830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CB849A-0339-4662-A9B3-D555116483AC}"/>
              </a:ext>
            </a:extLst>
          </p:cNvPr>
          <p:cNvSpPr>
            <a:spLocks noGrp="1"/>
          </p:cNvSpPr>
          <p:nvPr>
            <p:ph type="body" sz="quarter" idx="11"/>
          </p:nvPr>
        </p:nvSpPr>
        <p:spPr/>
        <p:txBody>
          <a:bodyPr>
            <a:normAutofit/>
          </a:bodyPr>
          <a:lstStyle/>
          <a:p>
            <a:r>
              <a:rPr lang="en-AU" dirty="0"/>
              <a:t>Match each term to the closest explanation…</a:t>
            </a:r>
          </a:p>
        </p:txBody>
      </p:sp>
      <p:sp>
        <p:nvSpPr>
          <p:cNvPr id="13" name="Answer:  DTS Solution">
            <a:extLst>
              <a:ext uri="{FF2B5EF4-FFF2-40B4-BE49-F238E27FC236}">
                <a16:creationId xmlns="" xmlns:a16="http://schemas.microsoft.com/office/drawing/2014/main" id="{399EE711-BC00-4E9B-B6E4-656F92A32C97}"/>
              </a:ext>
            </a:extLst>
          </p:cNvPr>
          <p:cNvSpPr/>
          <p:nvPr/>
        </p:nvSpPr>
        <p:spPr>
          <a:xfrm flipH="1">
            <a:off x="9058808" y="5785529"/>
            <a:ext cx="2843008"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DTS Solution</a:t>
            </a:r>
          </a:p>
        </p:txBody>
      </p:sp>
      <p:sp>
        <p:nvSpPr>
          <p:cNvPr id="23" name="Answer: Performance Rqut">
            <a:extLst>
              <a:ext uri="{FF2B5EF4-FFF2-40B4-BE49-F238E27FC236}">
                <a16:creationId xmlns="" xmlns:a16="http://schemas.microsoft.com/office/drawing/2014/main" id="{AFABB218-4074-4F4D-B9E7-44C234492307}"/>
              </a:ext>
            </a:extLst>
          </p:cNvPr>
          <p:cNvSpPr/>
          <p:nvPr/>
        </p:nvSpPr>
        <p:spPr>
          <a:xfrm flipH="1">
            <a:off x="9060872" y="4842474"/>
            <a:ext cx="2843008"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Performance Requirement</a:t>
            </a:r>
          </a:p>
        </p:txBody>
      </p:sp>
      <p:sp>
        <p:nvSpPr>
          <p:cNvPr id="20" name="Answer: Perfomance Solution">
            <a:extLst>
              <a:ext uri="{FF2B5EF4-FFF2-40B4-BE49-F238E27FC236}">
                <a16:creationId xmlns="" xmlns:a16="http://schemas.microsoft.com/office/drawing/2014/main" id="{E3D60CDC-CE85-4AE7-8743-4B3ACC103A4F}"/>
              </a:ext>
            </a:extLst>
          </p:cNvPr>
          <p:cNvSpPr/>
          <p:nvPr/>
        </p:nvSpPr>
        <p:spPr>
          <a:xfrm flipH="1">
            <a:off x="9060872" y="2013312"/>
            <a:ext cx="2843008"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Performance Solution</a:t>
            </a:r>
          </a:p>
        </p:txBody>
      </p:sp>
      <p:sp>
        <p:nvSpPr>
          <p:cNvPr id="22" name="Answer: Compliance Solution">
            <a:extLst>
              <a:ext uri="{FF2B5EF4-FFF2-40B4-BE49-F238E27FC236}">
                <a16:creationId xmlns="" xmlns:a16="http://schemas.microsoft.com/office/drawing/2014/main" id="{852500D9-CF4D-47E0-B837-BE0575022635}"/>
              </a:ext>
            </a:extLst>
          </p:cNvPr>
          <p:cNvSpPr/>
          <p:nvPr/>
        </p:nvSpPr>
        <p:spPr>
          <a:xfrm flipH="1">
            <a:off x="9060872" y="3899420"/>
            <a:ext cx="2843008"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Compliance Solution</a:t>
            </a:r>
          </a:p>
        </p:txBody>
      </p:sp>
      <p:sp>
        <p:nvSpPr>
          <p:cNvPr id="21" name="Answer: Assessment Method">
            <a:extLst>
              <a:ext uri="{FF2B5EF4-FFF2-40B4-BE49-F238E27FC236}">
                <a16:creationId xmlns="" xmlns:a16="http://schemas.microsoft.com/office/drawing/2014/main" id="{CA8C8862-4010-4B81-8332-AF48A7A2BFC3}"/>
              </a:ext>
            </a:extLst>
          </p:cNvPr>
          <p:cNvSpPr/>
          <p:nvPr/>
        </p:nvSpPr>
        <p:spPr>
          <a:xfrm flipH="1">
            <a:off x="9060872" y="2956366"/>
            <a:ext cx="2843008"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Assessment Method</a:t>
            </a:r>
          </a:p>
        </p:txBody>
      </p:sp>
      <p:sp>
        <p:nvSpPr>
          <p:cNvPr id="14" name="Option 5">
            <a:extLst>
              <a:ext uri="{FF2B5EF4-FFF2-40B4-BE49-F238E27FC236}">
                <a16:creationId xmlns="" xmlns:a16="http://schemas.microsoft.com/office/drawing/2014/main" id="{5FD564F2-0FB5-4663-B942-4BB4A22B3228}"/>
              </a:ext>
            </a:extLst>
          </p:cNvPr>
          <p:cNvSpPr/>
          <p:nvPr/>
        </p:nvSpPr>
        <p:spPr>
          <a:xfrm>
            <a:off x="361407" y="5788314"/>
            <a:ext cx="5305102" cy="65532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A way of </a:t>
            </a:r>
            <a:r>
              <a:rPr lang="en-AU" dirty="0" smtClean="0"/>
              <a:t>demonstrating </a:t>
            </a:r>
            <a:r>
              <a:rPr lang="en-AU" dirty="0"/>
              <a:t>a solution meets the Performance Requirement/s</a:t>
            </a:r>
          </a:p>
        </p:txBody>
      </p:sp>
      <p:sp>
        <p:nvSpPr>
          <p:cNvPr id="15" name="Option 4">
            <a:extLst>
              <a:ext uri="{FF2B5EF4-FFF2-40B4-BE49-F238E27FC236}">
                <a16:creationId xmlns="" xmlns:a16="http://schemas.microsoft.com/office/drawing/2014/main" id="{F6B38621-B266-4FFB-9461-FE6014A39687}"/>
              </a:ext>
            </a:extLst>
          </p:cNvPr>
          <p:cNvSpPr/>
          <p:nvPr/>
        </p:nvSpPr>
        <p:spPr>
          <a:xfrm>
            <a:off x="361407" y="4847974"/>
            <a:ext cx="5305102" cy="65532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Any kind of approach to complying with the Performance Requirement/s</a:t>
            </a:r>
          </a:p>
        </p:txBody>
      </p:sp>
      <p:sp>
        <p:nvSpPr>
          <p:cNvPr id="16" name="Option 3">
            <a:extLst>
              <a:ext uri="{FF2B5EF4-FFF2-40B4-BE49-F238E27FC236}">
                <a16:creationId xmlns="" xmlns:a16="http://schemas.microsoft.com/office/drawing/2014/main" id="{C00250C7-FB02-454D-ADC7-A48C935638D0}"/>
              </a:ext>
            </a:extLst>
          </p:cNvPr>
          <p:cNvSpPr/>
          <p:nvPr/>
        </p:nvSpPr>
        <p:spPr>
          <a:xfrm>
            <a:off x="361407" y="2026960"/>
            <a:ext cx="5305102" cy="65532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A prescriptive approach that is deemed to meet a Performance Requirement</a:t>
            </a:r>
          </a:p>
        </p:txBody>
      </p:sp>
      <p:sp>
        <p:nvSpPr>
          <p:cNvPr id="17" name="Option 2">
            <a:extLst>
              <a:ext uri="{FF2B5EF4-FFF2-40B4-BE49-F238E27FC236}">
                <a16:creationId xmlns="" xmlns:a16="http://schemas.microsoft.com/office/drawing/2014/main" id="{4F297B1D-0374-436F-9517-313C6E475DED}"/>
              </a:ext>
            </a:extLst>
          </p:cNvPr>
          <p:cNvSpPr/>
          <p:nvPr/>
        </p:nvSpPr>
        <p:spPr>
          <a:xfrm>
            <a:off x="361407" y="2967298"/>
            <a:ext cx="5305102" cy="65532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The level to which a building, building element or plumbing element must perform to be compliant </a:t>
            </a:r>
          </a:p>
        </p:txBody>
      </p:sp>
      <p:sp>
        <p:nvSpPr>
          <p:cNvPr id="18" name="Option 1">
            <a:extLst>
              <a:ext uri="{FF2B5EF4-FFF2-40B4-BE49-F238E27FC236}">
                <a16:creationId xmlns="" xmlns:a16="http://schemas.microsoft.com/office/drawing/2014/main" id="{4A12CA4C-11DB-4EDB-8CDD-8E2BC879079E}"/>
              </a:ext>
            </a:extLst>
          </p:cNvPr>
          <p:cNvSpPr/>
          <p:nvPr/>
        </p:nvSpPr>
        <p:spPr>
          <a:xfrm>
            <a:off x="361407" y="3907636"/>
            <a:ext cx="5305102" cy="65532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A non-prescriptive approach to complying with a Performance Requirement</a:t>
            </a:r>
          </a:p>
        </p:txBody>
      </p:sp>
    </p:spTree>
    <p:custDataLst>
      <p:tags r:id="rId1"/>
    </p:custDataLst>
    <p:extLst>
      <p:ext uri="{BB962C8B-B14F-4D97-AF65-F5344CB8AC3E}">
        <p14:creationId xmlns:p14="http://schemas.microsoft.com/office/powerpoint/2010/main" val="4769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22 0.00024 L -0.30847 -0.54768 " pathEditMode="relative" rAng="0" ptsTypes="AA">
                                      <p:cBhvr>
                                        <p:cTn id="6" dur="2000" fill="hold"/>
                                        <p:tgtEl>
                                          <p:spTgt spid="13"/>
                                        </p:tgtEl>
                                        <p:attrNameLst>
                                          <p:attrName>ppt_x</p:attrName>
                                          <p:attrName>ppt_y</p:attrName>
                                        </p:attrNameLst>
                                      </p:cBhvr>
                                      <p:rCtr x="-15313" y="-2740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18 0.00209 L -0.30977 -0.27268 " pathEditMode="relative" rAng="0" ptsTypes="AA">
                                      <p:cBhvr>
                                        <p:cTn id="10" dur="2000" fill="hold"/>
                                        <p:tgtEl>
                                          <p:spTgt spid="23"/>
                                        </p:tgtEl>
                                        <p:attrNameLst>
                                          <p:attrName>ppt_x</p:attrName>
                                          <p:attrName>ppt_y</p:attrName>
                                        </p:attrNameLst>
                                      </p:cBhvr>
                                      <p:rCtr x="-15430" y="-1375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0833E-6 4.81481E-6 L -0.31094 0.27593 " pathEditMode="relative" rAng="0" ptsTypes="AA">
                                      <p:cBhvr>
                                        <p:cTn id="14" dur="2000" fill="hold"/>
                                        <p:tgtEl>
                                          <p:spTgt spid="20"/>
                                        </p:tgtEl>
                                        <p:attrNameLst>
                                          <p:attrName>ppt_x</p:attrName>
                                          <p:attrName>ppt_y</p:attrName>
                                        </p:attrNameLst>
                                      </p:cBhvr>
                                      <p:rCtr x="-15456" y="1377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70833E-6 2.96296E-6 L -0.30977 0.13889 " pathEditMode="relative" rAng="0" ptsTypes="AA">
                                      <p:cBhvr>
                                        <p:cTn id="18" dur="2000" fill="hold"/>
                                        <p:tgtEl>
                                          <p:spTgt spid="22"/>
                                        </p:tgtEl>
                                        <p:attrNameLst>
                                          <p:attrName>ppt_x</p:attrName>
                                          <p:attrName>ppt_y</p:attrName>
                                        </p:attrNameLst>
                                      </p:cBhvr>
                                      <p:rCtr x="-15404" y="7153"/>
                                    </p:animMotion>
                                  </p:childTnLst>
                                </p:cTn>
                              </p:par>
                            </p:childTnLst>
                          </p:cTn>
                        </p:par>
                        <p:par>
                          <p:cTn id="19" fill="hold">
                            <p:stCondLst>
                              <p:cond delay="2000"/>
                            </p:stCondLst>
                            <p:childTnLst>
                              <p:par>
                                <p:cTn id="20" presetID="42" presetClass="path" presetSubtype="0" accel="50000" decel="50000" fill="hold" grpId="0" nodeType="afterEffect">
                                  <p:stCondLst>
                                    <p:cond delay="0"/>
                                  </p:stCondLst>
                                  <p:childTnLst>
                                    <p:animMotion origin="layout" path="M 4.375E-6 -3.7037E-6 L -0.3086 0.41227 " pathEditMode="relative" rAng="0" ptsTypes="AA">
                                      <p:cBhvr>
                                        <p:cTn id="21" dur="2000" fill="hold"/>
                                        <p:tgtEl>
                                          <p:spTgt spid="21"/>
                                        </p:tgtEl>
                                        <p:attrNameLst>
                                          <p:attrName>ppt_x</p:attrName>
                                          <p:attrName>ppt_y</p:attrName>
                                        </p:attrNameLst>
                                      </p:cBhvr>
                                      <p:rCtr x="-15430" y="2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0" grpId="0" animBg="1"/>
      <p:bldP spid="22"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BF573799-6128-4785-81D2-CCB75A1E9210}"/>
              </a:ext>
            </a:extLst>
          </p:cNvPr>
          <p:cNvSpPr>
            <a:spLocks noGrp="1"/>
          </p:cNvSpPr>
          <p:nvPr>
            <p:ph type="body" sz="quarter" idx="11"/>
          </p:nvPr>
        </p:nvSpPr>
        <p:spPr/>
        <p:txBody>
          <a:bodyPr/>
          <a:lstStyle/>
          <a:p>
            <a:r>
              <a:rPr lang="en-AU" dirty="0"/>
              <a:t>Understanding Performance Requirements</a:t>
            </a:r>
          </a:p>
        </p:txBody>
      </p:sp>
      <p:sp>
        <p:nvSpPr>
          <p:cNvPr id="5" name="Button 1" descr="Question 1 button&#10;">
            <a:extLst>
              <a:ext uri="{FF2B5EF4-FFF2-40B4-BE49-F238E27FC236}">
                <a16:creationId xmlns="" xmlns:a16="http://schemas.microsoft.com/office/drawing/2014/main" id="{85451906-5EEC-475C-A84B-E339528D37F2}"/>
              </a:ext>
            </a:extLst>
          </p:cNvPr>
          <p:cNvSpPr/>
          <p:nvPr/>
        </p:nvSpPr>
        <p:spPr>
          <a:xfrm>
            <a:off x="376524" y="2036503"/>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Example 1</a:t>
            </a:r>
          </a:p>
        </p:txBody>
      </p:sp>
      <p:sp>
        <p:nvSpPr>
          <p:cNvPr id="6" name="Button 2" descr="Question 2 button">
            <a:extLst>
              <a:ext uri="{FF2B5EF4-FFF2-40B4-BE49-F238E27FC236}">
                <a16:creationId xmlns="" xmlns:a16="http://schemas.microsoft.com/office/drawing/2014/main" id="{22C60BF4-177B-45EE-8723-91C53122AA48}"/>
              </a:ext>
            </a:extLst>
          </p:cNvPr>
          <p:cNvSpPr/>
          <p:nvPr/>
        </p:nvSpPr>
        <p:spPr>
          <a:xfrm>
            <a:off x="376524" y="2817959"/>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Example 2</a:t>
            </a:r>
          </a:p>
        </p:txBody>
      </p:sp>
      <p:sp>
        <p:nvSpPr>
          <p:cNvPr id="7" name="Button 3" descr="Question 3 button">
            <a:extLst>
              <a:ext uri="{FF2B5EF4-FFF2-40B4-BE49-F238E27FC236}">
                <a16:creationId xmlns="" xmlns:a16="http://schemas.microsoft.com/office/drawing/2014/main" id="{0A34AE0D-BE4A-4AF6-A0E7-31AAD4B076C9}"/>
              </a:ext>
            </a:extLst>
          </p:cNvPr>
          <p:cNvSpPr/>
          <p:nvPr/>
        </p:nvSpPr>
        <p:spPr>
          <a:xfrm>
            <a:off x="376524" y="3599415"/>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Example 3</a:t>
            </a:r>
          </a:p>
        </p:txBody>
      </p:sp>
      <p:sp>
        <p:nvSpPr>
          <p:cNvPr id="8" name="Button 4" descr="Question 4 button">
            <a:extLst>
              <a:ext uri="{FF2B5EF4-FFF2-40B4-BE49-F238E27FC236}">
                <a16:creationId xmlns="" xmlns:a16="http://schemas.microsoft.com/office/drawing/2014/main" id="{5D50BF7B-C0BF-49D3-9703-4B352973F325}"/>
              </a:ext>
            </a:extLst>
          </p:cNvPr>
          <p:cNvSpPr/>
          <p:nvPr/>
        </p:nvSpPr>
        <p:spPr>
          <a:xfrm>
            <a:off x="376524" y="4380871"/>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Example 4</a:t>
            </a:r>
          </a:p>
        </p:txBody>
      </p:sp>
      <p:sp>
        <p:nvSpPr>
          <p:cNvPr id="9" name="Button 5" descr="Question 5 button">
            <a:extLst>
              <a:ext uri="{FF2B5EF4-FFF2-40B4-BE49-F238E27FC236}">
                <a16:creationId xmlns="" xmlns:a16="http://schemas.microsoft.com/office/drawing/2014/main" id="{C72732AA-5DEC-4111-933C-FA6BB9BD8D7F}"/>
              </a:ext>
            </a:extLst>
          </p:cNvPr>
          <p:cNvSpPr/>
          <p:nvPr/>
        </p:nvSpPr>
        <p:spPr>
          <a:xfrm>
            <a:off x="376524" y="5162327"/>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Example 5</a:t>
            </a:r>
          </a:p>
        </p:txBody>
      </p:sp>
      <p:sp>
        <p:nvSpPr>
          <p:cNvPr id="10" name="Button 6" descr="Question 6 button">
            <a:extLst>
              <a:ext uri="{FF2B5EF4-FFF2-40B4-BE49-F238E27FC236}">
                <a16:creationId xmlns="" xmlns:a16="http://schemas.microsoft.com/office/drawing/2014/main" id="{939CD3A7-0CD5-416C-A998-478F96220C94}"/>
              </a:ext>
            </a:extLst>
          </p:cNvPr>
          <p:cNvSpPr/>
          <p:nvPr/>
        </p:nvSpPr>
        <p:spPr>
          <a:xfrm>
            <a:off x="376524" y="5943783"/>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Example 6</a:t>
            </a:r>
          </a:p>
        </p:txBody>
      </p:sp>
      <p:cxnSp>
        <p:nvCxnSpPr>
          <p:cNvPr id="11" name="Dividing Line">
            <a:extLst>
              <a:ext uri="{FF2B5EF4-FFF2-40B4-BE49-F238E27FC236}">
                <a16:creationId xmlns="" xmlns:a16="http://schemas.microsoft.com/office/drawing/2014/main" id="{9D876125-8FD3-48E0-94D8-A7E7EC40DDF0}"/>
              </a:ext>
            </a:extLst>
          </p:cNvPr>
          <p:cNvCxnSpPr>
            <a:cxnSpLocks/>
          </p:cNvCxnSpPr>
          <p:nvPr/>
        </p:nvCxnSpPr>
        <p:spPr>
          <a:xfrm>
            <a:off x="3212016" y="2036503"/>
            <a:ext cx="0" cy="4604032"/>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pic>
        <p:nvPicPr>
          <p:cNvPr id="25" name="Example 1 Excerpt">
            <a:extLst>
              <a:ext uri="{FF2B5EF4-FFF2-40B4-BE49-F238E27FC236}">
                <a16:creationId xmlns="" xmlns:a16="http://schemas.microsoft.com/office/drawing/2014/main" id="{6374F740-6F3A-4584-A06C-BFD94AF69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990" y="2414598"/>
            <a:ext cx="8133749" cy="1585901"/>
          </a:xfrm>
          <a:prstGeom prst="rect">
            <a:avLst/>
          </a:prstGeom>
          <a:ln>
            <a:solidFill>
              <a:srgbClr val="004C97"/>
            </a:solidFill>
          </a:ln>
        </p:spPr>
      </p:pic>
      <p:pic>
        <p:nvPicPr>
          <p:cNvPr id="27" name="Example 2 Excerpt">
            <a:extLst>
              <a:ext uri="{FF2B5EF4-FFF2-40B4-BE49-F238E27FC236}">
                <a16:creationId xmlns="" xmlns:a16="http://schemas.microsoft.com/office/drawing/2014/main" id="{F98800E6-1DCF-4D84-8870-C5EE67D14D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9567" y="2405847"/>
            <a:ext cx="8210169" cy="1701449"/>
          </a:xfrm>
          <a:prstGeom prst="rect">
            <a:avLst/>
          </a:prstGeom>
          <a:ln>
            <a:solidFill>
              <a:srgbClr val="004C97"/>
            </a:solidFill>
          </a:ln>
        </p:spPr>
      </p:pic>
      <p:pic>
        <p:nvPicPr>
          <p:cNvPr id="34" name="Example 3 Excerpt">
            <a:extLst>
              <a:ext uri="{FF2B5EF4-FFF2-40B4-BE49-F238E27FC236}">
                <a16:creationId xmlns="" xmlns:a16="http://schemas.microsoft.com/office/drawing/2014/main" id="{6E1C2574-4500-48A7-B105-5B761FC0A3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9976" y="2411466"/>
            <a:ext cx="8215499" cy="2418063"/>
          </a:xfrm>
          <a:prstGeom prst="rect">
            <a:avLst/>
          </a:prstGeom>
          <a:ln>
            <a:solidFill>
              <a:srgbClr val="9E2A2B"/>
            </a:solidFill>
          </a:ln>
        </p:spPr>
      </p:pic>
      <p:pic>
        <p:nvPicPr>
          <p:cNvPr id="46" name="Example 4 Excerpt">
            <a:extLst>
              <a:ext uri="{FF2B5EF4-FFF2-40B4-BE49-F238E27FC236}">
                <a16:creationId xmlns="" xmlns:a16="http://schemas.microsoft.com/office/drawing/2014/main" id="{0362EE81-567A-4289-A6CD-C1745D403C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9683" y="2325556"/>
            <a:ext cx="6452461" cy="3179132"/>
          </a:xfrm>
          <a:prstGeom prst="rect">
            <a:avLst/>
          </a:prstGeom>
          <a:ln>
            <a:solidFill>
              <a:srgbClr val="9E2A2B"/>
            </a:solidFill>
          </a:ln>
        </p:spPr>
      </p:pic>
      <p:pic>
        <p:nvPicPr>
          <p:cNvPr id="55" name="Example 5 Excerpt">
            <a:extLst>
              <a:ext uri="{FF2B5EF4-FFF2-40B4-BE49-F238E27FC236}">
                <a16:creationId xmlns="" xmlns:a16="http://schemas.microsoft.com/office/drawing/2014/main" id="{46E2B6A3-7BD1-42CD-B68B-E53E5089BB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1795" y="2285032"/>
            <a:ext cx="8197784" cy="2512224"/>
          </a:xfrm>
          <a:prstGeom prst="rect">
            <a:avLst/>
          </a:prstGeom>
          <a:ln>
            <a:solidFill>
              <a:srgbClr val="034638"/>
            </a:solidFill>
          </a:ln>
        </p:spPr>
      </p:pic>
      <p:pic>
        <p:nvPicPr>
          <p:cNvPr id="57" name="Example 6 Excerpt">
            <a:extLst>
              <a:ext uri="{FF2B5EF4-FFF2-40B4-BE49-F238E27FC236}">
                <a16:creationId xmlns="" xmlns:a16="http://schemas.microsoft.com/office/drawing/2014/main" id="{52BE09D8-6742-4AB6-9577-01AB3540F8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0297" y="2384714"/>
            <a:ext cx="8237368" cy="1389844"/>
          </a:xfrm>
          <a:prstGeom prst="rect">
            <a:avLst/>
          </a:prstGeom>
          <a:ln>
            <a:solidFill>
              <a:srgbClr val="034638"/>
            </a:solidFill>
          </a:ln>
        </p:spPr>
      </p:pic>
      <p:sp>
        <p:nvSpPr>
          <p:cNvPr id="18" name="Answer 1">
            <a:extLst>
              <a:ext uri="{FF2B5EF4-FFF2-40B4-BE49-F238E27FC236}">
                <a16:creationId xmlns="" xmlns:a16="http://schemas.microsoft.com/office/drawing/2014/main" id="{9BACA408-1ADA-46D0-B2BE-79BA51E62999}"/>
              </a:ext>
            </a:extLst>
          </p:cNvPr>
          <p:cNvSpPr txBox="1">
            <a:spLocks/>
          </p:cNvSpPr>
          <p:nvPr/>
        </p:nvSpPr>
        <p:spPr>
          <a:xfrm>
            <a:off x="3589200" y="4735285"/>
            <a:ext cx="8233200" cy="1830161"/>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defRPr/>
            </a:pPr>
            <a:r>
              <a:rPr lang="en-AU" sz="1800" dirty="0"/>
              <a:t>Part </a:t>
            </a:r>
            <a:r>
              <a:rPr lang="en-AU" sz="1800" dirty="0" smtClean="0"/>
              <a:t>F4 </a:t>
            </a:r>
            <a:r>
              <a:rPr lang="en-AU" sz="1800" dirty="0"/>
              <a:t>Sanitary and other facilities</a:t>
            </a:r>
          </a:p>
          <a:p>
            <a:pPr marL="171450" indent="-171450">
              <a:buFont typeface="Arial" panose="020B0604020202020204" pitchFamily="34" charset="0"/>
              <a:buChar char="•"/>
              <a:defRPr/>
            </a:pPr>
            <a:r>
              <a:rPr lang="en-AU" sz="1800" dirty="0"/>
              <a:t>Access the compartment to remove an unconscious person</a:t>
            </a:r>
          </a:p>
          <a:p>
            <a:pPr marL="171450" indent="-171450">
              <a:buFont typeface="Arial" panose="020B0604020202020204" pitchFamily="34" charset="0"/>
              <a:buChar char="•"/>
              <a:defRPr/>
            </a:pPr>
            <a:r>
              <a:rPr lang="en-AU" sz="1800" dirty="0"/>
              <a:t>One of 6</a:t>
            </a:r>
            <a:r>
              <a:rPr lang="en-AU" sz="1800" dirty="0" smtClean="0"/>
              <a:t> </a:t>
            </a:r>
            <a:r>
              <a:rPr lang="en-AU" sz="1800" dirty="0"/>
              <a:t>Performance Requirements in this Part</a:t>
            </a:r>
          </a:p>
          <a:p>
            <a:pPr marL="171450" indent="-171450">
              <a:buFont typeface="Arial" panose="020B0604020202020204" pitchFamily="34" charset="0"/>
              <a:buChar char="•"/>
              <a:defRPr/>
            </a:pPr>
            <a:r>
              <a:rPr lang="en-AU" sz="1800" dirty="0"/>
              <a:t>Qualitative – “with sufficient space or other means”</a:t>
            </a:r>
          </a:p>
        </p:txBody>
      </p:sp>
      <p:sp>
        <p:nvSpPr>
          <p:cNvPr id="19" name="Answer 2">
            <a:extLst>
              <a:ext uri="{FF2B5EF4-FFF2-40B4-BE49-F238E27FC236}">
                <a16:creationId xmlns="" xmlns:a16="http://schemas.microsoft.com/office/drawing/2014/main" id="{0FDDA2A4-AEC9-4492-A93D-7C8A2669D4FD}"/>
              </a:ext>
            </a:extLst>
          </p:cNvPr>
          <p:cNvSpPr txBox="1">
            <a:spLocks/>
          </p:cNvSpPr>
          <p:nvPr/>
        </p:nvSpPr>
        <p:spPr>
          <a:xfrm>
            <a:off x="3589201" y="4825761"/>
            <a:ext cx="8270290" cy="1788648"/>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1600" dirty="0"/>
              <a:t>Section </a:t>
            </a:r>
            <a:r>
              <a:rPr lang="en-AU" sz="1600" dirty="0" smtClean="0"/>
              <a:t>B Structural</a:t>
            </a:r>
            <a:endParaRPr lang="en-AU" sz="1600" dirty="0"/>
          </a:p>
          <a:p>
            <a:pPr marL="171450" lvl="0" indent="-171450">
              <a:buFont typeface="Arial" panose="020B0604020202020204" pitchFamily="34" charset="0"/>
              <a:buChar char="•"/>
              <a:defRPr/>
            </a:pPr>
            <a:r>
              <a:rPr lang="en-AU" sz="1600" dirty="0" smtClean="0"/>
              <a:t>Design of glass at risk of impact from a person is sufficiently safe</a:t>
            </a:r>
            <a:endParaRPr lang="en-AU" sz="1600" dirty="0"/>
          </a:p>
          <a:p>
            <a:pPr marL="171450" lvl="0" indent="-171450">
              <a:buFont typeface="Arial" panose="020B0604020202020204" pitchFamily="34" charset="0"/>
              <a:buChar char="•"/>
              <a:defRPr/>
            </a:pPr>
            <a:r>
              <a:rPr lang="en-AU" sz="1600" dirty="0" smtClean="0"/>
              <a:t>One of 4 </a:t>
            </a:r>
            <a:r>
              <a:rPr lang="en-AU" sz="1600" dirty="0"/>
              <a:t>Performance </a:t>
            </a:r>
            <a:r>
              <a:rPr lang="en-AU" sz="1600" dirty="0" smtClean="0"/>
              <a:t>Requirements </a:t>
            </a:r>
            <a:r>
              <a:rPr lang="en-AU" sz="1600" dirty="0"/>
              <a:t>in this </a:t>
            </a:r>
            <a:r>
              <a:rPr lang="en-AU" sz="1600" dirty="0" smtClean="0"/>
              <a:t>Section</a:t>
            </a:r>
          </a:p>
          <a:p>
            <a:pPr marL="171450" lvl="0" indent="-171450">
              <a:buFont typeface="Arial" panose="020B0604020202020204" pitchFamily="34" charset="0"/>
              <a:buChar char="•"/>
              <a:defRPr/>
            </a:pPr>
            <a:r>
              <a:rPr lang="en-AU" sz="1600" dirty="0" smtClean="0"/>
              <a:t>Qualitative </a:t>
            </a:r>
            <a:r>
              <a:rPr lang="en-AU" sz="1600" dirty="0"/>
              <a:t>– </a:t>
            </a:r>
            <a:r>
              <a:rPr lang="en-AU" sz="1600" dirty="0" smtClean="0"/>
              <a:t>“not likely to cause”, “reasonably foreseeable”, “reduce the likelihood”</a:t>
            </a:r>
            <a:endParaRPr lang="en-AU" sz="1600" dirty="0"/>
          </a:p>
          <a:p>
            <a:pPr marL="171450" lvl="0" indent="-171450">
              <a:buFont typeface="Arial" panose="020B0604020202020204" pitchFamily="34" charset="0"/>
              <a:buChar char="•"/>
              <a:defRPr/>
            </a:pPr>
            <a:r>
              <a:rPr lang="en-AU" sz="1600" dirty="0" smtClean="0"/>
              <a:t>3 points of consideration for design of glass at risk of human impact</a:t>
            </a:r>
            <a:endParaRPr lang="en-AU" sz="1200" dirty="0"/>
          </a:p>
        </p:txBody>
      </p:sp>
      <p:sp>
        <p:nvSpPr>
          <p:cNvPr id="20" name="Answer 3">
            <a:extLst>
              <a:ext uri="{FF2B5EF4-FFF2-40B4-BE49-F238E27FC236}">
                <a16:creationId xmlns="" xmlns:a16="http://schemas.microsoft.com/office/drawing/2014/main" id="{F25C9FF6-3D6F-4A0C-8913-69ADDB1CB987}"/>
              </a:ext>
            </a:extLst>
          </p:cNvPr>
          <p:cNvSpPr txBox="1">
            <a:spLocks/>
          </p:cNvSpPr>
          <p:nvPr/>
        </p:nvSpPr>
        <p:spPr>
          <a:xfrm>
            <a:off x="3589201" y="4992905"/>
            <a:ext cx="8226275" cy="1574354"/>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1600" dirty="0" smtClean="0"/>
              <a:t>Part H7 Ancillary </a:t>
            </a:r>
            <a:r>
              <a:rPr lang="en-AU" sz="1600" dirty="0"/>
              <a:t>provisions and additional construction requirements</a:t>
            </a:r>
          </a:p>
          <a:p>
            <a:pPr marL="171450" lvl="0" indent="-171450">
              <a:buFont typeface="Arial" panose="020B0604020202020204" pitchFamily="34" charset="0"/>
              <a:buChar char="•"/>
              <a:defRPr/>
            </a:pPr>
            <a:r>
              <a:rPr lang="en-AU" sz="1600" dirty="0"/>
              <a:t>Design and construct Class 1 buildings and associated structures to reduce the risk of ignition during a bushfire </a:t>
            </a:r>
          </a:p>
          <a:p>
            <a:pPr marL="171450" lvl="0" indent="-171450">
              <a:buFont typeface="Arial" panose="020B0604020202020204" pitchFamily="34" charset="0"/>
              <a:buChar char="•"/>
              <a:defRPr/>
            </a:pPr>
            <a:r>
              <a:rPr lang="en-AU" sz="1600" dirty="0" smtClean="0"/>
              <a:t>Quantitative – “… with annual probability of exceedance not greater than 1:50 years…”</a:t>
            </a:r>
            <a:endParaRPr lang="en-AU" sz="1600" dirty="0"/>
          </a:p>
        </p:txBody>
      </p:sp>
      <p:sp>
        <p:nvSpPr>
          <p:cNvPr id="21" name="Answer 4">
            <a:extLst>
              <a:ext uri="{FF2B5EF4-FFF2-40B4-BE49-F238E27FC236}">
                <a16:creationId xmlns="" xmlns:a16="http://schemas.microsoft.com/office/drawing/2014/main" id="{08DD29FF-8557-4C1E-94B4-AA962899E9DA}"/>
              </a:ext>
            </a:extLst>
          </p:cNvPr>
          <p:cNvSpPr txBox="1">
            <a:spLocks/>
          </p:cNvSpPr>
          <p:nvPr/>
        </p:nvSpPr>
        <p:spPr>
          <a:xfrm>
            <a:off x="3589197" y="5623560"/>
            <a:ext cx="8233199" cy="1056362"/>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1600" dirty="0" smtClean="0"/>
              <a:t>Part H2 Damp </a:t>
            </a:r>
            <a:r>
              <a:rPr lang="en-AU" sz="1600" dirty="0"/>
              <a:t>and weatherproofing</a:t>
            </a:r>
          </a:p>
          <a:p>
            <a:pPr marL="171450" lvl="0" indent="-171450">
              <a:buFont typeface="Arial" panose="020B0604020202020204" pitchFamily="34" charset="0"/>
              <a:buChar char="•"/>
              <a:defRPr/>
            </a:pPr>
            <a:r>
              <a:rPr lang="en-AU" sz="1600" dirty="0" smtClean="0"/>
              <a:t>Limited </a:t>
            </a:r>
            <a:r>
              <a:rPr lang="en-AU" sz="1600" dirty="0"/>
              <a:t>– doesn’t apply to some Class 10 buildings</a:t>
            </a:r>
          </a:p>
          <a:p>
            <a:pPr marL="171450" lvl="0" indent="-171450">
              <a:buFont typeface="Arial" panose="020B0604020202020204" pitchFamily="34" charset="0"/>
              <a:buChar char="•"/>
              <a:defRPr/>
            </a:pPr>
            <a:r>
              <a:rPr lang="en-AU" sz="1600" dirty="0"/>
              <a:t>Quantitative – </a:t>
            </a:r>
            <a:r>
              <a:rPr lang="en-AU" sz="1600" dirty="0" smtClean="0"/>
              <a:t>annual exceedance probability of 5% (or 1%)</a:t>
            </a:r>
            <a:endParaRPr lang="en-AU" sz="1600" dirty="0"/>
          </a:p>
        </p:txBody>
      </p:sp>
      <p:sp>
        <p:nvSpPr>
          <p:cNvPr id="22" name="Answer 5">
            <a:extLst>
              <a:ext uri="{FF2B5EF4-FFF2-40B4-BE49-F238E27FC236}">
                <a16:creationId xmlns="" xmlns:a16="http://schemas.microsoft.com/office/drawing/2014/main" id="{C771E826-0465-4D27-A6F0-5236A8D7C7D9}"/>
              </a:ext>
            </a:extLst>
          </p:cNvPr>
          <p:cNvSpPr txBox="1">
            <a:spLocks/>
          </p:cNvSpPr>
          <p:nvPr/>
        </p:nvSpPr>
        <p:spPr>
          <a:xfrm>
            <a:off x="3571795" y="4882896"/>
            <a:ext cx="8227149" cy="1743075"/>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1600" dirty="0" smtClean="0"/>
              <a:t>Part B1 Cold </a:t>
            </a:r>
            <a:r>
              <a:rPr lang="en-AU" sz="1600" dirty="0"/>
              <a:t>water services</a:t>
            </a:r>
          </a:p>
          <a:p>
            <a:pPr marL="171450" lvl="0" indent="-171450">
              <a:buFont typeface="Arial" panose="020B0604020202020204" pitchFamily="34" charset="0"/>
              <a:buChar char="•"/>
              <a:defRPr/>
            </a:pPr>
            <a:r>
              <a:rPr lang="en-AU" sz="1600" dirty="0"/>
              <a:t>Cold water supplied to a building must be connected to a supply that delivers water </a:t>
            </a:r>
            <a:r>
              <a:rPr lang="en-AU" sz="1600" dirty="0" smtClean="0"/>
              <a:t>suitable </a:t>
            </a:r>
            <a:r>
              <a:rPr lang="en-AU" sz="1600" dirty="0"/>
              <a:t>for drinking</a:t>
            </a:r>
          </a:p>
          <a:p>
            <a:pPr marL="171450" lvl="0" indent="-171450">
              <a:buFont typeface="Arial" panose="020B0604020202020204" pitchFamily="34" charset="0"/>
              <a:buChar char="•"/>
              <a:defRPr/>
            </a:pPr>
            <a:r>
              <a:rPr lang="en-AU" sz="1600" dirty="0"/>
              <a:t>One </a:t>
            </a:r>
            <a:r>
              <a:rPr lang="en-AU" sz="1600" dirty="0" smtClean="0"/>
              <a:t>of 6 </a:t>
            </a:r>
            <a:r>
              <a:rPr lang="en-AU" sz="1600" dirty="0"/>
              <a:t>Performance Requirements in this Part</a:t>
            </a:r>
          </a:p>
          <a:p>
            <a:pPr marL="171450" lvl="0" indent="-171450">
              <a:buFont typeface="Arial" panose="020B0604020202020204" pitchFamily="34" charset="0"/>
              <a:buChar char="•"/>
              <a:defRPr/>
            </a:pPr>
            <a:r>
              <a:rPr lang="en-AU" sz="1600" dirty="0"/>
              <a:t>Limited application to water supplied for eating, drinking, food preparation, dishwashing and personal care</a:t>
            </a:r>
          </a:p>
        </p:txBody>
      </p:sp>
      <p:sp>
        <p:nvSpPr>
          <p:cNvPr id="23" name="Answer 6">
            <a:extLst>
              <a:ext uri="{FF2B5EF4-FFF2-40B4-BE49-F238E27FC236}">
                <a16:creationId xmlns="" xmlns:a16="http://schemas.microsoft.com/office/drawing/2014/main" id="{4196829B-5406-404F-A507-5A4030AC4BCE}"/>
              </a:ext>
            </a:extLst>
          </p:cNvPr>
          <p:cNvSpPr txBox="1">
            <a:spLocks/>
          </p:cNvSpPr>
          <p:nvPr/>
        </p:nvSpPr>
        <p:spPr>
          <a:xfrm>
            <a:off x="3589201" y="4380870"/>
            <a:ext cx="8226276" cy="2184577"/>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1800" dirty="0" smtClean="0"/>
              <a:t>Part </a:t>
            </a:r>
            <a:r>
              <a:rPr lang="en-AU" sz="1800" dirty="0"/>
              <a:t>E1 Facilities</a:t>
            </a:r>
          </a:p>
          <a:p>
            <a:pPr marL="171450" lvl="0" indent="-171450">
              <a:buFont typeface="Arial" panose="020B0604020202020204" pitchFamily="34" charset="0"/>
              <a:buChar char="•"/>
              <a:defRPr/>
            </a:pPr>
            <a:r>
              <a:rPr lang="en-AU" sz="1800" dirty="0"/>
              <a:t>Taps and other controls must have features that allow them to be used by people with a disability</a:t>
            </a:r>
          </a:p>
          <a:p>
            <a:pPr marL="171450" lvl="0" indent="-171450">
              <a:buFont typeface="Arial" panose="020B0604020202020204" pitchFamily="34" charset="0"/>
              <a:buChar char="•"/>
              <a:defRPr/>
            </a:pPr>
            <a:r>
              <a:rPr lang="en-AU" sz="1800" dirty="0"/>
              <a:t>Single Performance Requirement in this Part</a:t>
            </a:r>
          </a:p>
          <a:p>
            <a:pPr marL="171450" lvl="0" indent="-171450">
              <a:buFont typeface="Arial" panose="020B0604020202020204" pitchFamily="34" charset="0"/>
              <a:buChar char="•"/>
              <a:defRPr/>
            </a:pPr>
            <a:r>
              <a:rPr lang="en-AU" sz="1800" dirty="0"/>
              <a:t>Qualitative – “suitable for use”</a:t>
            </a:r>
          </a:p>
        </p:txBody>
      </p:sp>
      <p:sp>
        <p:nvSpPr>
          <p:cNvPr id="26" name="NCC Volume One title">
            <a:extLst>
              <a:ext uri="{FF2B5EF4-FFF2-40B4-BE49-F238E27FC236}">
                <a16:creationId xmlns="" xmlns:a16="http://schemas.microsoft.com/office/drawing/2014/main" id="{FE305C35-8F25-42F3-A34C-0FAA93E4935B}"/>
              </a:ext>
            </a:extLst>
          </p:cNvPr>
          <p:cNvSpPr txBox="1"/>
          <p:nvPr/>
        </p:nvSpPr>
        <p:spPr>
          <a:xfrm>
            <a:off x="6375400" y="1945342"/>
            <a:ext cx="2380513" cy="369332"/>
          </a:xfrm>
          <a:prstGeom prst="rect">
            <a:avLst/>
          </a:prstGeom>
          <a:noFill/>
        </p:spPr>
        <p:txBody>
          <a:bodyPr wrap="square" rtlCol="0">
            <a:spAutoFit/>
          </a:bodyPr>
          <a:lstStyle/>
          <a:p>
            <a:r>
              <a:rPr lang="en-AU" b="1" dirty="0">
                <a:solidFill>
                  <a:srgbClr val="004C97"/>
                </a:solidFill>
              </a:rPr>
              <a:t>NCC Volume One</a:t>
            </a:r>
          </a:p>
        </p:txBody>
      </p:sp>
      <p:sp>
        <p:nvSpPr>
          <p:cNvPr id="35" name="NCC Volume Two title">
            <a:extLst>
              <a:ext uri="{FF2B5EF4-FFF2-40B4-BE49-F238E27FC236}">
                <a16:creationId xmlns="" xmlns:a16="http://schemas.microsoft.com/office/drawing/2014/main" id="{E8D2BFD1-DF99-45AB-BEB5-5318D359F2ED}"/>
              </a:ext>
            </a:extLst>
          </p:cNvPr>
          <p:cNvSpPr txBox="1"/>
          <p:nvPr/>
        </p:nvSpPr>
        <p:spPr>
          <a:xfrm>
            <a:off x="6375396" y="1956224"/>
            <a:ext cx="2380513" cy="369332"/>
          </a:xfrm>
          <a:prstGeom prst="rect">
            <a:avLst/>
          </a:prstGeom>
          <a:noFill/>
        </p:spPr>
        <p:txBody>
          <a:bodyPr wrap="square" rtlCol="0">
            <a:spAutoFit/>
          </a:bodyPr>
          <a:lstStyle/>
          <a:p>
            <a:r>
              <a:rPr lang="en-AU" b="1" dirty="0">
                <a:solidFill>
                  <a:srgbClr val="9E2A2B"/>
                </a:solidFill>
              </a:rPr>
              <a:t>NCC Volume Two</a:t>
            </a:r>
          </a:p>
        </p:txBody>
      </p:sp>
      <p:sp>
        <p:nvSpPr>
          <p:cNvPr id="58" name="NCC Volume Three title">
            <a:extLst>
              <a:ext uri="{FF2B5EF4-FFF2-40B4-BE49-F238E27FC236}">
                <a16:creationId xmlns="" xmlns:a16="http://schemas.microsoft.com/office/drawing/2014/main" id="{144E8367-CA54-4D4D-806A-0FEED50ED4BB}"/>
              </a:ext>
            </a:extLst>
          </p:cNvPr>
          <p:cNvSpPr txBox="1"/>
          <p:nvPr/>
        </p:nvSpPr>
        <p:spPr>
          <a:xfrm>
            <a:off x="6375396" y="1956224"/>
            <a:ext cx="2380513" cy="369332"/>
          </a:xfrm>
          <a:prstGeom prst="rect">
            <a:avLst/>
          </a:prstGeom>
          <a:noFill/>
        </p:spPr>
        <p:txBody>
          <a:bodyPr wrap="square" rtlCol="0">
            <a:spAutoFit/>
          </a:bodyPr>
          <a:lstStyle/>
          <a:p>
            <a:r>
              <a:rPr lang="en-AU" b="1" dirty="0">
                <a:solidFill>
                  <a:srgbClr val="034638"/>
                </a:solidFill>
              </a:rPr>
              <a:t>NCC Volume Three</a:t>
            </a:r>
          </a:p>
        </p:txBody>
      </p:sp>
      <p:cxnSp>
        <p:nvCxnSpPr>
          <p:cNvPr id="12" name="Example 1 underline">
            <a:extLst>
              <a:ext uri="{FF2B5EF4-FFF2-40B4-BE49-F238E27FC236}">
                <a16:creationId xmlns="" xmlns:a16="http://schemas.microsoft.com/office/drawing/2014/main" id="{29D5C5B9-0A60-4D06-813D-165CA8102F43}"/>
              </a:ext>
            </a:extLst>
          </p:cNvPr>
          <p:cNvCxnSpPr/>
          <p:nvPr/>
        </p:nvCxnSpPr>
        <p:spPr>
          <a:xfrm>
            <a:off x="6731451" y="3682110"/>
            <a:ext cx="2376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Example 2 underline">
            <a:extLst>
              <a:ext uri="{FF2B5EF4-FFF2-40B4-BE49-F238E27FC236}">
                <a16:creationId xmlns="" xmlns:a16="http://schemas.microsoft.com/office/drawing/2014/main" id="{AD81376B-6D4D-408B-A093-77663A4F336C}"/>
              </a:ext>
            </a:extLst>
          </p:cNvPr>
          <p:cNvCxnSpPr>
            <a:cxnSpLocks/>
          </p:cNvCxnSpPr>
          <p:nvPr/>
        </p:nvCxnSpPr>
        <p:spPr>
          <a:xfrm>
            <a:off x="7398327" y="3545840"/>
            <a:ext cx="119846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Example 3 underline 1">
            <a:extLst>
              <a:ext uri="{FF2B5EF4-FFF2-40B4-BE49-F238E27FC236}">
                <a16:creationId xmlns="" xmlns:a16="http://schemas.microsoft.com/office/drawing/2014/main" id="{286195F7-8CE2-4D6B-85E3-9EC05AA4C1B9}"/>
              </a:ext>
            </a:extLst>
          </p:cNvPr>
          <p:cNvCxnSpPr>
            <a:cxnSpLocks/>
          </p:cNvCxnSpPr>
          <p:nvPr/>
        </p:nvCxnSpPr>
        <p:spPr>
          <a:xfrm>
            <a:off x="9789160" y="3282696"/>
            <a:ext cx="1945212"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Example 3 underline 2">
            <a:extLst>
              <a:ext uri="{FF2B5EF4-FFF2-40B4-BE49-F238E27FC236}">
                <a16:creationId xmlns="" xmlns:a16="http://schemas.microsoft.com/office/drawing/2014/main" id="{ED3C5547-D36E-4250-8A2E-DAC1331C19AA}"/>
              </a:ext>
            </a:extLst>
          </p:cNvPr>
          <p:cNvCxnSpPr>
            <a:cxnSpLocks/>
          </p:cNvCxnSpPr>
          <p:nvPr/>
        </p:nvCxnSpPr>
        <p:spPr>
          <a:xfrm>
            <a:off x="3879850" y="3282696"/>
            <a:ext cx="104876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Example 3 underline 3">
            <a:extLst>
              <a:ext uri="{FF2B5EF4-FFF2-40B4-BE49-F238E27FC236}">
                <a16:creationId xmlns="" xmlns:a16="http://schemas.microsoft.com/office/drawing/2014/main" id="{D3617A68-A854-457D-A2DD-ED2C1C4DBAE3}"/>
              </a:ext>
            </a:extLst>
          </p:cNvPr>
          <p:cNvCxnSpPr>
            <a:cxnSpLocks/>
          </p:cNvCxnSpPr>
          <p:nvPr/>
        </p:nvCxnSpPr>
        <p:spPr>
          <a:xfrm>
            <a:off x="5292636" y="3282696"/>
            <a:ext cx="125446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Example 3 underline 4">
            <a:extLst>
              <a:ext uri="{FF2B5EF4-FFF2-40B4-BE49-F238E27FC236}">
                <a16:creationId xmlns="" xmlns:a16="http://schemas.microsoft.com/office/drawing/2014/main" id="{30EF388A-B134-49C6-87BD-E7C71E59302D}"/>
              </a:ext>
            </a:extLst>
          </p:cNvPr>
          <p:cNvCxnSpPr>
            <a:cxnSpLocks/>
          </p:cNvCxnSpPr>
          <p:nvPr/>
        </p:nvCxnSpPr>
        <p:spPr>
          <a:xfrm flipV="1">
            <a:off x="7691997" y="3730034"/>
            <a:ext cx="3977235" cy="29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Example 3 underline 5">
            <a:extLst>
              <a:ext uri="{FF2B5EF4-FFF2-40B4-BE49-F238E27FC236}">
                <a16:creationId xmlns="" xmlns:a16="http://schemas.microsoft.com/office/drawing/2014/main" id="{286195F7-8CE2-4D6B-85E3-9EC05AA4C1B9}"/>
              </a:ext>
            </a:extLst>
          </p:cNvPr>
          <p:cNvCxnSpPr>
            <a:cxnSpLocks/>
          </p:cNvCxnSpPr>
          <p:nvPr/>
        </p:nvCxnSpPr>
        <p:spPr>
          <a:xfrm>
            <a:off x="3769360" y="3486082"/>
            <a:ext cx="127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Example 4 underline 1">
            <a:extLst>
              <a:ext uri="{FF2B5EF4-FFF2-40B4-BE49-F238E27FC236}">
                <a16:creationId xmlns="" xmlns:a16="http://schemas.microsoft.com/office/drawing/2014/main" id="{6D6F3691-5721-4228-A269-7B54A51924A5}"/>
              </a:ext>
            </a:extLst>
          </p:cNvPr>
          <p:cNvCxnSpPr>
            <a:cxnSpLocks/>
          </p:cNvCxnSpPr>
          <p:nvPr/>
        </p:nvCxnSpPr>
        <p:spPr>
          <a:xfrm flipV="1">
            <a:off x="7389340" y="3015049"/>
            <a:ext cx="1998265" cy="35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Example 4 underline 2">
            <a:extLst>
              <a:ext uri="{FF2B5EF4-FFF2-40B4-BE49-F238E27FC236}">
                <a16:creationId xmlns="" xmlns:a16="http://schemas.microsoft.com/office/drawing/2014/main" id="{E4B8ACF9-A35D-47C3-852D-AB73A6DC1C29}"/>
              </a:ext>
            </a:extLst>
          </p:cNvPr>
          <p:cNvCxnSpPr>
            <a:cxnSpLocks/>
          </p:cNvCxnSpPr>
          <p:nvPr/>
        </p:nvCxnSpPr>
        <p:spPr>
          <a:xfrm flipV="1">
            <a:off x="7279895" y="3517778"/>
            <a:ext cx="1910002" cy="70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Example 4 underline 3">
            <a:extLst>
              <a:ext uri="{FF2B5EF4-FFF2-40B4-BE49-F238E27FC236}">
                <a16:creationId xmlns="" xmlns:a16="http://schemas.microsoft.com/office/drawing/2014/main" id="{E4B8ACF9-A35D-47C3-852D-AB73A6DC1C29}"/>
              </a:ext>
            </a:extLst>
          </p:cNvPr>
          <p:cNvCxnSpPr>
            <a:cxnSpLocks/>
          </p:cNvCxnSpPr>
          <p:nvPr/>
        </p:nvCxnSpPr>
        <p:spPr>
          <a:xfrm flipV="1">
            <a:off x="9189897" y="3723757"/>
            <a:ext cx="1586053" cy="70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1" name="Example 4 Arrow Limitation">
            <a:extLst>
              <a:ext uri="{FF2B5EF4-FFF2-40B4-BE49-F238E27FC236}">
                <a16:creationId xmlns="" xmlns:a16="http://schemas.microsoft.com/office/drawing/2014/main" id="{6E14122E-EB9E-47AE-9DEE-26415BC35212}"/>
              </a:ext>
            </a:extLst>
          </p:cNvPr>
          <p:cNvSpPr/>
          <p:nvPr/>
        </p:nvSpPr>
        <p:spPr>
          <a:xfrm>
            <a:off x="4194810" y="4834891"/>
            <a:ext cx="190426" cy="284226"/>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1" name="Example 4 underline 4">
            <a:extLst>
              <a:ext uri="{FF2B5EF4-FFF2-40B4-BE49-F238E27FC236}">
                <a16:creationId xmlns="" xmlns:a16="http://schemas.microsoft.com/office/drawing/2014/main" id="{E4B8ACF9-A35D-47C3-852D-AB73A6DC1C29}"/>
              </a:ext>
            </a:extLst>
          </p:cNvPr>
          <p:cNvCxnSpPr>
            <a:cxnSpLocks/>
          </p:cNvCxnSpPr>
          <p:nvPr/>
        </p:nvCxnSpPr>
        <p:spPr>
          <a:xfrm flipV="1">
            <a:off x="5022780" y="4062483"/>
            <a:ext cx="177017" cy="42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Example 4 underline 5">
            <a:extLst>
              <a:ext uri="{FF2B5EF4-FFF2-40B4-BE49-F238E27FC236}">
                <a16:creationId xmlns="" xmlns:a16="http://schemas.microsoft.com/office/drawing/2014/main" id="{E4B8ACF9-A35D-47C3-852D-AB73A6DC1C29}"/>
              </a:ext>
            </a:extLst>
          </p:cNvPr>
          <p:cNvCxnSpPr>
            <a:cxnSpLocks/>
          </p:cNvCxnSpPr>
          <p:nvPr/>
        </p:nvCxnSpPr>
        <p:spPr>
          <a:xfrm flipV="1">
            <a:off x="5022779" y="4659091"/>
            <a:ext cx="177017" cy="42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0" name="Example 5 Arrow Application">
            <a:extLst>
              <a:ext uri="{FF2B5EF4-FFF2-40B4-BE49-F238E27FC236}">
                <a16:creationId xmlns="" xmlns:a16="http://schemas.microsoft.com/office/drawing/2014/main" id="{A7A1AE58-CC5E-4608-9C84-87370333FFBC}"/>
              </a:ext>
            </a:extLst>
          </p:cNvPr>
          <p:cNvSpPr/>
          <p:nvPr/>
        </p:nvSpPr>
        <p:spPr>
          <a:xfrm>
            <a:off x="3360420" y="3529330"/>
            <a:ext cx="166928" cy="246990"/>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1" name="Example 6 underline 1">
            <a:extLst>
              <a:ext uri="{FF2B5EF4-FFF2-40B4-BE49-F238E27FC236}">
                <a16:creationId xmlns="" xmlns:a16="http://schemas.microsoft.com/office/drawing/2014/main" id="{7DF25AB6-9A22-4BEA-BA28-9D300D89433C}"/>
              </a:ext>
            </a:extLst>
          </p:cNvPr>
          <p:cNvCxnSpPr>
            <a:cxnSpLocks/>
          </p:cNvCxnSpPr>
          <p:nvPr/>
        </p:nvCxnSpPr>
        <p:spPr>
          <a:xfrm>
            <a:off x="3678197" y="3583253"/>
            <a:ext cx="1008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00350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par>
                          <p:cTn id="27" fill="hold">
                            <p:stCondLst>
                              <p:cond delay="500"/>
                            </p:stCondLst>
                            <p:childTnLst>
                              <p:par>
                                <p:cTn id="28" presetID="9" presetClass="exit" presetSubtype="0" fill="hold" grpId="1" nodeType="afterEffect">
                                  <p:stCondLst>
                                    <p:cond delay="0"/>
                                  </p:stCondLst>
                                  <p:childTnLst>
                                    <p:animEffect transition="out" filter="dissolve">
                                      <p:cBhvr>
                                        <p:cTn id="29" dur="250"/>
                                        <p:tgtEl>
                                          <p:spTgt spid="18"/>
                                        </p:tgtEl>
                                      </p:cBhvr>
                                    </p:animEffect>
                                    <p:set>
                                      <p:cBhvr>
                                        <p:cTn id="30" dur="1" fill="hold">
                                          <p:stCondLst>
                                            <p:cond delay="249"/>
                                          </p:stCondLst>
                                        </p:cTn>
                                        <p:tgtEl>
                                          <p:spTgt spid="18"/>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9" presetClass="entr" presetSubtype="0" fill="hold" grpId="2"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500"/>
                                        <p:tgtEl>
                                          <p:spTgt spid="26"/>
                                        </p:tgtEl>
                                      </p:cBhvr>
                                    </p:animEffect>
                                  </p:childTnLst>
                                </p:cTn>
                              </p:par>
                              <p:par>
                                <p:cTn id="40" presetID="9"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par>
                                <p:cTn id="48" presetID="9"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dissolv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3" nodeType="clickEffect">
                                  <p:stCondLst>
                                    <p:cond delay="0"/>
                                  </p:stCondLst>
                                  <p:childTnLst>
                                    <p:animEffect transition="out" filter="dissolv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p:stCondLst>
                        <p:cond delay="0"/>
                      </p:stCondLst>
                      <p:childTnLst>
                        <p:par>
                          <p:cTn id="67" fill="hold">
                            <p:stCondLst>
                              <p:cond delay="0"/>
                            </p:stCondLst>
                            <p:childTnLst>
                              <p:par>
                                <p:cTn id="68" presetID="9" presetClass="entr" presetSubtype="0" fill="hold" grpId="4"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dissolve">
                                      <p:cBhvr>
                                        <p:cTn id="70" dur="500"/>
                                        <p:tgtEl>
                                          <p:spTgt spid="35"/>
                                        </p:tgtEl>
                                      </p:cBhvr>
                                    </p:animEffect>
                                  </p:childTnLst>
                                </p:cTn>
                              </p:par>
                              <p:par>
                                <p:cTn id="71" presetID="9"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dissolv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dissolve">
                                      <p:cBhvr>
                                        <p:cTn id="78" dur="500"/>
                                        <p:tgtEl>
                                          <p:spTgt spid="20"/>
                                        </p:tgtEl>
                                      </p:cBhvr>
                                    </p:animEffect>
                                  </p:childTnLst>
                                </p:cTn>
                              </p:par>
                              <p:par>
                                <p:cTn id="79" presetID="9"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dissolve">
                                      <p:cBhvr>
                                        <p:cTn id="81" dur="500"/>
                                        <p:tgtEl>
                                          <p:spTgt spid="36"/>
                                        </p:tgtEl>
                                      </p:cBhvr>
                                    </p:animEffect>
                                  </p:childTnLst>
                                </p:cTn>
                              </p:par>
                              <p:par>
                                <p:cTn id="82" presetID="9"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dissolve">
                                      <p:cBhvr>
                                        <p:cTn id="84" dur="500"/>
                                        <p:tgtEl>
                                          <p:spTgt spid="38"/>
                                        </p:tgtEl>
                                      </p:cBhvr>
                                    </p:animEffect>
                                  </p:childTnLst>
                                </p:cTn>
                              </p:par>
                              <p:par>
                                <p:cTn id="85" presetID="9"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dissolve">
                                      <p:cBhvr>
                                        <p:cTn id="87" dur="500"/>
                                        <p:tgtEl>
                                          <p:spTgt spid="39"/>
                                        </p:tgtEl>
                                      </p:cBhvr>
                                    </p:animEffect>
                                  </p:childTnLst>
                                </p:cTn>
                              </p:par>
                              <p:par>
                                <p:cTn id="88" presetID="9" presetClass="entr" presetSubtype="0" fill="hold"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dissolve">
                                      <p:cBhvr>
                                        <p:cTn id="90" dur="500"/>
                                        <p:tgtEl>
                                          <p:spTgt spid="40"/>
                                        </p:tgtEl>
                                      </p:cBhvr>
                                    </p:animEffect>
                                  </p:childTnLst>
                                </p:cTn>
                              </p:par>
                              <p:par>
                                <p:cTn id="91" presetID="9" presetClass="entr" presetSubtype="0" fill="hold"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dissolv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xit" presetSubtype="0" fill="hold" grpId="5" nodeType="clickEffect">
                                  <p:stCondLst>
                                    <p:cond delay="0"/>
                                  </p:stCondLst>
                                  <p:childTnLst>
                                    <p:animEffect transition="out" filter="dissolve">
                                      <p:cBhvr>
                                        <p:cTn id="97" dur="500"/>
                                        <p:tgtEl>
                                          <p:spTgt spid="35"/>
                                        </p:tgtEl>
                                      </p:cBhvr>
                                    </p:animEffect>
                                    <p:set>
                                      <p:cBhvr>
                                        <p:cTn id="98" dur="1" fill="hold">
                                          <p:stCondLst>
                                            <p:cond delay="499"/>
                                          </p:stCondLst>
                                        </p:cTn>
                                        <p:tgtEl>
                                          <p:spTgt spid="35"/>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34"/>
                                        </p:tgtEl>
                                      </p:cBhvr>
                                    </p:animEffect>
                                    <p:set>
                                      <p:cBhvr>
                                        <p:cTn id="101" dur="1" fill="hold">
                                          <p:stCondLst>
                                            <p:cond delay="499"/>
                                          </p:stCondLst>
                                        </p:cTn>
                                        <p:tgtEl>
                                          <p:spTgt spid="34"/>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36"/>
                                        </p:tgtEl>
                                      </p:cBhvr>
                                    </p:animEffect>
                                    <p:set>
                                      <p:cBhvr>
                                        <p:cTn id="104" dur="1" fill="hold">
                                          <p:stCondLst>
                                            <p:cond delay="499"/>
                                          </p:stCondLst>
                                        </p:cTn>
                                        <p:tgtEl>
                                          <p:spTgt spid="36"/>
                                        </p:tgtEl>
                                        <p:attrNameLst>
                                          <p:attrName>style.visibility</p:attrName>
                                        </p:attrNameLst>
                                      </p:cBhvr>
                                      <p:to>
                                        <p:strVal val="hidden"/>
                                      </p:to>
                                    </p:set>
                                  </p:childTnLst>
                                </p:cTn>
                              </p:par>
                              <p:par>
                                <p:cTn id="105" presetID="9" presetClass="exit" presetSubtype="0" fill="hold" nodeType="withEffect">
                                  <p:stCondLst>
                                    <p:cond delay="0"/>
                                  </p:stCondLst>
                                  <p:childTnLst>
                                    <p:animEffect transition="out" filter="dissolve">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9" presetClass="exit" presetSubtype="0" fill="hold" nodeType="withEffect">
                                  <p:stCondLst>
                                    <p:cond delay="0"/>
                                  </p:stCondLst>
                                  <p:childTnLst>
                                    <p:animEffect transition="out" filter="dissolve">
                                      <p:cBhvr>
                                        <p:cTn id="109" dur="500"/>
                                        <p:tgtEl>
                                          <p:spTgt spid="39"/>
                                        </p:tgtEl>
                                      </p:cBhvr>
                                    </p:animEffect>
                                    <p:set>
                                      <p:cBhvr>
                                        <p:cTn id="110" dur="1" fill="hold">
                                          <p:stCondLst>
                                            <p:cond delay="499"/>
                                          </p:stCondLst>
                                        </p:cTn>
                                        <p:tgtEl>
                                          <p:spTgt spid="39"/>
                                        </p:tgtEl>
                                        <p:attrNameLst>
                                          <p:attrName>style.visibility</p:attrName>
                                        </p:attrNameLst>
                                      </p:cBhvr>
                                      <p:to>
                                        <p:strVal val="hidden"/>
                                      </p:to>
                                    </p:set>
                                  </p:childTnLst>
                                </p:cTn>
                              </p:par>
                              <p:par>
                                <p:cTn id="111" presetID="9" presetClass="exit" presetSubtype="0" fill="hold" grpId="1" nodeType="withEffect">
                                  <p:stCondLst>
                                    <p:cond delay="0"/>
                                  </p:stCondLst>
                                  <p:childTnLst>
                                    <p:animEffect transition="out" filter="dissolv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40"/>
                                        </p:tgtEl>
                                      </p:cBhvr>
                                    </p:animEffect>
                                    <p:set>
                                      <p:cBhvr>
                                        <p:cTn id="116" dur="1" fill="hold">
                                          <p:stCondLst>
                                            <p:cond delay="499"/>
                                          </p:stCondLst>
                                        </p:cTn>
                                        <p:tgtEl>
                                          <p:spTgt spid="40"/>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500"/>
                                        <p:tgtEl>
                                          <p:spTgt spid="42"/>
                                        </p:tgtEl>
                                      </p:cBhvr>
                                    </p:animEffect>
                                    <p:set>
                                      <p:cBhvr>
                                        <p:cTn id="11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0" restart="whenNotActive" fill="hold" evtFilter="cancelBubble" nodeType="interactiveSeq">
                <p:stCondLst>
                  <p:cond evt="onClick" delay="0">
                    <p:tgtEl>
                      <p:spTgt spid="8"/>
                    </p:tgtEl>
                  </p:cond>
                </p:stCondLst>
                <p:endSync evt="end" delay="0">
                  <p:rtn val="all"/>
                </p:endSync>
                <p:childTnLst>
                  <p:par>
                    <p:cTn id="121" fill="hold">
                      <p:stCondLst>
                        <p:cond delay="0"/>
                      </p:stCondLst>
                      <p:childTnLst>
                        <p:par>
                          <p:cTn id="122" fill="hold">
                            <p:stCondLst>
                              <p:cond delay="0"/>
                            </p:stCondLst>
                            <p:childTnLst>
                              <p:par>
                                <p:cTn id="123" presetID="9" presetClass="entr" presetSubtype="0" fill="hold" grpId="6" nodeType="click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dissolve">
                                      <p:cBhvr>
                                        <p:cTn id="125" dur="500"/>
                                        <p:tgtEl>
                                          <p:spTgt spid="35"/>
                                        </p:tgtEl>
                                      </p:cBhvr>
                                    </p:animEffect>
                                  </p:childTnLst>
                                </p:cTn>
                              </p:par>
                              <p:par>
                                <p:cTn id="126" presetID="9" presetClass="entr" presetSubtype="0" fill="hold"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dissolve">
                                      <p:cBhvr>
                                        <p:cTn id="128" dur="500"/>
                                        <p:tgtEl>
                                          <p:spTgt spid="46"/>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dissolve">
                                      <p:cBhvr>
                                        <p:cTn id="133" dur="500"/>
                                        <p:tgtEl>
                                          <p:spTgt spid="21"/>
                                        </p:tgtEl>
                                      </p:cBhvr>
                                    </p:animEffect>
                                  </p:childTnLst>
                                </p:cTn>
                              </p:par>
                              <p:par>
                                <p:cTn id="134" presetID="9" presetClass="entr" presetSubtype="0" fill="hold"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dissolve">
                                      <p:cBhvr>
                                        <p:cTn id="136" dur="500"/>
                                        <p:tgtEl>
                                          <p:spTgt spid="47"/>
                                        </p:tgtEl>
                                      </p:cBhvr>
                                    </p:animEffect>
                                  </p:childTnLst>
                                </p:cTn>
                              </p:par>
                              <p:par>
                                <p:cTn id="137" presetID="9"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dissolve">
                                      <p:cBhvr>
                                        <p:cTn id="139" dur="500"/>
                                        <p:tgtEl>
                                          <p:spTgt spid="48"/>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dissolve">
                                      <p:cBhvr>
                                        <p:cTn id="142" dur="500"/>
                                        <p:tgtEl>
                                          <p:spTgt spid="51"/>
                                        </p:tgtEl>
                                      </p:cBhvr>
                                    </p:animEffect>
                                  </p:childTnLst>
                                </p:cTn>
                              </p:par>
                              <p:par>
                                <p:cTn id="143" presetID="9" presetClass="entr" presetSubtype="0" fill="hold" nodeType="with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dissolve">
                                      <p:cBhvr>
                                        <p:cTn id="145" dur="500"/>
                                        <p:tgtEl>
                                          <p:spTgt spid="45"/>
                                        </p:tgtEl>
                                      </p:cBhvr>
                                    </p:animEffect>
                                  </p:childTnLst>
                                </p:cTn>
                              </p:par>
                              <p:par>
                                <p:cTn id="146" presetID="9" presetClass="entr" presetSubtype="0" fill="hold" nodeType="with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dissolve">
                                      <p:cBhvr>
                                        <p:cTn id="148" dur="500"/>
                                        <p:tgtEl>
                                          <p:spTgt spid="41"/>
                                        </p:tgtEl>
                                      </p:cBhvr>
                                    </p:animEffect>
                                  </p:childTnLst>
                                </p:cTn>
                              </p:par>
                              <p:par>
                                <p:cTn id="149" presetID="9" presetClass="entr" presetSubtype="0" fill="hold" nodeType="withEffect">
                                  <p:stCondLst>
                                    <p:cond delay="0"/>
                                  </p:stCondLst>
                                  <p:childTnLst>
                                    <p:set>
                                      <p:cBhvr>
                                        <p:cTn id="150" dur="1" fill="hold">
                                          <p:stCondLst>
                                            <p:cond delay="0"/>
                                          </p:stCondLst>
                                        </p:cTn>
                                        <p:tgtEl>
                                          <p:spTgt spid="43"/>
                                        </p:tgtEl>
                                        <p:attrNameLst>
                                          <p:attrName>style.visibility</p:attrName>
                                        </p:attrNameLst>
                                      </p:cBhvr>
                                      <p:to>
                                        <p:strVal val="visible"/>
                                      </p:to>
                                    </p:set>
                                    <p:animEffect transition="in" filter="dissolve">
                                      <p:cBhvr>
                                        <p:cTn id="151" dur="500"/>
                                        <p:tgtEl>
                                          <p:spTgt spid="43"/>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7" nodeType="clickEffect">
                                  <p:stCondLst>
                                    <p:cond delay="0"/>
                                  </p:stCondLst>
                                  <p:childTnLst>
                                    <p:animEffect transition="out" filter="dissolve">
                                      <p:cBhvr>
                                        <p:cTn id="155" dur="500"/>
                                        <p:tgtEl>
                                          <p:spTgt spid="35"/>
                                        </p:tgtEl>
                                      </p:cBhvr>
                                    </p:animEffect>
                                    <p:set>
                                      <p:cBhvr>
                                        <p:cTn id="156" dur="1" fill="hold">
                                          <p:stCondLst>
                                            <p:cond delay="499"/>
                                          </p:stCondLst>
                                        </p:cTn>
                                        <p:tgtEl>
                                          <p:spTgt spid="35"/>
                                        </p:tgtEl>
                                        <p:attrNameLst>
                                          <p:attrName>style.visibility</p:attrName>
                                        </p:attrNameLst>
                                      </p:cBhvr>
                                      <p:to>
                                        <p:strVal val="hidden"/>
                                      </p:to>
                                    </p:set>
                                  </p:childTnLst>
                                </p:cTn>
                              </p:par>
                              <p:par>
                                <p:cTn id="157" presetID="9" presetClass="exit" presetSubtype="0" fill="hold" grpId="1" nodeType="withEffect">
                                  <p:stCondLst>
                                    <p:cond delay="0"/>
                                  </p:stCondLst>
                                  <p:childTnLst>
                                    <p:animEffect transition="out" filter="dissolve">
                                      <p:cBhvr>
                                        <p:cTn id="158" dur="500"/>
                                        <p:tgtEl>
                                          <p:spTgt spid="21"/>
                                        </p:tgtEl>
                                      </p:cBhvr>
                                    </p:animEffect>
                                    <p:set>
                                      <p:cBhvr>
                                        <p:cTn id="159" dur="1" fill="hold">
                                          <p:stCondLst>
                                            <p:cond delay="499"/>
                                          </p:stCondLst>
                                        </p:cTn>
                                        <p:tgtEl>
                                          <p:spTgt spid="21"/>
                                        </p:tgtEl>
                                        <p:attrNameLst>
                                          <p:attrName>style.visibility</p:attrName>
                                        </p:attrNameLst>
                                      </p:cBhvr>
                                      <p:to>
                                        <p:strVal val="hidden"/>
                                      </p:to>
                                    </p:set>
                                  </p:childTnLst>
                                </p:cTn>
                              </p:par>
                              <p:par>
                                <p:cTn id="160" presetID="9" presetClass="exit" presetSubtype="0" fill="hold" nodeType="withEffect">
                                  <p:stCondLst>
                                    <p:cond delay="0"/>
                                  </p:stCondLst>
                                  <p:childTnLst>
                                    <p:animEffect transition="out" filter="dissolve">
                                      <p:cBhvr>
                                        <p:cTn id="161" dur="500"/>
                                        <p:tgtEl>
                                          <p:spTgt spid="46"/>
                                        </p:tgtEl>
                                      </p:cBhvr>
                                    </p:animEffect>
                                    <p:set>
                                      <p:cBhvr>
                                        <p:cTn id="162" dur="1" fill="hold">
                                          <p:stCondLst>
                                            <p:cond delay="499"/>
                                          </p:stCondLst>
                                        </p:cTn>
                                        <p:tgtEl>
                                          <p:spTgt spid="46"/>
                                        </p:tgtEl>
                                        <p:attrNameLst>
                                          <p:attrName>style.visibility</p:attrName>
                                        </p:attrNameLst>
                                      </p:cBhvr>
                                      <p:to>
                                        <p:strVal val="hidden"/>
                                      </p:to>
                                    </p:set>
                                  </p:childTnLst>
                                </p:cTn>
                              </p:par>
                              <p:par>
                                <p:cTn id="163" presetID="9" presetClass="exit" presetSubtype="0" fill="hold" nodeType="withEffect">
                                  <p:stCondLst>
                                    <p:cond delay="0"/>
                                  </p:stCondLst>
                                  <p:childTnLst>
                                    <p:animEffect transition="out" filter="dissolve">
                                      <p:cBhvr>
                                        <p:cTn id="164" dur="500"/>
                                        <p:tgtEl>
                                          <p:spTgt spid="47"/>
                                        </p:tgtEl>
                                      </p:cBhvr>
                                    </p:animEffect>
                                    <p:set>
                                      <p:cBhvr>
                                        <p:cTn id="165" dur="1" fill="hold">
                                          <p:stCondLst>
                                            <p:cond delay="499"/>
                                          </p:stCondLst>
                                        </p:cTn>
                                        <p:tgtEl>
                                          <p:spTgt spid="47"/>
                                        </p:tgtEl>
                                        <p:attrNameLst>
                                          <p:attrName>style.visibility</p:attrName>
                                        </p:attrNameLst>
                                      </p:cBhvr>
                                      <p:to>
                                        <p:strVal val="hidden"/>
                                      </p:to>
                                    </p:set>
                                  </p:childTnLst>
                                </p:cTn>
                              </p:par>
                              <p:par>
                                <p:cTn id="166" presetID="9" presetClass="exit" presetSubtype="0" fill="hold" nodeType="withEffect">
                                  <p:stCondLst>
                                    <p:cond delay="0"/>
                                  </p:stCondLst>
                                  <p:childTnLst>
                                    <p:animEffect transition="out" filter="dissolve">
                                      <p:cBhvr>
                                        <p:cTn id="167" dur="500"/>
                                        <p:tgtEl>
                                          <p:spTgt spid="48"/>
                                        </p:tgtEl>
                                      </p:cBhvr>
                                    </p:animEffect>
                                    <p:set>
                                      <p:cBhvr>
                                        <p:cTn id="168" dur="1" fill="hold">
                                          <p:stCondLst>
                                            <p:cond delay="499"/>
                                          </p:stCondLst>
                                        </p:cTn>
                                        <p:tgtEl>
                                          <p:spTgt spid="48"/>
                                        </p:tgtEl>
                                        <p:attrNameLst>
                                          <p:attrName>style.visibility</p:attrName>
                                        </p:attrNameLst>
                                      </p:cBhvr>
                                      <p:to>
                                        <p:strVal val="hidden"/>
                                      </p:to>
                                    </p:set>
                                  </p:childTnLst>
                                </p:cTn>
                              </p:par>
                              <p:par>
                                <p:cTn id="169" presetID="9" presetClass="exit" presetSubtype="0" fill="hold" nodeType="withEffect">
                                  <p:stCondLst>
                                    <p:cond delay="0"/>
                                  </p:stCondLst>
                                  <p:childTnLst>
                                    <p:animEffect transition="out" filter="dissolve">
                                      <p:cBhvr>
                                        <p:cTn id="170" dur="500"/>
                                        <p:tgtEl>
                                          <p:spTgt spid="45"/>
                                        </p:tgtEl>
                                      </p:cBhvr>
                                    </p:animEffect>
                                    <p:set>
                                      <p:cBhvr>
                                        <p:cTn id="171" dur="1" fill="hold">
                                          <p:stCondLst>
                                            <p:cond delay="499"/>
                                          </p:stCondLst>
                                        </p:cTn>
                                        <p:tgtEl>
                                          <p:spTgt spid="45"/>
                                        </p:tgtEl>
                                        <p:attrNameLst>
                                          <p:attrName>style.visibility</p:attrName>
                                        </p:attrNameLst>
                                      </p:cBhvr>
                                      <p:to>
                                        <p:strVal val="hidden"/>
                                      </p:to>
                                    </p:set>
                                  </p:childTnLst>
                                </p:cTn>
                              </p:par>
                              <p:par>
                                <p:cTn id="172" presetID="9" presetClass="exit" presetSubtype="0" fill="hold" grpId="1" nodeType="withEffect">
                                  <p:stCondLst>
                                    <p:cond delay="0"/>
                                  </p:stCondLst>
                                  <p:childTnLst>
                                    <p:animEffect transition="out" filter="dissolve">
                                      <p:cBhvr>
                                        <p:cTn id="173" dur="500"/>
                                        <p:tgtEl>
                                          <p:spTgt spid="51"/>
                                        </p:tgtEl>
                                      </p:cBhvr>
                                    </p:animEffect>
                                    <p:set>
                                      <p:cBhvr>
                                        <p:cTn id="174" dur="1" fill="hold">
                                          <p:stCondLst>
                                            <p:cond delay="499"/>
                                          </p:stCondLst>
                                        </p:cTn>
                                        <p:tgtEl>
                                          <p:spTgt spid="51"/>
                                        </p:tgtEl>
                                        <p:attrNameLst>
                                          <p:attrName>style.visibility</p:attrName>
                                        </p:attrNameLst>
                                      </p:cBhvr>
                                      <p:to>
                                        <p:strVal val="hidden"/>
                                      </p:to>
                                    </p:set>
                                  </p:childTnLst>
                                </p:cTn>
                              </p:par>
                              <p:par>
                                <p:cTn id="175" presetID="9" presetClass="exit" presetSubtype="0" fill="hold" nodeType="withEffect">
                                  <p:stCondLst>
                                    <p:cond delay="0"/>
                                  </p:stCondLst>
                                  <p:childTnLst>
                                    <p:animEffect transition="out" filter="dissolve">
                                      <p:cBhvr>
                                        <p:cTn id="176" dur="500"/>
                                        <p:tgtEl>
                                          <p:spTgt spid="41"/>
                                        </p:tgtEl>
                                      </p:cBhvr>
                                    </p:animEffect>
                                    <p:set>
                                      <p:cBhvr>
                                        <p:cTn id="177" dur="1" fill="hold">
                                          <p:stCondLst>
                                            <p:cond delay="499"/>
                                          </p:stCondLst>
                                        </p:cTn>
                                        <p:tgtEl>
                                          <p:spTgt spid="41"/>
                                        </p:tgtEl>
                                        <p:attrNameLst>
                                          <p:attrName>style.visibility</p:attrName>
                                        </p:attrNameLst>
                                      </p:cBhvr>
                                      <p:to>
                                        <p:strVal val="hidden"/>
                                      </p:to>
                                    </p:set>
                                  </p:childTnLst>
                                </p:cTn>
                              </p:par>
                              <p:par>
                                <p:cTn id="178" presetID="9" presetClass="exit" presetSubtype="0" fill="hold" nodeType="withEffect">
                                  <p:stCondLst>
                                    <p:cond delay="0"/>
                                  </p:stCondLst>
                                  <p:childTnLst>
                                    <p:animEffect transition="out" filter="dissolve">
                                      <p:cBhvr>
                                        <p:cTn id="179" dur="500"/>
                                        <p:tgtEl>
                                          <p:spTgt spid="43"/>
                                        </p:tgtEl>
                                      </p:cBhvr>
                                    </p:animEffect>
                                    <p:set>
                                      <p:cBhvr>
                                        <p:cTn id="180"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1" restart="whenNotActive" fill="hold" evtFilter="cancelBubble" nodeType="interactiveSeq">
                <p:stCondLst>
                  <p:cond evt="onClick" delay="0">
                    <p:tgtEl>
                      <p:spTgt spid="9"/>
                    </p:tgtEl>
                  </p:cond>
                </p:stCondLst>
                <p:endSync evt="end" delay="0">
                  <p:rtn val="all"/>
                </p:endSync>
                <p:childTnLst>
                  <p:par>
                    <p:cTn id="182" fill="hold">
                      <p:stCondLst>
                        <p:cond delay="0"/>
                      </p:stCondLst>
                      <p:childTnLst>
                        <p:par>
                          <p:cTn id="183" fill="hold">
                            <p:stCondLst>
                              <p:cond delay="0"/>
                            </p:stCondLst>
                            <p:childTnLst>
                              <p:par>
                                <p:cTn id="184" presetID="9" presetClass="entr" presetSubtype="0" fill="hold" grpId="0" nodeType="clickEffect">
                                  <p:stCondLst>
                                    <p:cond delay="0"/>
                                  </p:stCondLst>
                                  <p:childTnLst>
                                    <p:set>
                                      <p:cBhvr>
                                        <p:cTn id="185" dur="1" fill="hold">
                                          <p:stCondLst>
                                            <p:cond delay="0"/>
                                          </p:stCondLst>
                                        </p:cTn>
                                        <p:tgtEl>
                                          <p:spTgt spid="58"/>
                                        </p:tgtEl>
                                        <p:attrNameLst>
                                          <p:attrName>style.visibility</p:attrName>
                                        </p:attrNameLst>
                                      </p:cBhvr>
                                      <p:to>
                                        <p:strVal val="visible"/>
                                      </p:to>
                                    </p:set>
                                    <p:animEffect transition="in" filter="dissolve">
                                      <p:cBhvr>
                                        <p:cTn id="186" dur="500"/>
                                        <p:tgtEl>
                                          <p:spTgt spid="58"/>
                                        </p:tgtEl>
                                      </p:cBhvr>
                                    </p:animEffect>
                                  </p:childTnLst>
                                </p:cTn>
                              </p:par>
                              <p:par>
                                <p:cTn id="187" presetID="9" presetClass="entr" presetSubtype="0" fill="hold" nodeType="withEffect">
                                  <p:stCondLst>
                                    <p:cond delay="0"/>
                                  </p:stCondLst>
                                  <p:childTnLst>
                                    <p:set>
                                      <p:cBhvr>
                                        <p:cTn id="188" dur="1" fill="hold">
                                          <p:stCondLst>
                                            <p:cond delay="0"/>
                                          </p:stCondLst>
                                        </p:cTn>
                                        <p:tgtEl>
                                          <p:spTgt spid="55"/>
                                        </p:tgtEl>
                                        <p:attrNameLst>
                                          <p:attrName>style.visibility</p:attrName>
                                        </p:attrNameLst>
                                      </p:cBhvr>
                                      <p:to>
                                        <p:strVal val="visible"/>
                                      </p:to>
                                    </p:set>
                                    <p:animEffect transition="in" filter="dissolve">
                                      <p:cBhvr>
                                        <p:cTn id="189" dur="500"/>
                                        <p:tgtEl>
                                          <p:spTgt spid="55"/>
                                        </p:tgtEl>
                                      </p:cBhvr>
                                    </p:animEffect>
                                  </p:childTnLst>
                                </p:cTn>
                              </p:par>
                            </p:childTnLst>
                          </p:cTn>
                        </p:par>
                      </p:childTnLst>
                    </p:cTn>
                  </p:par>
                  <p:par>
                    <p:cTn id="190" fill="hold">
                      <p:stCondLst>
                        <p:cond delay="indefinite"/>
                      </p:stCondLst>
                      <p:childTnLst>
                        <p:par>
                          <p:cTn id="191" fill="hold">
                            <p:stCondLst>
                              <p:cond delay="0"/>
                            </p:stCondLst>
                            <p:childTnLst>
                              <p:par>
                                <p:cTn id="192" presetID="9" presetClass="entr" presetSubtype="0" fill="hold" grpId="0" nodeType="clickEffect">
                                  <p:stCondLst>
                                    <p:cond delay="0"/>
                                  </p:stCondLst>
                                  <p:childTnLst>
                                    <p:set>
                                      <p:cBhvr>
                                        <p:cTn id="193" dur="1" fill="hold">
                                          <p:stCondLst>
                                            <p:cond delay="0"/>
                                          </p:stCondLst>
                                        </p:cTn>
                                        <p:tgtEl>
                                          <p:spTgt spid="22"/>
                                        </p:tgtEl>
                                        <p:attrNameLst>
                                          <p:attrName>style.visibility</p:attrName>
                                        </p:attrNameLst>
                                      </p:cBhvr>
                                      <p:to>
                                        <p:strVal val="visible"/>
                                      </p:to>
                                    </p:set>
                                    <p:animEffect transition="in" filter="dissolve">
                                      <p:cBhvr>
                                        <p:cTn id="194" dur="500"/>
                                        <p:tgtEl>
                                          <p:spTgt spid="22"/>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60"/>
                                        </p:tgtEl>
                                        <p:attrNameLst>
                                          <p:attrName>style.visibility</p:attrName>
                                        </p:attrNameLst>
                                      </p:cBhvr>
                                      <p:to>
                                        <p:strVal val="visible"/>
                                      </p:to>
                                    </p:set>
                                    <p:animEffect transition="in" filter="dissolve">
                                      <p:cBhvr>
                                        <p:cTn id="197" dur="500"/>
                                        <p:tgtEl>
                                          <p:spTgt spid="60"/>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xit" presetSubtype="0" fill="hold" grpId="1" nodeType="clickEffect">
                                  <p:stCondLst>
                                    <p:cond delay="0"/>
                                  </p:stCondLst>
                                  <p:childTnLst>
                                    <p:animEffect transition="out" filter="dissolve">
                                      <p:cBhvr>
                                        <p:cTn id="201" dur="500"/>
                                        <p:tgtEl>
                                          <p:spTgt spid="58"/>
                                        </p:tgtEl>
                                      </p:cBhvr>
                                    </p:animEffect>
                                    <p:set>
                                      <p:cBhvr>
                                        <p:cTn id="202" dur="1" fill="hold">
                                          <p:stCondLst>
                                            <p:cond delay="499"/>
                                          </p:stCondLst>
                                        </p:cTn>
                                        <p:tgtEl>
                                          <p:spTgt spid="58"/>
                                        </p:tgtEl>
                                        <p:attrNameLst>
                                          <p:attrName>style.visibility</p:attrName>
                                        </p:attrNameLst>
                                      </p:cBhvr>
                                      <p:to>
                                        <p:strVal val="hidden"/>
                                      </p:to>
                                    </p:set>
                                  </p:childTnLst>
                                </p:cTn>
                              </p:par>
                              <p:par>
                                <p:cTn id="203" presetID="9" presetClass="exit" presetSubtype="0" fill="hold" nodeType="withEffect">
                                  <p:stCondLst>
                                    <p:cond delay="0"/>
                                  </p:stCondLst>
                                  <p:childTnLst>
                                    <p:animEffect transition="out" filter="dissolve">
                                      <p:cBhvr>
                                        <p:cTn id="204" dur="500"/>
                                        <p:tgtEl>
                                          <p:spTgt spid="55"/>
                                        </p:tgtEl>
                                      </p:cBhvr>
                                    </p:animEffect>
                                    <p:set>
                                      <p:cBhvr>
                                        <p:cTn id="205" dur="1" fill="hold">
                                          <p:stCondLst>
                                            <p:cond delay="499"/>
                                          </p:stCondLst>
                                        </p:cTn>
                                        <p:tgtEl>
                                          <p:spTgt spid="55"/>
                                        </p:tgtEl>
                                        <p:attrNameLst>
                                          <p:attrName>style.visibility</p:attrName>
                                        </p:attrNameLst>
                                      </p:cBhvr>
                                      <p:to>
                                        <p:strVal val="hidden"/>
                                      </p:to>
                                    </p:set>
                                  </p:childTnLst>
                                </p:cTn>
                              </p:par>
                              <p:par>
                                <p:cTn id="206" presetID="9" presetClass="exit" presetSubtype="0" fill="hold" grpId="1" nodeType="withEffect">
                                  <p:stCondLst>
                                    <p:cond delay="0"/>
                                  </p:stCondLst>
                                  <p:childTnLst>
                                    <p:animEffect transition="out" filter="dissolve">
                                      <p:cBhvr>
                                        <p:cTn id="207" dur="500"/>
                                        <p:tgtEl>
                                          <p:spTgt spid="22"/>
                                        </p:tgtEl>
                                      </p:cBhvr>
                                    </p:animEffect>
                                    <p:set>
                                      <p:cBhvr>
                                        <p:cTn id="208" dur="1" fill="hold">
                                          <p:stCondLst>
                                            <p:cond delay="499"/>
                                          </p:stCondLst>
                                        </p:cTn>
                                        <p:tgtEl>
                                          <p:spTgt spid="22"/>
                                        </p:tgtEl>
                                        <p:attrNameLst>
                                          <p:attrName>style.visibility</p:attrName>
                                        </p:attrNameLst>
                                      </p:cBhvr>
                                      <p:to>
                                        <p:strVal val="hidden"/>
                                      </p:to>
                                    </p:set>
                                  </p:childTnLst>
                                </p:cTn>
                              </p:par>
                              <p:par>
                                <p:cTn id="209" presetID="9" presetClass="exit" presetSubtype="0" fill="hold" grpId="1" nodeType="withEffect">
                                  <p:stCondLst>
                                    <p:cond delay="0"/>
                                  </p:stCondLst>
                                  <p:childTnLst>
                                    <p:animEffect transition="out" filter="dissolve">
                                      <p:cBhvr>
                                        <p:cTn id="210" dur="500"/>
                                        <p:tgtEl>
                                          <p:spTgt spid="60"/>
                                        </p:tgtEl>
                                      </p:cBhvr>
                                    </p:animEffect>
                                    <p:set>
                                      <p:cBhvr>
                                        <p:cTn id="21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12" restart="whenNotActive" fill="hold" evtFilter="cancelBubble" nodeType="interactiveSeq">
                <p:stCondLst>
                  <p:cond evt="onClick" delay="0">
                    <p:tgtEl>
                      <p:spTgt spid="10"/>
                    </p:tgtEl>
                  </p:cond>
                </p:stCondLst>
                <p:endSync evt="end" delay="0">
                  <p:rtn val="all"/>
                </p:endSync>
                <p:childTnLst>
                  <p:par>
                    <p:cTn id="213" fill="hold">
                      <p:stCondLst>
                        <p:cond delay="0"/>
                      </p:stCondLst>
                      <p:childTnLst>
                        <p:par>
                          <p:cTn id="214" fill="hold">
                            <p:stCondLst>
                              <p:cond delay="0"/>
                            </p:stCondLst>
                            <p:childTnLst>
                              <p:par>
                                <p:cTn id="215" presetID="9" presetClass="entr" presetSubtype="0" fill="hold" grpId="2" nodeType="clickEffect">
                                  <p:stCondLst>
                                    <p:cond delay="0"/>
                                  </p:stCondLst>
                                  <p:childTnLst>
                                    <p:set>
                                      <p:cBhvr>
                                        <p:cTn id="216" dur="1" fill="hold">
                                          <p:stCondLst>
                                            <p:cond delay="0"/>
                                          </p:stCondLst>
                                        </p:cTn>
                                        <p:tgtEl>
                                          <p:spTgt spid="58"/>
                                        </p:tgtEl>
                                        <p:attrNameLst>
                                          <p:attrName>style.visibility</p:attrName>
                                        </p:attrNameLst>
                                      </p:cBhvr>
                                      <p:to>
                                        <p:strVal val="visible"/>
                                      </p:to>
                                    </p:set>
                                    <p:animEffect transition="in" filter="dissolve">
                                      <p:cBhvr>
                                        <p:cTn id="217" dur="500"/>
                                        <p:tgtEl>
                                          <p:spTgt spid="58"/>
                                        </p:tgtEl>
                                      </p:cBhvr>
                                    </p:animEffect>
                                  </p:childTnLst>
                                </p:cTn>
                              </p:par>
                              <p:par>
                                <p:cTn id="218" presetID="9" presetClass="entr" presetSubtype="0" fill="hold" nodeType="withEffect">
                                  <p:stCondLst>
                                    <p:cond delay="0"/>
                                  </p:stCondLst>
                                  <p:childTnLst>
                                    <p:set>
                                      <p:cBhvr>
                                        <p:cTn id="219" dur="1" fill="hold">
                                          <p:stCondLst>
                                            <p:cond delay="0"/>
                                          </p:stCondLst>
                                        </p:cTn>
                                        <p:tgtEl>
                                          <p:spTgt spid="57"/>
                                        </p:tgtEl>
                                        <p:attrNameLst>
                                          <p:attrName>style.visibility</p:attrName>
                                        </p:attrNameLst>
                                      </p:cBhvr>
                                      <p:to>
                                        <p:strVal val="visible"/>
                                      </p:to>
                                    </p:set>
                                    <p:animEffect transition="in" filter="dissolve">
                                      <p:cBhvr>
                                        <p:cTn id="220" dur="500"/>
                                        <p:tgtEl>
                                          <p:spTgt spid="57"/>
                                        </p:tgtEl>
                                      </p:cBhvr>
                                    </p:animEffect>
                                  </p:childTnLst>
                                </p:cTn>
                              </p:par>
                            </p:childTnLst>
                          </p:cTn>
                        </p:par>
                      </p:childTnLst>
                    </p:cTn>
                  </p:par>
                  <p:par>
                    <p:cTn id="221" fill="hold">
                      <p:stCondLst>
                        <p:cond delay="indefinite"/>
                      </p:stCondLst>
                      <p:childTnLst>
                        <p:par>
                          <p:cTn id="222" fill="hold">
                            <p:stCondLst>
                              <p:cond delay="0"/>
                            </p:stCondLst>
                            <p:childTnLst>
                              <p:par>
                                <p:cTn id="223" presetID="9" presetClass="entr" presetSubtype="0" fill="hold" grpId="0" nodeType="clickEffect">
                                  <p:stCondLst>
                                    <p:cond delay="0"/>
                                  </p:stCondLst>
                                  <p:childTnLst>
                                    <p:set>
                                      <p:cBhvr>
                                        <p:cTn id="224" dur="1" fill="hold">
                                          <p:stCondLst>
                                            <p:cond delay="0"/>
                                          </p:stCondLst>
                                        </p:cTn>
                                        <p:tgtEl>
                                          <p:spTgt spid="23"/>
                                        </p:tgtEl>
                                        <p:attrNameLst>
                                          <p:attrName>style.visibility</p:attrName>
                                        </p:attrNameLst>
                                      </p:cBhvr>
                                      <p:to>
                                        <p:strVal val="visible"/>
                                      </p:to>
                                    </p:set>
                                    <p:animEffect transition="in" filter="dissolve">
                                      <p:cBhvr>
                                        <p:cTn id="225" dur="500"/>
                                        <p:tgtEl>
                                          <p:spTgt spid="23"/>
                                        </p:tgtEl>
                                      </p:cBhvr>
                                    </p:animEffect>
                                  </p:childTnLst>
                                </p:cTn>
                              </p:par>
                              <p:par>
                                <p:cTn id="226" presetID="9" presetClass="entr" presetSubtype="0" fill="hold" nodeType="withEffect">
                                  <p:stCondLst>
                                    <p:cond delay="0"/>
                                  </p:stCondLst>
                                  <p:childTnLst>
                                    <p:set>
                                      <p:cBhvr>
                                        <p:cTn id="227" dur="1" fill="hold">
                                          <p:stCondLst>
                                            <p:cond delay="0"/>
                                          </p:stCondLst>
                                        </p:cTn>
                                        <p:tgtEl>
                                          <p:spTgt spid="61"/>
                                        </p:tgtEl>
                                        <p:attrNameLst>
                                          <p:attrName>style.visibility</p:attrName>
                                        </p:attrNameLst>
                                      </p:cBhvr>
                                      <p:to>
                                        <p:strVal val="visible"/>
                                      </p:to>
                                    </p:set>
                                    <p:animEffect transition="in" filter="dissolve">
                                      <p:cBhvr>
                                        <p:cTn id="228" dur="500"/>
                                        <p:tgtEl>
                                          <p:spTgt spid="61"/>
                                        </p:tgtEl>
                                      </p:cBhvr>
                                    </p:animEffect>
                                  </p:childTnLst>
                                </p:cTn>
                              </p:par>
                            </p:childTnLst>
                          </p:cTn>
                        </p:par>
                      </p:childTnLst>
                    </p:cTn>
                  </p:par>
                  <p:par>
                    <p:cTn id="229" fill="hold">
                      <p:stCondLst>
                        <p:cond delay="indefinite"/>
                      </p:stCondLst>
                      <p:childTnLst>
                        <p:par>
                          <p:cTn id="230" fill="hold">
                            <p:stCondLst>
                              <p:cond delay="0"/>
                            </p:stCondLst>
                            <p:childTnLst>
                              <p:par>
                                <p:cTn id="231" presetID="9" presetClass="exit" presetSubtype="0" fill="hold" grpId="3" nodeType="clickEffect">
                                  <p:stCondLst>
                                    <p:cond delay="0"/>
                                  </p:stCondLst>
                                  <p:childTnLst>
                                    <p:animEffect transition="out" filter="dissolve">
                                      <p:cBhvr>
                                        <p:cTn id="232" dur="500"/>
                                        <p:tgtEl>
                                          <p:spTgt spid="58"/>
                                        </p:tgtEl>
                                      </p:cBhvr>
                                    </p:animEffect>
                                    <p:set>
                                      <p:cBhvr>
                                        <p:cTn id="233" dur="1" fill="hold">
                                          <p:stCondLst>
                                            <p:cond delay="499"/>
                                          </p:stCondLst>
                                        </p:cTn>
                                        <p:tgtEl>
                                          <p:spTgt spid="58"/>
                                        </p:tgtEl>
                                        <p:attrNameLst>
                                          <p:attrName>style.visibility</p:attrName>
                                        </p:attrNameLst>
                                      </p:cBhvr>
                                      <p:to>
                                        <p:strVal val="hidden"/>
                                      </p:to>
                                    </p:set>
                                  </p:childTnLst>
                                </p:cTn>
                              </p:par>
                              <p:par>
                                <p:cTn id="234" presetID="9" presetClass="exit" presetSubtype="0" fill="hold" nodeType="withEffect">
                                  <p:stCondLst>
                                    <p:cond delay="0"/>
                                  </p:stCondLst>
                                  <p:childTnLst>
                                    <p:animEffect transition="out" filter="dissolve">
                                      <p:cBhvr>
                                        <p:cTn id="235" dur="500"/>
                                        <p:tgtEl>
                                          <p:spTgt spid="57"/>
                                        </p:tgtEl>
                                      </p:cBhvr>
                                    </p:animEffect>
                                    <p:set>
                                      <p:cBhvr>
                                        <p:cTn id="236" dur="1" fill="hold">
                                          <p:stCondLst>
                                            <p:cond delay="499"/>
                                          </p:stCondLst>
                                        </p:cTn>
                                        <p:tgtEl>
                                          <p:spTgt spid="57"/>
                                        </p:tgtEl>
                                        <p:attrNameLst>
                                          <p:attrName>style.visibility</p:attrName>
                                        </p:attrNameLst>
                                      </p:cBhvr>
                                      <p:to>
                                        <p:strVal val="hidden"/>
                                      </p:to>
                                    </p:set>
                                  </p:childTnLst>
                                </p:cTn>
                              </p:par>
                              <p:par>
                                <p:cTn id="237" presetID="9" presetClass="exit" presetSubtype="0" fill="hold" grpId="1" nodeType="withEffect">
                                  <p:stCondLst>
                                    <p:cond delay="0"/>
                                  </p:stCondLst>
                                  <p:childTnLst>
                                    <p:animEffect transition="out" filter="dissolve">
                                      <p:cBhvr>
                                        <p:cTn id="238" dur="500"/>
                                        <p:tgtEl>
                                          <p:spTgt spid="23"/>
                                        </p:tgtEl>
                                      </p:cBhvr>
                                    </p:animEffect>
                                    <p:set>
                                      <p:cBhvr>
                                        <p:cTn id="239" dur="1" fill="hold">
                                          <p:stCondLst>
                                            <p:cond delay="499"/>
                                          </p:stCondLst>
                                        </p:cTn>
                                        <p:tgtEl>
                                          <p:spTgt spid="23"/>
                                        </p:tgtEl>
                                        <p:attrNameLst>
                                          <p:attrName>style.visibility</p:attrName>
                                        </p:attrNameLst>
                                      </p:cBhvr>
                                      <p:to>
                                        <p:strVal val="hidden"/>
                                      </p:to>
                                    </p:set>
                                  </p:childTnLst>
                                </p:cTn>
                              </p:par>
                              <p:par>
                                <p:cTn id="240" presetID="9" presetClass="exit" presetSubtype="0" fill="hold" nodeType="withEffect">
                                  <p:stCondLst>
                                    <p:cond delay="0"/>
                                  </p:stCondLst>
                                  <p:childTnLst>
                                    <p:animEffect transition="out" filter="dissolve">
                                      <p:cBhvr>
                                        <p:cTn id="241" dur="500"/>
                                        <p:tgtEl>
                                          <p:spTgt spid="61"/>
                                        </p:tgtEl>
                                      </p:cBhvr>
                                    </p:animEffect>
                                    <p:set>
                                      <p:cBhvr>
                                        <p:cTn id="24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8" grpId="0" animBg="1">
        <p:tmplLst>
          <p:tmpl>
            <p:tnLst>
              <p:par>
                <p:cTn presetID="9"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18" grpId="1" animBg="1">
        <p:tmplLst>
          <p:tmpl>
            <p:tnLst>
              <p:par>
                <p:cTn presetID="9" presetClass="exit" presetSubtype="0" fill="hold" nodeType="clickEffect">
                  <p:stCondLst>
                    <p:cond delay="0"/>
                  </p:stCondLst>
                  <p:childTnLst>
                    <p:animEffect transition="out" filter="dissolve">
                      <p:cBhvr>
                        <p:cTn dur="500"/>
                        <p:tgtEl>
                          <p:spTgt spid="18"/>
                        </p:tgtEl>
                      </p:cBhvr>
                    </p:animEffect>
                    <p:set>
                      <p:cBhvr>
                        <p:cTn dur="1" fill="hold">
                          <p:stCondLst>
                            <p:cond delay="499"/>
                          </p:stCondLst>
                        </p:cTn>
                        <p:tgtEl>
                          <p:spTgt spid="18"/>
                        </p:tgtEl>
                        <p:attrNameLst>
                          <p:attrName>style.visibility</p:attrName>
                        </p:attrNameLst>
                      </p:cBhvr>
                      <p:to>
                        <p:strVal val="hidden"/>
                      </p:to>
                    </p:set>
                  </p:childTnLst>
                </p:cTn>
              </p:par>
            </p:tnLst>
          </p:tmpl>
        </p:tmplLst>
      </p:bldP>
      <p:bldP spid="19" grpId="0" animBg="1">
        <p:tmplLst>
          <p:tmpl>
            <p:tnLst>
              <p:par>
                <p:cTn presetID="9"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19" grpId="1" animBg="1">
        <p:tmplLst>
          <p:tmpl>
            <p:tnLst>
              <p:par>
                <p:cTn presetID="9" presetClass="exit" presetSubtype="0" fill="hold" nodeType="clickEffect">
                  <p:stCondLst>
                    <p:cond delay="0"/>
                  </p:stCondLst>
                  <p:childTnLst>
                    <p:animEffect transition="out" filter="dissolve">
                      <p:cBhvr>
                        <p:cTn dur="500"/>
                        <p:tgtEl>
                          <p:spTgt spid="19"/>
                        </p:tgtEl>
                      </p:cBhvr>
                    </p:animEffect>
                    <p:set>
                      <p:cBhvr>
                        <p:cTn dur="1" fill="hold">
                          <p:stCondLst>
                            <p:cond delay="499"/>
                          </p:stCondLst>
                        </p:cTn>
                        <p:tgtEl>
                          <p:spTgt spid="19"/>
                        </p:tgtEl>
                        <p:attrNameLst>
                          <p:attrName>style.visibility</p:attrName>
                        </p:attrNameLst>
                      </p:cBhvr>
                      <p:to>
                        <p:strVal val="hidden"/>
                      </p:to>
                    </p:set>
                  </p:childTnLst>
                </p:cTn>
              </p:par>
            </p:tnLst>
          </p:tmpl>
        </p:tmplLst>
      </p:bldP>
      <p:bldP spid="20" grpId="0" animBg="1">
        <p:tmplLst>
          <p:tmpl>
            <p:tnLst>
              <p:par>
                <p:cTn presetID="9"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P spid="20" grpId="1" animBg="1"/>
      <p:bldP spid="21" grpId="0" animBg="1"/>
      <p:bldP spid="21" grpId="1" animBg="1"/>
      <p:bldP spid="22" grpId="0" animBg="1"/>
      <p:bldP spid="22" grpId="1" animBg="1"/>
      <p:bldP spid="23" grpId="0" animBg="1"/>
      <p:bldP spid="23" grpId="1" animBg="1"/>
      <p:bldP spid="26" grpId="0"/>
      <p:bldP spid="26" grpId="1"/>
      <p:bldP spid="26" grpId="2"/>
      <p:bldP spid="26" grpId="3"/>
      <p:bldP spid="35" grpId="4"/>
      <p:bldP spid="35" grpId="5"/>
      <p:bldP spid="35" grpId="6"/>
      <p:bldP spid="35" grpId="7"/>
      <p:bldP spid="58" grpId="0"/>
      <p:bldP spid="58" grpId="1"/>
      <p:bldP spid="58" grpId="2"/>
      <p:bldP spid="58" grpId="3"/>
      <p:bldP spid="51" grpId="0" animBg="1"/>
      <p:bldP spid="51" grpId="1" animBg="1"/>
      <p:bldP spid="60" grpId="0" animBg="1"/>
      <p:bldP spid="6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p:txBody>
          <a:bodyPr>
            <a:normAutofit/>
          </a:bodyPr>
          <a:lstStyle/>
          <a:p>
            <a:r>
              <a:rPr lang="en-AU" dirty="0"/>
              <a:t>Interpreting Performance Requirements</a:t>
            </a:r>
          </a:p>
        </p:txBody>
      </p:sp>
      <p:sp>
        <p:nvSpPr>
          <p:cNvPr id="4" name="First question">
            <a:extLst>
              <a:ext uri="{FF2B5EF4-FFF2-40B4-BE49-F238E27FC236}">
                <a16:creationId xmlns="" xmlns:a16="http://schemas.microsoft.com/office/drawing/2014/main" id="{5F4D6E97-5544-4873-9068-B78F469FEBFA}"/>
              </a:ext>
            </a:extLst>
          </p:cNvPr>
          <p:cNvSpPr txBox="1">
            <a:spLocks/>
          </p:cNvSpPr>
          <p:nvPr/>
        </p:nvSpPr>
        <p:spPr>
          <a:xfrm>
            <a:off x="342000" y="5248800"/>
            <a:ext cx="11480400" cy="14148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628650"/>
            <a:r>
              <a:rPr lang="en-US" dirty="0" smtClean="0"/>
              <a:t>1.</a:t>
            </a:r>
            <a:r>
              <a:rPr lang="en-US" dirty="0"/>
              <a:t>	What is required by this Performance Requirement?</a:t>
            </a:r>
          </a:p>
        </p:txBody>
      </p:sp>
      <p:sp>
        <p:nvSpPr>
          <p:cNvPr id="5" name="Second question">
            <a:extLst>
              <a:ext uri="{FF2B5EF4-FFF2-40B4-BE49-F238E27FC236}">
                <a16:creationId xmlns="" xmlns:a16="http://schemas.microsoft.com/office/drawing/2014/main" id="{DC741717-180C-48A1-9BE6-59344A186DE8}"/>
              </a:ext>
            </a:extLst>
          </p:cNvPr>
          <p:cNvSpPr txBox="1">
            <a:spLocks/>
          </p:cNvSpPr>
          <p:nvPr/>
        </p:nvSpPr>
        <p:spPr>
          <a:xfrm>
            <a:off x="342000" y="5248800"/>
            <a:ext cx="11480400" cy="14148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628650"/>
            <a:r>
              <a:rPr lang="en-US" dirty="0" smtClean="0"/>
              <a:t>2.</a:t>
            </a:r>
            <a:r>
              <a:rPr lang="en-US" dirty="0"/>
              <a:t>	What limitation applies to this Performance Requirement?</a:t>
            </a:r>
            <a:endParaRPr lang="en-AU" dirty="0"/>
          </a:p>
        </p:txBody>
      </p:sp>
      <p:sp>
        <p:nvSpPr>
          <p:cNvPr id="6" name="Third question">
            <a:extLst>
              <a:ext uri="{FF2B5EF4-FFF2-40B4-BE49-F238E27FC236}">
                <a16:creationId xmlns="" xmlns:a16="http://schemas.microsoft.com/office/drawing/2014/main" id="{CFBF3111-FA5D-4EFF-B6FD-DCCD0FB44ECA}"/>
              </a:ext>
            </a:extLst>
          </p:cNvPr>
          <p:cNvSpPr txBox="1">
            <a:spLocks/>
          </p:cNvSpPr>
          <p:nvPr/>
        </p:nvSpPr>
        <p:spPr>
          <a:xfrm>
            <a:off x="342000" y="5248800"/>
            <a:ext cx="11508000" cy="14148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628650"/>
            <a:r>
              <a:rPr lang="en-US" dirty="0" smtClean="0"/>
              <a:t>3.</a:t>
            </a:r>
            <a:r>
              <a:rPr lang="en-US" dirty="0"/>
              <a:t>	Is this Performance Requirement quantitative or qualitative?</a:t>
            </a:r>
            <a:endParaRPr lang="en-AU" dirty="0"/>
          </a:p>
        </p:txBody>
      </p:sp>
      <p:pic>
        <p:nvPicPr>
          <p:cNvPr id="9" name="Volume One excerpt">
            <a:extLst>
              <a:ext uri="{FF2B5EF4-FFF2-40B4-BE49-F238E27FC236}">
                <a16:creationId xmlns="" xmlns:a16="http://schemas.microsoft.com/office/drawing/2014/main" id="{9ADEB060-4D9F-416A-8F2B-03F2073FA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36" y="1986225"/>
            <a:ext cx="8840768" cy="3112435"/>
          </a:xfrm>
          <a:prstGeom prst="rect">
            <a:avLst/>
          </a:prstGeom>
          <a:ln>
            <a:solidFill>
              <a:srgbClr val="004C97"/>
            </a:solidFill>
          </a:ln>
        </p:spPr>
      </p:pic>
    </p:spTree>
    <p:custDataLst>
      <p:tags r:id="rId1"/>
    </p:custDataLst>
    <p:extLst>
      <p:ext uri="{BB962C8B-B14F-4D97-AF65-F5344CB8AC3E}">
        <p14:creationId xmlns:p14="http://schemas.microsoft.com/office/powerpoint/2010/main" val="155068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BF573799-6128-4785-81D2-CCB75A1E9210}"/>
              </a:ext>
            </a:extLst>
          </p:cNvPr>
          <p:cNvSpPr>
            <a:spLocks noGrp="1"/>
          </p:cNvSpPr>
          <p:nvPr>
            <p:ph type="body" sz="quarter" idx="11"/>
          </p:nvPr>
        </p:nvSpPr>
        <p:spPr/>
        <p:txBody>
          <a:bodyPr/>
          <a:lstStyle/>
          <a:p>
            <a:r>
              <a:rPr lang="en-AU" dirty="0"/>
              <a:t>Understanding compliance solutions</a:t>
            </a:r>
          </a:p>
        </p:txBody>
      </p:sp>
      <p:grpSp>
        <p:nvGrpSpPr>
          <p:cNvPr id="22" name="Perf based illustration">
            <a:extLst>
              <a:ext uri="{FF2B5EF4-FFF2-40B4-BE49-F238E27FC236}">
                <a16:creationId xmlns="" xmlns:a16="http://schemas.microsoft.com/office/drawing/2014/main" id="{493235C9-3865-47E3-82E7-1B27404DBE2F}"/>
              </a:ext>
            </a:extLst>
          </p:cNvPr>
          <p:cNvGrpSpPr/>
          <p:nvPr/>
        </p:nvGrpSpPr>
        <p:grpSpPr>
          <a:xfrm>
            <a:off x="2269285" y="2022436"/>
            <a:ext cx="7576336" cy="4391785"/>
            <a:chOff x="2269285" y="2022436"/>
            <a:chExt cx="7576336" cy="4391785"/>
          </a:xfrm>
        </p:grpSpPr>
        <p:sp>
          <p:nvSpPr>
            <p:cNvPr id="5" name="Compliance requirements">
              <a:extLst>
                <a:ext uri="{FF2B5EF4-FFF2-40B4-BE49-F238E27FC236}">
                  <a16:creationId xmlns="" xmlns:a16="http://schemas.microsoft.com/office/drawing/2014/main" id="{0E5CC23C-5054-417E-BA55-850376F2A098}"/>
                </a:ext>
              </a:extLst>
            </p:cNvPr>
            <p:cNvSpPr/>
            <p:nvPr/>
          </p:nvSpPr>
          <p:spPr>
            <a:xfrm>
              <a:off x="2346230" y="2322498"/>
              <a:ext cx="1556836" cy="646331"/>
            </a:xfrm>
            <a:prstGeom prst="rect">
              <a:avLst/>
            </a:prstGeom>
          </p:spPr>
          <p:txBody>
            <a:bodyPr wrap="none">
              <a:spAutoFit/>
            </a:bodyPr>
            <a:lstStyle/>
            <a:p>
              <a:pPr algn="ctr"/>
              <a:r>
                <a:rPr lang="en-US" b="1" dirty="0">
                  <a:solidFill>
                    <a:srgbClr val="002E5D"/>
                  </a:solidFill>
                </a:rPr>
                <a:t>Compliance </a:t>
              </a:r>
              <a:br>
                <a:rPr lang="en-US" b="1" dirty="0">
                  <a:solidFill>
                    <a:srgbClr val="002E5D"/>
                  </a:solidFill>
                </a:rPr>
              </a:br>
              <a:r>
                <a:rPr lang="en-US" b="1" dirty="0">
                  <a:solidFill>
                    <a:srgbClr val="002E5D"/>
                  </a:solidFill>
                </a:rPr>
                <a:t>level</a:t>
              </a:r>
              <a:r>
                <a:rPr lang="en-US" dirty="0">
                  <a:solidFill>
                    <a:srgbClr val="002E5D"/>
                  </a:solidFill>
                </a:rPr>
                <a:t> </a:t>
              </a:r>
              <a:endParaRPr lang="en-AU" dirty="0">
                <a:solidFill>
                  <a:srgbClr val="002E5D"/>
                </a:solidFill>
              </a:endParaRPr>
            </a:p>
          </p:txBody>
        </p:sp>
        <p:sp>
          <p:nvSpPr>
            <p:cNvPr id="6" name="Compliance solution">
              <a:extLst>
                <a:ext uri="{FF2B5EF4-FFF2-40B4-BE49-F238E27FC236}">
                  <a16:creationId xmlns="" xmlns:a16="http://schemas.microsoft.com/office/drawing/2014/main" id="{2B4D6589-35F3-4E8C-ABCC-38011ABBB155}"/>
                </a:ext>
              </a:extLst>
            </p:cNvPr>
            <p:cNvSpPr/>
            <p:nvPr/>
          </p:nvSpPr>
          <p:spPr>
            <a:xfrm>
              <a:off x="2269285" y="4345532"/>
              <a:ext cx="1556836" cy="646331"/>
            </a:xfrm>
            <a:prstGeom prst="rect">
              <a:avLst/>
            </a:prstGeom>
          </p:spPr>
          <p:txBody>
            <a:bodyPr wrap="none">
              <a:spAutoFit/>
            </a:bodyPr>
            <a:lstStyle/>
            <a:p>
              <a:pPr algn="ctr"/>
              <a:r>
                <a:rPr lang="en-US" b="1" dirty="0">
                  <a:solidFill>
                    <a:srgbClr val="002E5D"/>
                  </a:solidFill>
                </a:rPr>
                <a:t>Compliance</a:t>
              </a:r>
              <a:r>
                <a:rPr lang="en-US" dirty="0">
                  <a:solidFill>
                    <a:srgbClr val="002E5D"/>
                  </a:solidFill>
                </a:rPr>
                <a:t> </a:t>
              </a:r>
              <a:br>
                <a:rPr lang="en-US" dirty="0">
                  <a:solidFill>
                    <a:srgbClr val="002E5D"/>
                  </a:solidFill>
                </a:rPr>
              </a:br>
              <a:r>
                <a:rPr lang="en-US" b="1" dirty="0">
                  <a:solidFill>
                    <a:srgbClr val="002E5D"/>
                  </a:solidFill>
                </a:rPr>
                <a:t>solutions</a:t>
              </a:r>
              <a:endParaRPr lang="en-AU" b="1" dirty="0">
                <a:solidFill>
                  <a:srgbClr val="002E5D"/>
                </a:solidFill>
              </a:endParaRPr>
            </a:p>
          </p:txBody>
        </p:sp>
        <p:sp>
          <p:nvSpPr>
            <p:cNvPr id="7" name="Evidence of Compliance">
              <a:extLst>
                <a:ext uri="{FF2B5EF4-FFF2-40B4-BE49-F238E27FC236}">
                  <a16:creationId xmlns="" xmlns:a16="http://schemas.microsoft.com/office/drawing/2014/main" id="{2E4ED5C7-E67F-46BE-B365-4BB34310C1D9}"/>
                </a:ext>
              </a:extLst>
            </p:cNvPr>
            <p:cNvSpPr/>
            <p:nvPr/>
          </p:nvSpPr>
          <p:spPr>
            <a:xfrm>
              <a:off x="2269285" y="5767890"/>
              <a:ext cx="1544012" cy="646331"/>
            </a:xfrm>
            <a:prstGeom prst="rect">
              <a:avLst/>
            </a:prstGeom>
          </p:spPr>
          <p:txBody>
            <a:bodyPr wrap="none">
              <a:spAutoFit/>
            </a:bodyPr>
            <a:lstStyle/>
            <a:p>
              <a:pPr algn="ctr"/>
              <a:r>
                <a:rPr lang="en-US" b="1" dirty="0">
                  <a:solidFill>
                    <a:srgbClr val="002E5D"/>
                  </a:solidFill>
                </a:rPr>
                <a:t>Evidence of </a:t>
              </a:r>
              <a:br>
                <a:rPr lang="en-US" b="1" dirty="0">
                  <a:solidFill>
                    <a:srgbClr val="002E5D"/>
                  </a:solidFill>
                </a:rPr>
              </a:br>
              <a:r>
                <a:rPr lang="en-US" b="1" dirty="0">
                  <a:solidFill>
                    <a:srgbClr val="002E5D"/>
                  </a:solidFill>
                </a:rPr>
                <a:t>compliance</a:t>
              </a:r>
              <a:endParaRPr lang="en-AU" b="1" dirty="0">
                <a:solidFill>
                  <a:srgbClr val="002E5D"/>
                </a:solidFill>
              </a:endParaRPr>
            </a:p>
          </p:txBody>
        </p:sp>
        <p:pic>
          <p:nvPicPr>
            <p:cNvPr id="8" name="Illustration" title="compliance pathways ">
              <a:extLst>
                <a:ext uri="{FF2B5EF4-FFF2-40B4-BE49-F238E27FC236}">
                  <a16:creationId xmlns="" xmlns:a16="http://schemas.microsoft.com/office/drawing/2014/main" id="{1BAA333B-18E3-4909-9674-1C64A99EAE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17" t="23650" r="19547" b="25606"/>
            <a:stretch/>
          </p:blipFill>
          <p:spPr bwMode="auto">
            <a:xfrm>
              <a:off x="4460587" y="2022436"/>
              <a:ext cx="5385034" cy="315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Assesst methods group">
              <a:extLst>
                <a:ext uri="{FF2B5EF4-FFF2-40B4-BE49-F238E27FC236}">
                  <a16:creationId xmlns="" xmlns:a16="http://schemas.microsoft.com/office/drawing/2014/main" id="{72EED044-9AAD-45FA-AE79-877D17386E9E}"/>
                </a:ext>
              </a:extLst>
            </p:cNvPr>
            <p:cNvGrpSpPr/>
            <p:nvPr/>
          </p:nvGrpSpPr>
          <p:grpSpPr>
            <a:xfrm>
              <a:off x="5598977" y="5792244"/>
              <a:ext cx="3176954" cy="592639"/>
              <a:chOff x="4525108" y="5827413"/>
              <a:chExt cx="3176954" cy="592639"/>
            </a:xfrm>
          </p:grpSpPr>
          <p:sp>
            <p:nvSpPr>
              <p:cNvPr id="10" name="Assessment methods">
                <a:extLst>
                  <a:ext uri="{FF2B5EF4-FFF2-40B4-BE49-F238E27FC236}">
                    <a16:creationId xmlns="" xmlns:a16="http://schemas.microsoft.com/office/drawing/2014/main" id="{340173AE-5B27-448D-BF30-6E40D2E1FC18}"/>
                  </a:ext>
                </a:extLst>
              </p:cNvPr>
              <p:cNvSpPr/>
              <p:nvPr/>
            </p:nvSpPr>
            <p:spPr>
              <a:xfrm>
                <a:off x="4614407" y="5970106"/>
                <a:ext cx="2993127" cy="369332"/>
              </a:xfrm>
              <a:prstGeom prst="rect">
                <a:avLst/>
              </a:prstGeom>
            </p:spPr>
            <p:txBody>
              <a:bodyPr wrap="none">
                <a:spAutoFit/>
              </a:bodyPr>
              <a:lstStyle/>
              <a:p>
                <a:r>
                  <a:rPr lang="en-US" b="1" dirty="0"/>
                  <a:t>ASSESSMENT</a:t>
                </a:r>
                <a:r>
                  <a:rPr lang="en-US" dirty="0"/>
                  <a:t> </a:t>
                </a:r>
                <a:r>
                  <a:rPr lang="en-US" b="1" dirty="0"/>
                  <a:t>METHODS</a:t>
                </a:r>
                <a:endParaRPr lang="en-AU" b="1" dirty="0"/>
              </a:p>
            </p:txBody>
          </p:sp>
          <p:sp>
            <p:nvSpPr>
              <p:cNvPr id="11" name="Box">
                <a:extLst>
                  <a:ext uri="{FF2B5EF4-FFF2-40B4-BE49-F238E27FC236}">
                    <a16:creationId xmlns="" xmlns:a16="http://schemas.microsoft.com/office/drawing/2014/main" id="{623FC14D-B336-4DC5-A698-0C38C1F9978F}"/>
                  </a:ext>
                </a:extLst>
              </p:cNvPr>
              <p:cNvSpPr/>
              <p:nvPr/>
            </p:nvSpPr>
            <p:spPr>
              <a:xfrm>
                <a:off x="4525108" y="5827413"/>
                <a:ext cx="3176954" cy="5926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Assessment Methods Arrow Group">
              <a:extLst>
                <a:ext uri="{FF2B5EF4-FFF2-40B4-BE49-F238E27FC236}">
                  <a16:creationId xmlns="" xmlns:a16="http://schemas.microsoft.com/office/drawing/2014/main" id="{595886D6-85FB-4BF6-A475-AEF0F913A26D}"/>
                </a:ext>
              </a:extLst>
            </p:cNvPr>
            <p:cNvGrpSpPr/>
            <p:nvPr/>
          </p:nvGrpSpPr>
          <p:grpSpPr>
            <a:xfrm>
              <a:off x="5731026" y="5158794"/>
              <a:ext cx="2916000" cy="633450"/>
              <a:chOff x="3881906" y="5158794"/>
              <a:chExt cx="2916000" cy="633450"/>
            </a:xfrm>
          </p:grpSpPr>
          <p:cxnSp>
            <p:nvCxnSpPr>
              <p:cNvPr id="13" name="Straight Connector 12">
                <a:extLst>
                  <a:ext uri="{FF2B5EF4-FFF2-40B4-BE49-F238E27FC236}">
                    <a16:creationId xmlns="" xmlns:a16="http://schemas.microsoft.com/office/drawing/2014/main" id="{8044F9B6-C354-415B-8001-B8379A0D5349}"/>
                  </a:ext>
                </a:extLst>
              </p:cNvPr>
              <p:cNvCxnSpPr>
                <a:cxnSpLocks/>
              </p:cNvCxnSpPr>
              <p:nvPr/>
            </p:nvCxnSpPr>
            <p:spPr>
              <a:xfrm rot="5400000">
                <a:off x="5339906" y="4170122"/>
                <a:ext cx="0" cy="2916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83CA34B1-ECD2-4426-8E34-DEC1E78CB9F6}"/>
                  </a:ext>
                </a:extLst>
              </p:cNvPr>
              <p:cNvCxnSpPr/>
              <p:nvPr/>
            </p:nvCxnSpPr>
            <p:spPr>
              <a:xfrm rot="5400000" flipH="1">
                <a:off x="6552739" y="5405182"/>
                <a:ext cx="469328"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BEB621EB-20B5-4B8B-A36F-9AE67512CA9F}"/>
                  </a:ext>
                </a:extLst>
              </p:cNvPr>
              <p:cNvCxnSpPr/>
              <p:nvPr/>
            </p:nvCxnSpPr>
            <p:spPr>
              <a:xfrm rot="5400000" flipH="1">
                <a:off x="3658607" y="5393458"/>
                <a:ext cx="469328"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9971355-CEAA-485B-9C58-18BC1C2988FB}"/>
                  </a:ext>
                </a:extLst>
              </p:cNvPr>
              <p:cNvCxnSpPr/>
              <p:nvPr/>
            </p:nvCxnSpPr>
            <p:spPr>
              <a:xfrm>
                <a:off x="5343525" y="5639846"/>
                <a:ext cx="0" cy="15239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8" name="Perf Solution label">
              <a:extLst>
                <a:ext uri="{FF2B5EF4-FFF2-40B4-BE49-F238E27FC236}">
                  <a16:creationId xmlns="" xmlns:a16="http://schemas.microsoft.com/office/drawing/2014/main" id="{78D4BBA6-E2FA-449D-BC75-91245C7BA55E}"/>
                </a:ext>
              </a:extLst>
            </p:cNvPr>
            <p:cNvSpPr txBox="1"/>
            <p:nvPr/>
          </p:nvSpPr>
          <p:spPr>
            <a:xfrm>
              <a:off x="4771952" y="4304587"/>
              <a:ext cx="1982565" cy="646331"/>
            </a:xfrm>
            <a:prstGeom prst="rect">
              <a:avLst/>
            </a:prstGeom>
            <a:solidFill>
              <a:schemeClr val="bg1"/>
            </a:solidFill>
          </p:spPr>
          <p:txBody>
            <a:bodyPr wrap="square" rtlCol="0">
              <a:spAutoFit/>
            </a:bodyPr>
            <a:lstStyle/>
            <a:p>
              <a:pPr algn="ctr"/>
              <a:r>
                <a:rPr lang="en-AU" b="1" dirty="0"/>
                <a:t>PERFORMANCE SOLUTION</a:t>
              </a:r>
            </a:p>
          </p:txBody>
        </p:sp>
        <p:sp>
          <p:nvSpPr>
            <p:cNvPr id="19" name="Perf Requts label">
              <a:extLst>
                <a:ext uri="{FF2B5EF4-FFF2-40B4-BE49-F238E27FC236}">
                  <a16:creationId xmlns="" xmlns:a16="http://schemas.microsoft.com/office/drawing/2014/main" id="{12647DB7-72E6-41A2-8F33-A22CD1C7D7D2}"/>
                </a:ext>
              </a:extLst>
            </p:cNvPr>
            <p:cNvSpPr txBox="1"/>
            <p:nvPr/>
          </p:nvSpPr>
          <p:spPr>
            <a:xfrm>
              <a:off x="4661862" y="2432575"/>
              <a:ext cx="4944924" cy="369332"/>
            </a:xfrm>
            <a:prstGeom prst="rect">
              <a:avLst/>
            </a:prstGeom>
            <a:solidFill>
              <a:schemeClr val="bg1"/>
            </a:solidFill>
          </p:spPr>
          <p:txBody>
            <a:bodyPr wrap="square" rtlCol="0">
              <a:spAutoFit/>
            </a:bodyPr>
            <a:lstStyle/>
            <a:p>
              <a:pPr algn="ctr"/>
              <a:r>
                <a:rPr lang="en-AU" b="1" dirty="0"/>
                <a:t>PERFORMANCE REQUIREMENTS</a:t>
              </a:r>
            </a:p>
          </p:txBody>
        </p:sp>
      </p:grpSp>
      <p:sp>
        <p:nvSpPr>
          <p:cNvPr id="39" name="DTS Solution label">
            <a:extLst>
              <a:ext uri="{FF2B5EF4-FFF2-40B4-BE49-F238E27FC236}">
                <a16:creationId xmlns="" xmlns:a16="http://schemas.microsoft.com/office/drawing/2014/main" id="{81D95414-D207-4C1C-94DD-ED4C078866D4}"/>
              </a:ext>
            </a:extLst>
          </p:cNvPr>
          <p:cNvSpPr txBox="1"/>
          <p:nvPr/>
        </p:nvSpPr>
        <p:spPr>
          <a:xfrm>
            <a:off x="7552224" y="4165128"/>
            <a:ext cx="2133599" cy="923330"/>
          </a:xfrm>
          <a:prstGeom prst="rect">
            <a:avLst/>
          </a:prstGeom>
          <a:solidFill>
            <a:schemeClr val="bg1"/>
          </a:solidFill>
        </p:spPr>
        <p:txBody>
          <a:bodyPr wrap="square" rtlCol="0">
            <a:spAutoFit/>
          </a:bodyPr>
          <a:lstStyle/>
          <a:p>
            <a:pPr algn="ctr"/>
            <a:r>
              <a:rPr lang="en-AU" b="1" dirty="0"/>
              <a:t>DEEMED-TO-SATISFY SOLUTION</a:t>
            </a:r>
          </a:p>
        </p:txBody>
      </p:sp>
      <p:sp>
        <p:nvSpPr>
          <p:cNvPr id="32" name="White masking box">
            <a:extLst>
              <a:ext uri="{FF2B5EF4-FFF2-40B4-BE49-F238E27FC236}">
                <a16:creationId xmlns="" xmlns:a16="http://schemas.microsoft.com/office/drawing/2014/main" id="{D90016CD-B061-4231-8E2F-897318366C2A}"/>
              </a:ext>
            </a:extLst>
          </p:cNvPr>
          <p:cNvSpPr/>
          <p:nvPr/>
        </p:nvSpPr>
        <p:spPr>
          <a:xfrm>
            <a:off x="5479636" y="3192237"/>
            <a:ext cx="3310045" cy="86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3" name="Perf Requts Arrow Group">
            <a:extLst>
              <a:ext uri="{FF2B5EF4-FFF2-40B4-BE49-F238E27FC236}">
                <a16:creationId xmlns="" xmlns:a16="http://schemas.microsoft.com/office/drawing/2014/main" id="{123B8983-7B99-4352-89D3-75C841D971D7}"/>
              </a:ext>
            </a:extLst>
          </p:cNvPr>
          <p:cNvGrpSpPr/>
          <p:nvPr/>
        </p:nvGrpSpPr>
        <p:grpSpPr>
          <a:xfrm rot="10800000">
            <a:off x="5731323" y="3136192"/>
            <a:ext cx="2901600" cy="955907"/>
            <a:chOff x="3887839" y="4903065"/>
            <a:chExt cx="2901600" cy="916781"/>
          </a:xfrm>
        </p:grpSpPr>
        <p:cxnSp>
          <p:nvCxnSpPr>
            <p:cNvPr id="34" name="Straight Connector 33">
              <a:extLst>
                <a:ext uri="{FF2B5EF4-FFF2-40B4-BE49-F238E27FC236}">
                  <a16:creationId xmlns="" xmlns:a16="http://schemas.microsoft.com/office/drawing/2014/main" id="{A7D4187B-E0CD-4895-B457-B4F0A8C28134}"/>
                </a:ext>
              </a:extLst>
            </p:cNvPr>
            <p:cNvCxnSpPr>
              <a:cxnSpLocks/>
            </p:cNvCxnSpPr>
            <p:nvPr/>
          </p:nvCxnSpPr>
          <p:spPr>
            <a:xfrm rot="5400000">
              <a:off x="5338639" y="4177322"/>
              <a:ext cx="0" cy="290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52AC3AF2-F365-4ABA-B90B-4699B4F5E7D7}"/>
                </a:ext>
              </a:extLst>
            </p:cNvPr>
            <p:cNvCxnSpPr>
              <a:cxnSpLocks/>
            </p:cNvCxnSpPr>
            <p:nvPr/>
          </p:nvCxnSpPr>
          <p:spPr>
            <a:xfrm rot="10800000" flipH="1">
              <a:off x="6770469" y="4906322"/>
              <a:ext cx="10503" cy="725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6A690EF3-0012-4326-BA8A-48875CBEA761}"/>
                </a:ext>
              </a:extLst>
            </p:cNvPr>
            <p:cNvCxnSpPr>
              <a:cxnSpLocks/>
            </p:cNvCxnSpPr>
            <p:nvPr/>
          </p:nvCxnSpPr>
          <p:spPr>
            <a:xfrm rot="10800000">
              <a:off x="3901738" y="4903065"/>
              <a:ext cx="0" cy="725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42C5F1A2-2131-4507-8F36-73AB0192DE19}"/>
                </a:ext>
              </a:extLst>
            </p:cNvPr>
            <p:cNvCxnSpPr/>
            <p:nvPr/>
          </p:nvCxnSpPr>
          <p:spPr>
            <a:xfrm>
              <a:off x="5343525" y="5639846"/>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Highlight box">
            <a:extLst>
              <a:ext uri="{FF2B5EF4-FFF2-40B4-BE49-F238E27FC236}">
                <a16:creationId xmlns="" xmlns:a16="http://schemas.microsoft.com/office/drawing/2014/main" id="{1A813F3F-E89D-40A6-A98F-A215AFCCA115}"/>
              </a:ext>
            </a:extLst>
          </p:cNvPr>
          <p:cNvSpPr/>
          <p:nvPr/>
        </p:nvSpPr>
        <p:spPr>
          <a:xfrm>
            <a:off x="2170562" y="3889172"/>
            <a:ext cx="7928478" cy="1498917"/>
          </a:xfrm>
          <a:prstGeom prst="rect">
            <a:avLst/>
          </a:prstGeom>
          <a:noFill/>
          <a:ln w="38100">
            <a:solidFill>
              <a:srgbClr val="485CC7"/>
            </a:solidFill>
            <a:prstDash val="lg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DTS Box">
            <a:extLst>
              <a:ext uri="{FF2B5EF4-FFF2-40B4-BE49-F238E27FC236}">
                <a16:creationId xmlns="" xmlns:a16="http://schemas.microsoft.com/office/drawing/2014/main" id="{B570AB9B-5B61-4C15-A92C-FF7EAC88F761}"/>
              </a:ext>
            </a:extLst>
          </p:cNvPr>
          <p:cNvSpPr/>
          <p:nvPr/>
        </p:nvSpPr>
        <p:spPr>
          <a:xfrm>
            <a:off x="2721120" y="2258998"/>
            <a:ext cx="3217759" cy="1107531"/>
          </a:xfrm>
          <a:prstGeom prst="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Deemed-to-Satisfy (DTS) Solution</a:t>
            </a:r>
          </a:p>
        </p:txBody>
      </p:sp>
      <p:sp>
        <p:nvSpPr>
          <p:cNvPr id="26" name="Perf Soln box">
            <a:extLst>
              <a:ext uri="{FF2B5EF4-FFF2-40B4-BE49-F238E27FC236}">
                <a16:creationId xmlns="" xmlns:a16="http://schemas.microsoft.com/office/drawing/2014/main" id="{038F64CD-FF21-4AB5-BDE5-4A28F40D7852}"/>
              </a:ext>
            </a:extLst>
          </p:cNvPr>
          <p:cNvSpPr/>
          <p:nvPr/>
        </p:nvSpPr>
        <p:spPr>
          <a:xfrm>
            <a:off x="2721120" y="5213852"/>
            <a:ext cx="3217759" cy="1107531"/>
          </a:xfrm>
          <a:prstGeom prst="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Performance Solution</a:t>
            </a:r>
          </a:p>
        </p:txBody>
      </p:sp>
      <p:sp>
        <p:nvSpPr>
          <p:cNvPr id="27" name="Combination box">
            <a:extLst>
              <a:ext uri="{FF2B5EF4-FFF2-40B4-BE49-F238E27FC236}">
                <a16:creationId xmlns="" xmlns:a16="http://schemas.microsoft.com/office/drawing/2014/main" id="{5B1503AF-DAC1-4972-8630-199E676B4E54}"/>
              </a:ext>
            </a:extLst>
          </p:cNvPr>
          <p:cNvSpPr/>
          <p:nvPr/>
        </p:nvSpPr>
        <p:spPr>
          <a:xfrm>
            <a:off x="2721120" y="3736425"/>
            <a:ext cx="3217759" cy="1107531"/>
          </a:xfrm>
          <a:prstGeom prst="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Combination of </a:t>
            </a:r>
            <a:br>
              <a:rPr lang="en-AU" b="1" dirty="0"/>
            </a:br>
            <a:r>
              <a:rPr lang="en-AU" b="1" dirty="0"/>
              <a:t>DTS Solution and Performance Solution</a:t>
            </a:r>
          </a:p>
        </p:txBody>
      </p:sp>
      <p:grpSp>
        <p:nvGrpSpPr>
          <p:cNvPr id="53" name="Comp Solns &amp; arrows">
            <a:extLst>
              <a:ext uri="{FF2B5EF4-FFF2-40B4-BE49-F238E27FC236}">
                <a16:creationId xmlns="" xmlns:a16="http://schemas.microsoft.com/office/drawing/2014/main" id="{453EA6D7-D4D9-4E82-B910-DABBEBFC507E}"/>
              </a:ext>
            </a:extLst>
          </p:cNvPr>
          <p:cNvGrpSpPr/>
          <p:nvPr/>
        </p:nvGrpSpPr>
        <p:grpSpPr>
          <a:xfrm>
            <a:off x="472161" y="2742751"/>
            <a:ext cx="2132835" cy="3072211"/>
            <a:chOff x="472161" y="2742751"/>
            <a:chExt cx="2132835" cy="3072211"/>
          </a:xfrm>
        </p:grpSpPr>
        <p:sp>
          <p:nvSpPr>
            <p:cNvPr id="24" name="L2 Compliance solution label">
              <a:extLst>
                <a:ext uri="{FF2B5EF4-FFF2-40B4-BE49-F238E27FC236}">
                  <a16:creationId xmlns="" xmlns:a16="http://schemas.microsoft.com/office/drawing/2014/main" id="{B6DE7190-7402-4E27-BD4B-385C3355D42E}"/>
                </a:ext>
              </a:extLst>
            </p:cNvPr>
            <p:cNvSpPr/>
            <p:nvPr/>
          </p:nvSpPr>
          <p:spPr>
            <a:xfrm>
              <a:off x="472161" y="3983681"/>
              <a:ext cx="1556836" cy="646331"/>
            </a:xfrm>
            <a:prstGeom prst="rect">
              <a:avLst/>
            </a:prstGeom>
          </p:spPr>
          <p:txBody>
            <a:bodyPr wrap="none">
              <a:spAutoFit/>
            </a:bodyPr>
            <a:lstStyle/>
            <a:p>
              <a:pPr algn="ctr"/>
              <a:r>
                <a:rPr lang="en-US" b="1" dirty="0">
                  <a:solidFill>
                    <a:srgbClr val="002E5D"/>
                  </a:solidFill>
                </a:rPr>
                <a:t>Compliance</a:t>
              </a:r>
              <a:r>
                <a:rPr lang="en-US" dirty="0">
                  <a:solidFill>
                    <a:srgbClr val="002E5D"/>
                  </a:solidFill>
                </a:rPr>
                <a:t> </a:t>
              </a:r>
              <a:br>
                <a:rPr lang="en-US" dirty="0">
                  <a:solidFill>
                    <a:srgbClr val="002E5D"/>
                  </a:solidFill>
                </a:rPr>
              </a:br>
              <a:r>
                <a:rPr lang="en-US" b="1" dirty="0">
                  <a:solidFill>
                    <a:srgbClr val="002E5D"/>
                  </a:solidFill>
                </a:rPr>
                <a:t>s</a:t>
              </a:r>
              <a:r>
                <a:rPr lang="en-US" b="1" dirty="0" smtClean="0">
                  <a:solidFill>
                    <a:srgbClr val="002E5D"/>
                  </a:solidFill>
                </a:rPr>
                <a:t>olutions</a:t>
              </a:r>
              <a:endParaRPr lang="en-AU" b="1" dirty="0">
                <a:solidFill>
                  <a:srgbClr val="002E5D"/>
                </a:solidFill>
              </a:endParaRPr>
            </a:p>
          </p:txBody>
        </p:sp>
        <p:cxnSp>
          <p:nvCxnSpPr>
            <p:cNvPr id="31" name="Solns to DTS Solns arrow">
              <a:extLst>
                <a:ext uri="{FF2B5EF4-FFF2-40B4-BE49-F238E27FC236}">
                  <a16:creationId xmlns="" xmlns:a16="http://schemas.microsoft.com/office/drawing/2014/main" id="{6963D1E3-3698-47F1-8ED0-44858C21286D}"/>
                </a:ext>
              </a:extLst>
            </p:cNvPr>
            <p:cNvCxnSpPr>
              <a:cxnSpLocks/>
            </p:cNvCxnSpPr>
            <p:nvPr/>
          </p:nvCxnSpPr>
          <p:spPr>
            <a:xfrm rot="5400000" flipH="1" flipV="1">
              <a:off x="1265316" y="2652751"/>
              <a:ext cx="1224000" cy="140400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olns to Per Solution arrow">
              <a:extLst>
                <a:ext uri="{FF2B5EF4-FFF2-40B4-BE49-F238E27FC236}">
                  <a16:creationId xmlns="" xmlns:a16="http://schemas.microsoft.com/office/drawing/2014/main" id="{BA5F6E93-FCF7-4B61-8E16-E7779B53C0CE}"/>
                </a:ext>
              </a:extLst>
            </p:cNvPr>
            <p:cNvCxnSpPr>
              <a:cxnSpLocks/>
            </p:cNvCxnSpPr>
            <p:nvPr/>
          </p:nvCxnSpPr>
          <p:spPr>
            <a:xfrm>
              <a:off x="1175316" y="4590962"/>
              <a:ext cx="1404000" cy="1224000"/>
            </a:xfrm>
            <a:prstGeom prst="bentConnector3">
              <a:avLst>
                <a:gd name="adj1" fmla="val -158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olns to Combination arrow">
              <a:extLst>
                <a:ext uri="{FF2B5EF4-FFF2-40B4-BE49-F238E27FC236}">
                  <a16:creationId xmlns="" xmlns:a16="http://schemas.microsoft.com/office/drawing/2014/main" id="{0C3F4A97-A1AE-4EEB-8B51-F42398445BE0}"/>
                </a:ext>
              </a:extLst>
            </p:cNvPr>
            <p:cNvCxnSpPr>
              <a:cxnSpLocks/>
            </p:cNvCxnSpPr>
            <p:nvPr/>
          </p:nvCxnSpPr>
          <p:spPr>
            <a:xfrm flipV="1">
              <a:off x="2028996" y="4290462"/>
              <a:ext cx="576000" cy="163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50" name="DTS Provisions Bubble">
            <a:extLst>
              <a:ext uri="{FF2B5EF4-FFF2-40B4-BE49-F238E27FC236}">
                <a16:creationId xmlns="" xmlns:a16="http://schemas.microsoft.com/office/drawing/2014/main" id="{D856EF5F-001A-458C-A28E-CD2234623634}"/>
              </a:ext>
            </a:extLst>
          </p:cNvPr>
          <p:cNvSpPr/>
          <p:nvPr/>
        </p:nvSpPr>
        <p:spPr>
          <a:xfrm>
            <a:off x="6573345" y="1841501"/>
            <a:ext cx="5200086" cy="4619978"/>
          </a:xfrm>
          <a:prstGeom prst="wedgeRoundRectCallout">
            <a:avLst>
              <a:gd name="adj1" fmla="val 35734"/>
              <a:gd name="adj2" fmla="val 49328"/>
              <a:gd name="adj3" fmla="val 16667"/>
            </a:avLst>
          </a:prstGeom>
          <a:solidFill>
            <a:srgbClr val="D4DEFF"/>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sz="1600" b="1" dirty="0">
                <a:solidFill>
                  <a:schemeClr val="tx1"/>
                </a:solidFill>
              </a:rPr>
              <a:t>Deemed-to-Satisfy Solution</a:t>
            </a:r>
          </a:p>
          <a:p>
            <a:pPr marL="285750" indent="-285750">
              <a:spcBef>
                <a:spcPts val="300"/>
              </a:spcBef>
              <a:spcAft>
                <a:spcPts val="300"/>
              </a:spcAft>
              <a:buFont typeface="Arial" panose="020B0604020202020204" pitchFamily="34" charset="0"/>
              <a:buChar char="•"/>
            </a:pPr>
            <a:r>
              <a:rPr lang="en-AU" sz="1600" dirty="0">
                <a:solidFill>
                  <a:schemeClr val="tx1"/>
                </a:solidFill>
              </a:rPr>
              <a:t>Documented within the relevant NCC </a:t>
            </a:r>
            <a:r>
              <a:rPr lang="en-AU" sz="1600" dirty="0" smtClean="0">
                <a:solidFill>
                  <a:schemeClr val="tx1"/>
                </a:solidFill>
              </a:rPr>
              <a:t>volumes </a:t>
            </a:r>
            <a:endParaRPr lang="en-AU" sz="1600" dirty="0">
              <a:solidFill>
                <a:schemeClr val="tx1"/>
              </a:solidFill>
            </a:endParaRPr>
          </a:p>
          <a:p>
            <a:pPr marL="285750" indent="-285750">
              <a:spcBef>
                <a:spcPts val="300"/>
              </a:spcBef>
              <a:spcAft>
                <a:spcPts val="300"/>
              </a:spcAft>
              <a:buFont typeface="Arial" panose="020B0604020202020204" pitchFamily="34" charset="0"/>
              <a:buChar char="•"/>
            </a:pPr>
            <a:r>
              <a:rPr lang="en-AU" sz="1600" dirty="0">
                <a:solidFill>
                  <a:schemeClr val="tx1"/>
                </a:solidFill>
              </a:rPr>
              <a:t>“Deemed” to comply with the Performance Requirements, i.e. judged or considered</a:t>
            </a:r>
          </a:p>
          <a:p>
            <a:pPr marL="285750" indent="-285750">
              <a:spcBef>
                <a:spcPts val="300"/>
              </a:spcBef>
              <a:spcAft>
                <a:spcPts val="300"/>
              </a:spcAft>
              <a:buFont typeface="Arial" panose="020B0604020202020204" pitchFamily="34" charset="0"/>
              <a:buChar char="•"/>
            </a:pPr>
            <a:r>
              <a:rPr lang="en-AU" sz="1600" dirty="0">
                <a:solidFill>
                  <a:schemeClr val="tx1"/>
                </a:solidFill>
              </a:rPr>
              <a:t>Generally involve:</a:t>
            </a:r>
          </a:p>
          <a:p>
            <a:pPr marL="742950" lvl="1" indent="-285750">
              <a:spcBef>
                <a:spcPts val="300"/>
              </a:spcBef>
              <a:spcAft>
                <a:spcPts val="300"/>
              </a:spcAft>
              <a:buFont typeface="Arial" panose="020B0604020202020204" pitchFamily="34" charset="0"/>
              <a:buChar char="•"/>
            </a:pPr>
            <a:r>
              <a:rPr lang="en-AU" sz="1600" dirty="0">
                <a:solidFill>
                  <a:schemeClr val="tx1"/>
                </a:solidFill>
              </a:rPr>
              <a:t>Building/installing an element in line with an Australian Standard or a similar referenced document, OR </a:t>
            </a:r>
          </a:p>
          <a:p>
            <a:pPr marL="742950" lvl="1" indent="-285750">
              <a:spcBef>
                <a:spcPts val="300"/>
              </a:spcBef>
              <a:spcAft>
                <a:spcPts val="300"/>
              </a:spcAft>
              <a:buFont typeface="Arial" panose="020B0604020202020204" pitchFamily="34" charset="0"/>
              <a:buChar char="•"/>
            </a:pPr>
            <a:r>
              <a:rPr lang="en-AU" sz="1600" dirty="0">
                <a:solidFill>
                  <a:schemeClr val="tx1"/>
                </a:solidFill>
              </a:rPr>
              <a:t>Using a well-known, well-accepted building practice</a:t>
            </a:r>
          </a:p>
          <a:p>
            <a:pPr marL="285750" indent="-285750">
              <a:spcBef>
                <a:spcPts val="300"/>
              </a:spcBef>
              <a:spcAft>
                <a:spcPts val="300"/>
              </a:spcAft>
              <a:buFont typeface="Arial" panose="020B0604020202020204" pitchFamily="34" charset="0"/>
              <a:buChar char="•"/>
            </a:pPr>
            <a:r>
              <a:rPr lang="en-AU" sz="1600" dirty="0">
                <a:solidFill>
                  <a:schemeClr val="tx1"/>
                </a:solidFill>
              </a:rPr>
              <a:t>Can provide a straightforward way to comply with Performance Requirements</a:t>
            </a:r>
          </a:p>
          <a:p>
            <a:pPr marL="285750" indent="-285750">
              <a:spcBef>
                <a:spcPts val="300"/>
              </a:spcBef>
              <a:spcAft>
                <a:spcPts val="300"/>
              </a:spcAft>
              <a:buFont typeface="Arial" panose="020B0604020202020204" pitchFamily="34" charset="0"/>
              <a:buChar char="•"/>
            </a:pPr>
            <a:r>
              <a:rPr lang="en-AU" sz="1600" dirty="0">
                <a:solidFill>
                  <a:schemeClr val="tx1"/>
                </a:solidFill>
              </a:rPr>
              <a:t>Have little flexibility and can limit innovation</a:t>
            </a:r>
          </a:p>
          <a:p>
            <a:pPr marL="285750" indent="-285750">
              <a:spcBef>
                <a:spcPts val="300"/>
              </a:spcBef>
              <a:spcAft>
                <a:spcPts val="300"/>
              </a:spcAft>
              <a:buFont typeface="Arial" panose="020B0604020202020204" pitchFamily="34" charset="0"/>
              <a:buChar char="•"/>
            </a:pPr>
            <a:r>
              <a:rPr lang="en-AU" sz="1600" dirty="0">
                <a:solidFill>
                  <a:schemeClr val="tx1"/>
                </a:solidFill>
              </a:rPr>
              <a:t>Typically referred to as “DTS Provisions”</a:t>
            </a:r>
            <a:endParaRPr lang="en-AU" sz="1600" b="1" dirty="0">
              <a:solidFill>
                <a:schemeClr val="tx1"/>
              </a:solidFill>
            </a:endParaRPr>
          </a:p>
        </p:txBody>
      </p:sp>
      <p:sp>
        <p:nvSpPr>
          <p:cNvPr id="51" name="Perf Solns Bubble">
            <a:extLst>
              <a:ext uri="{FF2B5EF4-FFF2-40B4-BE49-F238E27FC236}">
                <a16:creationId xmlns="" xmlns:a16="http://schemas.microsoft.com/office/drawing/2014/main" id="{5219CE0E-2B35-44BD-9CC2-D3246C88ACDD}"/>
              </a:ext>
            </a:extLst>
          </p:cNvPr>
          <p:cNvSpPr/>
          <p:nvPr/>
        </p:nvSpPr>
        <p:spPr>
          <a:xfrm>
            <a:off x="6573345" y="1819644"/>
            <a:ext cx="5200086" cy="4619978"/>
          </a:xfrm>
          <a:prstGeom prst="wedgeRoundRectCallout">
            <a:avLst>
              <a:gd name="adj1" fmla="val 35734"/>
              <a:gd name="adj2" fmla="val 49328"/>
              <a:gd name="adj3" fmla="val 16667"/>
            </a:avLst>
          </a:prstGeom>
          <a:solidFill>
            <a:srgbClr val="D4DEFF"/>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sz="1600" b="1" dirty="0">
                <a:solidFill>
                  <a:schemeClr val="tx1"/>
                </a:solidFill>
              </a:rPr>
              <a:t>Performance Solution</a:t>
            </a:r>
          </a:p>
          <a:p>
            <a:pPr marL="171450" indent="-171450">
              <a:spcBef>
                <a:spcPts val="300"/>
              </a:spcBef>
              <a:spcAft>
                <a:spcPts val="300"/>
              </a:spcAft>
              <a:buFont typeface="Arial" panose="020B0604020202020204" pitchFamily="34" charset="0"/>
              <a:buChar char="•"/>
            </a:pPr>
            <a:r>
              <a:rPr lang="en-AU" sz="1600" dirty="0">
                <a:solidFill>
                  <a:schemeClr val="tx1"/>
                </a:solidFill>
              </a:rPr>
              <a:t>A compliance solution that does </a:t>
            </a:r>
            <a:r>
              <a:rPr lang="en-AU" sz="1600" b="1" dirty="0">
                <a:solidFill>
                  <a:schemeClr val="tx1"/>
                </a:solidFill>
              </a:rPr>
              <a:t>not</a:t>
            </a:r>
            <a:r>
              <a:rPr lang="en-AU" sz="1600" dirty="0">
                <a:solidFill>
                  <a:schemeClr val="tx1"/>
                </a:solidFill>
              </a:rPr>
              <a:t> use the DTS Provisions in the NCC to comply with the relevant Performance Requirements</a:t>
            </a:r>
          </a:p>
          <a:p>
            <a:pPr marL="171450" indent="-171450">
              <a:spcBef>
                <a:spcPts val="300"/>
              </a:spcBef>
              <a:spcAft>
                <a:spcPts val="300"/>
              </a:spcAft>
              <a:buFont typeface="Arial" panose="020B0604020202020204" pitchFamily="34" charset="0"/>
              <a:buChar char="•"/>
            </a:pPr>
            <a:r>
              <a:rPr lang="en-AU" sz="1600" dirty="0">
                <a:solidFill>
                  <a:schemeClr val="tx1"/>
                </a:solidFill>
              </a:rPr>
              <a:t>Generally, used when a designer or builder wants to do something different, innovative or unusual</a:t>
            </a:r>
            <a:endParaRPr lang="en-AU" sz="1600" b="1" dirty="0">
              <a:solidFill>
                <a:schemeClr val="tx1"/>
              </a:solidFill>
            </a:endParaRPr>
          </a:p>
          <a:p>
            <a:pPr marL="171450" indent="-171450">
              <a:spcBef>
                <a:spcPts val="300"/>
              </a:spcBef>
              <a:spcAft>
                <a:spcPts val="300"/>
              </a:spcAft>
              <a:buFont typeface="Arial" panose="020B0604020202020204" pitchFamily="34" charset="0"/>
              <a:buChar char="•"/>
            </a:pPr>
            <a:r>
              <a:rPr lang="en-AU" sz="1600" dirty="0">
                <a:solidFill>
                  <a:schemeClr val="tx1"/>
                </a:solidFill>
              </a:rPr>
              <a:t>Can:</a:t>
            </a:r>
          </a:p>
          <a:p>
            <a:pPr marL="628650" lvl="1" indent="-171450">
              <a:spcBef>
                <a:spcPts val="300"/>
              </a:spcBef>
              <a:spcAft>
                <a:spcPts val="300"/>
              </a:spcAft>
              <a:buFont typeface="Arial" panose="020B0604020202020204" pitchFamily="34" charset="0"/>
              <a:buChar char="•"/>
            </a:pPr>
            <a:r>
              <a:rPr lang="en-AU" sz="1600" dirty="0">
                <a:solidFill>
                  <a:schemeClr val="tx1"/>
                </a:solidFill>
              </a:rPr>
              <a:t>Make use of a wide range of materials, techniques and processes</a:t>
            </a:r>
          </a:p>
          <a:p>
            <a:pPr marL="628650" lvl="1" indent="-171450">
              <a:spcBef>
                <a:spcPts val="300"/>
              </a:spcBef>
              <a:spcAft>
                <a:spcPts val="300"/>
              </a:spcAft>
              <a:buFont typeface="Arial" panose="020B0604020202020204" pitchFamily="34" charset="0"/>
              <a:buChar char="•"/>
            </a:pPr>
            <a:r>
              <a:rPr lang="en-AU" sz="1600" dirty="0">
                <a:solidFill>
                  <a:schemeClr val="tx1"/>
                </a:solidFill>
              </a:rPr>
              <a:t>Provide the flexibility and innovation that a performance-based code seeks to allow</a:t>
            </a:r>
          </a:p>
          <a:p>
            <a:pPr marL="628650" lvl="1" indent="-171450">
              <a:spcBef>
                <a:spcPts val="300"/>
              </a:spcBef>
              <a:spcAft>
                <a:spcPts val="300"/>
              </a:spcAft>
              <a:buFont typeface="Arial" panose="020B0604020202020204" pitchFamily="34" charset="0"/>
              <a:buChar char="•"/>
            </a:pPr>
            <a:r>
              <a:rPr lang="en-AU" sz="1600" dirty="0">
                <a:solidFill>
                  <a:schemeClr val="tx1"/>
                </a:solidFill>
              </a:rPr>
              <a:t>Decrease costs and improve constructability</a:t>
            </a:r>
          </a:p>
          <a:p>
            <a:pPr algn="ctr">
              <a:spcBef>
                <a:spcPts val="300"/>
              </a:spcBef>
              <a:spcAft>
                <a:spcPts val="300"/>
              </a:spcAft>
            </a:pPr>
            <a:endParaRPr lang="en-AU" sz="1600" b="1" dirty="0">
              <a:solidFill>
                <a:schemeClr val="tx1"/>
              </a:solidFill>
            </a:endParaRPr>
          </a:p>
        </p:txBody>
      </p:sp>
      <p:sp>
        <p:nvSpPr>
          <p:cNvPr id="52" name="Combination Bubble">
            <a:extLst>
              <a:ext uri="{FF2B5EF4-FFF2-40B4-BE49-F238E27FC236}">
                <a16:creationId xmlns="" xmlns:a16="http://schemas.microsoft.com/office/drawing/2014/main" id="{9E0D22BF-43CD-4196-8799-A35AD0CDC8DE}"/>
              </a:ext>
            </a:extLst>
          </p:cNvPr>
          <p:cNvSpPr/>
          <p:nvPr/>
        </p:nvSpPr>
        <p:spPr>
          <a:xfrm>
            <a:off x="6611445" y="1819644"/>
            <a:ext cx="5200086" cy="4619978"/>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sz="1600" b="1" dirty="0">
                <a:solidFill>
                  <a:schemeClr val="tx1"/>
                </a:solidFill>
              </a:rPr>
              <a:t>Combination of DTS Solution </a:t>
            </a:r>
            <a:br>
              <a:rPr lang="en-AU" sz="1600" b="1" dirty="0">
                <a:solidFill>
                  <a:schemeClr val="tx1"/>
                </a:solidFill>
              </a:rPr>
            </a:br>
            <a:r>
              <a:rPr lang="en-AU" sz="1600" b="1" dirty="0">
                <a:solidFill>
                  <a:schemeClr val="tx1"/>
                </a:solidFill>
              </a:rPr>
              <a:t>and Performance Solution</a:t>
            </a:r>
          </a:p>
          <a:p>
            <a:pPr marL="171450" indent="-171450">
              <a:spcBef>
                <a:spcPts val="300"/>
              </a:spcBef>
              <a:spcAft>
                <a:spcPts val="300"/>
              </a:spcAft>
              <a:buFont typeface="Arial" panose="020B0604020202020204" pitchFamily="34" charset="0"/>
              <a:buChar char="•"/>
            </a:pPr>
            <a:r>
              <a:rPr lang="en-AU" sz="1600" dirty="0">
                <a:solidFill>
                  <a:schemeClr val="tx1"/>
                </a:solidFill>
              </a:rPr>
              <a:t>May be time consuming to create a unique Performance Solution for every single aspect of a project, i.e. for every single applicable Performance Requirement</a:t>
            </a:r>
          </a:p>
          <a:p>
            <a:pPr marL="171450" indent="-171450">
              <a:spcBef>
                <a:spcPts val="300"/>
              </a:spcBef>
              <a:spcAft>
                <a:spcPts val="300"/>
              </a:spcAft>
              <a:buFont typeface="Arial" panose="020B0604020202020204" pitchFamily="34" charset="0"/>
              <a:buChar char="•"/>
            </a:pPr>
            <a:r>
              <a:rPr lang="en-AU" sz="1600" dirty="0">
                <a:solidFill>
                  <a:schemeClr val="tx1"/>
                </a:solidFill>
              </a:rPr>
              <a:t>Combine different types of compliance solutions in different ways, as needed:</a:t>
            </a:r>
          </a:p>
          <a:p>
            <a:pPr marL="628650" lvl="1" indent="-171450">
              <a:spcBef>
                <a:spcPts val="300"/>
              </a:spcBef>
              <a:spcAft>
                <a:spcPts val="300"/>
              </a:spcAft>
              <a:buFont typeface="Arial" panose="020B0604020202020204" pitchFamily="34" charset="0"/>
              <a:buChar char="•"/>
            </a:pPr>
            <a:r>
              <a:rPr lang="en-AU" sz="1600" dirty="0">
                <a:solidFill>
                  <a:schemeClr val="tx1"/>
                </a:solidFill>
              </a:rPr>
              <a:t>For just one aspect of a Performance Requirement</a:t>
            </a:r>
          </a:p>
          <a:p>
            <a:pPr marL="628650" lvl="1" indent="-171450">
              <a:spcBef>
                <a:spcPts val="300"/>
              </a:spcBef>
              <a:spcAft>
                <a:spcPts val="300"/>
              </a:spcAft>
              <a:buFont typeface="Arial" panose="020B0604020202020204" pitchFamily="34" charset="0"/>
              <a:buChar char="•"/>
            </a:pPr>
            <a:r>
              <a:rPr lang="en-AU" sz="1600" dirty="0">
                <a:solidFill>
                  <a:schemeClr val="tx1"/>
                </a:solidFill>
              </a:rPr>
              <a:t>For a whole Performance Requirement</a:t>
            </a:r>
          </a:p>
          <a:p>
            <a:pPr marL="628650" lvl="1" indent="-171450">
              <a:spcBef>
                <a:spcPts val="300"/>
              </a:spcBef>
              <a:spcAft>
                <a:spcPts val="300"/>
              </a:spcAft>
              <a:buFont typeface="Arial" panose="020B0604020202020204" pitchFamily="34" charset="0"/>
              <a:buChar char="•"/>
            </a:pPr>
            <a:r>
              <a:rPr lang="en-AU" sz="1600" dirty="0">
                <a:solidFill>
                  <a:schemeClr val="tx1"/>
                </a:solidFill>
              </a:rPr>
              <a:t>For more than one Performance Requirement </a:t>
            </a:r>
          </a:p>
          <a:p>
            <a:pPr marL="171450" indent="-171450">
              <a:spcBef>
                <a:spcPts val="300"/>
              </a:spcBef>
              <a:spcAft>
                <a:spcPts val="300"/>
              </a:spcAft>
              <a:buFont typeface="Arial" panose="020B0604020202020204" pitchFamily="34" charset="0"/>
              <a:buChar char="•"/>
            </a:pPr>
            <a:r>
              <a:rPr lang="en-AU" sz="1600" dirty="0">
                <a:solidFill>
                  <a:schemeClr val="tx1"/>
                </a:solidFill>
              </a:rPr>
              <a:t>Can reduce costs and time for approvals, while still allowing for flexibility and innovation</a:t>
            </a:r>
          </a:p>
        </p:txBody>
      </p:sp>
    </p:spTree>
    <p:custDataLst>
      <p:tags r:id="rId1"/>
    </p:custDataLst>
    <p:extLst>
      <p:ext uri="{BB962C8B-B14F-4D97-AF65-F5344CB8AC3E}">
        <p14:creationId xmlns:p14="http://schemas.microsoft.com/office/powerpoint/2010/main" val="291790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33"/>
                                        </p:tgtEl>
                                      </p:cBhvr>
                                    </p:animEffect>
                                    <p:set>
                                      <p:cBhvr>
                                        <p:cTn id="18" dur="1" fill="hold">
                                          <p:stCondLst>
                                            <p:cond delay="499"/>
                                          </p:stCondLst>
                                        </p:cTn>
                                        <p:tgtEl>
                                          <p:spTgt spid="33"/>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39"/>
                                        </p:tgtEl>
                                      </p:cBhvr>
                                    </p:animEffect>
                                    <p:set>
                                      <p:cBhvr>
                                        <p:cTn id="24" dur="1" fill="hold">
                                          <p:stCondLst>
                                            <p:cond delay="499"/>
                                          </p:stCondLst>
                                        </p:cTn>
                                        <p:tgtEl>
                                          <p:spTgt spid="39"/>
                                        </p:tgtEl>
                                        <p:attrNameLst>
                                          <p:attrName>style.visibility</p:attrName>
                                        </p:attrNameLst>
                                      </p:cBhvr>
                                      <p:to>
                                        <p:strVal val="hidden"/>
                                      </p:to>
                                    </p:set>
                                  </p:childTnLst>
                                </p:cTn>
                              </p:par>
                            </p:childTnLst>
                          </p:cTn>
                        </p:par>
                        <p:par>
                          <p:cTn id="25" fill="hold">
                            <p:stCondLst>
                              <p:cond delay="500"/>
                            </p:stCondLst>
                            <p:childTnLst>
                              <p:par>
                                <p:cTn id="26" presetID="9" presetClass="entr" presetSubtype="0" fill="hold" grpId="0" nodeType="afterEffect">
                                  <p:stCondLst>
                                    <p:cond delay="50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dissolv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17" presetClass="entr" presetSubtype="10" fill="hold" grpId="2"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xit" presetSubtype="10" fill="hold" grpId="3" nodeType="clickEffect">
                                  <p:stCondLst>
                                    <p:cond delay="0"/>
                                  </p:stCondLst>
                                  <p:childTnLst>
                                    <p:anim calcmode="lin" valueType="num">
                                      <p:cBhvr>
                                        <p:cTn id="48" dur="500"/>
                                        <p:tgtEl>
                                          <p:spTgt spid="52"/>
                                        </p:tgtEl>
                                        <p:attrNameLst>
                                          <p:attrName>ppt_w</p:attrName>
                                        </p:attrNameLst>
                                      </p:cBhvr>
                                      <p:tavLst>
                                        <p:tav tm="0">
                                          <p:val>
                                            <p:strVal val="ppt_w"/>
                                          </p:val>
                                        </p:tav>
                                        <p:tav tm="100000">
                                          <p:val>
                                            <p:fltVal val="0"/>
                                          </p:val>
                                        </p:tav>
                                      </p:tavLst>
                                    </p:anim>
                                    <p:anim calcmode="lin" valueType="num">
                                      <p:cBhvr>
                                        <p:cTn id="49" dur="500"/>
                                        <p:tgtEl>
                                          <p:spTgt spid="52"/>
                                        </p:tgtEl>
                                        <p:attrNameLst>
                                          <p:attrName>ppt_h</p:attrName>
                                        </p:attrNameLst>
                                      </p:cBhvr>
                                      <p:tavLst>
                                        <p:tav tm="0">
                                          <p:val>
                                            <p:strVal val="ppt_h"/>
                                          </p:val>
                                        </p:tav>
                                        <p:tav tm="100000">
                                          <p:val>
                                            <p:strVal val="ppt_h"/>
                                          </p:val>
                                        </p:tav>
                                      </p:tavLst>
                                    </p:anim>
                                    <p:set>
                                      <p:cBhvr>
                                        <p:cTn id="5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1" restart="whenNotActive" fill="hold" evtFilter="cancelBubble" nodeType="interactiveSeq">
                <p:stCondLst>
                  <p:cond evt="onClick" delay="0">
                    <p:tgtEl>
                      <p:spTgt spid="26"/>
                    </p:tgtEl>
                  </p:cond>
                </p:stCondLst>
                <p:endSync evt="end" delay="0">
                  <p:rtn val="all"/>
                </p:endSync>
                <p:childTnLst>
                  <p:par>
                    <p:cTn id="52" fill="hold">
                      <p:stCondLst>
                        <p:cond delay="0"/>
                      </p:stCondLst>
                      <p:childTnLst>
                        <p:par>
                          <p:cTn id="53" fill="hold">
                            <p:stCondLst>
                              <p:cond delay="0"/>
                            </p:stCondLst>
                            <p:childTnLst>
                              <p:par>
                                <p:cTn id="54" presetID="17" presetClass="entr" presetSubtype="10" fill="hold" grpId="2"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xit" presetSubtype="10" fill="hold" grpId="3" nodeType="clickEffect">
                                  <p:stCondLst>
                                    <p:cond delay="0"/>
                                  </p:stCondLst>
                                  <p:childTnLst>
                                    <p:anim calcmode="lin" valueType="num">
                                      <p:cBhvr>
                                        <p:cTn id="61" dur="500"/>
                                        <p:tgtEl>
                                          <p:spTgt spid="51"/>
                                        </p:tgtEl>
                                        <p:attrNameLst>
                                          <p:attrName>ppt_w</p:attrName>
                                        </p:attrNameLst>
                                      </p:cBhvr>
                                      <p:tavLst>
                                        <p:tav tm="0">
                                          <p:val>
                                            <p:strVal val="ppt_w"/>
                                          </p:val>
                                        </p:tav>
                                        <p:tav tm="100000">
                                          <p:val>
                                            <p:fltVal val="0"/>
                                          </p:val>
                                        </p:tav>
                                      </p:tavLst>
                                    </p:anim>
                                    <p:anim calcmode="lin" valueType="num">
                                      <p:cBhvr>
                                        <p:cTn id="62" dur="500"/>
                                        <p:tgtEl>
                                          <p:spTgt spid="51"/>
                                        </p:tgtEl>
                                        <p:attrNameLst>
                                          <p:attrName>ppt_h</p:attrName>
                                        </p:attrNameLst>
                                      </p:cBhvr>
                                      <p:tavLst>
                                        <p:tav tm="0">
                                          <p:val>
                                            <p:strVal val="ppt_h"/>
                                          </p:val>
                                        </p:tav>
                                        <p:tav tm="100000">
                                          <p:val>
                                            <p:strVal val="ppt_h"/>
                                          </p:val>
                                        </p:tav>
                                      </p:tavLst>
                                    </p:anim>
                                    <p:set>
                                      <p:cBhvr>
                                        <p:cTn id="6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25"/>
                    </p:tgtEl>
                  </p:cond>
                </p:stCondLst>
                <p:endSync evt="end" delay="0">
                  <p:rtn val="all"/>
                </p:endSync>
                <p:childTnLst>
                  <p:par>
                    <p:cTn id="65" fill="hold">
                      <p:stCondLst>
                        <p:cond delay="0"/>
                      </p:stCondLst>
                      <p:childTnLst>
                        <p:par>
                          <p:cTn id="66" fill="hold">
                            <p:stCondLst>
                              <p:cond delay="0"/>
                            </p:stCondLst>
                            <p:childTnLst>
                              <p:par>
                                <p:cTn id="67" presetID="17" presetClass="entr" presetSubtype="10" fill="hold" grpId="2" nodeType="click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p:cTn id="69" dur="500" fill="hold"/>
                                        <p:tgtEl>
                                          <p:spTgt spid="50"/>
                                        </p:tgtEl>
                                        <p:attrNameLst>
                                          <p:attrName>ppt_w</p:attrName>
                                        </p:attrNameLst>
                                      </p:cBhvr>
                                      <p:tavLst>
                                        <p:tav tm="0">
                                          <p:val>
                                            <p:fltVal val="0"/>
                                          </p:val>
                                        </p:tav>
                                        <p:tav tm="100000">
                                          <p:val>
                                            <p:strVal val="#ppt_w"/>
                                          </p:val>
                                        </p:tav>
                                      </p:tavLst>
                                    </p:anim>
                                    <p:anim calcmode="lin" valueType="num">
                                      <p:cBhvr>
                                        <p:cTn id="70"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xit" presetSubtype="10" fill="hold" grpId="3" nodeType="clickEffect">
                                  <p:stCondLst>
                                    <p:cond delay="0"/>
                                  </p:stCondLst>
                                  <p:childTnLst>
                                    <p:anim calcmode="lin" valueType="num">
                                      <p:cBhvr>
                                        <p:cTn id="74" dur="500"/>
                                        <p:tgtEl>
                                          <p:spTgt spid="50"/>
                                        </p:tgtEl>
                                        <p:attrNameLst>
                                          <p:attrName>ppt_w</p:attrName>
                                        </p:attrNameLst>
                                      </p:cBhvr>
                                      <p:tavLst>
                                        <p:tav tm="0">
                                          <p:val>
                                            <p:strVal val="ppt_w"/>
                                          </p:val>
                                        </p:tav>
                                        <p:tav tm="100000">
                                          <p:val>
                                            <p:fltVal val="0"/>
                                          </p:val>
                                        </p:tav>
                                      </p:tavLst>
                                    </p:anim>
                                    <p:anim calcmode="lin" valueType="num">
                                      <p:cBhvr>
                                        <p:cTn id="75" dur="500"/>
                                        <p:tgtEl>
                                          <p:spTgt spid="50"/>
                                        </p:tgtEl>
                                        <p:attrNameLst>
                                          <p:attrName>ppt_h</p:attrName>
                                        </p:attrNameLst>
                                      </p:cBhvr>
                                      <p:tavLst>
                                        <p:tav tm="0">
                                          <p:val>
                                            <p:strVal val="ppt_h"/>
                                          </p:val>
                                        </p:tav>
                                        <p:tav tm="100000">
                                          <p:val>
                                            <p:strVal val="ppt_h"/>
                                          </p:val>
                                        </p:tav>
                                      </p:tavLst>
                                    </p:anim>
                                    <p:set>
                                      <p:cBhvr>
                                        <p:cTn id="76"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39" grpId="0" animBg="1"/>
      <p:bldP spid="32" grpId="0" animBg="1"/>
      <p:bldP spid="21" grpId="0" animBg="1"/>
      <p:bldP spid="21" grpId="1" animBg="1"/>
      <p:bldP spid="25" grpId="0" animBg="1"/>
      <p:bldP spid="26" grpId="0" animBg="1"/>
      <p:bldP spid="27" grpId="0" animBg="1"/>
      <p:bldP spid="50" grpId="2" animBg="1"/>
      <p:bldP spid="50" grpId="3" animBg="1"/>
      <p:bldP spid="51" grpId="2" animBg="1"/>
      <p:bldP spid="51" grpId="3" animBg="1"/>
      <p:bldP spid="52" grpId="2" animBg="1"/>
      <p:bldP spid="52" grpId="3"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Custom 1">
      <a:dk1>
        <a:sysClr val="windowText" lastClr="000000"/>
      </a:dk1>
      <a:lt1>
        <a:srgbClr val="FFFFFF"/>
      </a:lt1>
      <a:dk2>
        <a:srgbClr val="44546A"/>
      </a:dk2>
      <a:lt2>
        <a:srgbClr val="FFFFFF"/>
      </a:lt2>
      <a:accent1>
        <a:srgbClr val="193C6A"/>
      </a:accent1>
      <a:accent2>
        <a:srgbClr val="5762A7"/>
      </a:accent2>
      <a:accent3>
        <a:srgbClr val="00467F"/>
      </a:accent3>
      <a:accent4>
        <a:srgbClr val="1679A7"/>
      </a:accent4>
      <a:accent5>
        <a:srgbClr val="DA2B10"/>
      </a:accent5>
      <a:accent6>
        <a:srgbClr val="00856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896E7F9D-5D98-418E-8C91-D56BCF29E17D}" vid="{B47C24E5-4759-43BC-BD18-C52983E0CEB3}"/>
    </a:ext>
  </a:extLst>
</a:theme>
</file>

<file path=ppt/theme/theme2.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c6be7631f7c5c7791d22b60eff9893d3">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2868a40c71df0eae5e7a1ab1c1f1ea01"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712d5b50-1b62-44de-9d3e-74234783b265</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Tutor</TermName>
          <TermId xmlns="http://schemas.microsoft.com/office/infopath/2007/PartnerControls">1ce3eea8-ddb8-4eff-86b1-4b6040eed2c8</TermId>
        </TermInfo>
        <TermInfo xmlns="http://schemas.microsoft.com/office/infopath/2007/PartnerControls">
          <TermName xmlns="http://schemas.microsoft.com/office/infopath/2007/PartnerControls">Training</TermName>
          <TermId xmlns="http://schemas.microsoft.com/office/infopath/2007/PartnerControls">e3ba519d-b770-438c-bf20-e45ec26c794e</TermId>
        </TermInfo>
        <TermInfo xmlns="http://schemas.microsoft.com/office/infopath/2007/PartnerControls">
          <TermName xmlns="http://schemas.microsoft.com/office/infopath/2007/PartnerControls">Education</TermName>
          <TermId xmlns="http://schemas.microsoft.com/office/infopath/2007/PartnerControls">4d80e486-8489-4dcd-903d-ee8f24163c3c</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82b7179b-f672-4694-9a36-74ec64695c9b</TermId>
        </TermInfo>
      </Terms>
    </g7bcb40ba23249a78edca7d43a67c1c9>
    <TaxCatchAll xmlns="d064c82f-d8ab-4a3d-94af-5f326bc58d2d">
      <Value>83</Value>
      <Value>1511</Value>
      <Value>125</Value>
      <Value>225</Value>
      <Value>224</Value>
      <Value>3</Value>
      <Value>85</Value>
    </TaxCatchAll>
    <Comments xmlns="http://schemas.microsoft.com/sharepoint/v3" xsi:nil="true"/>
    <_dlc_DocId xmlns="d064c82f-d8ab-4a3d-94af-5f326bc58d2d">WUYEHK7WH6H4-1653706823-1390</_dlc_DocId>
    <_dlc_DocIdUrl xmlns="d064c82f-d8ab-4a3d-94af-5f326bc58d2d">
      <Url>https://dochub/div/australianbuildingcodesboard/businessfunctions/resourcelibrary/guidanceandtraining/_layouts/15/DocIdRedir.aspx?ID=WUYEHK7WH6H4-1653706823-1390</Url>
      <Description>WUYEHK7WH6H4-1653706823-1390</Description>
    </_dlc_DocIdUrl>
    <IconOverlay xmlns="http://schemas.microsoft.com/sharepoint/v4" xsi:nil="true"/>
  </documentManagement>
</p:properties>
</file>

<file path=customXml/itemProps1.xml><?xml version="1.0" encoding="utf-8"?>
<ds:datastoreItem xmlns:ds="http://schemas.openxmlformats.org/officeDocument/2006/customXml" ds:itemID="{EA32EF4B-67C3-40E0-B242-AC021179A886}">
  <ds:schemaRefs>
    <ds:schemaRef ds:uri="http://schemas.microsoft.com/sharepoint/v3/contenttype/forms"/>
  </ds:schemaRefs>
</ds:datastoreItem>
</file>

<file path=customXml/itemProps2.xml><?xml version="1.0" encoding="utf-8"?>
<ds:datastoreItem xmlns:ds="http://schemas.openxmlformats.org/officeDocument/2006/customXml" ds:itemID="{370C5EB6-32E5-4FDD-825B-8A0891B57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DCEFB3-B29A-4CA3-AF8F-BEAE0A3794FA}">
  <ds:schemaRefs>
    <ds:schemaRef ds:uri="http://schemas.microsoft.com/sharepoint/events"/>
  </ds:schemaRefs>
</ds:datastoreItem>
</file>

<file path=customXml/itemProps4.xml><?xml version="1.0" encoding="utf-8"?>
<ds:datastoreItem xmlns:ds="http://schemas.openxmlformats.org/officeDocument/2006/customXml" ds:itemID="{B63A7ED6-C70E-4942-9659-A4BCC6E744E5}">
  <ds:schemaRefs>
    <ds:schemaRef ds:uri="http://purl.org/dc/terms/"/>
    <ds:schemaRef ds:uri="http://purl.org/dc/dcmitype/"/>
    <ds:schemaRef ds:uri="d064c82f-d8ab-4a3d-94af-5f326bc58d2d"/>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schemas.microsoft.com/sharepoint/v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14792</TotalTime>
  <Words>9435</Words>
  <Application>Microsoft Office PowerPoint</Application>
  <PresentationFormat>Widescreen</PresentationFormat>
  <Paragraphs>939</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Helvetica Light</vt:lpstr>
      <vt:lpstr>Master slide 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Moore, Scarlet</cp:lastModifiedBy>
  <cp:revision>362</cp:revision>
  <cp:lastPrinted>2021-02-01T08:08:02Z</cp:lastPrinted>
  <dcterms:created xsi:type="dcterms:W3CDTF">2020-12-27T19:16:33Z</dcterms:created>
  <dcterms:modified xsi:type="dcterms:W3CDTF">2022-08-18T02:00:56Z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c85a7b05-88a3-464b-81e2-ea5a629aec1d</vt:lpwstr>
  </property>
  <property fmtid="{D5CDD505-2E9C-101B-9397-08002B2CF9AE}" pid="6" name="DocHub_Year">
    <vt:lpwstr>1511;#2021|712d5b50-1b62-44de-9d3e-74234783b265</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224;#Tutor|1ce3eea8-ddb8-4eff-86b1-4b6040eed2c8;#225;#Training|e3ba519d-b770-438c-bf20-e45ec26c794e;#85;#Education|4d80e486-8489-4dcd-903d-ee8f24163c3c</vt:lpwstr>
  </property>
  <property fmtid="{D5CDD505-2E9C-101B-9397-08002B2CF9AE}" pid="10" name="DocHub_WorkActivity">
    <vt:lpwstr>83;#Training|82b7179b-f672-4694-9a36-74ec64695c9b</vt:lpwstr>
  </property>
</Properties>
</file>