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notesSlides/notesSlide16.xml" ContentType="application/vnd.openxmlformats-officedocument.presentationml.notesSlide+xml"/>
  <Override PartName="/ppt/tags/tag38.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18.xml" ContentType="application/vnd.openxmlformats-officedocument.presentationml.notesSlide+xml"/>
  <Override PartName="/ppt/tags/tag40.xml" ContentType="application/vnd.openxmlformats-officedocument.presentationml.tags+xml"/>
  <Override PartName="/ppt/notesSlides/notesSlide19.xml" ContentType="application/vnd.openxmlformats-officedocument.presentationml.notesSlide+xml"/>
  <Override PartName="/ppt/tags/tag41.xml" ContentType="application/vnd.openxmlformats-officedocument.presentationml.tags+xml"/>
  <Override PartName="/ppt/notesSlides/notesSlide20.xml" ContentType="application/vnd.openxmlformats-officedocument.presentationml.notesSlide+xml"/>
  <Override PartName="/ppt/tags/tag42.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notesSlides/notesSlide22.xml" ContentType="application/vnd.openxmlformats-officedocument.presentationml.notesSlide+xml"/>
  <Override PartName="/ppt/tags/tag44.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notesSlides/notesSlide24.xml" ContentType="application/vnd.openxmlformats-officedocument.presentationml.notesSlide+xml"/>
  <Override PartName="/ppt/tags/tag4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5"/>
  </p:sldMasterIdLst>
  <p:notesMasterIdLst>
    <p:notesMasterId r:id="rId31"/>
  </p:notesMasterIdLst>
  <p:sldIdLst>
    <p:sldId id="259" r:id="rId6"/>
    <p:sldId id="740" r:id="rId7"/>
    <p:sldId id="738" r:id="rId8"/>
    <p:sldId id="741" r:id="rId9"/>
    <p:sldId id="785" r:id="rId10"/>
    <p:sldId id="796" r:id="rId11"/>
    <p:sldId id="746" r:id="rId12"/>
    <p:sldId id="745" r:id="rId13"/>
    <p:sldId id="747" r:id="rId14"/>
    <p:sldId id="748" r:id="rId15"/>
    <p:sldId id="749" r:id="rId16"/>
    <p:sldId id="784" r:id="rId17"/>
    <p:sldId id="753" r:id="rId18"/>
    <p:sldId id="787" r:id="rId19"/>
    <p:sldId id="788" r:id="rId20"/>
    <p:sldId id="789" r:id="rId21"/>
    <p:sldId id="756" r:id="rId22"/>
    <p:sldId id="757" r:id="rId23"/>
    <p:sldId id="758" r:id="rId24"/>
    <p:sldId id="759" r:id="rId25"/>
    <p:sldId id="762" r:id="rId26"/>
    <p:sldId id="761" r:id="rId27"/>
    <p:sldId id="763" r:id="rId28"/>
    <p:sldId id="764" r:id="rId29"/>
    <p:sldId id="765"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mstrong, Alexander" initials="AA" lastIdx="1" clrIdx="6">
    <p:extLst>
      <p:ext uri="{19B8F6BF-5375-455C-9EA6-DF929625EA0E}">
        <p15:presenceInfo xmlns:p15="http://schemas.microsoft.com/office/powerpoint/2012/main" userId="S-1-5-21-2957929095-3120739573-999721741-100650" providerId="AD"/>
      </p:ext>
    </p:extLst>
  </p:cmAuthor>
  <p:cmAuthor id="1" name="Melville, Philip" initials="MP" lastIdx="43" clrIdx="0">
    <p:extLst>
      <p:ext uri="{19B8F6BF-5375-455C-9EA6-DF929625EA0E}">
        <p15:presenceInfo xmlns:p15="http://schemas.microsoft.com/office/powerpoint/2012/main" userId="S-1-5-21-2957929095-3120739573-999721741-118616" providerId="AD"/>
      </p:ext>
    </p:extLst>
  </p:cmAuthor>
  <p:cmAuthor id="2" name="Wright, Clare" initials="WC" lastIdx="36" clrIdx="1">
    <p:extLst>
      <p:ext uri="{19B8F6BF-5375-455C-9EA6-DF929625EA0E}">
        <p15:presenceInfo xmlns:p15="http://schemas.microsoft.com/office/powerpoint/2012/main" userId="S-1-5-21-2957929095-3120739573-999721741-85180" providerId="AD"/>
      </p:ext>
    </p:extLst>
  </p:cmAuthor>
  <p:cmAuthor id="3" name="Jacinta Nelligan" initials="" lastIdx="0" clrIdx="2"/>
  <p:cmAuthor id="4" name="Jacinta Nelligan" initials="JN" lastIdx="14" clrIdx="3">
    <p:extLst>
      <p:ext uri="{19B8F6BF-5375-455C-9EA6-DF929625EA0E}">
        <p15:presenceInfo xmlns:p15="http://schemas.microsoft.com/office/powerpoint/2012/main" userId="ad990f9a64414bef" providerId="Windows Live"/>
      </p:ext>
    </p:extLst>
  </p:cmAuthor>
  <p:cmAuthor id="5" name="Molendijk, Lily" initials="ML" lastIdx="21" clrIdx="4">
    <p:extLst>
      <p:ext uri="{19B8F6BF-5375-455C-9EA6-DF929625EA0E}">
        <p15:presenceInfo xmlns:p15="http://schemas.microsoft.com/office/powerpoint/2012/main" userId="S-1-5-21-2957929095-3120739573-999721741-132089" providerId="AD"/>
      </p:ext>
    </p:extLst>
  </p:cmAuthor>
  <p:cmAuthor id="6" name="Moore, Scarlet" initials="MS" lastIdx="3" clrIdx="5">
    <p:extLst>
      <p:ext uri="{19B8F6BF-5375-455C-9EA6-DF929625EA0E}">
        <p15:presenceInfo xmlns:p15="http://schemas.microsoft.com/office/powerpoint/2012/main" userId="S-1-5-21-2957929095-3120739573-999721741-109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77"/>
    <a:srgbClr val="E1523D"/>
    <a:srgbClr val="62B5E5"/>
    <a:srgbClr val="DADEF4"/>
    <a:srgbClr val="034638"/>
    <a:srgbClr val="9E2A2B"/>
    <a:srgbClr val="004C97"/>
    <a:srgbClr val="A9B4EC"/>
    <a:srgbClr val="62BAEA"/>
    <a:srgbClr val="002E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49543" autoAdjust="0"/>
  </p:normalViewPr>
  <p:slideViewPr>
    <p:cSldViewPr snapToGrid="0">
      <p:cViewPr varScale="1">
        <p:scale>
          <a:sx n="23" d="100"/>
          <a:sy n="23" d="100"/>
        </p:scale>
        <p:origin x="1104" y="16"/>
      </p:cViewPr>
      <p:guideLst>
        <p:guide orient="horz" pos="2160"/>
        <p:guide pos="3840"/>
      </p:guideLst>
    </p:cSldViewPr>
  </p:slideViewPr>
  <p:notesTextViewPr>
    <p:cViewPr>
      <p:scale>
        <a:sx n="3" d="2"/>
        <a:sy n="3" d="2"/>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A956-E16B-47C1-852D-BC3DD0564875}" type="slidenum">
              <a:rPr lang="en-AU" smtClean="0"/>
              <a:t>‹#›</a:t>
            </a:fld>
            <a:endParaRPr lang="en-AU" dirty="0"/>
          </a:p>
        </p:txBody>
      </p:sp>
    </p:spTree>
    <p:extLst>
      <p:ext uri="{BB962C8B-B14F-4D97-AF65-F5344CB8AC3E}">
        <p14:creationId xmlns:p14="http://schemas.microsoft.com/office/powerpoint/2010/main" val="421200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abcb.gov.a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 plain background and presentation title only, which provides something other than a blank screen for the time during which participants are entering the room or getting cameras and audio set up.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to begin, click once to progress to the next slide which contains an animated intro to the module. </a:t>
            </a:r>
          </a:p>
          <a:p>
            <a:endParaRPr lang="en-AU" dirty="0"/>
          </a:p>
          <a:p>
            <a:r>
              <a:rPr lang="en-AU" b="1" dirty="0">
                <a:solidFill>
                  <a:schemeClr val="accent1"/>
                </a:solidFill>
              </a:rPr>
              <a:t>Facilitator notes</a:t>
            </a:r>
          </a:p>
          <a:p>
            <a:r>
              <a:rPr lang="en-AU" dirty="0"/>
              <a:t>Add your organisation’s logo to this screen.</a:t>
            </a:r>
          </a:p>
          <a:p>
            <a:endParaRPr lang="en-AU" dirty="0"/>
          </a:p>
          <a:p>
            <a:pPr marL="0" indent="0">
              <a:lnSpc>
                <a:spcPct val="100000"/>
              </a:lnSpc>
              <a:buNone/>
            </a:pPr>
            <a:r>
              <a:rPr lang="en-AU" sz="1200" b="1" dirty="0" smtClean="0">
                <a:latin typeface="Arial" panose="020B0604020202020204" pitchFamily="34" charset="0"/>
                <a:cs typeface="Arial" panose="020B0604020202020204" pitchFamily="34" charset="0"/>
              </a:rPr>
              <a:t>Copyright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smtClean="0">
                <a:solidFill>
                  <a:schemeClr val="tx1"/>
                </a:solidFill>
                <a:effectLst/>
                <a:latin typeface="+mn-lt"/>
                <a:ea typeface="+mn-ea"/>
                <a:cs typeface="+mn-cs"/>
              </a:rPr>
              <a:t>© Commonwealth of Australia and the States and Territories of Australia 2022, published by the Australian Building Codes 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All material in this publication is licensed under a Creative Commons Attribution-</a:t>
            </a:r>
            <a:r>
              <a:rPr lang="en-AU" sz="1200" kern="1200" dirty="0" err="1" smtClean="0">
                <a:solidFill>
                  <a:schemeClr val="tx1"/>
                </a:solidFill>
                <a:effectLst/>
                <a:latin typeface="+mn-lt"/>
                <a:ea typeface="+mn-ea"/>
                <a:cs typeface="+mn-cs"/>
              </a:rPr>
              <a:t>ShareAlike</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4.0 International Licence, with the exception of:</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Commonwealth Coat of Arms;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logos;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third party material;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trademarks; and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images or photographs.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Creative Commons Attribution-</a:t>
            </a:r>
            <a:r>
              <a:rPr lang="en-AU" sz="1200" kern="1200" dirty="0" err="1" smtClean="0">
                <a:solidFill>
                  <a:schemeClr val="tx1"/>
                </a:solidFill>
                <a:effectLst/>
                <a:latin typeface="+mn-lt"/>
                <a:ea typeface="+mn-ea"/>
                <a:cs typeface="+mn-cs"/>
              </a:rPr>
              <a:t>ShareAlike</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4.0 International Licence is a standard form licence agreement that allows you to copy, redistribute, remix, transform and build upon the material. You must attribute the work and license the derivative works under the same terms. A summary of the licence terms is available from </a:t>
            </a:r>
            <a:r>
              <a:rPr lang="en-AU" sz="1200" u="sng" kern="1200" dirty="0" smtClean="0">
                <a:solidFill>
                  <a:schemeClr val="tx1"/>
                </a:solidFill>
                <a:effectLst/>
                <a:latin typeface="+mn-lt"/>
                <a:ea typeface="+mn-ea"/>
                <a:cs typeface="+mn-cs"/>
                <a:hlinkClick r:id="rId3"/>
              </a:rPr>
              <a:t>https://creativecommons.org/licenses/by-sa/4.0/</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Enquiries about this publication can be sent to: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Australian Building Codes Board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GPO Box 2013</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CANBERRA ACT 2601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Phone: 1300 134 631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Email: ncc@abcb.gov.au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www.abcb.gov.au</a:t>
            </a:r>
          </a:p>
          <a:p>
            <a:r>
              <a:rPr lang="en-AU" sz="1200" kern="1200" dirty="0" smtClean="0">
                <a:solidFill>
                  <a:schemeClr val="tx1"/>
                </a:solidFill>
                <a:effectLst/>
                <a:latin typeface="+mn-lt"/>
                <a:ea typeface="+mn-ea"/>
                <a:cs typeface="+mn-cs"/>
              </a:rPr>
              <a:t> </a:t>
            </a:r>
          </a:p>
          <a:p>
            <a:r>
              <a:rPr lang="en-AU" sz="1200" b="1" kern="1200" dirty="0" smtClean="0">
                <a:solidFill>
                  <a:schemeClr val="tx1"/>
                </a:solidFill>
                <a:effectLst/>
                <a:latin typeface="+mn-lt"/>
                <a:ea typeface="+mn-ea"/>
                <a:cs typeface="+mn-cs"/>
              </a:rPr>
              <a:t>Attribution</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Use of all or part of this publication must include the following attribution: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Commonwealth of Australia and the States and Territories 2022, published by the Australian Building Codes Board. </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Disclaimer</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By accessing or using this publication, you agree to the following:</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While care has been taken in the preparation of this publication, it may not be complete or up-to-date.  You can ensure that you are using a complete and up-to-date version by checking the Australian Building Codes Board website (</a:t>
            </a:r>
            <a:r>
              <a:rPr lang="en-AU" sz="1200" u="sng" kern="1200" dirty="0" smtClean="0">
                <a:solidFill>
                  <a:schemeClr val="tx1"/>
                </a:solidFill>
                <a:effectLst/>
                <a:latin typeface="+mn-lt"/>
                <a:ea typeface="+mn-ea"/>
                <a:cs typeface="+mn-cs"/>
                <a:hlinkClick r:id="rId4"/>
              </a:rPr>
              <a:t>www.abcb.gov.au</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Australian Building Codes Board, the Commonwealth of Australia and States and Territories of Australia do not accept any liability, including liability for negligence, for any loss (howsoever caused), damage, injury, expense or cost incurred by any person as a result of accessing, using or relying upon this publication, to the maximum extent permitted by law. No representation or warranty is made or given as to the currency, accuracy, reliability, merchantability, fitness for any purpose or completeness of this publication or any information which may appear on any linked websites, or in other linked information sources, and all such representations and warranties are excluded to the extent permitted by law.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This publication is not legal or professional advice. Persons rely upon this publication entirely at their own risk and must take responsibility for assessing the relevance and accuracy of the information in relation to their particular circumstances. </a:t>
            </a:r>
            <a:endParaRPr lang="en-AU" sz="1200" b="0" kern="1200" dirty="0" smtClean="0">
              <a:solidFill>
                <a:schemeClr val="tx1"/>
              </a:solidFill>
              <a:effectLst/>
              <a:latin typeface="+mn-lt"/>
              <a:ea typeface="+mn-ea"/>
              <a:cs typeface="+mn-cs"/>
            </a:endParaRPr>
          </a:p>
          <a:p>
            <a:pPr marL="0" indent="0">
              <a:lnSpc>
                <a:spcPct val="100000"/>
              </a:lnSpc>
              <a:buNone/>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a:t>
            </a:fld>
            <a:endParaRPr lang="en-AU" dirty="0"/>
          </a:p>
        </p:txBody>
      </p:sp>
    </p:spTree>
    <p:extLst>
      <p:ext uri="{BB962C8B-B14F-4D97-AF65-F5344CB8AC3E}">
        <p14:creationId xmlns:p14="http://schemas.microsoft.com/office/powerpoint/2010/main" val="2308340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and a list of buildings.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option or its radio button to see a popup that lists the relevant classification.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each option/radio button a second time to remove the popup.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 careful not to click outside the option,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anywhere else on the slide or press Enter to progress to the next slide.</a:t>
            </a:r>
          </a:p>
          <a:p>
            <a:endParaRPr lang="en-AU" b="1" dirty="0"/>
          </a:p>
          <a:p>
            <a:r>
              <a:rPr lang="en-AU" b="1" dirty="0"/>
              <a:t>Facilitator notes</a:t>
            </a:r>
          </a:p>
          <a:p>
            <a:r>
              <a:rPr lang="en-AU" dirty="0"/>
              <a:t>The purpose of this slide is to practice and reinforce the differences between building classifications that might be easily confused.</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trainees the classification of each building, and discuss their answers. Refer them to Part A6 of the NCC or the </a:t>
            </a:r>
            <a:r>
              <a:rPr lang="en-AU" i="1" dirty="0"/>
              <a:t>Building classifications </a:t>
            </a:r>
            <a:r>
              <a:rPr lang="en-AU" dirty="0"/>
              <a:t>handout, if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 option to see its building classification in a popup.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If the trainees’ understanding is good overall and they are interested, then consider discussing the “</a:t>
            </a:r>
            <a:r>
              <a:rPr lang="en-AU" i="0" dirty="0"/>
              <a:t>Difficult classifications</a:t>
            </a:r>
            <a:r>
              <a:rPr lang="en-AU" i="1" dirty="0"/>
              <a:t>” </a:t>
            </a:r>
            <a:r>
              <a:rPr lang="en-AU" dirty="0"/>
              <a:t>section of the Explanatory information in Part A6 of any Volume of the NCC. This section discusses some more fine distinctions that can sometimes make the classification of a building complex.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If trainees are relatively inexperienced with building classifications or seem uninterested in the fine detail, for example because they only ever work on smaller residential projects, then just point out that the Explanatory information in Part A6 of any Volume of the NCC contains examples and discussion of more complex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Option 1 is a Class 3 building.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Option 2 is a Class 1b building.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Option 3 is a Class 2 building.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Option 4 is a Class 4 part of a building.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10</a:t>
            </a:fld>
            <a:endParaRPr lang="en-AU" dirty="0"/>
          </a:p>
        </p:txBody>
      </p:sp>
    </p:spTree>
    <p:extLst>
      <p:ext uri="{BB962C8B-B14F-4D97-AF65-F5344CB8AC3E}">
        <p14:creationId xmlns:p14="http://schemas.microsoft.com/office/powerpoint/2010/main" val="3678683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icons and text summarising the building classifications covered in Volumes </a:t>
            </a:r>
            <a:r>
              <a:rPr lang="en-AU" b="0" dirty="0" smtClean="0"/>
              <a:t>One, Two and Three </a:t>
            </a:r>
            <a:r>
              <a:rPr lang="en-AU" b="0" dirty="0"/>
              <a:t>of the NCC.  </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slide is simple in format and short to complete. It conveys an important point but also acts as a cognitive rest point, after a series of content-rich slides and several detailed activity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Designers and builders building any class of building will need to refer to Volume Three for Performance Requirements related to plumbing and drainage.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If this came up earlier and was discussed in any detail, then progress straight through this slide.</a:t>
            </a:r>
          </a:p>
          <a:p>
            <a:pPr marL="0" indent="0">
              <a:buFont typeface="Arial" panose="020B0604020202020204" pitchFamily="34" charset="0"/>
              <a:buNone/>
            </a:pPr>
            <a:endParaRPr lang="en-AU" b="1"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11</a:t>
            </a:fld>
            <a:endParaRPr lang="en-AU" dirty="0"/>
          </a:p>
        </p:txBody>
      </p:sp>
    </p:spTree>
    <p:extLst>
      <p:ext uri="{BB962C8B-B14F-4D97-AF65-F5344CB8AC3E}">
        <p14:creationId xmlns:p14="http://schemas.microsoft.com/office/powerpoint/2010/main" val="2439972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has 2 layers:</a:t>
            </a:r>
          </a:p>
          <a:p>
            <a:pPr marL="171450" indent="-171450">
              <a:buFont typeface="Arial" panose="020B0604020202020204" pitchFamily="34" charset="0"/>
              <a:buChar char="•"/>
            </a:pPr>
            <a:r>
              <a:rPr lang="en-AU" b="0" dirty="0"/>
              <a:t>It starts with the title in the banner and Layer 1 visible. This contains some descriptions and an image of an apartment building with shops and parking garage.</a:t>
            </a:r>
          </a:p>
          <a:p>
            <a:pPr marL="171450" indent="-171450">
              <a:buFont typeface="Arial" panose="020B0604020202020204" pitchFamily="34" charset="0"/>
              <a:buChar char="•"/>
            </a:pPr>
            <a:r>
              <a:rPr lang="en-AU" b="0" dirty="0"/>
              <a:t>Click to see Layer 2 with a different example of a mixed use building, which is a warehouse with office space. This layer also has a description of the 10% rule.</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the rules for mixed use buildings, which are those with different spaces that are used for different purposes and which therefore can have different classifications.</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Use Layer 1 to discuss the concept of mixed use buildings and reinforce the 3 bullet points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Progress to Layer 2 to discuss the 10% rule, and the exception to that rule for spaces such as laboratories or </a:t>
            </a:r>
            <a:r>
              <a:rPr lang="en-AU" dirty="0" smtClean="0"/>
              <a:t>sole occupancy units (SOUs) </a:t>
            </a:r>
            <a:r>
              <a:rPr lang="en-AU" dirty="0"/>
              <a:t>in Class 2, 3, or 4 buildings.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that some other examples of mixed use buildings are given on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During the discussion, emphasise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Each part is classified separately according to its purpose.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Each part must meet all the Performance Requirements for its particular classification.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Generally, if a part of a building that has a different purpose is less than 10% of the total floor area of the storey it is on, then it is not given a separate classification. The classification of the rest of the building, or space it is within, applies</a:t>
            </a:r>
            <a:r>
              <a:rPr lang="en-AU" dirty="0" smtClean="0"/>
              <a:t>. In the NCC, this is provided as an exemption to</a:t>
            </a:r>
            <a:r>
              <a:rPr lang="en-AU" baseline="0" dirty="0" smtClean="0"/>
              <a:t> clause A6G1.</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For example: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In a single storey warehouse with an office that is 15% of the total floorspace, the office space has a separate classification – Class 5 – and that space must meet the Performance Requirements for a Class 5 building.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the office space was only 5% of the total floorspace, then it would be </a:t>
            </a:r>
            <a:r>
              <a:rPr lang="en-AU" dirty="0" smtClean="0"/>
              <a:t>classified, </a:t>
            </a:r>
            <a:r>
              <a:rPr lang="en-AU" dirty="0"/>
              <a:t>along with the rest of the warehouse, as a </a:t>
            </a:r>
            <a:r>
              <a:rPr lang="en-AU" dirty="0" smtClean="0"/>
              <a:t>Class 7b </a:t>
            </a:r>
            <a:r>
              <a:rPr lang="en-AU" dirty="0"/>
              <a:t>building, and would have to meet the Performance Requirements for a Class 7b building.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the warehouse had 2 storeys and the office was 15% of the ground floor, but only 7.5% of the total floorspace, then the office space would still be considered a Class 5 part of the building, because it is the percentage of the floorspace of the storey it is on that matters, not the total percentage.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10% rule doesn’t apply to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t>Laboratories</a:t>
            </a:r>
            <a:r>
              <a:rPr lang="en-AU" dirty="0"/>
              <a:t>. A laboratory (usually a Class 8 building) is considered to have a high fire risk which must be appropriately managed. Treating a laboratory like another class of building would potentially mean that fire hazard management measures might be inadequate for the risk the laboratory poses to users of the building.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t>A sole-occupancy unit in a Class 2 or 3 building or a Class 4 part of a building</a:t>
            </a:r>
            <a:r>
              <a:rPr lang="en-AU" dirty="0"/>
              <a:t>. When any space is used for people to live in, the NCC mandates Performance Requirements to manage fire risks and ensure adequate sound insulation. Treating an SOU like another class of building could mean reducing these requirements, which would result in a living space that failed to comply with requirements and lacked necessary amenities</a:t>
            </a:r>
            <a:r>
              <a:rPr lang="en-AU" dirty="0" smtClean="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smtClean="0"/>
              <a:t>9b early</a:t>
            </a:r>
            <a:r>
              <a:rPr lang="en-AU" b="1" baseline="0" dirty="0" smtClean="0"/>
              <a:t> childhood centres</a:t>
            </a:r>
            <a:r>
              <a:rPr lang="en-AU" baseline="0" dirty="0" smtClean="0"/>
              <a:t>. Early childhood centres generally pose a different set of risks, especially in emergency evacuation, than other building classifications. Treating an early childhood centre like another class of building could mean that the fire safety measures do not match the risk and occupancy characteristics of this building classification.</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More discussion of the 10% rule and exceptions to the rule can be found in the Explanatory information in Part A6 of any </a:t>
            </a:r>
            <a:r>
              <a:rPr lang="en-AU" dirty="0" smtClean="0"/>
              <a:t>volume </a:t>
            </a:r>
            <a:r>
              <a:rPr lang="en-AU" dirty="0"/>
              <a:t>of the NCC.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Refer trainees to Part A6 of the NCC or the </a:t>
            </a:r>
            <a:r>
              <a:rPr lang="en-AU" i="1" dirty="0"/>
              <a:t>Building classifications </a:t>
            </a:r>
            <a:r>
              <a:rPr lang="en-AU" dirty="0"/>
              <a:t>handout, if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12</a:t>
            </a:fld>
            <a:endParaRPr lang="en-AU" dirty="0"/>
          </a:p>
        </p:txBody>
      </p:sp>
    </p:spTree>
    <p:extLst>
      <p:ext uri="{BB962C8B-B14F-4D97-AF65-F5344CB8AC3E}">
        <p14:creationId xmlns:p14="http://schemas.microsoft.com/office/powerpoint/2010/main" val="3674437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first example in the top left block.</a:t>
            </a:r>
          </a:p>
          <a:p>
            <a:r>
              <a:rPr lang="en-AU" b="0" dirty="0"/>
              <a:t>Click to bring up the second example in the bottom left block.</a:t>
            </a:r>
          </a:p>
          <a:p>
            <a:r>
              <a:rPr lang="en-AU" b="0" dirty="0"/>
              <a:t>Click a second time to bring up the third example in the top right block.</a:t>
            </a:r>
          </a:p>
          <a:p>
            <a:r>
              <a:rPr lang="en-AU" b="0" dirty="0"/>
              <a:t>Click a third time to bring up the fourth example in the bottom right block.</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further discuss the concept that buildings and/or spaces can have multiple classifications.</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All are examples of buildings that would most likely have more than one classification (depending on a few factors like the space percentages and the purpose/use of each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Refer trainees to Part A6 of the NCC or the </a:t>
            </a:r>
            <a:r>
              <a:rPr lang="en-AU" i="1" dirty="0"/>
              <a:t>Building classifications </a:t>
            </a:r>
            <a:r>
              <a:rPr lang="en-AU" dirty="0"/>
              <a:t>handout, if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Spend the amount of time the group needs on this slide. If they are comfortable with the idea of multiple classifications, then you might progress quickly through this slide and just briefly give the classifications for each example. If the idea of parts of a building having multiple classifications is new to them, then you might want to spend longer on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For example, you could have them look up and suggest the classifications for each example, and discuss in detail the factors that would determine whether one or two classifications applied, e.g. the “10% rule”.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Discussion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 shopping centre with shops in the ground floor and 2 floors of car parking above = Class 6 (retail shops) and Class 7a (carpark).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 church with an attached priest’s residence = Class 9b (church) and Class 4 part</a:t>
            </a:r>
            <a:r>
              <a:rPr lang="en-AU" baseline="0" dirty="0"/>
              <a:t> of a building </a:t>
            </a:r>
            <a:r>
              <a:rPr lang="en-AU" dirty="0"/>
              <a:t>(residence).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 hospital with a child care centre = Class 9a (health care building) and Class 9b (childcare centre = assembly building).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 boiler room or machinery room in the basement carpark of an office building = Class 7a as no special classification is needed for a boiler room or machinery room (regardless of their size or percentage of the floor space). </a:t>
            </a:r>
            <a:r>
              <a:rPr lang="en-AU" b="1" dirty="0"/>
              <a:t>HOWEVER</a:t>
            </a:r>
            <a:r>
              <a:rPr lang="en-AU" dirty="0"/>
              <a:t>, there are specific Performance Requirements for the construction of these kinds of rooms, e.g. fire separation requirements. </a:t>
            </a:r>
            <a:r>
              <a:rPr lang="en-AU" dirty="0" smtClean="0"/>
              <a:t>See </a:t>
            </a:r>
            <a:r>
              <a:rPr lang="en-AU" dirty="0"/>
              <a:t>Volume One for the specific Performance Requirements. If you have time and the trainees are interested, you could ask the trainees to look at Volume One and find the location of these special provisions for boiler rooms etc.</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13</a:t>
            </a:fld>
            <a:endParaRPr lang="en-AU" dirty="0"/>
          </a:p>
        </p:txBody>
      </p:sp>
    </p:spTree>
    <p:extLst>
      <p:ext uri="{BB962C8B-B14F-4D97-AF65-F5344CB8AC3E}">
        <p14:creationId xmlns:p14="http://schemas.microsoft.com/office/powerpoint/2010/main" val="3261995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only.  </a:t>
            </a:r>
          </a:p>
          <a:p>
            <a:r>
              <a:rPr lang="en-AU" b="0" dirty="0"/>
              <a:t>Click to bring in the text in the </a:t>
            </a:r>
            <a:r>
              <a:rPr lang="en-AU" b="0" dirty="0" smtClean="0"/>
              <a:t>left hand </a:t>
            </a:r>
            <a:r>
              <a:rPr lang="en-AU" b="0" dirty="0"/>
              <a:t>block and the dividing line.</a:t>
            </a:r>
          </a:p>
          <a:p>
            <a:r>
              <a:rPr lang="en-AU" b="0" dirty="0"/>
              <a:t>Click again to bring in the text in the </a:t>
            </a:r>
            <a:r>
              <a:rPr lang="en-AU" b="0" dirty="0" smtClean="0"/>
              <a:t>right hand </a:t>
            </a:r>
            <a:r>
              <a:rPr lang="en-AU" b="0" dirty="0"/>
              <a:t>block.</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Discuss the situation in which a builder wants to build a building that has flexibility in its use, i.e. can be used for different purposes. For example, a building with a number of units in an industrial park. The building owner/developer might want to be able to sell or rent the units in the building for a variety of purposes such 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Office space for small businesses (Class 5</a:t>
            </a:r>
            <a:r>
              <a:rPr lang="en-AU" dirty="0" smtClean="0"/>
              <a:t>)</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Retail space for businesses that sell to the public (Class 6</a:t>
            </a:r>
            <a:r>
              <a:rPr lang="en-AU" dirty="0" smtClean="0"/>
              <a:t>)</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Storage space (Class 7b).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This is permissible but the building must meet all the specific requirements for any class and the most stringent requirements of all the classes.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For example, a storage space might not need to have a lot in the way of facilities, such as bathrooms, because typically few people work in these spaces.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However, an office or retail space requires a minimum number of bathrooms (determined by the expected number of users and size) because there is an expectation that some people will typically spend long periods of time in the space, and that a larger number of people will use the space.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Therefore, the units would need to meet the more stringent facility requirements for Class 5 and Class 6 buildings.</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14</a:t>
            </a:fld>
            <a:endParaRPr lang="en-AU" dirty="0"/>
          </a:p>
        </p:txBody>
      </p:sp>
    </p:spTree>
    <p:extLst>
      <p:ext uri="{BB962C8B-B14F-4D97-AF65-F5344CB8AC3E}">
        <p14:creationId xmlns:p14="http://schemas.microsoft.com/office/powerpoint/2010/main" val="3699256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only.  </a:t>
            </a:r>
          </a:p>
          <a:p>
            <a:r>
              <a:rPr lang="en-AU" b="0" dirty="0"/>
              <a:t>Click to bring in the text in the </a:t>
            </a:r>
            <a:r>
              <a:rPr lang="en-AU" b="0" dirty="0" smtClean="0"/>
              <a:t>left hand </a:t>
            </a:r>
            <a:r>
              <a:rPr lang="en-AU" b="0" dirty="0"/>
              <a:t>block and the dividing line.</a:t>
            </a:r>
          </a:p>
          <a:p>
            <a:r>
              <a:rPr lang="en-AU" b="0" dirty="0"/>
              <a:t>Click again to bring in the text in the </a:t>
            </a:r>
            <a:r>
              <a:rPr lang="en-AU" b="0" dirty="0" smtClean="0"/>
              <a:t>right hand </a:t>
            </a:r>
            <a:r>
              <a:rPr lang="en-AU" b="0" dirty="0"/>
              <a:t>block.</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Display the text on the slide and discuss.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Emphasise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Building classification is a risk management issue. The risk associated with a building’s intended purpose needs to be assessed so that the building can be classified appropriately and built to meet the most appropriate Performance Requirements.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When deciding on a building’s classification, the appropriate authority reviews the building proposal and might consider the: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Intended purpose of the building, and/or different parts of the building.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Building classification that the building most closely resembles.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Likely fire load of the building.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Likely risks to the safety, health and amenity of the people who might use the building.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Relevant decisions or determinations by appeals courts in the relevant state or territory. (Note that not all appeals court decisions set precedents.)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definition of appropriate authority is slightly different in NSW.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Some building regulatory authorities in some states and territories issue their own guidelines for building classification.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A building surveyor is one of the main appropriate authorities to classify a building, but it could also be a council and that this should be confirmed with the local </a:t>
            </a:r>
            <a:r>
              <a:rPr lang="en-US" sz="1200" dirty="0" smtClean="0">
                <a:latin typeface="+mn-lt"/>
              </a:rPr>
              <a:t>regulator.</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Discuss who the appropriate authority might be in the state or territory that the trainees work in. Generally, it will be whichever body approves building applications. This body </a:t>
            </a:r>
            <a:r>
              <a:rPr lang="en-AU" b="1" dirty="0"/>
              <a:t>must</a:t>
            </a:r>
            <a:r>
              <a:rPr lang="en-AU" dirty="0"/>
              <a:t> approve a building’s classification, including when different parts of a building have different classifications, and when a space or a whole building has multiple classifications.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But you would not wait to submit a full application before getting an indication of the suitability of a building’s classification, if there is any uncertainty. It is useful to get an indication of the likely decision before completing full plans and building application.</a:t>
            </a:r>
          </a:p>
          <a:p>
            <a:pPr marL="0" indent="0">
              <a:buFont typeface="Arial" panose="020B0604020202020204" pitchFamily="34" charset="0"/>
              <a:buNone/>
            </a:pPr>
            <a:endParaRPr lang="en-AU" b="1"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15</a:t>
            </a:fld>
            <a:endParaRPr lang="en-AU" dirty="0"/>
          </a:p>
        </p:txBody>
      </p:sp>
    </p:spTree>
    <p:extLst>
      <p:ext uri="{BB962C8B-B14F-4D97-AF65-F5344CB8AC3E}">
        <p14:creationId xmlns:p14="http://schemas.microsoft.com/office/powerpoint/2010/main" val="2733855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rest of the question and an image below.</a:t>
            </a:r>
          </a:p>
          <a:p>
            <a:r>
              <a:rPr lang="en-AU" b="0" dirty="0"/>
              <a:t>Click to see the answer</a:t>
            </a:r>
            <a:r>
              <a:rPr lang="en-AU" b="1" dirty="0">
                <a:solidFill>
                  <a:srgbClr val="FF0000"/>
                </a:solidFill>
              </a:rPr>
              <a:t> </a:t>
            </a:r>
            <a:r>
              <a:rPr lang="en-AU" dirty="0"/>
              <a:t>to the question on the right.</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(and following ones) is to review the content of the module.</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Refer trainees to Part A6 of the NCC or the </a:t>
            </a:r>
            <a:r>
              <a:rPr lang="en-AU" i="1" dirty="0"/>
              <a:t>Building classifications </a:t>
            </a:r>
            <a:r>
              <a:rPr lang="en-AU" dirty="0"/>
              <a:t>handout, if helpful.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click to bring up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16</a:t>
            </a:fld>
            <a:endParaRPr lang="en-AU" dirty="0"/>
          </a:p>
        </p:txBody>
      </p:sp>
    </p:spTree>
    <p:extLst>
      <p:ext uri="{BB962C8B-B14F-4D97-AF65-F5344CB8AC3E}">
        <p14:creationId xmlns:p14="http://schemas.microsoft.com/office/powerpoint/2010/main" val="2346059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question and an image below.</a:t>
            </a:r>
          </a:p>
          <a:p>
            <a:r>
              <a:rPr lang="en-AU" b="0" dirty="0"/>
              <a:t>Click to see the answer</a:t>
            </a:r>
            <a:r>
              <a:rPr lang="en-AU" b="1" dirty="0">
                <a:solidFill>
                  <a:srgbClr val="FF0000"/>
                </a:solidFill>
              </a:rPr>
              <a:t> </a:t>
            </a:r>
            <a:r>
              <a:rPr lang="en-AU" dirty="0"/>
              <a:t>to the question on the right.</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(and others) is to review the content of the module.</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Refer trainees to Part A6 of the NCC or the </a:t>
            </a:r>
            <a:r>
              <a:rPr lang="en-AU" i="1" dirty="0"/>
              <a:t>Building classifications </a:t>
            </a:r>
            <a:r>
              <a:rPr lang="en-AU" dirty="0"/>
              <a:t>handout, if helpful.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click to bring up the answer.</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17</a:t>
            </a:fld>
            <a:endParaRPr lang="en-AU" dirty="0"/>
          </a:p>
        </p:txBody>
      </p:sp>
    </p:spTree>
    <p:extLst>
      <p:ext uri="{BB962C8B-B14F-4D97-AF65-F5344CB8AC3E}">
        <p14:creationId xmlns:p14="http://schemas.microsoft.com/office/powerpoint/2010/main" val="1680054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rest of the question and an image below.</a:t>
            </a:r>
          </a:p>
          <a:p>
            <a:r>
              <a:rPr lang="en-AU" b="0" dirty="0"/>
              <a:t>Click to see the answer</a:t>
            </a:r>
            <a:r>
              <a:rPr lang="en-AU" b="1" dirty="0">
                <a:solidFill>
                  <a:srgbClr val="FF0000"/>
                </a:solidFill>
              </a:rPr>
              <a:t> </a:t>
            </a:r>
            <a:r>
              <a:rPr lang="en-AU" dirty="0"/>
              <a:t>to the question on the right.</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(and following ones) is to review the content of the module.</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Refer trainees to Part A6 of the NCC or the </a:t>
            </a:r>
            <a:r>
              <a:rPr lang="en-AU" i="1" dirty="0"/>
              <a:t>Building classifications </a:t>
            </a:r>
            <a:r>
              <a:rPr lang="en-AU" dirty="0"/>
              <a:t>handout, if helpful.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click to bring up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18</a:t>
            </a:fld>
            <a:endParaRPr lang="en-AU" dirty="0"/>
          </a:p>
        </p:txBody>
      </p:sp>
    </p:spTree>
    <p:extLst>
      <p:ext uri="{BB962C8B-B14F-4D97-AF65-F5344CB8AC3E}">
        <p14:creationId xmlns:p14="http://schemas.microsoft.com/office/powerpoint/2010/main" val="760415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heading and all </a:t>
            </a:r>
            <a:r>
              <a:rPr lang="en-AU" b="0" dirty="0" smtClean="0"/>
              <a:t>4 </a:t>
            </a:r>
            <a:r>
              <a:rPr lang="en-AU" b="0" dirty="0"/>
              <a:t>questions and answers. The answers are not in the correct order.  </a:t>
            </a:r>
          </a:p>
          <a:p>
            <a:r>
              <a:rPr lang="en-AU" b="0" dirty="0"/>
              <a:t>Click to animate the answer for each question, in order from top to bottom.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Note that the final answer animates after the third one, without any need for action, because the answer is obvious.</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review the application of the building classifications to a range of buildings.</a:t>
            </a:r>
          </a:p>
          <a:p>
            <a:endParaRPr lang="en-AU" dirty="0"/>
          </a:p>
          <a:p>
            <a:r>
              <a:rPr lang="en-AU" dirty="0"/>
              <a:t>Go through each question in order, and display the answers as you go.</a:t>
            </a:r>
          </a:p>
          <a:p>
            <a:pPr marL="171450" indent="-171450">
              <a:buFont typeface="Arial" panose="020B0604020202020204" pitchFamily="34" charset="0"/>
              <a:buChar char="•"/>
            </a:pPr>
            <a:r>
              <a:rPr lang="en-AU" dirty="0"/>
              <a:t>Pottery = 		Class 8</a:t>
            </a:r>
          </a:p>
          <a:p>
            <a:pPr marL="171450" indent="-171450">
              <a:buFont typeface="Arial" panose="020B0604020202020204" pitchFamily="34" charset="0"/>
              <a:buChar char="•"/>
            </a:pPr>
            <a:r>
              <a:rPr lang="en-AU" dirty="0"/>
              <a:t>Service station = 	Class 6</a:t>
            </a:r>
          </a:p>
          <a:p>
            <a:pPr marL="171450" indent="-171450">
              <a:buFont typeface="Arial" panose="020B0604020202020204" pitchFamily="34" charset="0"/>
              <a:buChar char="•"/>
            </a:pPr>
            <a:r>
              <a:rPr lang="en-AU" dirty="0"/>
              <a:t>Railway station = 	Class 9b</a:t>
            </a:r>
          </a:p>
          <a:p>
            <a:pPr marL="171450" indent="-171450">
              <a:buFont typeface="Arial" panose="020B0604020202020204" pitchFamily="34" charset="0"/>
              <a:buChar char="•"/>
            </a:pPr>
            <a:r>
              <a:rPr lang="en-AU" dirty="0"/>
              <a:t>Warehouse = 	Class 7b</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Note that a service station is Class 6, but a car repair workshop (e.g. a motor mechanic, panel beater, tyre replacement) is likely to be a Class 8.</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This should not be hard but if necessary, give trainees time to refer back to Part A6 of the NCC or the </a:t>
            </a:r>
            <a:r>
              <a:rPr lang="en-AU" i="1" dirty="0"/>
              <a:t>Building classifications </a:t>
            </a:r>
            <a:r>
              <a:rPr lang="en-AU" dirty="0"/>
              <a:t>handout. </a:t>
            </a:r>
          </a:p>
        </p:txBody>
      </p:sp>
      <p:sp>
        <p:nvSpPr>
          <p:cNvPr id="4" name="Slide Number Placeholder 3"/>
          <p:cNvSpPr>
            <a:spLocks noGrp="1"/>
          </p:cNvSpPr>
          <p:nvPr>
            <p:ph type="sldNum" sz="quarter" idx="5"/>
          </p:nvPr>
        </p:nvSpPr>
        <p:spPr/>
        <p:txBody>
          <a:bodyPr/>
          <a:lstStyle/>
          <a:p>
            <a:fld id="{0E50A956-E16B-47C1-852D-BC3DD0564875}" type="slidenum">
              <a:rPr lang="en-AU" smtClean="0"/>
              <a:t>19</a:t>
            </a:fld>
            <a:endParaRPr lang="en-AU" dirty="0"/>
          </a:p>
        </p:txBody>
      </p:sp>
    </p:spTree>
    <p:extLst>
      <p:ext uri="{BB962C8B-B14F-4D97-AF65-F5344CB8AC3E}">
        <p14:creationId xmlns:p14="http://schemas.microsoft.com/office/powerpoint/2010/main" val="1179435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 short animated introduction to the module. The aim of the animation is to get the participants’ attention at the start of the module.</a:t>
            </a:r>
          </a:p>
          <a:p>
            <a:endParaRPr lang="en-AU" dirty="0"/>
          </a:p>
          <a:p>
            <a:r>
              <a:rPr lang="en-AU" b="1" dirty="0"/>
              <a:t>Facilitator notes</a:t>
            </a:r>
          </a:p>
          <a:p>
            <a:r>
              <a:rPr lang="en-AU" dirty="0"/>
              <a:t>Welcome the trainees.</a:t>
            </a:r>
          </a:p>
          <a:p>
            <a:endParaRPr lang="en-AU" dirty="0"/>
          </a:p>
          <a:p>
            <a:r>
              <a:rPr lang="en-AU" dirty="0"/>
              <a:t>The focus of this presentation is building classifications, which are essential to understanding and using the NCC correctly. There is one set of building classifications in the NCC, and they are used within all </a:t>
            </a:r>
            <a:r>
              <a:rPr lang="en-AU" dirty="0" smtClean="0"/>
              <a:t>Volumes</a:t>
            </a:r>
            <a:r>
              <a:rPr lang="en-AU" dirty="0"/>
              <a:t>.</a:t>
            </a:r>
          </a:p>
          <a:p>
            <a:endParaRPr lang="en-AU" dirty="0"/>
          </a:p>
          <a:p>
            <a:r>
              <a:rPr lang="en-AU" dirty="0"/>
              <a:t>You have probably referred to different building classifications as you go about your work, or heard others talking about them, for example:</a:t>
            </a:r>
          </a:p>
          <a:p>
            <a:pPr marL="171450" indent="-171450">
              <a:buFont typeface="Arial" panose="020B0604020202020204" pitchFamily="34" charset="0"/>
              <a:buChar char="•"/>
            </a:pPr>
            <a:r>
              <a:rPr lang="en-AU" dirty="0"/>
              <a:t>Talking about whether a building was a Class 1a building or a Class 1b building, or</a:t>
            </a:r>
          </a:p>
          <a:p>
            <a:pPr marL="171450" indent="-171450">
              <a:buFont typeface="Arial" panose="020B0604020202020204" pitchFamily="34" charset="0"/>
              <a:buChar char="•"/>
            </a:pPr>
            <a:r>
              <a:rPr lang="en-AU" dirty="0"/>
              <a:t>Discussing whether a particular kind of building met the requirements for a Class 6 building. </a:t>
            </a:r>
          </a:p>
          <a:p>
            <a:endParaRPr lang="en-AU" dirty="0"/>
          </a:p>
          <a:p>
            <a:r>
              <a:rPr lang="en-AU" dirty="0"/>
              <a:t>Most of the requirements in the NCC apply to a specific classification - or specific classifications - of building, so you need to be able to:</a:t>
            </a:r>
          </a:p>
          <a:p>
            <a:pPr marL="171450" indent="-171450">
              <a:buFont typeface="Arial" panose="020B0604020202020204" pitchFamily="34" charset="0"/>
              <a:buChar char="•"/>
            </a:pPr>
            <a:r>
              <a:rPr lang="en-AU" dirty="0"/>
              <a:t>Identify which classification/s any relevant building belongs to, and </a:t>
            </a:r>
          </a:p>
          <a:p>
            <a:pPr marL="171450" indent="-171450">
              <a:buFont typeface="Arial" panose="020B0604020202020204" pitchFamily="34" charset="0"/>
              <a:buChar char="•"/>
            </a:pPr>
            <a:r>
              <a:rPr lang="en-AU" dirty="0"/>
              <a:t>Know where to go when you need an authoritative decision on which classification is most appropriate for a building, when there are arguments for it failing under more than one classification.</a:t>
            </a:r>
          </a:p>
          <a:p>
            <a:endParaRPr lang="en-AU" dirty="0"/>
          </a:p>
          <a:p>
            <a:r>
              <a:rPr lang="en-AU" dirty="0" smtClean="0"/>
              <a:t>That’s </a:t>
            </a:r>
            <a:r>
              <a:rPr lang="en-AU" dirty="0"/>
              <a:t>what you will learn about in this presentation.</a:t>
            </a:r>
          </a:p>
          <a:p>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a:t>
            </a:fld>
            <a:endParaRPr lang="en-AU" dirty="0"/>
          </a:p>
        </p:txBody>
      </p:sp>
    </p:spTree>
    <p:extLst>
      <p:ext uri="{BB962C8B-B14F-4D97-AF65-F5344CB8AC3E}">
        <p14:creationId xmlns:p14="http://schemas.microsoft.com/office/powerpoint/2010/main" val="1396534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a statement below, with options of True and False with radio buttons.</a:t>
            </a:r>
          </a:p>
          <a:p>
            <a:r>
              <a:rPr lang="en-AU" b="0" dirty="0"/>
              <a:t>Click once on either the True or False option (or the radio button for either) to see a response.</a:t>
            </a:r>
          </a:p>
          <a:p>
            <a:r>
              <a:rPr lang="en-AU" b="0" dirty="0">
                <a:solidFill>
                  <a:srgbClr val="FF0000"/>
                </a:solidFill>
              </a:rPr>
              <a:t>Click again on the same option to get rid of the response. </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(and others) is to review the content of the module.</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Refer trainees to Part A6 of the NCC or the </a:t>
            </a:r>
            <a:r>
              <a:rPr lang="en-AU" i="1" dirty="0"/>
              <a:t>Building classifications </a:t>
            </a:r>
            <a:r>
              <a:rPr lang="en-AU" dirty="0"/>
              <a:t>handout, if helpful.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click to bring up the answer.</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20</a:t>
            </a:fld>
            <a:endParaRPr lang="en-AU" dirty="0"/>
          </a:p>
        </p:txBody>
      </p:sp>
    </p:spTree>
    <p:extLst>
      <p:ext uri="{BB962C8B-B14F-4D97-AF65-F5344CB8AC3E}">
        <p14:creationId xmlns:p14="http://schemas.microsoft.com/office/powerpoint/2010/main" val="1208735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possible options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answer or its radio button to see a popup that discusses whether the statement is accurate.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an option/radio button a second time to remove the popup.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 careful not to click outside the options,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Press Enter to progress to the next slide.</a:t>
            </a:r>
          </a:p>
          <a:p>
            <a:endParaRPr lang="en-AU" b="1" dirty="0"/>
          </a:p>
          <a:p>
            <a:r>
              <a:rPr lang="en-AU" b="1" dirty="0"/>
              <a:t>Facilitator notes</a:t>
            </a:r>
          </a:p>
          <a:p>
            <a:r>
              <a:rPr lang="en-AU" dirty="0"/>
              <a:t>The purpose of this slide is to practice and reinforce the differences between building classes that might be easily confused.</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Refer them to Part A6 of the NCC or the </a:t>
            </a:r>
            <a:r>
              <a:rPr lang="en-AU" i="1" dirty="0"/>
              <a:t>Building classifications </a:t>
            </a:r>
            <a:r>
              <a:rPr lang="en-AU" dirty="0"/>
              <a:t>handout, if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 option to see a response in a popup.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21</a:t>
            </a:fld>
            <a:endParaRPr lang="en-AU" dirty="0"/>
          </a:p>
        </p:txBody>
      </p:sp>
    </p:spTree>
    <p:extLst>
      <p:ext uri="{BB962C8B-B14F-4D97-AF65-F5344CB8AC3E}">
        <p14:creationId xmlns:p14="http://schemas.microsoft.com/office/powerpoint/2010/main" val="3249644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a statement below, with options of True and False with radio buttons.</a:t>
            </a:r>
          </a:p>
          <a:p>
            <a:r>
              <a:rPr lang="en-AU" b="0" dirty="0"/>
              <a:t>Click once on either the True or False option (or the radio button for either) to see a response.</a:t>
            </a:r>
          </a:p>
          <a:p>
            <a:r>
              <a:rPr lang="en-AU" b="0" dirty="0">
                <a:solidFill>
                  <a:srgbClr val="FF0000"/>
                </a:solidFill>
              </a:rPr>
              <a:t>Click again on the same option to get rid of the response. </a:t>
            </a:r>
            <a:endParaRPr lang="en-AU" b="1" dirty="0">
              <a:solidFill>
                <a:srgbClr val="FF0000"/>
              </a:solidFill>
            </a:endParaRPr>
          </a:p>
          <a:p>
            <a:r>
              <a:rPr lang="en-AU" b="0" dirty="0"/>
              <a:t>Click Enter to progress to the next slide.</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(and others) is to review the content of the module.</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Refer trainees to Part A6 of the NCC or the </a:t>
            </a:r>
            <a:r>
              <a:rPr lang="en-AU" i="1" dirty="0"/>
              <a:t>Building classifications </a:t>
            </a:r>
            <a:r>
              <a:rPr lang="en-AU" dirty="0"/>
              <a:t>handout, if helpful.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click either True or False to bring up an answer.</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22</a:t>
            </a:fld>
            <a:endParaRPr lang="en-AU" dirty="0"/>
          </a:p>
        </p:txBody>
      </p:sp>
    </p:spTree>
    <p:extLst>
      <p:ext uri="{BB962C8B-B14F-4D97-AF65-F5344CB8AC3E}">
        <p14:creationId xmlns:p14="http://schemas.microsoft.com/office/powerpoint/2010/main" val="3515838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a:t>
            </a:r>
            <a:r>
              <a:rPr lang="en-AU" b="0" dirty="0" smtClean="0"/>
              <a:t>heading.</a:t>
            </a:r>
          </a:p>
          <a:p>
            <a:r>
              <a:rPr lang="en-AU" b="0" dirty="0" smtClean="0"/>
              <a:t>Click once to bring up </a:t>
            </a:r>
            <a:r>
              <a:rPr lang="en-AU" b="0" dirty="0"/>
              <a:t>the </a:t>
            </a:r>
            <a:r>
              <a:rPr lang="en-AU" b="0" dirty="0" smtClean="0"/>
              <a:t>left most </a:t>
            </a:r>
            <a:r>
              <a:rPr lang="en-AU" b="0" dirty="0"/>
              <a:t>block, with the first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once to bring up the centre block.</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bring up the </a:t>
            </a:r>
            <a:r>
              <a:rPr lang="en-AU" b="0" dirty="0" smtClean="0"/>
              <a:t>right most block.</a:t>
            </a:r>
            <a:endParaRPr lang="en-AU" b="0" dirty="0"/>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the content of the module briefly, in order to reinforce the key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Remind trainees that they can get information and examples on correct application of building classifications from:</a:t>
            </a:r>
          </a:p>
          <a:p>
            <a:pPr marL="171450" indent="-171450">
              <a:buFont typeface="Arial" panose="020B0604020202020204" pitchFamily="34" charset="0"/>
              <a:buChar char="•"/>
            </a:pPr>
            <a:r>
              <a:rPr lang="en-AU" dirty="0"/>
              <a:t>Descriptions of the building classifications and the Explanatory information in </a:t>
            </a:r>
            <a:r>
              <a:rPr lang="en-AU" dirty="0" smtClean="0"/>
              <a:t>Part </a:t>
            </a:r>
            <a:r>
              <a:rPr lang="en-AU" dirty="0"/>
              <a:t>A6 of any </a:t>
            </a:r>
            <a:r>
              <a:rPr lang="en-AU" dirty="0" smtClean="0"/>
              <a:t>volume </a:t>
            </a:r>
            <a:r>
              <a:rPr lang="en-AU" dirty="0"/>
              <a:t>of the NCC. This is the definitive, legal statement of what each building classification covers. If in doubt, they should refer to these descriptions over any other information.</a:t>
            </a:r>
          </a:p>
          <a:p>
            <a:pPr marL="171450" indent="-171450">
              <a:buFont typeface="Arial" panose="020B0604020202020204" pitchFamily="34" charset="0"/>
              <a:buChar char="•"/>
            </a:pPr>
            <a:r>
              <a:rPr lang="en-AU" dirty="0"/>
              <a:t>ABCB </a:t>
            </a:r>
            <a:r>
              <a:rPr lang="en-AU" i="1" dirty="0"/>
              <a:t>Building classifications </a:t>
            </a:r>
            <a:r>
              <a:rPr lang="en-AU" dirty="0"/>
              <a:t>handout, which can be downloaded from the ABCB website. The handout contains a clear summary of all the different classes and some tips for distinguishing different classifications of buildings.</a:t>
            </a:r>
          </a:p>
          <a:p>
            <a:pPr marL="171450" indent="-171450">
              <a:buFont typeface="Arial" panose="020B0604020202020204" pitchFamily="34" charset="0"/>
              <a:buChar char="•"/>
            </a:pPr>
            <a:r>
              <a:rPr lang="en-AU" dirty="0"/>
              <a:t>The appropriate authority</a:t>
            </a:r>
            <a:r>
              <a:rPr lang="en-AU" i="1" dirty="0"/>
              <a:t> </a:t>
            </a:r>
            <a:r>
              <a:rPr lang="en-AU" dirty="0"/>
              <a:t>in the relevant jurisdiction.</a:t>
            </a:r>
          </a:p>
        </p:txBody>
      </p:sp>
      <p:sp>
        <p:nvSpPr>
          <p:cNvPr id="4" name="Slide Number Placeholder 3"/>
          <p:cNvSpPr>
            <a:spLocks noGrp="1"/>
          </p:cNvSpPr>
          <p:nvPr>
            <p:ph type="sldNum" sz="quarter" idx="5"/>
          </p:nvPr>
        </p:nvSpPr>
        <p:spPr/>
        <p:txBody>
          <a:bodyPr/>
          <a:lstStyle/>
          <a:p>
            <a:fld id="{0E50A956-E16B-47C1-852D-BC3DD0564875}" type="slidenum">
              <a:rPr lang="en-AU" smtClean="0"/>
              <a:t>23</a:t>
            </a:fld>
            <a:endParaRPr lang="en-AU" dirty="0"/>
          </a:p>
        </p:txBody>
      </p:sp>
    </p:spTree>
    <p:extLst>
      <p:ext uri="{BB962C8B-B14F-4D97-AF65-F5344CB8AC3E}">
        <p14:creationId xmlns:p14="http://schemas.microsoft.com/office/powerpoint/2010/main" val="4185182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heading and the text in the top left block, with the </a:t>
            </a:r>
            <a:r>
              <a:rPr lang="en-AU" b="0" dirty="0" smtClean="0"/>
              <a:t>first</a:t>
            </a:r>
            <a:r>
              <a:rPr lang="en-AU" b="0" baseline="0" dirty="0" smtClean="0"/>
              <a:t> 2 </a:t>
            </a:r>
            <a:r>
              <a:rPr lang="en-AU" b="0" dirty="0" smtClean="0"/>
              <a:t>dividing </a:t>
            </a:r>
            <a:r>
              <a:rPr lang="en-AU" b="0" dirty="0"/>
              <a:t>lines.  </a:t>
            </a:r>
          </a:p>
          <a:p>
            <a:r>
              <a:rPr lang="en-AU" b="0" dirty="0"/>
              <a:t>Click once to see the bottom left block appear.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see the top right block appear.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third time to see the bottom right block appear.</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the module briefly, in order to reinforce the key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24</a:t>
            </a:fld>
            <a:endParaRPr lang="en-AU" dirty="0"/>
          </a:p>
        </p:txBody>
      </p:sp>
    </p:spTree>
    <p:extLst>
      <p:ext uri="{BB962C8B-B14F-4D97-AF65-F5344CB8AC3E}">
        <p14:creationId xmlns:p14="http://schemas.microsoft.com/office/powerpoint/2010/main" val="4186491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questions</a:t>
            </a:r>
            <a:r>
              <a:rPr lang="en-AU" b="0" baseline="0" dirty="0"/>
              <a:t> heading</a:t>
            </a:r>
            <a:r>
              <a:rPr lang="en-AU" b="0" dirty="0"/>
              <a:t> and </a:t>
            </a:r>
            <a:r>
              <a:rPr lang="en-AU" b="0" dirty="0" smtClean="0"/>
              <a:t>3 </a:t>
            </a:r>
            <a:r>
              <a:rPr lang="en-AU" b="0" dirty="0"/>
              <a:t>images. </a:t>
            </a:r>
          </a:p>
          <a:p>
            <a:endParaRPr lang="en-AU" b="1" dirty="0"/>
          </a:p>
          <a:p>
            <a:r>
              <a:rPr lang="en-AU" b="1" dirty="0"/>
              <a:t>Facilitator notes</a:t>
            </a:r>
          </a:p>
          <a:p>
            <a:r>
              <a:rPr lang="en-AU" dirty="0"/>
              <a:t>The purpose of this slide is to act as a non-intrusive background while giving trainees the opportunity to ask any final questions.</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25</a:t>
            </a:fld>
            <a:endParaRPr lang="en-AU" dirty="0"/>
          </a:p>
        </p:txBody>
      </p:sp>
    </p:spTree>
    <p:extLst>
      <p:ext uri="{BB962C8B-B14F-4D97-AF65-F5344CB8AC3E}">
        <p14:creationId xmlns:p14="http://schemas.microsoft.com/office/powerpoint/2010/main" val="161326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all the text in a</a:t>
            </a:r>
            <a:r>
              <a:rPr lang="en-AU" b="0" baseline="0" dirty="0"/>
              <a:t> single</a:t>
            </a:r>
            <a:r>
              <a:rPr lang="en-AU" b="0" dirty="0"/>
              <a:t> block on the left. </a:t>
            </a:r>
          </a:p>
          <a:p>
            <a:r>
              <a:rPr lang="en-AU" b="0" dirty="0"/>
              <a:t>Sixteen images which illustrate the 16 different building classifications (including sub-classifications) appear on the right, in blocks of </a:t>
            </a:r>
            <a:r>
              <a:rPr lang="en-AU" b="0" dirty="0" smtClean="0"/>
              <a:t>4 </a:t>
            </a:r>
            <a:r>
              <a:rPr lang="en-AU" b="0" dirty="0"/>
              <a:t>at a time.</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prepare the trainees for the training session by quickly summarising what will be covered.</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Quickly discuss the points on the screen, but don’t go into a lot of detail.</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3</a:t>
            </a:fld>
            <a:endParaRPr lang="en-AU" dirty="0"/>
          </a:p>
        </p:txBody>
      </p:sp>
    </p:spTree>
    <p:extLst>
      <p:ext uri="{BB962C8B-B14F-4D97-AF65-F5344CB8AC3E}">
        <p14:creationId xmlns:p14="http://schemas.microsoft.com/office/powerpoint/2010/main" val="292463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just the </a:t>
            </a:r>
            <a:r>
              <a:rPr lang="en-AU" b="0" dirty="0" smtClean="0"/>
              <a:t>heading. </a:t>
            </a:r>
            <a:r>
              <a:rPr lang="en-AU" b="0" dirty="0"/>
              <a:t>It has 2 layers of content:</a:t>
            </a:r>
          </a:p>
          <a:p>
            <a:pPr marL="171450" indent="-171450">
              <a:buFont typeface="Arial" panose="020B0604020202020204" pitchFamily="34" charset="0"/>
              <a:buChar char="•"/>
            </a:pPr>
            <a:r>
              <a:rPr lang="en-AU" b="0" dirty="0"/>
              <a:t>Click once to bring up Layer 1 with the icons for the </a:t>
            </a:r>
            <a:r>
              <a:rPr lang="en-AU" b="0" dirty="0" smtClean="0"/>
              <a:t>3 volumes </a:t>
            </a:r>
            <a:r>
              <a:rPr lang="en-AU" b="0" dirty="0"/>
              <a:t>of the NCC and text below it.</a:t>
            </a:r>
          </a:p>
          <a:p>
            <a:pPr marL="171450" indent="-171450">
              <a:buFont typeface="Arial" panose="020B0604020202020204" pitchFamily="34" charset="0"/>
              <a:buChar char="•"/>
            </a:pPr>
            <a:r>
              <a:rPr lang="en-AU" b="0" dirty="0"/>
              <a:t>Click a second time to bring up Layer 2 with an image of the building classifications handout, and a link to the handout on the ABCB website.</a:t>
            </a:r>
          </a:p>
          <a:p>
            <a:endParaRPr lang="en-AU" b="1" dirty="0"/>
          </a:p>
          <a:p>
            <a:r>
              <a:rPr lang="en-AU" b="1" dirty="0"/>
              <a:t>Facilitator notes</a:t>
            </a:r>
          </a:p>
          <a:p>
            <a:r>
              <a:rPr lang="en-AU" dirty="0"/>
              <a:t>The first question we need to answer in order to find and use the NCC building classifications is where can we find information on the different building classifications</a:t>
            </a:r>
            <a:r>
              <a:rPr lang="en-AU" baseline="0" dirty="0"/>
              <a:t> </a:t>
            </a:r>
            <a:r>
              <a:rPr lang="en-AU" dirty="0"/>
              <a:t>in </a:t>
            </a:r>
            <a:r>
              <a:rPr lang="en-AU" dirty="0" smtClean="0"/>
              <a:t>each volume </a:t>
            </a:r>
            <a:r>
              <a:rPr lang="en-AU" dirty="0"/>
              <a:t>of the NCC?</a:t>
            </a:r>
          </a:p>
          <a:p>
            <a:endParaRPr lang="en-AU" dirty="0"/>
          </a:p>
          <a:p>
            <a:r>
              <a:rPr lang="en-AU" dirty="0"/>
              <a:t>Allow trainees to explain, if they know where to find the information. This helps to prevent the more knowledgeable trainees feeling like their existing knowledge is being ignored.</a:t>
            </a:r>
          </a:p>
          <a:p>
            <a:endParaRPr lang="en-AU" dirty="0"/>
          </a:p>
          <a:p>
            <a:r>
              <a:rPr lang="en-AU" dirty="0"/>
              <a:t>Progress the slide to show Layer 1 with images of all three NCC Volumes and text below. </a:t>
            </a:r>
          </a:p>
          <a:p>
            <a:r>
              <a:rPr lang="en-AU" dirty="0"/>
              <a:t>Reinforce that:</a:t>
            </a:r>
          </a:p>
          <a:p>
            <a:pPr marL="171450" indent="-171450">
              <a:buFont typeface="Arial" panose="020B0604020202020204" pitchFamily="34" charset="0"/>
              <a:buChar char="•"/>
            </a:pPr>
            <a:r>
              <a:rPr lang="en-AU" dirty="0"/>
              <a:t>Building classifications are in </a:t>
            </a:r>
            <a:r>
              <a:rPr lang="en-AU" b="1" dirty="0"/>
              <a:t>Part A6 of the Governing</a:t>
            </a:r>
            <a:r>
              <a:rPr lang="en-AU" b="1" baseline="0" dirty="0"/>
              <a:t> Requirements </a:t>
            </a:r>
            <a:r>
              <a:rPr lang="en-AU" b="1" dirty="0"/>
              <a:t>in each </a:t>
            </a:r>
            <a:r>
              <a:rPr lang="en-AU" b="1" dirty="0" smtClean="0"/>
              <a:t>volumes</a:t>
            </a:r>
            <a:r>
              <a:rPr lang="en-AU" dirty="0"/>
              <a:t>.</a:t>
            </a:r>
          </a:p>
          <a:p>
            <a:pPr marL="171450" indent="-171450">
              <a:buFont typeface="Arial" panose="020B0604020202020204" pitchFamily="34" charset="0"/>
              <a:buChar char="•"/>
            </a:pPr>
            <a:r>
              <a:rPr lang="en-AU" dirty="0"/>
              <a:t>The text is </a:t>
            </a:r>
            <a:r>
              <a:rPr lang="en-AU" b="1" dirty="0"/>
              <a:t>identical</a:t>
            </a:r>
            <a:r>
              <a:rPr lang="en-AU" dirty="0"/>
              <a:t> in all </a:t>
            </a:r>
            <a:r>
              <a:rPr lang="en-AU" dirty="0" smtClean="0"/>
              <a:t>volumes</a:t>
            </a:r>
            <a:r>
              <a:rPr lang="en-AU" dirty="0"/>
              <a:t>. (As is all of the Governing Requirements).</a:t>
            </a:r>
          </a:p>
          <a:p>
            <a:pPr marL="171450" indent="-171450">
              <a:buFont typeface="Arial" panose="020B0604020202020204" pitchFamily="34" charset="0"/>
              <a:buChar char="•"/>
            </a:pPr>
            <a:r>
              <a:rPr lang="en-AU" dirty="0"/>
              <a:t>If they know/have read the information on building classifications in one </a:t>
            </a:r>
            <a:r>
              <a:rPr lang="en-AU" dirty="0" smtClean="0"/>
              <a:t>volume</a:t>
            </a:r>
            <a:r>
              <a:rPr lang="en-AU" dirty="0"/>
              <a:t>, then they have read what it says in the other </a:t>
            </a:r>
            <a:r>
              <a:rPr lang="en-AU" dirty="0" smtClean="0"/>
              <a:t>volumes </a:t>
            </a:r>
            <a:r>
              <a:rPr lang="en-AU" dirty="0"/>
              <a:t>as well. </a:t>
            </a:r>
          </a:p>
          <a:p>
            <a:pPr marL="171450" indent="-171450">
              <a:buFont typeface="Arial" panose="020B0604020202020204" pitchFamily="34" charset="0"/>
              <a:buChar char="•"/>
            </a:pPr>
            <a:r>
              <a:rPr lang="en-AU" dirty="0"/>
              <a:t>Part A6 contains the formal definitions of each building classification, and some explanatory information, which discusses distinctions between the classifications and gives a lot of useful examples.</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Progress the slide to see Layer 2 with an image of the </a:t>
            </a:r>
            <a:r>
              <a:rPr lang="en-AU" i="1" dirty="0"/>
              <a:t>Building classifications </a:t>
            </a:r>
            <a:r>
              <a:rPr lang="en-AU" i="0" dirty="0"/>
              <a:t>handout</a:t>
            </a:r>
            <a:r>
              <a:rPr lang="en-AU" i="1" dirty="0"/>
              <a:t> </a:t>
            </a:r>
            <a:r>
              <a:rPr lang="en-AU" dirty="0"/>
              <a:t>and text. </a:t>
            </a:r>
          </a:p>
          <a:p>
            <a:pPr marL="0" indent="0">
              <a:buFont typeface="Arial" panose="020B0604020202020204" pitchFamily="34" charset="0"/>
              <a:buNone/>
            </a:pPr>
            <a:r>
              <a:rPr lang="en-AU" dirty="0"/>
              <a:t>Explain that:</a:t>
            </a:r>
          </a:p>
          <a:p>
            <a:pPr marL="171450" indent="-171450">
              <a:buFont typeface="Arial" panose="020B0604020202020204" pitchFamily="34" charset="0"/>
              <a:buChar char="•"/>
            </a:pPr>
            <a:r>
              <a:rPr lang="en-AU" dirty="0"/>
              <a:t>The </a:t>
            </a:r>
            <a:r>
              <a:rPr lang="en-AU" i="1" dirty="0"/>
              <a:t>Building classifications </a:t>
            </a:r>
            <a:r>
              <a:rPr lang="en-AU" i="0" dirty="0"/>
              <a:t>handout</a:t>
            </a:r>
            <a:r>
              <a:rPr lang="en-AU" i="1" dirty="0"/>
              <a:t> </a:t>
            </a:r>
            <a:r>
              <a:rPr lang="en-AU" dirty="0"/>
              <a:t>is another resource they can use. It contains more explanations and examples that can be helpful, especially when trying to distinguish between 2 possible classifications. </a:t>
            </a:r>
          </a:p>
          <a:p>
            <a:pPr marL="171450" indent="-171450">
              <a:buFont typeface="Arial" panose="020B0604020202020204" pitchFamily="34" charset="0"/>
              <a:buChar char="•"/>
            </a:pPr>
            <a:r>
              <a:rPr lang="en-AU" dirty="0"/>
              <a:t>It is available from the ABCB website.</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There is a hyperlink on the name, which goes to the download page on the ABCB website. Take this link to demonstrate where the handout is, if you think it is useful.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Similarly, there is a hyperlink to the ABCB website, which you can use if you want to show trainees the website.</a:t>
            </a:r>
          </a:p>
          <a:p>
            <a:pPr marL="0" indent="0">
              <a:buFont typeface="Arial" panose="020B0604020202020204" pitchFamily="34" charset="0"/>
              <a:buNone/>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If possible, have trainees download/open one </a:t>
            </a:r>
            <a:r>
              <a:rPr lang="en-AU" dirty="0" smtClean="0"/>
              <a:t>volume </a:t>
            </a:r>
            <a:r>
              <a:rPr lang="en-AU" dirty="0"/>
              <a:t>of the NCC on the ABCB website and/or the </a:t>
            </a:r>
            <a:r>
              <a:rPr lang="en-AU" i="1" dirty="0"/>
              <a:t>Building classifications </a:t>
            </a:r>
            <a:r>
              <a:rPr lang="en-AU" i="0" dirty="0"/>
              <a:t>handout</a:t>
            </a:r>
            <a:r>
              <a:rPr lang="en-AU" dirty="0"/>
              <a:t>, so that they can reference these documents during the training. Try to get them to use these resources and find the necessary information within it, as much as possible.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Alternatively, in a face to face session, you could give them a printed copy of one or both of these resources to reference during the training.</a:t>
            </a:r>
          </a:p>
          <a:p>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4</a:t>
            </a:fld>
            <a:endParaRPr lang="en-AU" dirty="0"/>
          </a:p>
        </p:txBody>
      </p:sp>
    </p:spTree>
    <p:extLst>
      <p:ext uri="{BB962C8B-B14F-4D97-AF65-F5344CB8AC3E}">
        <p14:creationId xmlns:p14="http://schemas.microsoft.com/office/powerpoint/2010/main" val="539522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a:p>
            <a:r>
              <a:rPr lang="en-AU" b="1" dirty="0"/>
              <a:t>Slide progression</a:t>
            </a:r>
          </a:p>
          <a:p>
            <a:r>
              <a:rPr lang="en-AU" b="0" dirty="0"/>
              <a:t>This slide starts with just the question. It has 2 layers:</a:t>
            </a:r>
          </a:p>
          <a:p>
            <a:pPr marL="171450" indent="-171450">
              <a:buFont typeface="Arial" panose="020B0604020202020204" pitchFamily="34" charset="0"/>
              <a:buChar char="•"/>
            </a:pPr>
            <a:r>
              <a:rPr lang="en-AU" b="0" dirty="0"/>
              <a:t>Click once to see Layer 1 with the full list of building classifications, in order from </a:t>
            </a:r>
            <a:r>
              <a:rPr lang="en-AU" b="0" dirty="0" smtClean="0"/>
              <a:t>Class 1 </a:t>
            </a:r>
            <a:r>
              <a:rPr lang="en-AU" b="0" dirty="0"/>
              <a:t>to 10.</a:t>
            </a:r>
          </a:p>
          <a:p>
            <a:pPr marL="171450" indent="-171450">
              <a:buFont typeface="Arial" panose="020B0604020202020204" pitchFamily="34" charset="0"/>
              <a:buChar char="•"/>
            </a:pPr>
            <a:r>
              <a:rPr lang="en-AU" b="0" dirty="0"/>
              <a:t>Click a second time to see Layer 2 with the building classifications grouped </a:t>
            </a:r>
            <a:r>
              <a:rPr lang="en-AU" b="0" dirty="0" smtClean="0"/>
              <a:t>by the volume </a:t>
            </a:r>
            <a:r>
              <a:rPr lang="en-AU" b="0" dirty="0"/>
              <a:t>in which you can find the relevant provisions, i.e. Volume One and Volume Two. </a:t>
            </a:r>
            <a:endParaRPr lang="en-AU" dirty="0"/>
          </a:p>
          <a:p>
            <a:endParaRPr lang="en-AU" b="1" dirty="0"/>
          </a:p>
          <a:p>
            <a:r>
              <a:rPr lang="en-AU" b="1" dirty="0"/>
              <a:t>Facilitator notes</a:t>
            </a:r>
          </a:p>
          <a:p>
            <a:r>
              <a:rPr lang="en-AU" dirty="0"/>
              <a:t>Ask the question and confirm appropriate answers. Most trainees will probably know some or all of the building classifications already.</a:t>
            </a:r>
          </a:p>
          <a:p>
            <a:endParaRPr lang="en-AU" dirty="0"/>
          </a:p>
          <a:p>
            <a:r>
              <a:rPr lang="en-AU" dirty="0"/>
              <a:t>Progress to Layer </a:t>
            </a:r>
            <a:r>
              <a:rPr lang="en-AU" dirty="0" smtClean="0"/>
              <a:t>1 </a:t>
            </a:r>
            <a:r>
              <a:rPr lang="en-AU" dirty="0"/>
              <a:t>whenever you are ready. </a:t>
            </a:r>
          </a:p>
          <a:p>
            <a:endParaRPr lang="en-AU" dirty="0"/>
          </a:p>
          <a:p>
            <a:r>
              <a:rPr lang="en-AU" dirty="0"/>
              <a:t>The purpose of this activity is to give the trainees an opportunity to bring what they already know to front of mind and demonstrate their existing competence. This serves several purposes:</a:t>
            </a:r>
          </a:p>
          <a:p>
            <a:pPr marL="171450" indent="-171450">
              <a:buFont typeface="Arial" panose="020B0604020202020204" pitchFamily="34" charset="0"/>
              <a:buChar char="•"/>
            </a:pPr>
            <a:r>
              <a:rPr lang="en-AU" dirty="0"/>
              <a:t>Helps them to link any new information to their existing knowledge.</a:t>
            </a:r>
          </a:p>
          <a:p>
            <a:pPr marL="171450" indent="-171450">
              <a:buFont typeface="Arial" panose="020B0604020202020204" pitchFamily="34" charset="0"/>
              <a:buChar char="•"/>
            </a:pPr>
            <a:r>
              <a:rPr lang="en-AU" dirty="0"/>
              <a:t>Reduces the chance that they feel they are being taught basics that they already know, by acknowledging their existing knowledge.</a:t>
            </a:r>
          </a:p>
          <a:p>
            <a:pPr marL="171450" indent="-171450">
              <a:buFont typeface="Arial" panose="020B0604020202020204" pitchFamily="34" charset="0"/>
              <a:buChar char="•"/>
            </a:pPr>
            <a:r>
              <a:rPr lang="en-AU" dirty="0"/>
              <a:t>Allows the facilitator to assess how familiar trainees already are with the building classifications, and therefore what to emphasise in the rest of the training.</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Explain that it is easier to discuss the different building classifications by looking at them in groups, which is how the NCC treats them.  Progress to Layer 2 then summarise which classifications are covered in each of Volumes One and Two.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Discuss the different classifications on this slide, to find out how familiar the trainees are with the range of building classifications.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that the next slide provides a quick summary of the kind/s of buildings included in each classification, along with an illustration of the type/s of buildings. If you think you need to focus on some building classifications</a:t>
            </a:r>
            <a:r>
              <a:rPr lang="en-AU" baseline="0" dirty="0"/>
              <a:t> </a:t>
            </a:r>
            <a:r>
              <a:rPr lang="en-AU" dirty="0"/>
              <a:t>in particular, then you might want to progress more quickly to the next slide and have most of the discussion there.</a:t>
            </a:r>
          </a:p>
          <a:p>
            <a:endParaRPr lang="en-AU" dirty="0"/>
          </a:p>
          <a:p>
            <a:r>
              <a:rPr lang="en-AU" dirty="0"/>
              <a:t>Things you could discuss </a:t>
            </a:r>
            <a:r>
              <a:rPr lang="en-AU" b="1" dirty="0"/>
              <a:t>on this slide or on the next one</a:t>
            </a:r>
            <a:r>
              <a:rPr lang="en-AU" dirty="0"/>
              <a:t>:</a:t>
            </a:r>
          </a:p>
          <a:p>
            <a:pPr marL="171450" indent="-171450">
              <a:buFont typeface="Arial" panose="020B0604020202020204" pitchFamily="34" charset="0"/>
              <a:buChar char="•"/>
            </a:pPr>
            <a:r>
              <a:rPr lang="en-AU" dirty="0"/>
              <a:t>Buildings are built to serve different purposes, so the way that they are designed and constructed also varies. Therefore, the requirements that they must meet also vary, in terms of things like size, space, facilities, light, how you enter them and exit from them, fire safety and structural strength. </a:t>
            </a:r>
          </a:p>
          <a:p>
            <a:pPr marL="171450" indent="-171450">
              <a:buFont typeface="Arial" panose="020B0604020202020204" pitchFamily="34" charset="0"/>
              <a:buChar char="•"/>
            </a:pPr>
            <a:r>
              <a:rPr lang="en-AU" dirty="0"/>
              <a:t>Building classifications within the NCC reflect this variation in the purpose of different buildings, and the Performance Requirements that they must meet.</a:t>
            </a:r>
          </a:p>
          <a:p>
            <a:pPr marL="171450" indent="-171450">
              <a:buFont typeface="Arial" panose="020B0604020202020204" pitchFamily="34" charset="0"/>
              <a:buChar char="•"/>
            </a:pPr>
            <a:r>
              <a:rPr lang="en-AU" dirty="0"/>
              <a:t>Consider:</a:t>
            </a:r>
          </a:p>
          <a:p>
            <a:pPr marL="628650" lvl="1" indent="-171450">
              <a:buFont typeface="Arial" panose="020B0604020202020204" pitchFamily="34" charset="0"/>
              <a:buChar char="•"/>
            </a:pPr>
            <a:r>
              <a:rPr lang="en-AU" b="1" dirty="0"/>
              <a:t>A single family home versus an apartment block versus a backpacker hostel versus a hotel.</a:t>
            </a:r>
            <a:r>
              <a:rPr lang="en-AU" dirty="0"/>
              <a:t> We might sleep, relax and otherwise live in all of them, but a single family home would not successfully fill the purpose of a hotel or backpacker hostel, nor would it make for comfortable accommodation for multiple families.</a:t>
            </a:r>
          </a:p>
          <a:p>
            <a:pPr marL="628650" lvl="1" indent="-171450">
              <a:buFont typeface="Arial" panose="020B0604020202020204" pitchFamily="34" charset="0"/>
              <a:buChar char="•"/>
            </a:pPr>
            <a:r>
              <a:rPr lang="en-AU" b="1" dirty="0"/>
              <a:t>An office block versus a warehouse versus a factory versus a small retail shopfront</a:t>
            </a:r>
            <a:r>
              <a:rPr lang="en-AU" dirty="0"/>
              <a:t>. People might work in all of these buildings, but the work they are doing varies along with the number of people who might work in each one, the number of visitors we might get, and the other materials we might keep in the space. A typical office block would make an inconvenient warehouse and a warehouse would be an uncomfortable office or shopfront, in most instances.</a:t>
            </a:r>
          </a:p>
          <a:p>
            <a:pPr marL="171450" indent="-171450">
              <a:buFont typeface="Arial" panose="020B0604020202020204" pitchFamily="34" charset="0"/>
              <a:buChar char="•"/>
            </a:pPr>
            <a:r>
              <a:rPr lang="en-AU" dirty="0"/>
              <a:t>Because buildings have different purposes, they also need to perform differently, as a structure. They will be different sizes and shapes, they will need different numbers, sizes and shapes of rooms, they will need different amounts of light and warmth, and will need different facilities, such as bathrooms, electrical connections and lifts. They will vary in their energy and water use, their requirements for safety and security, including ways to get in and out of the buildings, and they will vary by their need to resist fire and their structural strength.</a:t>
            </a:r>
          </a:p>
          <a:p>
            <a:pPr marL="171450" indent="-171450">
              <a:buFont typeface="Arial" panose="020B0604020202020204" pitchFamily="34" charset="0"/>
              <a:buChar char="•"/>
            </a:pPr>
            <a:r>
              <a:rPr lang="en-AU" dirty="0"/>
              <a:t>Consider the facilities required for safe evacuation of:</a:t>
            </a:r>
          </a:p>
          <a:p>
            <a:pPr marL="628650" lvl="1" indent="-171450">
              <a:buFont typeface="Arial" panose="020B0604020202020204" pitchFamily="34" charset="0"/>
              <a:buChar char="•"/>
            </a:pPr>
            <a:r>
              <a:rPr lang="en-AU" b="1" dirty="0"/>
              <a:t>A single storey shop/retail building versus a multi-storey office block.</a:t>
            </a:r>
            <a:r>
              <a:rPr lang="en-AU" dirty="0"/>
              <a:t> Any door or window in a single storey shop may be able to be used for escape from a fire or other hazard, so there are often multiple routes for evacuation. The same is not true in a multi-storey building, where the windows are usually not able to be used for evacuation. This means that dedicated escape paths (usually fire stairs) are needed in multi-storey buildings, but not usually in single-storey buildings. </a:t>
            </a:r>
            <a:r>
              <a:rPr lang="en-AU" dirty="0" smtClean="0"/>
              <a:t>The </a:t>
            </a:r>
            <a:r>
              <a:rPr lang="en-AU" dirty="0"/>
              <a:t>numbers of people who are likely to be in each building are also very different, resulting in different requirements for services to suppress a fire in order to allow time for people to escape.</a:t>
            </a:r>
          </a:p>
          <a:p>
            <a:pPr marL="628650" lvl="1" indent="-171450">
              <a:buFont typeface="Arial" panose="020B0604020202020204" pitchFamily="34" charset="0"/>
              <a:buChar char="•"/>
            </a:pPr>
            <a:r>
              <a:rPr lang="en-AU" b="1" dirty="0"/>
              <a:t>A hospital versus a school hall. </a:t>
            </a:r>
            <a:r>
              <a:rPr lang="en-AU" dirty="0"/>
              <a:t>Facilities to allow for safe evacuation of people from the building would be different in these </a:t>
            </a:r>
            <a:r>
              <a:rPr lang="en-AU" dirty="0" smtClean="0"/>
              <a:t>2 </a:t>
            </a:r>
            <a:r>
              <a:rPr lang="en-AU" dirty="0"/>
              <a:t>buildings, because of the assumption that a </a:t>
            </a:r>
            <a:r>
              <a:rPr lang="en-AU" dirty="0" smtClean="0"/>
              <a:t>large number </a:t>
            </a:r>
            <a:r>
              <a:rPr lang="en-AU" dirty="0"/>
              <a:t>of people in a hospital might have difficulty evacuating on their own. They may not be able to walk, use stairs or move without bringing equipment with them. While evacuating a school hall </a:t>
            </a:r>
            <a:r>
              <a:rPr lang="en-AU" dirty="0" smtClean="0"/>
              <a:t>of </a:t>
            </a:r>
            <a:r>
              <a:rPr lang="en-AU" dirty="0"/>
              <a:t>primary school aged children might not be as easy as evacuating adults, we can </a:t>
            </a:r>
            <a:r>
              <a:rPr lang="en-AU" dirty="0" smtClean="0"/>
              <a:t>assume </a:t>
            </a:r>
            <a:r>
              <a:rPr lang="en-AU" dirty="0"/>
              <a:t>most of them will be able to walk out of the building </a:t>
            </a:r>
            <a:r>
              <a:rPr lang="en-AU" dirty="0" smtClean="0"/>
              <a:t>without </a:t>
            </a:r>
            <a:r>
              <a:rPr lang="en-AU" dirty="0"/>
              <a:t>assistance (although they will probably need shepherding by adults).</a:t>
            </a:r>
          </a:p>
          <a:p>
            <a:pPr marL="171450" indent="-171450">
              <a:buFont typeface="Arial" panose="020B0604020202020204" pitchFamily="34" charset="0"/>
              <a:buChar char="•"/>
            </a:pPr>
            <a:r>
              <a:rPr lang="en-AU" dirty="0"/>
              <a:t>The NCC manages this variation in building purpose and requirements by grouping buildings by their function and use, assigning a building classification to each grouping, and specifying particular Performance Requirements for particular classifications of buildings.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Sub-classifications (e.g. 1a, 1b) are treated as separate classifications, so effectively there are 16 building classifications/sub-classifications. A Performance Requirement might apply to Class 1a, or Class 1b, or it might apply to Class 1, which means that it applies to </a:t>
            </a:r>
            <a:r>
              <a:rPr lang="en-AU" b="1" dirty="0"/>
              <a:t>both</a:t>
            </a:r>
            <a:r>
              <a:rPr lang="en-AU" dirty="0"/>
              <a:t> Class 1a and Class 1b.</a:t>
            </a:r>
          </a:p>
          <a:p>
            <a:pPr marL="171450" indent="-171450">
              <a:buFont typeface="Arial" panose="020B0604020202020204" pitchFamily="34" charset="0"/>
              <a:buChar char="•"/>
            </a:pPr>
            <a:r>
              <a:rPr lang="en-AU" dirty="0"/>
              <a:t>Volume One is usually thought of as covering the “commercial” building classifications.</a:t>
            </a:r>
          </a:p>
          <a:p>
            <a:pPr marL="171450" indent="-171450">
              <a:buFont typeface="Arial" panose="020B0604020202020204" pitchFamily="34" charset="0"/>
              <a:buChar char="•"/>
            </a:pPr>
            <a:r>
              <a:rPr lang="en-AU" dirty="0"/>
              <a:t>Volume Two is thought of as covering the “residential” building classifications. They may have heard people in the industry referring to Volume Two as the “Housing Provisions”.</a:t>
            </a:r>
          </a:p>
          <a:p>
            <a:pPr marL="171450" indent="-171450">
              <a:buFont typeface="Arial" panose="020B0604020202020204" pitchFamily="34" charset="0"/>
              <a:buChar char="•"/>
            </a:pPr>
            <a:r>
              <a:rPr lang="en-AU" dirty="0"/>
              <a:t>This separation is not hard and fast. In particular, there are some disability access provisions in Volume One that </a:t>
            </a:r>
            <a:r>
              <a:rPr lang="en-AU" b="1" dirty="0"/>
              <a:t>may</a:t>
            </a:r>
            <a:r>
              <a:rPr lang="en-AU" dirty="0"/>
              <a:t> also apply to Class 1b buildings, which are otherwise covered in Volume Two.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If anyone asks/comments, confirm that the NCC building classifications</a:t>
            </a:r>
            <a:r>
              <a:rPr lang="en-AU" baseline="0" dirty="0"/>
              <a:t> </a:t>
            </a:r>
            <a:r>
              <a:rPr lang="en-AU" dirty="0"/>
              <a:t>are not intended to cover every possible structure that might be built, just those common buildings that are covered within the NCC itself. Some types of less-commonly built structures are not covered by the provisions within the NCC, for example power plants, </a:t>
            </a:r>
            <a:r>
              <a:rPr lang="en-AU" dirty="0" smtClean="0"/>
              <a:t>water </a:t>
            </a:r>
            <a:r>
              <a:rPr lang="en-AU" dirty="0"/>
              <a:t>treatment plants, bridges, dams. Different legislation in the different states and territories regulates the construction of these other types of structures. </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5</a:t>
            </a:fld>
            <a:endParaRPr lang="en-AU" dirty="0"/>
          </a:p>
        </p:txBody>
      </p:sp>
    </p:spTree>
    <p:extLst>
      <p:ext uri="{BB962C8B-B14F-4D97-AF65-F5344CB8AC3E}">
        <p14:creationId xmlns:p14="http://schemas.microsoft.com/office/powerpoint/2010/main" val="210712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banner and 10 buttons for the 10 building classifications (Class 1-10 buildings). </a:t>
            </a:r>
          </a:p>
          <a:p>
            <a:r>
              <a:rPr lang="en-AU" b="0" dirty="0"/>
              <a:t>Select each button once to popup an expansion box with a description of the relevant classification and illustrative image/s in the space below.</a:t>
            </a:r>
          </a:p>
          <a:p>
            <a:r>
              <a:rPr lang="en-AU" b="0" dirty="0"/>
              <a:t>Select the same button to close the expansion box. </a:t>
            </a:r>
          </a:p>
          <a:p>
            <a:r>
              <a:rPr lang="en-AU" b="1" dirty="0"/>
              <a:t>MAKE SURE THAT YOU CLOSE EACH POPUP BOX BEFORE YOU OPEN THE NEXT ONE. (There is no way to ensure that any new box will appear on top of other open ones, so you need to only keep one open at a time to ensure that the one you want is visible.)</a:t>
            </a:r>
          </a:p>
          <a:p>
            <a:r>
              <a:rPr lang="en-AU" b="0" dirty="0"/>
              <a:t>Press Enter to progress to the next slide when ready.</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allow you to spend more time discussing the different building classifications – </a:t>
            </a:r>
            <a:r>
              <a:rPr lang="en-AU" b="1" dirty="0"/>
              <a:t>IF NECESSARY</a:t>
            </a:r>
            <a:r>
              <a:rPr lang="en-AU"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You can choose to look at all of</a:t>
            </a:r>
            <a:r>
              <a:rPr lang="en-AU" baseline="0" dirty="0"/>
              <a:t> the classifications</a:t>
            </a:r>
            <a:r>
              <a:rPr lang="en-AU" dirty="0"/>
              <a:t> or at none of them. </a:t>
            </a:r>
          </a:p>
          <a:p>
            <a:r>
              <a:rPr lang="en-AU" dirty="0"/>
              <a:t>Spend only as much time as the group needs. Don’t go through all the classifications just because they are there.</a:t>
            </a:r>
          </a:p>
          <a:p>
            <a:r>
              <a:rPr lang="en-AU" dirty="0"/>
              <a:t>If they are familiar with some or all of these classifications, then you can progress quickly. If not, spend more time on this slide.</a:t>
            </a:r>
          </a:p>
          <a:p>
            <a:r>
              <a:rPr lang="en-AU" dirty="0"/>
              <a:t>If you have already discussed all the building classifications thoroughly on the previous slide, then you can progress straight through this slide, if you don’t think it will add any new information.</a:t>
            </a:r>
          </a:p>
          <a:p>
            <a:endParaRPr lang="en-AU" dirty="0"/>
          </a:p>
          <a:p>
            <a:r>
              <a:rPr lang="en-AU" dirty="0"/>
              <a:t>Refer trainees to the:</a:t>
            </a:r>
          </a:p>
          <a:p>
            <a:pPr marL="171450" indent="-171450">
              <a:buFont typeface="Arial" panose="020B0604020202020204" pitchFamily="34" charset="0"/>
              <a:buChar char="•"/>
            </a:pPr>
            <a:r>
              <a:rPr lang="en-AU" dirty="0"/>
              <a:t>Descriptions of the building classifications and the Explanatory information in Part A6 in the Governing</a:t>
            </a:r>
            <a:r>
              <a:rPr lang="en-AU" baseline="0" dirty="0"/>
              <a:t> Requirements </a:t>
            </a:r>
            <a:r>
              <a:rPr lang="en-AU" dirty="0"/>
              <a:t>of any </a:t>
            </a:r>
            <a:r>
              <a:rPr lang="en-AU" dirty="0" smtClean="0"/>
              <a:t>volume </a:t>
            </a:r>
            <a:r>
              <a:rPr lang="en-AU" dirty="0"/>
              <a:t>of the NCC. This is the definitive, legal statement of what each class of building covers. If in doubt, they should refer to these descriptions over any other information.</a:t>
            </a:r>
          </a:p>
          <a:p>
            <a:pPr marL="171450" indent="-171450">
              <a:buFont typeface="Arial" panose="020B0604020202020204" pitchFamily="34" charset="0"/>
              <a:buChar char="•"/>
            </a:pPr>
            <a:r>
              <a:rPr lang="en-AU" dirty="0"/>
              <a:t>ABCB </a:t>
            </a:r>
            <a:r>
              <a:rPr lang="en-AU" i="1" dirty="0"/>
              <a:t>Building classifications </a:t>
            </a:r>
            <a:r>
              <a:rPr lang="en-AU" i="0" dirty="0"/>
              <a:t>handout</a:t>
            </a:r>
            <a:r>
              <a:rPr lang="en-AU" dirty="0"/>
              <a:t>, which can be downloaded from the ABCB website (abcb.gov.au). The handout contains a clear summary of all the different classifications along with some tips for distinguishing different classes of buildings.</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If the group is generally familiar with the building classes already, you could review some of the additional tips on the </a:t>
            </a:r>
            <a:r>
              <a:rPr lang="en-AU" i="1" dirty="0"/>
              <a:t>Building classifications handout. </a:t>
            </a:r>
            <a:r>
              <a:rPr lang="en-AU" dirty="0"/>
              <a:t>This could help you to determine how sophisticated their understanding of the building classifications is, and to add some finer distinctions to their understandings.</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Note that later slides include activities for distinguishing between different classifications, as well as dealing with buildings with mixed use buildings and buildings with multiple classifications, so don’t go into these areas in too much detail here. </a:t>
            </a:r>
          </a:p>
          <a:p>
            <a:endParaRPr lang="en-AU" b="1" dirty="0"/>
          </a:p>
        </p:txBody>
      </p:sp>
      <p:sp>
        <p:nvSpPr>
          <p:cNvPr id="4" name="Slide Number Placeholder 3"/>
          <p:cNvSpPr>
            <a:spLocks noGrp="1"/>
          </p:cNvSpPr>
          <p:nvPr>
            <p:ph type="sldNum" sz="quarter" idx="5"/>
          </p:nvPr>
        </p:nvSpPr>
        <p:spPr/>
        <p:txBody>
          <a:bodyPr/>
          <a:lstStyle/>
          <a:p>
            <a:fld id="{0E50A956-E16B-47C1-852D-BC3DD0564875}" type="slidenum">
              <a:rPr lang="en-AU" smtClean="0"/>
              <a:t>6</a:t>
            </a:fld>
            <a:endParaRPr lang="en-AU" dirty="0"/>
          </a:p>
        </p:txBody>
      </p:sp>
    </p:spTree>
    <p:extLst>
      <p:ext uri="{BB962C8B-B14F-4D97-AF65-F5344CB8AC3E}">
        <p14:creationId xmlns:p14="http://schemas.microsoft.com/office/powerpoint/2010/main" val="1509426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heading and all </a:t>
            </a:r>
            <a:r>
              <a:rPr lang="en-AU" b="0" dirty="0" smtClean="0"/>
              <a:t>4 </a:t>
            </a:r>
            <a:r>
              <a:rPr lang="en-AU" b="0" dirty="0"/>
              <a:t>questions and answers. The answers are not in the correct order.  </a:t>
            </a:r>
          </a:p>
          <a:p>
            <a:r>
              <a:rPr lang="en-AU" b="0" dirty="0"/>
              <a:t>Click to animate the answer for each question, in order from top to bottom.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The final answer animates after the third one, without any need for action, because the answer is obvious.</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(and the next) is to practice applying the building classifications to a range of buildings.</a:t>
            </a:r>
          </a:p>
          <a:p>
            <a:endParaRPr lang="en-AU" dirty="0"/>
          </a:p>
          <a:p>
            <a:r>
              <a:rPr lang="en-AU" dirty="0"/>
              <a:t>Go through each question in order, and display the answers as you go.</a:t>
            </a:r>
          </a:p>
          <a:p>
            <a:pPr marL="171450" indent="-171450">
              <a:buFont typeface="Arial" panose="020B0604020202020204" pitchFamily="34" charset="0"/>
              <a:buChar char="•"/>
            </a:pPr>
            <a:r>
              <a:rPr lang="en-AU" dirty="0"/>
              <a:t>Hardware store =	Class 6.</a:t>
            </a:r>
          </a:p>
          <a:p>
            <a:pPr marL="171450" indent="-171450">
              <a:buFont typeface="Arial" panose="020B0604020202020204" pitchFamily="34" charset="0"/>
              <a:buChar char="•"/>
            </a:pPr>
            <a:r>
              <a:rPr lang="en-AU" dirty="0"/>
              <a:t>Furniture factory = 	Class 8.</a:t>
            </a:r>
          </a:p>
          <a:p>
            <a:pPr marL="171450" indent="-171450">
              <a:buFont typeface="Arial" panose="020B0604020202020204" pitchFamily="34" charset="0"/>
              <a:buChar char="•"/>
            </a:pPr>
            <a:r>
              <a:rPr lang="en-AU" dirty="0"/>
              <a:t>Mosque = 		Class 9b.</a:t>
            </a:r>
          </a:p>
          <a:p>
            <a:pPr marL="171450" indent="-171450">
              <a:buFont typeface="Arial" panose="020B0604020202020204" pitchFamily="34" charset="0"/>
              <a:buChar char="•"/>
            </a:pPr>
            <a:r>
              <a:rPr lang="en-AU" dirty="0"/>
              <a:t>Bed and breakfast = 	Class 1b.</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This should not be hard but if necessary, give trainees time to refer back to Part A6 of the NCC or the </a:t>
            </a:r>
            <a:r>
              <a:rPr lang="en-AU" i="1" dirty="0"/>
              <a:t>Building classifications </a:t>
            </a:r>
            <a:r>
              <a:rPr lang="en-AU" dirty="0"/>
              <a:t>handout. </a:t>
            </a:r>
          </a:p>
          <a:p>
            <a:pPr marL="0" indent="0">
              <a:buFont typeface="Arial" panose="020B0604020202020204" pitchFamily="34" charset="0"/>
              <a:buNone/>
            </a:pPr>
            <a:endParaRPr lang="en-AU" b="1"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7</a:t>
            </a:fld>
            <a:endParaRPr lang="en-AU" dirty="0"/>
          </a:p>
        </p:txBody>
      </p:sp>
    </p:spTree>
    <p:extLst>
      <p:ext uri="{BB962C8B-B14F-4D97-AF65-F5344CB8AC3E}">
        <p14:creationId xmlns:p14="http://schemas.microsoft.com/office/powerpoint/2010/main" val="2416686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heading and all </a:t>
            </a:r>
            <a:r>
              <a:rPr lang="en-AU" b="0" dirty="0" smtClean="0"/>
              <a:t>4 </a:t>
            </a:r>
            <a:r>
              <a:rPr lang="en-AU" b="0" dirty="0"/>
              <a:t>questions and answers. The answers are not in the correct order.  </a:t>
            </a:r>
          </a:p>
          <a:p>
            <a:r>
              <a:rPr lang="en-AU" b="0" dirty="0"/>
              <a:t>Click to animate the answer for each question, in order from top to bottom. </a:t>
            </a:r>
          </a:p>
          <a:p>
            <a:r>
              <a:rPr lang="en-AU" b="0" dirty="0"/>
              <a:t>The final answer animates after the third one, without any need for action, because the answer is obvious.</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(and the previous)  is to practice applying the building classifications to a range of buildings.</a:t>
            </a:r>
          </a:p>
          <a:p>
            <a:endParaRPr lang="en-AU" dirty="0"/>
          </a:p>
          <a:p>
            <a:r>
              <a:rPr lang="en-AU" dirty="0"/>
              <a:t>Go through each question in order, and display the answers as you go.</a:t>
            </a:r>
          </a:p>
          <a:p>
            <a:pPr marL="171450" indent="-171450">
              <a:buFont typeface="Arial" panose="020B0604020202020204" pitchFamily="34" charset="0"/>
              <a:buChar char="•"/>
            </a:pPr>
            <a:r>
              <a:rPr lang="en-AU" dirty="0"/>
              <a:t>Kindergarten = 	Class 9b.</a:t>
            </a:r>
          </a:p>
          <a:p>
            <a:pPr marL="171450" indent="-171450">
              <a:buFont typeface="Arial" panose="020B0604020202020204" pitchFamily="34" charset="0"/>
              <a:buChar char="•"/>
            </a:pPr>
            <a:r>
              <a:rPr lang="en-AU" dirty="0"/>
              <a:t>Shearers’ </a:t>
            </a:r>
            <a:r>
              <a:rPr lang="en-AU" dirty="0" smtClean="0"/>
              <a:t>hut = </a:t>
            </a:r>
            <a:r>
              <a:rPr lang="en-AU" dirty="0"/>
              <a:t>	Class 3.</a:t>
            </a:r>
          </a:p>
          <a:p>
            <a:pPr marL="171450" indent="-171450">
              <a:buFont typeface="Arial" panose="020B0604020202020204" pitchFamily="34" charset="0"/>
              <a:buChar char="•"/>
            </a:pPr>
            <a:r>
              <a:rPr lang="en-AU" dirty="0"/>
              <a:t>Multi-storey carpark = 	Class 7a.</a:t>
            </a:r>
          </a:p>
          <a:p>
            <a:pPr marL="171450" indent="-171450">
              <a:buFont typeface="Arial" panose="020B0604020202020204" pitchFamily="34" charset="0"/>
              <a:buChar char="•"/>
            </a:pPr>
            <a:r>
              <a:rPr lang="en-AU" dirty="0"/>
              <a:t>Residential care facility = 	Class 9c.</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This should not be hard but if necessary, give trainees time to refer back to Part A6 of the NCC or the </a:t>
            </a:r>
            <a:r>
              <a:rPr lang="en-AU" i="1" dirty="0"/>
              <a:t>Building classifications </a:t>
            </a:r>
            <a:r>
              <a:rPr lang="en-AU" dirty="0"/>
              <a:t>handout. </a:t>
            </a:r>
          </a:p>
          <a:p>
            <a:pPr marL="0" indent="0">
              <a:buFont typeface="Arial" panose="020B0604020202020204" pitchFamily="34" charset="0"/>
              <a:buNone/>
            </a:pPr>
            <a:endParaRPr lang="en-AU" b="1"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8</a:t>
            </a:fld>
            <a:endParaRPr lang="en-AU" dirty="0"/>
          </a:p>
        </p:txBody>
      </p:sp>
    </p:spTree>
    <p:extLst>
      <p:ext uri="{BB962C8B-B14F-4D97-AF65-F5344CB8AC3E}">
        <p14:creationId xmlns:p14="http://schemas.microsoft.com/office/powerpoint/2010/main" val="1150397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all the possible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option or its radio button to see a popup that lists the relevant classification.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each option/radio button a second time to remove the popup.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 careful not to click outside the options,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Press Enter to progress to the next slide.</a:t>
            </a:r>
          </a:p>
          <a:p>
            <a:endParaRPr lang="en-AU" b="1" dirty="0"/>
          </a:p>
          <a:p>
            <a:r>
              <a:rPr lang="en-AU" b="1" dirty="0"/>
              <a:t>Facilitator notes</a:t>
            </a:r>
          </a:p>
          <a:p>
            <a:r>
              <a:rPr lang="en-AU" dirty="0"/>
              <a:t>The purpose of this slide (and the next) is to practice and reinforce the differences between building classifications that might be easily confused.</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Refer them to Part A6 of the NCC or the </a:t>
            </a:r>
            <a:r>
              <a:rPr lang="en-AU" i="1" dirty="0"/>
              <a:t>Building classifications </a:t>
            </a:r>
            <a:r>
              <a:rPr lang="en-AU" dirty="0"/>
              <a:t>handout, if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 option to see its building classification in a popup.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Options 1 and 3 are both Class 1a buildings.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Options 2 and 4 are both Class 2 buildings.</a:t>
            </a:r>
          </a:p>
        </p:txBody>
      </p:sp>
      <p:sp>
        <p:nvSpPr>
          <p:cNvPr id="4" name="Slide Number Placeholder 3"/>
          <p:cNvSpPr>
            <a:spLocks noGrp="1"/>
          </p:cNvSpPr>
          <p:nvPr>
            <p:ph type="sldNum" sz="quarter" idx="5"/>
          </p:nvPr>
        </p:nvSpPr>
        <p:spPr/>
        <p:txBody>
          <a:bodyPr/>
          <a:lstStyle/>
          <a:p>
            <a:fld id="{0E50A956-E16B-47C1-852D-BC3DD0564875}" type="slidenum">
              <a:rPr lang="en-AU" smtClean="0"/>
              <a:t>9</a:t>
            </a:fld>
            <a:endParaRPr lang="en-AU" dirty="0"/>
          </a:p>
        </p:txBody>
      </p:sp>
    </p:spTree>
    <p:extLst>
      <p:ext uri="{BB962C8B-B14F-4D97-AF65-F5344CB8AC3E}">
        <p14:creationId xmlns:p14="http://schemas.microsoft.com/office/powerpoint/2010/main" val="2312589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12.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14.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5.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e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4050" y="726711"/>
            <a:ext cx="5190393" cy="1188000"/>
            <a:chOff x="654050" y="726711"/>
            <a:chExt cx="5190393" cy="1188000"/>
          </a:xfrm>
        </p:grpSpPr>
        <p:pic>
          <p:nvPicPr>
            <p:cNvPr id="11" name="Picture 10">
              <a:extLst>
                <a:ext uri="{FF2B5EF4-FFF2-40B4-BE49-F238E27FC236}">
                  <a16:creationId xmlns="" xmlns:a16="http://schemas.microsoft.com/office/drawing/2014/main" id="{4BD164CA-A0A2-4B90-B984-24D5BABFA5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050" y="726711"/>
              <a:ext cx="1185539" cy="1185539"/>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6711"/>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671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26711"/>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5224"/>
            <a:ext cx="5192854" cy="1188001"/>
            <a:chOff x="651589" y="2045224"/>
            <a:chExt cx="5192854" cy="1188001"/>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5224"/>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5224"/>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a:extLst>
                <a:ext uri="{FF2B5EF4-FFF2-40B4-BE49-F238E27FC236}">
                  <a16:creationId xmlns="" xmlns:a16="http://schemas.microsoft.com/office/drawing/2014/main" id="{2B339079-4009-400B-87E5-7869B28257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1491" y="2045225"/>
              <a:ext cx="1188000" cy="1188000"/>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5224"/>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5776"/>
            <a:ext cx="5192854" cy="1188000"/>
            <a:chOff x="651589" y="3405776"/>
            <a:chExt cx="5192854" cy="1188000"/>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5776"/>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a:extLst>
                <a:ext uri="{FF2B5EF4-FFF2-40B4-BE49-F238E27FC236}">
                  <a16:creationId xmlns="" xmlns:a16="http://schemas.microsoft.com/office/drawing/2014/main" id="{AE541C17-5EC9-4ED5-A2DE-443C21FD96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6540" y="3405777"/>
              <a:ext cx="1187999" cy="1187999"/>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5776"/>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5776"/>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1"/>
            <a:chOff x="651589" y="4761135"/>
            <a:chExt cx="5192854" cy="1188001"/>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a:extLst>
                <a:ext uri="{FF2B5EF4-FFF2-40B4-BE49-F238E27FC236}">
                  <a16:creationId xmlns="" xmlns:a16="http://schemas.microsoft.com/office/drawing/2014/main" id="{02FC2A78-319A-4FAE-88CA-7A84785D06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6442" y="4761135"/>
              <a:ext cx="1188001" cy="1188001"/>
            </a:xfrm>
            <a:prstGeom prst="rect">
              <a:avLst/>
            </a:prstGeom>
          </p:spPr>
        </p:pic>
      </p:grpSp>
      <p:sp>
        <p:nvSpPr>
          <p:cNvPr id="49" name="MOdule Title Placeholder">
            <a:extLst>
              <a:ext uri="{FF2B5EF4-FFF2-40B4-BE49-F238E27FC236}">
                <a16:creationId xmlns="" xmlns:a16="http://schemas.microsoft.com/office/drawing/2014/main" id="{93423113-9E48-4537-BE97-FB8CB2C86676}"/>
              </a:ext>
            </a:extLst>
          </p:cNvPr>
          <p:cNvSpPr>
            <a:spLocks noGrp="1"/>
          </p:cNvSpPr>
          <p:nvPr>
            <p:ph type="body" sz="quarter" idx="10" hasCustomPrompt="1"/>
          </p:nvPr>
        </p:nvSpPr>
        <p:spPr>
          <a:xfrm>
            <a:off x="6679684" y="751671"/>
            <a:ext cx="4683125" cy="2967474"/>
          </a:xfrm>
        </p:spPr>
        <p:txBody>
          <a:bodyPr anchor="b"/>
          <a:lstStyle>
            <a:lvl1pPr algn="ctr">
              <a:buNone/>
              <a:defRPr sz="3600" b="1"/>
            </a:lvl1pPr>
          </a:lstStyle>
          <a:p>
            <a:pPr lvl="0"/>
            <a:r>
              <a:rPr lang="en-US" dirty="0"/>
              <a:t>Module title here in sentence case</a:t>
            </a:r>
            <a:endParaRPr lang="en-AU" dirty="0"/>
          </a:p>
        </p:txBody>
      </p:sp>
      <p:sp>
        <p:nvSpPr>
          <p:cNvPr id="31" name="NCC Tutor title">
            <a:extLst>
              <a:ext uri="{FF2B5EF4-FFF2-40B4-BE49-F238E27FC236}">
                <a16:creationId xmlns="" xmlns:a16="http://schemas.microsoft.com/office/drawing/2014/main" id="{76D11A82-BD37-4D13-BB7C-3D8D766A406F}"/>
              </a:ext>
            </a:extLst>
          </p:cNvPr>
          <p:cNvSpPr txBox="1"/>
          <p:nvPr userDrawn="1"/>
        </p:nvSpPr>
        <p:spPr>
          <a:xfrm>
            <a:off x="8260801" y="4049105"/>
            <a:ext cx="1520890" cy="400110"/>
          </a:xfrm>
          <a:prstGeom prst="rect">
            <a:avLst/>
          </a:prstGeom>
          <a:noFill/>
        </p:spPr>
        <p:txBody>
          <a:bodyPr wrap="square" rtlCol="0">
            <a:spAutoFit/>
          </a:bodyPr>
          <a:lstStyle/>
          <a:p>
            <a:r>
              <a:rPr lang="en-AU" sz="2000" b="1" dirty="0"/>
              <a:t>NCC Tutor</a:t>
            </a:r>
          </a:p>
        </p:txBody>
      </p:sp>
      <p:cxnSp>
        <p:nvCxnSpPr>
          <p:cNvPr id="34" name="Straight Connector 33">
            <a:extLst>
              <a:ext uri="{FF2B5EF4-FFF2-40B4-BE49-F238E27FC236}">
                <a16:creationId xmlns="" xmlns:a16="http://schemas.microsoft.com/office/drawing/2014/main" id="{14CEF165-3653-4513-BF1C-987D24D76A87}"/>
              </a:ext>
            </a:extLst>
          </p:cNvPr>
          <p:cNvCxnSpPr>
            <a:cxnSpLocks/>
          </p:cNvCxnSpPr>
          <p:nvPr userDrawn="1"/>
        </p:nvCxnSpPr>
        <p:spPr>
          <a:xfrm>
            <a:off x="6679684" y="3916450"/>
            <a:ext cx="4683125"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66203" y="4868863"/>
            <a:ext cx="1077440" cy="1077440"/>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79240" y="4868863"/>
            <a:ext cx="1073469" cy="1073469"/>
          </a:xfrm>
          <a:prstGeom prst="rect">
            <a:avLst/>
          </a:prstGeom>
        </p:spPr>
      </p:pic>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88306" y="4868863"/>
            <a:ext cx="1087984" cy="1087984"/>
          </a:xfrm>
          <a:prstGeom prst="rect">
            <a:avLst/>
          </a:prstGeom>
        </p:spPr>
      </p:pic>
    </p:spTree>
    <p:custDataLst>
      <p:tags r:id="rId1"/>
    </p:custDataLst>
    <p:extLst>
      <p:ext uri="{BB962C8B-B14F-4D97-AF65-F5344CB8AC3E}">
        <p14:creationId xmlns:p14="http://schemas.microsoft.com/office/powerpoint/2010/main" val="13747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 presetClass="entr" presetSubtype="0" fill="hold" nodeType="afterEffect">
                                  <p:stCondLst>
                                    <p:cond delay="0"/>
                                  </p:stCondLst>
                                  <p:childTnLst>
                                    <p:set>
                                      <p:cBhvr>
                                        <p:cTn id="6" dur="1" fill="hold">
                                          <p:stCondLst>
                                            <p:cond delay="999"/>
                                          </p:stCondLst>
                                        </p:cTn>
                                        <p:tgtEl>
                                          <p:spTgt spid="25"/>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0"/>
                                  </p:stCondLst>
                                  <p:childTnLst>
                                    <p:set>
                                      <p:cBhvr>
                                        <p:cTn id="9" dur="1" fill="hold">
                                          <p:stCondLst>
                                            <p:cond delay="999"/>
                                          </p:stCondLst>
                                        </p:cTn>
                                        <p:tgtEl>
                                          <p:spTgt spid="20"/>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nodeType="afterEffect">
                                  <p:stCondLst>
                                    <p:cond delay="0"/>
                                  </p:stCondLst>
                                  <p:childTnLst>
                                    <p:set>
                                      <p:cBhvr>
                                        <p:cTn id="12" dur="1" fill="hold">
                                          <p:stCondLst>
                                            <p:cond delay="999"/>
                                          </p:stCondLst>
                                        </p:cTn>
                                        <p:tgtEl>
                                          <p:spTgt spid="15"/>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nodeType="after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par>
                                <p:cTn id="16" presetID="10" presetClass="entr" presetSubtype="0" fill="hold" grpId="0" nodeType="withEffect">
                                  <p:stCondLst>
                                    <p:cond delay="1200"/>
                                  </p:stCondLst>
                                  <p:childTnLst>
                                    <p:set>
                                      <p:cBhvr>
                                        <p:cTn id="17" dur="1" fill="hold">
                                          <p:stCondLst>
                                            <p:cond delay="0"/>
                                          </p:stCondLst>
                                        </p:cTn>
                                        <p:tgtEl>
                                          <p:spTgt spid="49">
                                            <p:txEl>
                                              <p:pRg st="0" end="0"/>
                                            </p:txEl>
                                          </p:spTgt>
                                        </p:tgtEl>
                                        <p:attrNameLst>
                                          <p:attrName>style.visibility</p:attrName>
                                        </p:attrNameLst>
                                      </p:cBhvr>
                                      <p:to>
                                        <p:strVal val="visible"/>
                                      </p:to>
                                    </p:set>
                                    <p:animEffect transition="in" filter="fade">
                                      <p:cBhvr>
                                        <p:cTn id="18" dur="500"/>
                                        <p:tgtEl>
                                          <p:spTgt spid="49">
                                            <p:txEl>
                                              <p:pRg st="0" end="0"/>
                                            </p:txEl>
                                          </p:spTgt>
                                        </p:tgtEl>
                                      </p:cBhvr>
                                    </p:animEffect>
                                  </p:childTnLst>
                                </p:cTn>
                              </p:par>
                              <p:par>
                                <p:cTn id="19" presetID="10" presetClass="entr" presetSubtype="0" fill="hold" nodeType="withEffect">
                                  <p:stCondLst>
                                    <p:cond delay="220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700"/>
                                        <p:tgtEl>
                                          <p:spTgt spid="34"/>
                                        </p:tgtEl>
                                      </p:cBhvr>
                                    </p:animEffect>
                                  </p:childTnLst>
                                </p:cTn>
                              </p:par>
                              <p:par>
                                <p:cTn id="22" presetID="10" presetClass="entr" presetSubtype="0" fill="hold" grpId="0" nodeType="withEffect">
                                  <p:stCondLst>
                                    <p:cond delay="350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nodeType="withEffect">
                                  <p:stCondLst>
                                    <p:cond delay="45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700"/>
                                        <p:tgtEl>
                                          <p:spTgt spid="3"/>
                                        </p:tgtEl>
                                      </p:cBhvr>
                                    </p:animEffect>
                                  </p:childTnLst>
                                </p:cTn>
                              </p:par>
                              <p:par>
                                <p:cTn id="28" presetID="10" presetClass="entr" presetSubtype="0" fill="hold" nodeType="withEffect">
                                  <p:stCondLst>
                                    <p:cond delay="58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680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10" presetClass="entr" presetSubtype="0" fill="hold" nodeType="withEffect">
                  <p:stCondLst>
                    <p:cond delay="12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31" grpId="0"/>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203" userDrawn="1">
          <p15:clr>
            <a:srgbClr val="FBAE40"/>
          </p15:clr>
        </p15:guide>
        <p15:guide id="4" pos="7151" userDrawn="1">
          <p15:clr>
            <a:srgbClr val="FBAE40"/>
          </p15:clr>
        </p15:guide>
        <p15:guide id="5" orient="horz" pos="3067" userDrawn="1">
          <p15:clr>
            <a:srgbClr val="FBAE40"/>
          </p15:clr>
        </p15:guide>
        <p15:guide id="6" orient="horz" pos="374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l One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 xmlns:a16="http://schemas.microsoft.com/office/drawing/2014/main" id="{0119A6E4-C47F-4F6E-AB3E-88F28A8BF907}"/>
              </a:ext>
            </a:extLst>
          </p:cNvPr>
          <p:cNvGrpSpPr/>
          <p:nvPr userDrawn="1"/>
        </p:nvGrpSpPr>
        <p:grpSpPr>
          <a:xfrm>
            <a:off x="0" y="0"/>
            <a:ext cx="10440000" cy="1620000"/>
            <a:chOff x="0" y="0"/>
            <a:chExt cx="10440000" cy="1620000"/>
          </a:xfrm>
        </p:grpSpPr>
        <p:sp>
          <p:nvSpPr>
            <p:cNvPr id="8" name="Rectangle 7">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 xmlns:a16="http://schemas.microsoft.com/office/drawing/2014/main"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02727" y="0"/>
            <a:ext cx="1620000" cy="1620000"/>
          </a:xfrm>
          <a:prstGeom prst="rect">
            <a:avLst/>
          </a:prstGeom>
        </p:spPr>
      </p:pic>
    </p:spTree>
    <p:custDataLst>
      <p:tags r:id="rId1"/>
    </p:custDataLst>
    <p:extLst>
      <p:ext uri="{BB962C8B-B14F-4D97-AF65-F5344CB8AC3E}">
        <p14:creationId xmlns:p14="http://schemas.microsoft.com/office/powerpoint/2010/main" val="31312495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l Two Title slide">
    <p:spTree>
      <p:nvGrpSpPr>
        <p:cNvPr id="1" name=""/>
        <p:cNvGrpSpPr/>
        <p:nvPr/>
      </p:nvGrpSpPr>
      <p:grpSpPr>
        <a:xfrm>
          <a:off x="0" y="0"/>
          <a:ext cx="0" cy="0"/>
          <a:chOff x="0" y="0"/>
          <a:chExt cx="0" cy="0"/>
        </a:xfrm>
      </p:grpSpPr>
      <p:cxnSp>
        <p:nvCxnSpPr>
          <p:cNvPr id="39" name="Straight Connector 38">
            <a:extLst>
              <a:ext uri="{FF2B5EF4-FFF2-40B4-BE49-F238E27FC236}">
                <a16:creationId xmlns="" xmlns:a16="http://schemas.microsoft.com/office/drawing/2014/main" id="{B293FB77-C16E-46CF-8CDC-005A2CD4DF5F}"/>
              </a:ext>
            </a:extLst>
          </p:cNvPr>
          <p:cNvCxnSpPr>
            <a:cxnSpLocks/>
          </p:cNvCxnSpPr>
          <p:nvPr userDrawn="1"/>
        </p:nvCxnSpPr>
        <p:spPr>
          <a:xfrm>
            <a:off x="7367778" y="3916450"/>
            <a:ext cx="3600423"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 xmlns:a16="http://schemas.microsoft.com/office/drawing/2014/main" id="{5DE4E80C-6AFC-4FD4-9FFA-38744967D1A3}"/>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 xmlns:a16="http://schemas.microsoft.com/office/drawing/2014/main" id="{E8EF219C-39A1-4D3A-8EA4-94D70AADD3B2}"/>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grpSp>
        <p:nvGrpSpPr>
          <p:cNvPr id="3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31" name="Picture 3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32" name="Rectangle 3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36" name="Rectangle 3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43" name="Rectangle 42">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45" name="Rectangle 44">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47" name="Rectangle 46">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50" name="Rectangle 49">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pic>
        <p:nvPicPr>
          <p:cNvPr id="26" name="Picture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22019" y="4543340"/>
            <a:ext cx="1383174" cy="1383174"/>
          </a:xfrm>
          <a:prstGeom prst="rect">
            <a:avLst/>
          </a:prstGeom>
        </p:spPr>
      </p:pic>
    </p:spTree>
    <p:custDataLst>
      <p:tags r:id="rId1"/>
    </p:custDataLst>
    <p:extLst>
      <p:ext uri="{BB962C8B-B14F-4D97-AF65-F5344CB8AC3E}">
        <p14:creationId xmlns:p14="http://schemas.microsoft.com/office/powerpoint/2010/main" val="8585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49"/>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4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3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3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ol Two blank slide">
    <p:spTree>
      <p:nvGrpSpPr>
        <p:cNvPr id="1" name=""/>
        <p:cNvGrpSpPr/>
        <p:nvPr/>
      </p:nvGrpSpPr>
      <p:grpSpPr>
        <a:xfrm>
          <a:off x="0" y="0"/>
          <a:ext cx="0" cy="0"/>
          <a:chOff x="0" y="0"/>
          <a:chExt cx="0" cy="0"/>
        </a:xfrm>
      </p:grpSpPr>
      <p:grpSp>
        <p:nvGrpSpPr>
          <p:cNvPr id="2" name="Group 1"/>
          <p:cNvGrpSpPr/>
          <p:nvPr userDrawn="1"/>
        </p:nvGrpSpPr>
        <p:grpSpPr>
          <a:xfrm>
            <a:off x="0" y="0"/>
            <a:ext cx="10440000" cy="1620000"/>
            <a:chOff x="0" y="0"/>
            <a:chExt cx="10440000" cy="1620000"/>
          </a:xfrm>
        </p:grpSpPr>
        <p:sp>
          <p:nvSpPr>
            <p:cNvPr id="11" name="Blue banner">
              <a:extLst>
                <a:ext uri="{FF2B5EF4-FFF2-40B4-BE49-F238E27FC236}">
                  <a16:creationId xmlns="" xmlns:a16="http://schemas.microsoft.com/office/drawing/2014/main" id="{DF60311E-C90B-455B-8094-37BD86C0DC95}"/>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 xmlns:a16="http://schemas.microsoft.com/office/drawing/2014/main"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Title</a:t>
              </a:r>
            </a:p>
          </p:txBody>
        </p:sp>
      </p:gr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8876" y="1"/>
            <a:ext cx="1619999" cy="1619999"/>
          </a:xfrm>
          <a:prstGeom prst="rect">
            <a:avLst/>
          </a:prstGeom>
        </p:spPr>
      </p:pic>
    </p:spTree>
    <p:custDataLst>
      <p:tags r:id="rId1"/>
    </p:custDataLst>
    <p:extLst>
      <p:ext uri="{BB962C8B-B14F-4D97-AF65-F5344CB8AC3E}">
        <p14:creationId xmlns:p14="http://schemas.microsoft.com/office/powerpoint/2010/main" val="21684898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ol Two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 xmlns:a16="http://schemas.microsoft.com/office/drawing/2014/main" id="{0119A6E4-C47F-4F6E-AB3E-88F28A8BF907}"/>
              </a:ext>
            </a:extLst>
          </p:cNvPr>
          <p:cNvGrpSpPr/>
          <p:nvPr userDrawn="1"/>
        </p:nvGrpSpPr>
        <p:grpSpPr>
          <a:xfrm>
            <a:off x="0" y="0"/>
            <a:ext cx="10440000" cy="1620000"/>
            <a:chOff x="0" y="0"/>
            <a:chExt cx="10440000" cy="1620000"/>
          </a:xfrm>
        </p:grpSpPr>
        <p:sp>
          <p:nvSpPr>
            <p:cNvPr id="8" name="Rectangle 7">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 xmlns:a16="http://schemas.microsoft.com/office/drawing/2014/main"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88876" y="1"/>
            <a:ext cx="1619999" cy="1619999"/>
          </a:xfrm>
          <a:prstGeom prst="rect">
            <a:avLst/>
          </a:prstGeom>
        </p:spPr>
      </p:pic>
    </p:spTree>
    <p:custDataLst>
      <p:tags r:id="rId1"/>
    </p:custDataLst>
    <p:extLst>
      <p:ext uri="{BB962C8B-B14F-4D97-AF65-F5344CB8AC3E}">
        <p14:creationId xmlns:p14="http://schemas.microsoft.com/office/powerpoint/2010/main" val="10756633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l Three Title slide">
    <p:spTree>
      <p:nvGrpSpPr>
        <p:cNvPr id="1" name=""/>
        <p:cNvGrpSpPr/>
        <p:nvPr/>
      </p:nvGrpSpPr>
      <p:grpSpPr>
        <a:xfrm>
          <a:off x="0" y="0"/>
          <a:ext cx="0" cy="0"/>
          <a:chOff x="0" y="0"/>
          <a:chExt cx="0" cy="0"/>
        </a:xfrm>
      </p:grpSpPr>
      <p:cxnSp>
        <p:nvCxnSpPr>
          <p:cNvPr id="39" name="Straight Connector 38">
            <a:extLst>
              <a:ext uri="{FF2B5EF4-FFF2-40B4-BE49-F238E27FC236}">
                <a16:creationId xmlns="" xmlns:a16="http://schemas.microsoft.com/office/drawing/2014/main" id="{9A7CD7DF-4FF0-4132-8B9A-48280D79DE4F}"/>
              </a:ext>
            </a:extLst>
          </p:cNvPr>
          <p:cNvCxnSpPr>
            <a:cxnSpLocks/>
          </p:cNvCxnSpPr>
          <p:nvPr userDrawn="1"/>
        </p:nvCxnSpPr>
        <p:spPr>
          <a:xfrm>
            <a:off x="7367778" y="3916450"/>
            <a:ext cx="3600423"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 xmlns:a16="http://schemas.microsoft.com/office/drawing/2014/main" id="{7A71E773-6C4D-481A-898C-26074CBE6872}"/>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 xmlns:a16="http://schemas.microsoft.com/office/drawing/2014/main" id="{B1CD21DC-884C-45D4-A37A-C90A31A03233}"/>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grpSp>
        <p:nvGrpSpPr>
          <p:cNvPr id="3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31" name="Picture 3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32" name="Rectangle 3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6"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37" name="Rectangle 36">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43" name="Rectangle 42">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45" name="Rectangle 44">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47" name="Rectangle 46">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50" name="Rectangle 49">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pic>
        <p:nvPicPr>
          <p:cNvPr id="27" name="Picture 2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63646" y="4449215"/>
            <a:ext cx="1499920" cy="1499920"/>
          </a:xfrm>
          <a:prstGeom prst="rect">
            <a:avLst/>
          </a:prstGeom>
        </p:spPr>
      </p:pic>
    </p:spTree>
    <p:custDataLst>
      <p:tags r:id="rId1"/>
    </p:custDataLst>
    <p:extLst>
      <p:ext uri="{BB962C8B-B14F-4D97-AF65-F5344CB8AC3E}">
        <p14:creationId xmlns:p14="http://schemas.microsoft.com/office/powerpoint/2010/main" val="5061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49"/>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4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36"/>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3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ol Three blank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 xmlns:a16="http://schemas.microsoft.com/office/drawing/2014/main" id="{0119A6E4-C47F-4F6E-AB3E-88F28A8BF907}"/>
              </a:ext>
            </a:extLst>
          </p:cNvPr>
          <p:cNvGrpSpPr/>
          <p:nvPr userDrawn="1"/>
        </p:nvGrpSpPr>
        <p:grpSpPr>
          <a:xfrm>
            <a:off x="0" y="0"/>
            <a:ext cx="10440000" cy="1620000"/>
            <a:chOff x="0" y="0"/>
            <a:chExt cx="10440000" cy="1620000"/>
          </a:xfrm>
        </p:grpSpPr>
        <p:sp>
          <p:nvSpPr>
            <p:cNvPr id="8" name="Rectangle 7">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 xmlns:a16="http://schemas.microsoft.com/office/drawing/2014/main"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Title</a:t>
              </a:r>
            </a:p>
          </p:txBody>
        </p:sp>
      </p:gr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02730" y="0"/>
            <a:ext cx="1620000" cy="1620000"/>
          </a:xfrm>
          <a:prstGeom prst="rect">
            <a:avLst/>
          </a:prstGeom>
        </p:spPr>
      </p:pic>
    </p:spTree>
    <p:custDataLst>
      <p:tags r:id="rId1"/>
    </p:custDataLst>
    <p:extLst>
      <p:ext uri="{BB962C8B-B14F-4D97-AF65-F5344CB8AC3E}">
        <p14:creationId xmlns:p14="http://schemas.microsoft.com/office/powerpoint/2010/main" val="16276377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 Three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 xmlns:a16="http://schemas.microsoft.com/office/drawing/2014/main" id="{0119A6E4-C47F-4F6E-AB3E-88F28A8BF907}"/>
              </a:ext>
            </a:extLst>
          </p:cNvPr>
          <p:cNvGrpSpPr/>
          <p:nvPr userDrawn="1"/>
        </p:nvGrpSpPr>
        <p:grpSpPr>
          <a:xfrm>
            <a:off x="0" y="0"/>
            <a:ext cx="10440000" cy="1620000"/>
            <a:chOff x="0" y="0"/>
            <a:chExt cx="10440000" cy="1620000"/>
          </a:xfrm>
        </p:grpSpPr>
        <p:sp>
          <p:nvSpPr>
            <p:cNvPr id="8" name="Rectangle 7">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 xmlns:a16="http://schemas.microsoft.com/office/drawing/2014/main"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02730" y="0"/>
            <a:ext cx="1620000" cy="162000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spTree>
    <p:custDataLst>
      <p:tags r:id="rId1"/>
    </p:custDataLst>
    <p:extLst>
      <p:ext uri="{BB962C8B-B14F-4D97-AF65-F5344CB8AC3E}">
        <p14:creationId xmlns:p14="http://schemas.microsoft.com/office/powerpoint/2010/main" val="260438677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C7CFC7-5ABB-474C-9A21-3A05DE0D1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 xmlns:a16="http://schemas.microsoft.com/office/drawing/2014/main" id="{512B8620-AFA6-4A3C-B8DE-A33EDA099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 xmlns:a16="http://schemas.microsoft.com/office/drawing/2014/main" id="{FD954AFE-8BDE-4409-8467-E0DC2498EB9A}"/>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 xmlns:a16="http://schemas.microsoft.com/office/drawing/2014/main" id="{FD92C4D9-2F2A-420A-9F77-021CAE65502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24EF1157-9858-43BA-B732-871D670DAA2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441989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B9AC15-98AE-4666-8562-52E6882B9B8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C074F01E-6942-4B35-8023-71E37211C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2C1CB632-D647-4495-BD05-5B41D7EBDAC6}"/>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 xmlns:a16="http://schemas.microsoft.com/office/drawing/2014/main" id="{B1AF18DB-E678-4EF0-BC9B-45C003FED3C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A50C407F-E34F-41AE-AD67-D729049B9558}"/>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4148340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AFE685-3BBC-4770-B7A9-DCA4DA8F87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 xmlns:a16="http://schemas.microsoft.com/office/drawing/2014/main" id="{BD048F1D-CEC9-46E2-9104-9F4450E7A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3969A13-F310-4DD6-8A13-5577962E6817}"/>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 xmlns:a16="http://schemas.microsoft.com/office/drawing/2014/main" id="{D0158E7E-82AA-4002-865A-6409F6AC654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C87C7D90-4903-4E37-8BF8-57AAFBC5D0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05691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re basic text">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 xmlns:a16="http://schemas.microsoft.com/office/drawing/2014/main"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 xmlns:a16="http://schemas.microsoft.com/office/drawing/2014/main"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116248614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04" userDrawn="1">
          <p15:clr>
            <a:srgbClr val="FBAE40"/>
          </p15:clr>
        </p15:guide>
        <p15:guide id="2" pos="52" userDrawn="1">
          <p15:clr>
            <a:srgbClr val="FBAE40"/>
          </p15:clr>
        </p15:guide>
        <p15:guide id="3" orient="horz" pos="4133" userDrawn="1">
          <p15:clr>
            <a:srgbClr val="FBAE40"/>
          </p15:clr>
        </p15:guide>
        <p15:guide id="4" pos="7469" userDrawn="1">
          <p15:clr>
            <a:srgbClr val="FBAE40"/>
          </p15:clr>
        </p15:guide>
        <p15:guide id="5" pos="3840" userDrawn="1">
          <p15:clr>
            <a:srgbClr val="FBAE40"/>
          </p15:clr>
        </p15:guide>
        <p15:guide id="6" pos="211" userDrawn="1">
          <p15:clr>
            <a:srgbClr val="FBAE40"/>
          </p15:clr>
        </p15:guide>
        <p15:guide id="7" pos="75" userDrawn="1">
          <p15:clr>
            <a:srgbClr val="FBAE40"/>
          </p15:clr>
        </p15:guide>
        <p15:guide id="8" orient="horz" pos="731" userDrawn="1">
          <p15:clr>
            <a:srgbClr val="FBAE40"/>
          </p15:clr>
        </p15:guide>
        <p15:guide id="9" pos="6108" userDrawn="1">
          <p15:clr>
            <a:srgbClr val="FBAE40"/>
          </p15:clr>
        </p15:guide>
        <p15:guide id="10" orient="horz" pos="125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C66576-D9BE-4564-9B74-18490FAC391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0818A964-EA98-4664-AF81-27A3EFF41D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 xmlns:a16="http://schemas.microsoft.com/office/drawing/2014/main" id="{0B584CAA-9FC0-45E1-897C-331939C417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 xmlns:a16="http://schemas.microsoft.com/office/drawing/2014/main" id="{D038EEE6-1996-4FB9-8492-F38D75400919}"/>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6" name="Footer Placeholder 5">
            <a:extLst>
              <a:ext uri="{FF2B5EF4-FFF2-40B4-BE49-F238E27FC236}">
                <a16:creationId xmlns="" xmlns:a16="http://schemas.microsoft.com/office/drawing/2014/main" id="{3A36CC97-9FDE-404C-A0B1-1C73C573C9C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20D2AA76-0983-47B8-B56B-33F2889A97EA}"/>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2460841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00295B-F756-451B-82F7-1147A190149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E209D2DA-2F75-429A-AF53-DF1AD55E4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718CF46-A52C-4B13-84B5-A392CE9F4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 xmlns:a16="http://schemas.microsoft.com/office/drawing/2014/main" id="{EBA5AD4A-40E0-49BE-AD1B-EDA7B1AE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F8EE057-FF1C-42F7-900E-21B8EAAC3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 xmlns:a16="http://schemas.microsoft.com/office/drawing/2014/main" id="{E8A2DC4B-669D-4018-9C3E-DCF45ABC2160}"/>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8" name="Footer Placeholder 7">
            <a:extLst>
              <a:ext uri="{FF2B5EF4-FFF2-40B4-BE49-F238E27FC236}">
                <a16:creationId xmlns="" xmlns:a16="http://schemas.microsoft.com/office/drawing/2014/main" id="{4F587436-0B3F-4242-BC54-71CBE60F0B6E}"/>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 xmlns:a16="http://schemas.microsoft.com/office/drawing/2014/main" id="{68390632-797C-4268-B2C3-1152134D3117}"/>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956916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7FBC75-DCD0-4B85-9A95-43BEF220D63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 xmlns:a16="http://schemas.microsoft.com/office/drawing/2014/main" id="{221F0C04-E8A1-4E45-843E-FA50864BFA14}"/>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4" name="Footer Placeholder 3">
            <a:extLst>
              <a:ext uri="{FF2B5EF4-FFF2-40B4-BE49-F238E27FC236}">
                <a16:creationId xmlns="" xmlns:a16="http://schemas.microsoft.com/office/drawing/2014/main" id="{137763D6-0071-448E-9FDE-C47DF0D41822}"/>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 xmlns:a16="http://schemas.microsoft.com/office/drawing/2014/main" id="{03161949-3AE5-45CF-9E15-9DFFD15B6B4F}"/>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548403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781C552-929F-4A47-AE1F-88E58F49E968}"/>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3" name="Footer Placeholder 2">
            <a:extLst>
              <a:ext uri="{FF2B5EF4-FFF2-40B4-BE49-F238E27FC236}">
                <a16:creationId xmlns="" xmlns:a16="http://schemas.microsoft.com/office/drawing/2014/main" id="{D9B4DD8C-2399-4141-A0DE-0B4C66AE7D64}"/>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 xmlns:a16="http://schemas.microsoft.com/office/drawing/2014/main" id="{AEE2FC91-9701-42E7-B6A1-BA5858FA02E4}"/>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1089897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51D46B-A954-4084-9053-7256278FC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8CF240C4-0D83-48EE-BED2-36676EE0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 xmlns:a16="http://schemas.microsoft.com/office/drawing/2014/main" id="{231A2929-1B52-4E19-B81C-B1BAB0E2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DA735EF-8D89-4E77-9CB5-AD3A6CBB5F03}"/>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6" name="Footer Placeholder 5">
            <a:extLst>
              <a:ext uri="{FF2B5EF4-FFF2-40B4-BE49-F238E27FC236}">
                <a16:creationId xmlns="" xmlns:a16="http://schemas.microsoft.com/office/drawing/2014/main" id="{20EAED65-2F9D-4EEC-BDBE-4FD90864581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19F2A496-45C1-4D2B-9AA7-28F7A2BEA149}"/>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306471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DF7263-15EC-4422-A2D6-B997384E58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 xmlns:a16="http://schemas.microsoft.com/office/drawing/2014/main" id="{A9032A45-3076-479E-86E4-117BC62C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a:extLst>
              <a:ext uri="{FF2B5EF4-FFF2-40B4-BE49-F238E27FC236}">
                <a16:creationId xmlns="" xmlns:a16="http://schemas.microsoft.com/office/drawing/2014/main" id="{3B572F00-4960-419F-B533-C703AF45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EF8064E-C222-4AA7-ABC9-F87B18D14845}"/>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6" name="Footer Placeholder 5">
            <a:extLst>
              <a:ext uri="{FF2B5EF4-FFF2-40B4-BE49-F238E27FC236}">
                <a16:creationId xmlns="" xmlns:a16="http://schemas.microsoft.com/office/drawing/2014/main" id="{B0A40B07-9B89-4C6D-B001-3FECEF35502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2E3FAF4A-6E1A-4CE4-B3BF-3358AC446E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960437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1ECFBA-EC1E-4B5A-AEE3-E6703241F10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 xmlns:a16="http://schemas.microsoft.com/office/drawing/2014/main" id="{BDAA4E1F-85CA-481D-A51F-3BC1FDDC1E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D7E0787B-7D7C-4ABB-902A-AD2D38A08224}"/>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 xmlns:a16="http://schemas.microsoft.com/office/drawing/2014/main" id="{9E0CAE3C-7E68-44C0-8D75-345DDD05645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30F0A22D-A04B-44DD-8FF8-A37A65F82515}"/>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064774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D48E9EB-C98C-4E3B-9CB5-CB20429363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 xmlns:a16="http://schemas.microsoft.com/office/drawing/2014/main" id="{E182D213-D3C7-4AB5-B901-6E422182E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2058E313-51F0-4F79-9E2A-2879DCEF1686}"/>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 xmlns:a16="http://schemas.microsoft.com/office/drawing/2014/main" id="{B03AED83-C2A1-4354-BB0E-DAF486BE610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F744EFA9-695A-4FB9-9506-373573745B9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122235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re 2 equal column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BBAA17AF-0AF9-4A6F-99C9-54C166C20FBA}"/>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 xmlns:a16="http://schemas.microsoft.com/office/drawing/2014/main"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 xmlns:a16="http://schemas.microsoft.com/office/drawing/2014/main"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 xmlns:a16="http://schemas.microsoft.com/office/drawing/2014/main" id="{4EC5CCBD-10C7-49DF-AD86-FF9280B85A73}"/>
              </a:ext>
            </a:extLst>
          </p:cNvPr>
          <p:cNvCxnSpPr>
            <a:cxnSpLocks/>
          </p:cNvCxnSpPr>
          <p:nvPr userDrawn="1"/>
        </p:nvCxnSpPr>
        <p:spPr>
          <a:xfrm>
            <a:off x="6096000" y="196545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 xmlns:a16="http://schemas.microsoft.com/office/drawing/2014/main"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61915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re unequal columns slide">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userDrawn="1"/>
        </p:nvSpPr>
        <p:spPr>
          <a:xfrm>
            <a:off x="0" y="-5138"/>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 xmlns:a16="http://schemas.microsoft.com/office/drawing/2014/main"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uneven 2 column format here</a:t>
            </a:r>
          </a:p>
        </p:txBody>
      </p:sp>
      <p:sp>
        <p:nvSpPr>
          <p:cNvPr id="3" name="Right hand text box">
            <a:extLst>
              <a:ext uri="{FF2B5EF4-FFF2-40B4-BE49-F238E27FC236}">
                <a16:creationId xmlns="" xmlns:a16="http://schemas.microsoft.com/office/drawing/2014/main" id="{78F7BB00-DFA7-479F-B681-1E7FF5E9A5D7}"/>
              </a:ext>
            </a:extLst>
          </p:cNvPr>
          <p:cNvSpPr>
            <a:spLocks noGrp="1"/>
          </p:cNvSpPr>
          <p:nvPr>
            <p:ph type="body" sz="quarter" idx="12"/>
          </p:nvPr>
        </p:nvSpPr>
        <p:spPr>
          <a:xfrm>
            <a:off x="334963" y="1993900"/>
            <a:ext cx="3322637" cy="454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13" name="Dividing Line">
            <a:extLst>
              <a:ext uri="{FF2B5EF4-FFF2-40B4-BE49-F238E27FC236}">
                <a16:creationId xmlns="" xmlns:a16="http://schemas.microsoft.com/office/drawing/2014/main" id="{9E16AE22-46DE-423F-BE7B-3EE48A06E7E8}"/>
              </a:ext>
            </a:extLst>
          </p:cNvPr>
          <p:cNvCxnSpPr>
            <a:cxnSpLocks/>
          </p:cNvCxnSpPr>
          <p:nvPr userDrawn="1"/>
        </p:nvCxnSpPr>
        <p:spPr>
          <a:xfrm>
            <a:off x="4085914" y="1983960"/>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7" name="Left hand text box">
            <a:extLst>
              <a:ext uri="{FF2B5EF4-FFF2-40B4-BE49-F238E27FC236}">
                <a16:creationId xmlns="" xmlns:a16="http://schemas.microsoft.com/office/drawing/2014/main" id="{CEED358A-E15B-4A96-B239-689EF7351A0C}"/>
              </a:ext>
            </a:extLst>
          </p:cNvPr>
          <p:cNvSpPr>
            <a:spLocks noGrp="1"/>
          </p:cNvSpPr>
          <p:nvPr>
            <p:ph type="body" sz="quarter" idx="13"/>
          </p:nvPr>
        </p:nvSpPr>
        <p:spPr>
          <a:xfrm>
            <a:off x="4492625" y="2006600"/>
            <a:ext cx="7364413"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custDataLst>
      <p:tags r:id="rId1"/>
    </p:custDataLst>
    <p:extLst>
      <p:ext uri="{BB962C8B-B14F-4D97-AF65-F5344CB8AC3E}">
        <p14:creationId xmlns:p14="http://schemas.microsoft.com/office/powerpoint/2010/main" val="194410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7" grpId="0" build="p">
        <p:tmplLst>
          <p:tmpl lvl="1">
            <p:tnLst>
              <p:par>
                <p:cTn presetID="9"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re 3 column slide">
    <p:spTree>
      <p:nvGrpSpPr>
        <p:cNvPr id="1" name=""/>
        <p:cNvGrpSpPr/>
        <p:nvPr/>
      </p:nvGrpSpPr>
      <p:grpSpPr>
        <a:xfrm>
          <a:off x="0" y="0"/>
          <a:ext cx="0" cy="0"/>
          <a:chOff x="0" y="0"/>
          <a:chExt cx="0" cy="0"/>
        </a:xfrm>
      </p:grpSpPr>
      <p:sp>
        <p:nvSpPr>
          <p:cNvPr id="17" name="Blue banner">
            <a:extLst>
              <a:ext uri="{FF2B5EF4-FFF2-40B4-BE49-F238E27FC236}">
                <a16:creationId xmlns="" xmlns:a16="http://schemas.microsoft.com/office/drawing/2014/main" id="{A8579C19-C8C3-4EE9-BA8F-784009A71517}"/>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 xmlns:a16="http://schemas.microsoft.com/office/drawing/2014/main"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 xmlns:a16="http://schemas.microsoft.com/office/drawing/2014/main" id="{6D0A282E-ED69-49A6-B4CA-E48A51CD93CB}"/>
              </a:ext>
            </a:extLst>
          </p:cNvPr>
          <p:cNvSpPr>
            <a:spLocks noGrp="1"/>
          </p:cNvSpPr>
          <p:nvPr>
            <p:ph type="body" sz="quarter" idx="12" hasCustomPrompt="1"/>
          </p:nvPr>
        </p:nvSpPr>
        <p:spPr>
          <a:xfrm>
            <a:off x="339592" y="1994134"/>
            <a:ext cx="3365500" cy="4632325"/>
          </a:xfrm>
        </p:spPr>
        <p:txBody>
          <a:bodyPr/>
          <a:lstStyle>
            <a:lvl1pPr>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 xmlns:a16="http://schemas.microsoft.com/office/drawing/2014/main"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 xmlns:a16="http://schemas.microsoft.com/office/drawing/2014/main"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7919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6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uiExpand="1">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6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re 4 column slide">
    <p:spTree>
      <p:nvGrpSpPr>
        <p:cNvPr id="1" name=""/>
        <p:cNvGrpSpPr/>
        <p:nvPr/>
      </p:nvGrpSpPr>
      <p:grpSpPr>
        <a:xfrm>
          <a:off x="0" y="0"/>
          <a:ext cx="0" cy="0"/>
          <a:chOff x="0" y="0"/>
          <a:chExt cx="0" cy="0"/>
        </a:xfrm>
      </p:grpSpPr>
      <p:cxnSp>
        <p:nvCxnSpPr>
          <p:cNvPr id="16" name="Left Horizontal Line">
            <a:extLst>
              <a:ext uri="{FF2B5EF4-FFF2-40B4-BE49-F238E27FC236}">
                <a16:creationId xmlns="" xmlns:a16="http://schemas.microsoft.com/office/drawing/2014/main" id="{BF000365-23DC-4DE8-B098-26165EF63383}"/>
              </a:ext>
            </a:extLst>
          </p:cNvPr>
          <p:cNvCxnSpPr/>
          <p:nvPr userDrawn="1"/>
        </p:nvCxnSpPr>
        <p:spPr>
          <a:xfrm>
            <a:off x="326074"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 xmlns:a16="http://schemas.microsoft.com/office/drawing/2014/main" id="{18AF0C00-027B-4175-9EDC-CDA64B2569BD}"/>
              </a:ext>
            </a:extLst>
          </p:cNvPr>
          <p:cNvCxnSpPr/>
          <p:nvPr userDrawn="1"/>
        </p:nvCxnSpPr>
        <p:spPr>
          <a:xfrm>
            <a:off x="6647626"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 xmlns:a16="http://schemas.microsoft.com/office/drawing/2014/main" id="{616BF609-3E8A-46EB-89C0-49BCEFDD126C}"/>
              </a:ext>
            </a:extLst>
          </p:cNvPr>
          <p:cNvCxnSpPr/>
          <p:nvPr userDrawn="1"/>
        </p:nvCxnSpPr>
        <p:spPr>
          <a:xfrm>
            <a:off x="6096000" y="20081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 xmlns:a16="http://schemas.microsoft.com/office/drawing/2014/main" id="{0C1778F2-D29C-4B32-94E9-E6220EE83654}"/>
              </a:ext>
            </a:extLst>
          </p:cNvPr>
          <p:cNvCxnSpPr/>
          <p:nvPr userDrawn="1"/>
        </p:nvCxnSpPr>
        <p:spPr>
          <a:xfrm>
            <a:off x="6096000" y="45435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 xmlns:a16="http://schemas.microsoft.com/office/drawing/2014/main" id="{2CC7A163-6839-4B4E-85D9-E223081DEE0B}"/>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 xmlns:a16="http://schemas.microsoft.com/office/drawing/2014/main"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 xmlns:a16="http://schemas.microsoft.com/office/drawing/2014/main" id="{35EFD5E8-F265-4D36-B191-E86ED25C185E}"/>
              </a:ext>
            </a:extLst>
          </p:cNvPr>
          <p:cNvSpPr>
            <a:spLocks noGrp="1"/>
          </p:cNvSpPr>
          <p:nvPr>
            <p:ph type="body" sz="quarter" idx="12" hasCustomPrompt="1"/>
          </p:nvPr>
        </p:nvSpPr>
        <p:spPr>
          <a:xfrm>
            <a:off x="341480" y="2006809"/>
            <a:ext cx="5219700" cy="1980000"/>
          </a:xfrm>
        </p:spPr>
        <p:txBody>
          <a:bodyPr/>
          <a:lstStyle>
            <a:lvl1pPr>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 xmlns:a16="http://schemas.microsoft.com/office/drawing/2014/main" id="{875FF3D7-AA3F-4DFD-97BD-68BE82A52A5F}"/>
              </a:ext>
            </a:extLst>
          </p:cNvPr>
          <p:cNvSpPr>
            <a:spLocks noGrp="1"/>
          </p:cNvSpPr>
          <p:nvPr>
            <p:ph type="body" sz="quarter" idx="13" hasCustomPrompt="1"/>
          </p:nvPr>
        </p:nvSpPr>
        <p:spPr>
          <a:xfrm>
            <a:off x="6630820" y="2006808"/>
            <a:ext cx="5219700" cy="1980000"/>
          </a:xfrm>
        </p:spPr>
        <p:txBody>
          <a:bodyPr/>
          <a:lstStyle>
            <a:lvl1pPr>
              <a:buNone/>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 xmlns:a16="http://schemas.microsoft.com/office/drawing/2014/main" id="{44C77E00-BD01-43B2-8527-C308D64F9871}"/>
              </a:ext>
            </a:extLst>
          </p:cNvPr>
          <p:cNvSpPr>
            <a:spLocks noGrp="1"/>
          </p:cNvSpPr>
          <p:nvPr>
            <p:ph type="body" sz="quarter" idx="14" hasCustomPrompt="1"/>
          </p:nvPr>
        </p:nvSpPr>
        <p:spPr>
          <a:xfrm>
            <a:off x="341480" y="4542081"/>
            <a:ext cx="5219700" cy="1980000"/>
          </a:xfrm>
        </p:spPr>
        <p:txBody>
          <a:bodyPr/>
          <a:lstStyle>
            <a:lvl1pPr>
              <a:buNone/>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 xmlns:a16="http://schemas.microsoft.com/office/drawing/2014/main" id="{BB4FF2EC-FF89-447F-B1D4-041770C99B6D}"/>
              </a:ext>
            </a:extLst>
          </p:cNvPr>
          <p:cNvSpPr>
            <a:spLocks noGrp="1"/>
          </p:cNvSpPr>
          <p:nvPr>
            <p:ph type="body" sz="quarter" idx="15" hasCustomPrompt="1"/>
          </p:nvPr>
        </p:nvSpPr>
        <p:spPr>
          <a:xfrm>
            <a:off x="6630820" y="4550460"/>
            <a:ext cx="5219700" cy="1980000"/>
          </a:xfrm>
        </p:spPr>
        <p:txBody>
          <a:bodyPr/>
          <a:lstStyle>
            <a:lvl1pPr>
              <a:buNone/>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2405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re blank slide">
    <p:spTree>
      <p:nvGrpSpPr>
        <p:cNvPr id="1" name=""/>
        <p:cNvGrpSpPr/>
        <p:nvPr/>
      </p:nvGrpSpPr>
      <p:grpSpPr>
        <a:xfrm>
          <a:off x="0" y="0"/>
          <a:ext cx="0" cy="0"/>
          <a:chOff x="0" y="0"/>
          <a:chExt cx="0" cy="0"/>
        </a:xfrm>
      </p:grpSpPr>
      <p:sp>
        <p:nvSpPr>
          <p:cNvPr id="4" name="Blue banner">
            <a:extLst>
              <a:ext uri="{FF2B5EF4-FFF2-40B4-BE49-F238E27FC236}">
                <a16:creationId xmlns="" xmlns:a16="http://schemas.microsoft.com/office/drawing/2014/main" id="{DF60311E-C90B-455B-8094-37BD86C0DC95}"/>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 xmlns:a16="http://schemas.microsoft.com/office/drawing/2014/main"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18292163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re final slide">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10" name="Logo">
            <a:extLst>
              <a:ext uri="{FF2B5EF4-FFF2-40B4-BE49-F238E27FC236}">
                <a16:creationId xmlns="" xmlns:a16="http://schemas.microsoft.com/office/drawing/2014/main" id="{4D22B28F-DDF9-41AD-A157-823F7E3CF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72000" y="0"/>
            <a:ext cx="1620000" cy="1620000"/>
          </a:xfrm>
          <a:prstGeom prst="rect">
            <a:avLst/>
          </a:prstGeom>
        </p:spPr>
      </p:pic>
      <p:sp>
        <p:nvSpPr>
          <p:cNvPr id="14" name="Slide Title">
            <a:extLst>
              <a:ext uri="{FF2B5EF4-FFF2-40B4-BE49-F238E27FC236}">
                <a16:creationId xmlns="" xmlns:a16="http://schemas.microsoft.com/office/drawing/2014/main" id="{189A56DD-5284-4D9A-8F11-0953FDF4FE8B}"/>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spTree>
    <p:custDataLst>
      <p:tags r:id="rId1"/>
    </p:custDataLst>
    <p:extLst>
      <p:ext uri="{BB962C8B-B14F-4D97-AF65-F5344CB8AC3E}">
        <p14:creationId xmlns:p14="http://schemas.microsoft.com/office/powerpoint/2010/main" val="49741509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614" userDrawn="1">
          <p15:clr>
            <a:srgbClr val="FBAE40"/>
          </p15:clr>
        </p15:guide>
        <p15:guide id="2" pos="3840" userDrawn="1">
          <p15:clr>
            <a:srgbClr val="FBAE40"/>
          </p15:clr>
        </p15:guide>
        <p15:guide id="4" orient="horz" pos="1820" userDrawn="1">
          <p15:clr>
            <a:srgbClr val="FBAE40"/>
          </p15:clr>
        </p15:guide>
        <p15:guide id="5" orient="horz" pos="340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ol One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cxnSp>
        <p:nvCxnSpPr>
          <p:cNvPr id="39" name="Straight Connector 38">
            <a:extLst>
              <a:ext uri="{FF2B5EF4-FFF2-40B4-BE49-F238E27FC236}">
                <a16:creationId xmlns="" xmlns:a16="http://schemas.microsoft.com/office/drawing/2014/main" id="{53D23F43-82DD-49AE-B88A-C911A203C3CD}"/>
              </a:ext>
            </a:extLst>
          </p:cNvPr>
          <p:cNvCxnSpPr>
            <a:cxnSpLocks/>
          </p:cNvCxnSpPr>
          <p:nvPr userDrawn="1"/>
        </p:nvCxnSpPr>
        <p:spPr>
          <a:xfrm>
            <a:off x="7367778" y="3916450"/>
            <a:ext cx="3600423" cy="0"/>
          </a:xfrm>
          <a:prstGeom prst="line">
            <a:avLst/>
          </a:prstGeom>
          <a:ln w="57150">
            <a:solidFill>
              <a:srgbClr val="004680"/>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 xmlns:a16="http://schemas.microsoft.com/office/drawing/2014/main" id="{082AA8BB-477A-499A-B7D8-A44C06777F17}"/>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 xmlns:a16="http://schemas.microsoft.com/office/drawing/2014/main" id="{91ADC937-95B5-426A-BDA6-A3A25FC8DEAE}"/>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00622" y="4523168"/>
            <a:ext cx="1425967" cy="1425967"/>
          </a:xfrm>
          <a:prstGeom prst="rect">
            <a:avLst/>
          </a:prstGeom>
        </p:spPr>
      </p:pic>
    </p:spTree>
    <p:custDataLst>
      <p:tags r:id="rId1"/>
    </p:custDataLst>
    <p:extLst>
      <p:ext uri="{BB962C8B-B14F-4D97-AF65-F5344CB8AC3E}">
        <p14:creationId xmlns:p14="http://schemas.microsoft.com/office/powerpoint/2010/main" val="263479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D59299F-2727-4AF0-A2F0-552BC3B0F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 xmlns:a16="http://schemas.microsoft.com/office/drawing/2014/main" id="{93A812F5-CC5C-41A4-B788-4F7C1F4B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 xmlns:a16="http://schemas.microsoft.com/office/drawing/2014/main" id="{46CF5E15-B289-48CA-B6CA-9630D4B0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415F-CD03-4A40-A433-A35058FDA385}" type="datetimeFigureOut">
              <a:rPr lang="en-AU" smtClean="0"/>
              <a:t>18/08/2022</a:t>
            </a:fld>
            <a:endParaRPr lang="en-AU" dirty="0"/>
          </a:p>
        </p:txBody>
      </p:sp>
      <p:sp>
        <p:nvSpPr>
          <p:cNvPr id="5" name="Footer Placeholder 4">
            <a:extLst>
              <a:ext uri="{FF2B5EF4-FFF2-40B4-BE49-F238E27FC236}">
                <a16:creationId xmlns="" xmlns:a16="http://schemas.microsoft.com/office/drawing/2014/main" id="{5893290B-0790-4AF1-913A-F215DBC69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 xmlns:a16="http://schemas.microsoft.com/office/drawing/2014/main" id="{47D5FB9E-98EF-4A4B-B9BF-2A81D2208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F568-3E22-4745-907E-25762B72BD51}" type="slidenum">
              <a:rPr lang="en-AU" smtClean="0"/>
              <a:t>‹#›</a:t>
            </a:fld>
            <a:endParaRPr lang="en-AU" dirty="0"/>
          </a:p>
        </p:txBody>
      </p:sp>
    </p:spTree>
    <p:custDataLst>
      <p:tags r:id="rId29"/>
    </p:custDataLst>
    <p:extLst>
      <p:ext uri="{BB962C8B-B14F-4D97-AF65-F5344CB8AC3E}">
        <p14:creationId xmlns:p14="http://schemas.microsoft.com/office/powerpoint/2010/main" val="230444133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91" r:id="rId7"/>
    <p:sldLayoutId id="2147483792" r:id="rId8"/>
    <p:sldLayoutId id="2147483793" r:id="rId9"/>
    <p:sldLayoutId id="2147483807" r:id="rId10"/>
    <p:sldLayoutId id="2147483808" r:id="rId11"/>
    <p:sldLayoutId id="2147483821" r:id="rId12"/>
    <p:sldLayoutId id="2147483822" r:id="rId13"/>
    <p:sldLayoutId id="2147483823" r:id="rId14"/>
    <p:sldLayoutId id="2147483836" r:id="rId15"/>
    <p:sldLayoutId id="2147483837"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 id="2147483775" r:id="rId25"/>
    <p:sldLayoutId id="2147483776" r:id="rId26"/>
    <p:sldLayoutId id="2147483777" r:id="rId2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22.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7.jpeg"/><Relationship Id="rId5" Type="http://schemas.openxmlformats.org/officeDocument/2006/relationships/image" Target="../media/image8.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6.jpeg"/><Relationship Id="rId5" Type="http://schemas.openxmlformats.org/officeDocument/2006/relationships/image" Target="../media/image53.png"/><Relationship Id="rId4" Type="http://schemas.openxmlformats.org/officeDocument/2006/relationships/image" Target="../media/image5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36.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6.jpeg"/><Relationship Id="rId4" Type="http://schemas.openxmlformats.org/officeDocument/2006/relationships/image" Target="../media/image5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23.xml"/><Relationship Id="rId7" Type="http://schemas.openxmlformats.org/officeDocument/2006/relationships/image" Target="../media/image58.jpeg"/><Relationship Id="rId2" Type="http://schemas.openxmlformats.org/officeDocument/2006/relationships/slideLayout" Target="../slideLayouts/slideLayout5.xml"/><Relationship Id="rId1" Type="http://schemas.openxmlformats.org/officeDocument/2006/relationships/tags" Target="../tags/tag44.xml"/><Relationship Id="rId6" Type="http://schemas.openxmlformats.org/officeDocument/2006/relationships/image" Target="../media/image57.jpeg"/><Relationship Id="rId5" Type="http://schemas.openxmlformats.org/officeDocument/2006/relationships/image" Target="../media/image56.jpg"/><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45.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46.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18" Type="http://schemas.openxmlformats.org/officeDocument/2006/relationships/image" Target="../media/image31.jpeg"/><Relationship Id="rId3" Type="http://schemas.openxmlformats.org/officeDocument/2006/relationships/notesSlide" Target="../notesSlides/notesSlide3.xml"/><Relationship Id="rId7" Type="http://schemas.openxmlformats.org/officeDocument/2006/relationships/image" Target="../media/image20.jpeg"/><Relationship Id="rId12" Type="http://schemas.openxmlformats.org/officeDocument/2006/relationships/image" Target="../media/image25.jpeg"/><Relationship Id="rId17" Type="http://schemas.openxmlformats.org/officeDocument/2006/relationships/image" Target="../media/image30.jpeg"/><Relationship Id="rId2" Type="http://schemas.openxmlformats.org/officeDocument/2006/relationships/slideLayout" Target="../slideLayouts/slideLayout2.xml"/><Relationship Id="rId16" Type="http://schemas.openxmlformats.org/officeDocument/2006/relationships/image" Target="../media/image29.jpeg"/><Relationship Id="rId20" Type="http://schemas.openxmlformats.org/officeDocument/2006/relationships/image" Target="../media/image33.jpeg"/><Relationship Id="rId1" Type="http://schemas.openxmlformats.org/officeDocument/2006/relationships/tags" Target="../tags/tag24.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eg"/><Relationship Id="rId10" Type="http://schemas.openxmlformats.org/officeDocument/2006/relationships/image" Target="../media/image23.jpeg"/><Relationship Id="rId19" Type="http://schemas.openxmlformats.org/officeDocument/2006/relationships/image" Target="../media/image32.jpeg"/><Relationship Id="rId4" Type="http://schemas.openxmlformats.org/officeDocument/2006/relationships/image" Target="../media/image6.jpeg"/><Relationship Id="rId9" Type="http://schemas.openxmlformats.org/officeDocument/2006/relationships/image" Target="../media/image22.jpeg"/><Relationship Id="rId14" Type="http://schemas.openxmlformats.org/officeDocument/2006/relationships/image" Target="../media/image27.jpeg"/></Relationships>
</file>

<file path=ppt/slides/_rels/slide4.xml.rels><?xml version="1.0" encoding="UTF-8" standalone="yes"?>
<Relationships xmlns="http://schemas.openxmlformats.org/package/2006/relationships"><Relationship Id="rId8" Type="http://schemas.openxmlformats.org/officeDocument/2006/relationships/hyperlink" Target="https://www.abcb.gov.au/Resources/Publications/Education-Training/Building-classifications" TargetMode="External"/><Relationship Id="rId3" Type="http://schemas.openxmlformats.org/officeDocument/2006/relationships/notesSlide" Target="../notesSlides/notesSlide4.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37.PNG"/><Relationship Id="rId4" Type="http://schemas.openxmlformats.org/officeDocument/2006/relationships/image" Target="../media/image34.jpeg"/><Relationship Id="rId9" Type="http://schemas.openxmlformats.org/officeDocument/2006/relationships/hyperlink" Target="https://www.abcb.gov.au/"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5.jpeg"/><Relationship Id="rId18" Type="http://schemas.openxmlformats.org/officeDocument/2006/relationships/image" Target="../media/image50.jpeg"/><Relationship Id="rId3" Type="http://schemas.openxmlformats.org/officeDocument/2006/relationships/notesSlide" Target="../notesSlides/notesSlide6.xml"/><Relationship Id="rId7" Type="http://schemas.openxmlformats.org/officeDocument/2006/relationships/image" Target="../media/image41.jpeg"/><Relationship Id="rId12" Type="http://schemas.openxmlformats.org/officeDocument/2006/relationships/image" Target="../media/image44.jpeg"/><Relationship Id="rId17" Type="http://schemas.openxmlformats.org/officeDocument/2006/relationships/image" Target="../media/image49.jpeg"/><Relationship Id="rId2" Type="http://schemas.openxmlformats.org/officeDocument/2006/relationships/slideLayout" Target="../slideLayouts/slideLayout7.xml"/><Relationship Id="rId16" Type="http://schemas.openxmlformats.org/officeDocument/2006/relationships/image" Target="../media/image48.jpeg"/><Relationship Id="rId20" Type="http://schemas.openxmlformats.org/officeDocument/2006/relationships/image" Target="../media/image6.jpeg"/><Relationship Id="rId1" Type="http://schemas.openxmlformats.org/officeDocument/2006/relationships/tags" Target="../tags/tag27.xml"/><Relationship Id="rId6" Type="http://schemas.openxmlformats.org/officeDocument/2006/relationships/image" Target="../media/image40.jpeg"/><Relationship Id="rId11" Type="http://schemas.openxmlformats.org/officeDocument/2006/relationships/image" Target="../media/image21.png"/><Relationship Id="rId5" Type="http://schemas.openxmlformats.org/officeDocument/2006/relationships/image" Target="../media/image39.jpeg"/><Relationship Id="rId15" Type="http://schemas.openxmlformats.org/officeDocument/2006/relationships/image" Target="../media/image47.jpeg"/><Relationship Id="rId10" Type="http://schemas.openxmlformats.org/officeDocument/2006/relationships/image" Target="../media/image26.jpeg"/><Relationship Id="rId19" Type="http://schemas.openxmlformats.org/officeDocument/2006/relationships/image" Target="../media/image51.jpe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ue background">
            <a:extLst>
              <a:ext uri="{FF2B5EF4-FFF2-40B4-BE49-F238E27FC236}">
                <a16:creationId xmlns="" xmlns:a16="http://schemas.microsoft.com/office/drawing/2014/main" id="{65128F86-7FCB-44AA-B161-CD2E61B0FC0F}"/>
              </a:ext>
            </a:extLst>
          </p:cNvPr>
          <p:cNvSpPr/>
          <p:nvPr/>
        </p:nvSpPr>
        <p:spPr>
          <a:xfrm>
            <a:off x="26073" y="16226"/>
            <a:ext cx="12150041" cy="6809116"/>
          </a:xfrm>
          <a:prstGeom prst="rect">
            <a:avLst/>
          </a:prstGeom>
          <a:solidFill>
            <a:srgbClr val="002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Your logo here square" descr="Placeholder for corporate logo">
            <a:extLst>
              <a:ext uri="{FF2B5EF4-FFF2-40B4-BE49-F238E27FC236}">
                <a16:creationId xmlns="" xmlns:a16="http://schemas.microsoft.com/office/drawing/2014/main" id="{28CCEC61-A0D1-420F-98E1-3550603F8C6C}"/>
              </a:ext>
            </a:extLst>
          </p:cNvPr>
          <p:cNvSpPr/>
          <p:nvPr/>
        </p:nvSpPr>
        <p:spPr>
          <a:xfrm>
            <a:off x="3793479" y="500006"/>
            <a:ext cx="4612056" cy="2848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n>
                  <a:solidFill>
                    <a:schemeClr val="bg1"/>
                  </a:solidFill>
                </a:ln>
                <a:noFill/>
              </a:rPr>
              <a:t>Your logo here</a:t>
            </a:r>
          </a:p>
        </p:txBody>
      </p:sp>
      <p:sp>
        <p:nvSpPr>
          <p:cNvPr id="3" name="Module Title">
            <a:extLst>
              <a:ext uri="{FF2B5EF4-FFF2-40B4-BE49-F238E27FC236}">
                <a16:creationId xmlns="" xmlns:a16="http://schemas.microsoft.com/office/drawing/2014/main" id="{459A67CC-BAC3-4F97-A049-5BF4C6DB28C5}"/>
              </a:ext>
            </a:extLst>
          </p:cNvPr>
          <p:cNvSpPr txBox="1">
            <a:spLocks/>
          </p:cNvSpPr>
          <p:nvPr/>
        </p:nvSpPr>
        <p:spPr>
          <a:xfrm>
            <a:off x="1270824" y="3387458"/>
            <a:ext cx="9650352" cy="17431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193C6A"/>
                </a:solidFill>
                <a:latin typeface="Arial" panose="020B0604020202020204" pitchFamily="34" charset="0"/>
                <a:ea typeface="+mj-ea"/>
                <a:cs typeface="Arial" panose="020B0604020202020204" pitchFamily="34" charset="0"/>
              </a:defRPr>
            </a:lvl1pPr>
          </a:lstStyle>
          <a:p>
            <a:r>
              <a:rPr lang="en-AU" sz="5600" dirty="0">
                <a:solidFill>
                  <a:schemeClr val="bg1"/>
                </a:solidFill>
              </a:rPr>
              <a:t>Understanding building classifications</a:t>
            </a:r>
          </a:p>
        </p:txBody>
      </p:sp>
      <p:cxnSp>
        <p:nvCxnSpPr>
          <p:cNvPr id="6" name="White dividing line">
            <a:extLst>
              <a:ext uri="{FF2B5EF4-FFF2-40B4-BE49-F238E27FC236}">
                <a16:creationId xmlns="" xmlns:a16="http://schemas.microsoft.com/office/drawing/2014/main" id="{FB54B87B-517C-4E02-957B-51C3D0197865}"/>
              </a:ext>
              <a:ext uri="{C183D7F6-B498-43B3-948B-1728B52AA6E4}">
                <adec:decorative xmlns="" xmlns:adec="http://schemas.microsoft.com/office/drawing/2017/decorative" val="1"/>
              </a:ext>
            </a:extLst>
          </p:cNvPr>
          <p:cNvCxnSpPr/>
          <p:nvPr/>
        </p:nvCxnSpPr>
        <p:spPr>
          <a:xfrm>
            <a:off x="2439663" y="5070307"/>
            <a:ext cx="73126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NCC Tutor">
            <a:extLst>
              <a:ext uri="{FF2B5EF4-FFF2-40B4-BE49-F238E27FC236}">
                <a16:creationId xmlns="" xmlns:a16="http://schemas.microsoft.com/office/drawing/2014/main" id="{EEC6A751-D267-4DE1-9D51-3E64935CAE0D}"/>
              </a:ext>
            </a:extLst>
          </p:cNvPr>
          <p:cNvSpPr txBox="1">
            <a:spLocks/>
          </p:cNvSpPr>
          <p:nvPr/>
        </p:nvSpPr>
        <p:spPr>
          <a:xfrm>
            <a:off x="1270824" y="5255975"/>
            <a:ext cx="9650352" cy="5336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93C6A"/>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93C6A"/>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93C6A"/>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a:solidFill>
                  <a:schemeClr val="bg1"/>
                </a:solidFill>
              </a:rPr>
              <a:t>NCC Tutor</a:t>
            </a:r>
          </a:p>
        </p:txBody>
      </p:sp>
      <p:pic>
        <p:nvPicPr>
          <p:cNvPr id="9" name="Picture 8" descr="https://mirrors.creativecommons.org/presskit/buttons/88x31/png/by-s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0102" y="6110945"/>
            <a:ext cx="1126490" cy="393065"/>
          </a:xfrm>
          <a:prstGeom prst="rect">
            <a:avLst/>
          </a:prstGeom>
          <a:noFill/>
          <a:ln>
            <a:noFill/>
          </a:ln>
        </p:spPr>
      </p:pic>
      <p:sp>
        <p:nvSpPr>
          <p:cNvPr id="10" name="TextBox 9"/>
          <p:cNvSpPr txBox="1"/>
          <p:nvPr/>
        </p:nvSpPr>
        <p:spPr>
          <a:xfrm>
            <a:off x="2266592" y="6166713"/>
            <a:ext cx="9032789"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smtClean="0">
                <a:ln>
                  <a:noFill/>
                </a:ln>
                <a:solidFill>
                  <a:srgbClr val="FFFFFF"/>
                </a:solidFill>
                <a:effectLst/>
                <a:uLnTx/>
                <a:uFillTx/>
              </a:rPr>
              <a:t>© Commonwealth of Australia and the States and Territories of Australia 2022, published by the Australian Building Codes Board.</a:t>
            </a:r>
          </a:p>
        </p:txBody>
      </p:sp>
    </p:spTree>
    <p:custDataLst>
      <p:tags r:id="rId1"/>
    </p:custDataLst>
    <p:extLst>
      <p:ext uri="{BB962C8B-B14F-4D97-AF65-F5344CB8AC3E}">
        <p14:creationId xmlns:p14="http://schemas.microsoft.com/office/powerpoint/2010/main" val="3740378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31322E65-B5F1-4D51-AFA8-9AA2088A61B8}"/>
              </a:ext>
            </a:extLst>
          </p:cNvPr>
          <p:cNvSpPr>
            <a:spLocks noGrp="1"/>
          </p:cNvSpPr>
          <p:nvPr>
            <p:ph type="body" sz="quarter" idx="11"/>
          </p:nvPr>
        </p:nvSpPr>
        <p:spPr/>
        <p:txBody>
          <a:bodyPr/>
          <a:lstStyle/>
          <a:p>
            <a:r>
              <a:rPr lang="en-AU" dirty="0"/>
              <a:t>Which class is each of the following buildings?</a:t>
            </a:r>
          </a:p>
        </p:txBody>
      </p:sp>
      <p:grpSp>
        <p:nvGrpSpPr>
          <p:cNvPr id="3" name="Option 1">
            <a:extLst>
              <a:ext uri="{FF2B5EF4-FFF2-40B4-BE49-F238E27FC236}">
                <a16:creationId xmlns="" xmlns:a16="http://schemas.microsoft.com/office/drawing/2014/main" id="{842B87CC-5BC5-4D65-96AA-5B6CA1FB1C7B}"/>
              </a:ext>
            </a:extLst>
          </p:cNvPr>
          <p:cNvGrpSpPr/>
          <p:nvPr/>
        </p:nvGrpSpPr>
        <p:grpSpPr>
          <a:xfrm>
            <a:off x="432000" y="2480629"/>
            <a:ext cx="10537660" cy="501606"/>
            <a:chOff x="1105700" y="2719165"/>
            <a:chExt cx="10537660" cy="501606"/>
          </a:xfrm>
        </p:grpSpPr>
        <p:sp>
          <p:nvSpPr>
            <p:cNvPr id="4" name="Option 1">
              <a:extLst>
                <a:ext uri="{FF2B5EF4-FFF2-40B4-BE49-F238E27FC236}">
                  <a16:creationId xmlns="" xmlns:a16="http://schemas.microsoft.com/office/drawing/2014/main" id="{5601CF5E-C212-47EB-AD6F-E87D3EF1CA6B}"/>
                </a:ext>
              </a:extLst>
            </p:cNvPr>
            <p:cNvSpPr txBox="1"/>
            <p:nvPr/>
          </p:nvSpPr>
          <p:spPr>
            <a:xfrm>
              <a:off x="1731264" y="2739136"/>
              <a:ext cx="9912096" cy="461665"/>
            </a:xfrm>
            <a:prstGeom prst="rect">
              <a:avLst/>
            </a:prstGeom>
            <a:noFill/>
          </p:spPr>
          <p:txBody>
            <a:bodyPr wrap="square" rtlCol="0">
              <a:spAutoFit/>
            </a:bodyPr>
            <a:lstStyle/>
            <a:p>
              <a:r>
                <a:rPr lang="en-AU" sz="2400" dirty="0"/>
                <a:t>Accommodation for visiting doctors in a rural hospital.</a:t>
              </a:r>
            </a:p>
          </p:txBody>
        </p:sp>
        <p:sp>
          <p:nvSpPr>
            <p:cNvPr id="5" name="Button 1">
              <a:extLst>
                <a:ext uri="{FF2B5EF4-FFF2-40B4-BE49-F238E27FC236}">
                  <a16:creationId xmlns="" xmlns:a16="http://schemas.microsoft.com/office/drawing/2014/main" id="{3F9CC848-9DE3-43BD-B7ED-87248EB0DFA1}"/>
                </a:ext>
              </a:extLst>
            </p:cNvPr>
            <p:cNvSpPr/>
            <p:nvPr/>
          </p:nvSpPr>
          <p:spPr>
            <a:xfrm>
              <a:off x="1105700" y="2719165"/>
              <a:ext cx="549364" cy="501606"/>
            </a:xfrm>
            <a:prstGeom prst="diamond">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9" name="Option 2">
            <a:extLst>
              <a:ext uri="{FF2B5EF4-FFF2-40B4-BE49-F238E27FC236}">
                <a16:creationId xmlns="" xmlns:a16="http://schemas.microsoft.com/office/drawing/2014/main" id="{297A7497-EB5D-458A-BF0A-A8E73F59C3D4}"/>
              </a:ext>
            </a:extLst>
          </p:cNvPr>
          <p:cNvGrpSpPr/>
          <p:nvPr/>
        </p:nvGrpSpPr>
        <p:grpSpPr>
          <a:xfrm>
            <a:off x="432000" y="3473189"/>
            <a:ext cx="10537660" cy="501606"/>
            <a:chOff x="1149242" y="4306733"/>
            <a:chExt cx="10537660" cy="501606"/>
          </a:xfrm>
        </p:grpSpPr>
        <p:sp>
          <p:nvSpPr>
            <p:cNvPr id="10" name="Option 2">
              <a:extLst>
                <a:ext uri="{FF2B5EF4-FFF2-40B4-BE49-F238E27FC236}">
                  <a16:creationId xmlns="" xmlns:a16="http://schemas.microsoft.com/office/drawing/2014/main" id="{E17D3C21-EAE6-446F-9E6D-F4F03CF2F2FD}"/>
                </a:ext>
              </a:extLst>
            </p:cNvPr>
            <p:cNvSpPr txBox="1"/>
            <p:nvPr/>
          </p:nvSpPr>
          <p:spPr>
            <a:xfrm>
              <a:off x="1774806" y="4326704"/>
              <a:ext cx="9912096" cy="461665"/>
            </a:xfrm>
            <a:prstGeom prst="rect">
              <a:avLst/>
            </a:prstGeom>
            <a:noFill/>
          </p:spPr>
          <p:txBody>
            <a:bodyPr wrap="square" rtlCol="0">
              <a:spAutoFit/>
            </a:bodyPr>
            <a:lstStyle/>
            <a:p>
              <a:r>
                <a:rPr lang="en-AU" sz="2400" dirty="0"/>
                <a:t>Six single dwellings on one block that are used for holiday stays.</a:t>
              </a:r>
            </a:p>
          </p:txBody>
        </p:sp>
        <p:sp>
          <p:nvSpPr>
            <p:cNvPr id="11" name="Button 2">
              <a:extLst>
                <a:ext uri="{FF2B5EF4-FFF2-40B4-BE49-F238E27FC236}">
                  <a16:creationId xmlns="" xmlns:a16="http://schemas.microsoft.com/office/drawing/2014/main" id="{C77E14ED-BC68-40E1-8273-E8FB6D94CBC8}"/>
                </a:ext>
              </a:extLst>
            </p:cNvPr>
            <p:cNvSpPr/>
            <p:nvPr/>
          </p:nvSpPr>
          <p:spPr>
            <a:xfrm>
              <a:off x="1149242" y="4306733"/>
              <a:ext cx="549364" cy="501606"/>
            </a:xfrm>
            <a:prstGeom prst="diamond">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6" name="Option 3">
            <a:extLst>
              <a:ext uri="{FF2B5EF4-FFF2-40B4-BE49-F238E27FC236}">
                <a16:creationId xmlns="" xmlns:a16="http://schemas.microsoft.com/office/drawing/2014/main" id="{9F0AB216-0C34-42F1-A24C-B968BBF4E715}"/>
              </a:ext>
            </a:extLst>
          </p:cNvPr>
          <p:cNvGrpSpPr/>
          <p:nvPr/>
        </p:nvGrpSpPr>
        <p:grpSpPr>
          <a:xfrm>
            <a:off x="432000" y="4465749"/>
            <a:ext cx="10537660" cy="850968"/>
            <a:chOff x="1105700" y="3511977"/>
            <a:chExt cx="10537660" cy="850968"/>
          </a:xfrm>
        </p:grpSpPr>
        <p:sp>
          <p:nvSpPr>
            <p:cNvPr id="7" name="Option 3">
              <a:extLst>
                <a:ext uri="{FF2B5EF4-FFF2-40B4-BE49-F238E27FC236}">
                  <a16:creationId xmlns="" xmlns:a16="http://schemas.microsoft.com/office/drawing/2014/main" id="{DDA38C93-73B6-4E58-8241-319B0BAC644E}"/>
                </a:ext>
              </a:extLst>
            </p:cNvPr>
            <p:cNvSpPr txBox="1"/>
            <p:nvPr/>
          </p:nvSpPr>
          <p:spPr>
            <a:xfrm>
              <a:off x="1731264" y="3531948"/>
              <a:ext cx="9912096" cy="830997"/>
            </a:xfrm>
            <a:prstGeom prst="rect">
              <a:avLst/>
            </a:prstGeom>
            <a:noFill/>
          </p:spPr>
          <p:txBody>
            <a:bodyPr wrap="square" rtlCol="0">
              <a:spAutoFit/>
            </a:bodyPr>
            <a:lstStyle/>
            <a:p>
              <a:r>
                <a:rPr lang="en-AU" sz="2400" dirty="0"/>
                <a:t>A row of terrace houses, with common fire walls between them, and a common underground garage.</a:t>
              </a:r>
            </a:p>
          </p:txBody>
        </p:sp>
        <p:sp>
          <p:nvSpPr>
            <p:cNvPr id="8" name="Button 3">
              <a:extLst>
                <a:ext uri="{FF2B5EF4-FFF2-40B4-BE49-F238E27FC236}">
                  <a16:creationId xmlns="" xmlns:a16="http://schemas.microsoft.com/office/drawing/2014/main" id="{11908675-1713-4B99-A83D-FA951B9671A8}"/>
                </a:ext>
              </a:extLst>
            </p:cNvPr>
            <p:cNvSpPr/>
            <p:nvPr/>
          </p:nvSpPr>
          <p:spPr>
            <a:xfrm>
              <a:off x="1105700" y="3511977"/>
              <a:ext cx="549364" cy="501606"/>
            </a:xfrm>
            <a:prstGeom prst="diamond">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2" name="Option 4">
            <a:extLst>
              <a:ext uri="{FF2B5EF4-FFF2-40B4-BE49-F238E27FC236}">
                <a16:creationId xmlns="" xmlns:a16="http://schemas.microsoft.com/office/drawing/2014/main" id="{D063C0FB-B533-4D35-8BA6-CA63BB5C4580}"/>
              </a:ext>
            </a:extLst>
          </p:cNvPr>
          <p:cNvGrpSpPr/>
          <p:nvPr/>
        </p:nvGrpSpPr>
        <p:grpSpPr>
          <a:xfrm>
            <a:off x="432000" y="5458307"/>
            <a:ext cx="10427932" cy="501606"/>
            <a:chOff x="1149242" y="5388734"/>
            <a:chExt cx="10427932" cy="501606"/>
          </a:xfrm>
        </p:grpSpPr>
        <p:sp>
          <p:nvSpPr>
            <p:cNvPr id="13" name="Option 4">
              <a:extLst>
                <a:ext uri="{FF2B5EF4-FFF2-40B4-BE49-F238E27FC236}">
                  <a16:creationId xmlns="" xmlns:a16="http://schemas.microsoft.com/office/drawing/2014/main" id="{D6CA170B-D1E8-4A76-879A-309BED1CDA0F}"/>
                </a:ext>
              </a:extLst>
            </p:cNvPr>
            <p:cNvSpPr txBox="1"/>
            <p:nvPr/>
          </p:nvSpPr>
          <p:spPr>
            <a:xfrm>
              <a:off x="1774806" y="5408705"/>
              <a:ext cx="9802368" cy="461665"/>
            </a:xfrm>
            <a:prstGeom prst="rect">
              <a:avLst/>
            </a:prstGeom>
            <a:noFill/>
          </p:spPr>
          <p:txBody>
            <a:bodyPr wrap="square" rtlCol="0">
              <a:spAutoFit/>
            </a:bodyPr>
            <a:lstStyle/>
            <a:p>
              <a:r>
                <a:rPr lang="en-AU" sz="2400" dirty="0"/>
                <a:t>A caretaker’s flat in a warehouse or office building.</a:t>
              </a:r>
            </a:p>
          </p:txBody>
        </p:sp>
        <p:sp>
          <p:nvSpPr>
            <p:cNvPr id="14" name="Button 4">
              <a:extLst>
                <a:ext uri="{FF2B5EF4-FFF2-40B4-BE49-F238E27FC236}">
                  <a16:creationId xmlns="" xmlns:a16="http://schemas.microsoft.com/office/drawing/2014/main" id="{FFC0A550-8AE1-4974-9956-005B4BD256AE}"/>
                </a:ext>
              </a:extLst>
            </p:cNvPr>
            <p:cNvSpPr/>
            <p:nvPr/>
          </p:nvSpPr>
          <p:spPr>
            <a:xfrm>
              <a:off x="1149242" y="5388734"/>
              <a:ext cx="549364" cy="501606"/>
            </a:xfrm>
            <a:prstGeom prst="diamond">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Response 1 Bubble">
            <a:extLst>
              <a:ext uri="{FF2B5EF4-FFF2-40B4-BE49-F238E27FC236}">
                <a16:creationId xmlns="" xmlns:a16="http://schemas.microsoft.com/office/drawing/2014/main" id="{4470B226-4F06-40D5-8B15-D4D3BB8A7ADC}"/>
              </a:ext>
            </a:extLst>
          </p:cNvPr>
          <p:cNvSpPr/>
          <p:nvPr/>
        </p:nvSpPr>
        <p:spPr>
          <a:xfrm>
            <a:off x="1367118" y="1916881"/>
            <a:ext cx="2343600" cy="604800"/>
          </a:xfrm>
          <a:prstGeom prst="wedgeRoundRectCallout">
            <a:avLst/>
          </a:prstGeom>
          <a:solidFill>
            <a:schemeClr val="accent2">
              <a:lumMod val="20000"/>
              <a:lumOff val="80000"/>
            </a:schemeClr>
          </a:solidFill>
          <a:ln w="635">
            <a:solidFill>
              <a:srgbClr val="002E5D"/>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sz="2400" b="1" dirty="0">
                <a:solidFill>
                  <a:schemeClr val="tx1"/>
                </a:solidFill>
              </a:rPr>
              <a:t>Class 3</a:t>
            </a:r>
          </a:p>
        </p:txBody>
      </p:sp>
      <p:sp>
        <p:nvSpPr>
          <p:cNvPr id="16" name="Response 2 Bubble">
            <a:extLst>
              <a:ext uri="{FF2B5EF4-FFF2-40B4-BE49-F238E27FC236}">
                <a16:creationId xmlns="" xmlns:a16="http://schemas.microsoft.com/office/drawing/2014/main" id="{037BE40A-DC8B-4131-A656-E09F452533A9}"/>
              </a:ext>
            </a:extLst>
          </p:cNvPr>
          <p:cNvSpPr/>
          <p:nvPr/>
        </p:nvSpPr>
        <p:spPr>
          <a:xfrm>
            <a:off x="3232764" y="2940834"/>
            <a:ext cx="2343600" cy="604800"/>
          </a:xfrm>
          <a:prstGeom prst="wedgeRoundRectCallout">
            <a:avLst/>
          </a:prstGeom>
          <a:solidFill>
            <a:schemeClr val="accent2">
              <a:lumMod val="20000"/>
              <a:lumOff val="80000"/>
            </a:schemeClr>
          </a:solidFill>
          <a:ln w="635">
            <a:solidFill>
              <a:srgbClr val="002E5D"/>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sz="2400" b="1" dirty="0">
                <a:solidFill>
                  <a:schemeClr val="tx1"/>
                </a:solidFill>
              </a:rPr>
              <a:t>Class 1b</a:t>
            </a:r>
          </a:p>
        </p:txBody>
      </p:sp>
      <p:sp>
        <p:nvSpPr>
          <p:cNvPr id="17" name="Response 3 Bubble">
            <a:extLst>
              <a:ext uri="{FF2B5EF4-FFF2-40B4-BE49-F238E27FC236}">
                <a16:creationId xmlns="" xmlns:a16="http://schemas.microsoft.com/office/drawing/2014/main" id="{AE8050A3-96AF-4DF6-B3F3-FCC6C6BED0A7}"/>
              </a:ext>
            </a:extLst>
          </p:cNvPr>
          <p:cNvSpPr/>
          <p:nvPr/>
        </p:nvSpPr>
        <p:spPr>
          <a:xfrm>
            <a:off x="5095146" y="3918928"/>
            <a:ext cx="2343600" cy="604800"/>
          </a:xfrm>
          <a:prstGeom prst="wedgeRoundRectCallout">
            <a:avLst/>
          </a:prstGeom>
          <a:solidFill>
            <a:schemeClr val="accent2">
              <a:lumMod val="20000"/>
              <a:lumOff val="80000"/>
            </a:schemeClr>
          </a:solidFill>
          <a:ln w="635">
            <a:solidFill>
              <a:srgbClr val="002E5D"/>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sz="2400" b="1" dirty="0">
                <a:solidFill>
                  <a:schemeClr val="tx1"/>
                </a:solidFill>
              </a:rPr>
              <a:t>Class 2</a:t>
            </a:r>
          </a:p>
        </p:txBody>
      </p:sp>
      <p:sp>
        <p:nvSpPr>
          <p:cNvPr id="18" name="Response 4 Bubble">
            <a:extLst>
              <a:ext uri="{FF2B5EF4-FFF2-40B4-BE49-F238E27FC236}">
                <a16:creationId xmlns="" xmlns:a16="http://schemas.microsoft.com/office/drawing/2014/main" id="{CE2AAE87-1365-48F1-97C2-CC399A7D4F30}"/>
              </a:ext>
            </a:extLst>
          </p:cNvPr>
          <p:cNvSpPr/>
          <p:nvPr/>
        </p:nvSpPr>
        <p:spPr>
          <a:xfrm>
            <a:off x="8235629" y="5296935"/>
            <a:ext cx="2925103" cy="1095752"/>
          </a:xfrm>
          <a:prstGeom prst="wedgeRoundRectCallout">
            <a:avLst>
              <a:gd name="adj1" fmla="val -59498"/>
              <a:gd name="adj2" fmla="val -11068"/>
              <a:gd name="adj3" fmla="val 16667"/>
            </a:avLst>
          </a:prstGeom>
          <a:solidFill>
            <a:schemeClr val="accent2">
              <a:lumMod val="20000"/>
              <a:lumOff val="80000"/>
            </a:schemeClr>
          </a:solidFill>
          <a:ln w="635">
            <a:solidFill>
              <a:srgbClr val="002E5D"/>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sz="2400" b="1" dirty="0">
                <a:solidFill>
                  <a:schemeClr val="tx1"/>
                </a:solidFill>
              </a:rPr>
              <a:t>Class 4 part of a building</a:t>
            </a:r>
          </a:p>
        </p:txBody>
      </p:sp>
      <p:pic>
        <p:nvPicPr>
          <p:cNvPr id="20" name="Logo" descr="Blue NCC logo, diagonal lines getting prgressivly thinner from the left bottom corner to the top right corner. ">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42560268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ume Three text">
            <a:extLst>
              <a:ext uri="{FF2B5EF4-FFF2-40B4-BE49-F238E27FC236}">
                <a16:creationId xmlns="" xmlns:a16="http://schemas.microsoft.com/office/drawing/2014/main" id="{3E7E21D5-AC9F-4628-98C5-0FAAAEABD8FF}"/>
              </a:ext>
            </a:extLst>
          </p:cNvPr>
          <p:cNvSpPr>
            <a:spLocks noGrp="1"/>
          </p:cNvSpPr>
          <p:nvPr>
            <p:ph type="body" sz="quarter" idx="10"/>
          </p:nvPr>
        </p:nvSpPr>
        <p:spPr>
          <a:xfrm>
            <a:off x="8429754" y="4320154"/>
            <a:ext cx="3308935" cy="1520303"/>
          </a:xfrm>
        </p:spPr>
        <p:txBody>
          <a:bodyPr>
            <a:noAutofit/>
          </a:bodyPr>
          <a:lstStyle/>
          <a:p>
            <a:pPr marL="0" indent="0">
              <a:buNone/>
            </a:pPr>
            <a:r>
              <a:rPr lang="en-AU" sz="2200" b="1" dirty="0">
                <a:solidFill>
                  <a:srgbClr val="009B77"/>
                </a:solidFill>
              </a:rPr>
              <a:t>Volume Three</a:t>
            </a:r>
            <a:r>
              <a:rPr lang="en-AU" sz="2200" dirty="0">
                <a:solidFill>
                  <a:srgbClr val="009B77"/>
                </a:solidFill>
              </a:rPr>
              <a:t> </a:t>
            </a:r>
            <a:r>
              <a:rPr lang="en-AU" sz="2200" dirty="0"/>
              <a:t>covers plumbing and drainage requirements for </a:t>
            </a:r>
            <a:r>
              <a:rPr lang="en-AU" sz="2200" b="1" dirty="0"/>
              <a:t>all</a:t>
            </a:r>
            <a:r>
              <a:rPr lang="en-AU" sz="2200" dirty="0"/>
              <a:t> building classifications.</a:t>
            </a:r>
          </a:p>
        </p:txBody>
      </p:sp>
      <p:sp>
        <p:nvSpPr>
          <p:cNvPr id="3" name="Screen title">
            <a:extLst>
              <a:ext uri="{FF2B5EF4-FFF2-40B4-BE49-F238E27FC236}">
                <a16:creationId xmlns="" xmlns:a16="http://schemas.microsoft.com/office/drawing/2014/main" id="{7F8A7A33-28D0-4F2A-8B6B-78C763DF2019}"/>
              </a:ext>
            </a:extLst>
          </p:cNvPr>
          <p:cNvSpPr>
            <a:spLocks noGrp="1"/>
          </p:cNvSpPr>
          <p:nvPr>
            <p:ph type="body" sz="quarter" idx="11"/>
          </p:nvPr>
        </p:nvSpPr>
        <p:spPr/>
        <p:txBody>
          <a:bodyPr/>
          <a:lstStyle/>
          <a:p>
            <a:r>
              <a:rPr lang="en-AU" dirty="0"/>
              <a:t>What about Volume Three?</a:t>
            </a:r>
          </a:p>
        </p:txBody>
      </p:sp>
      <p:sp>
        <p:nvSpPr>
          <p:cNvPr id="20" name="Volume One text">
            <a:extLst>
              <a:ext uri="{FF2B5EF4-FFF2-40B4-BE49-F238E27FC236}">
                <a16:creationId xmlns="" xmlns:a16="http://schemas.microsoft.com/office/drawing/2014/main" id="{1D8D86A5-0828-4F7D-9C44-88787E468DDF}"/>
              </a:ext>
            </a:extLst>
          </p:cNvPr>
          <p:cNvSpPr txBox="1">
            <a:spLocks/>
          </p:cNvSpPr>
          <p:nvPr/>
        </p:nvSpPr>
        <p:spPr>
          <a:xfrm>
            <a:off x="786440" y="4320154"/>
            <a:ext cx="2975806" cy="89954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200" b="1" dirty="0">
                <a:solidFill>
                  <a:srgbClr val="62B5E5"/>
                </a:solidFill>
              </a:rPr>
              <a:t>Volume One</a:t>
            </a:r>
            <a:r>
              <a:rPr lang="en-AU" sz="2200" dirty="0">
                <a:solidFill>
                  <a:srgbClr val="62B5E5"/>
                </a:solidFill>
              </a:rPr>
              <a:t> </a:t>
            </a:r>
            <a:r>
              <a:rPr lang="en-AU" sz="2200" dirty="0"/>
              <a:t>covers Class 2-9 buildings.</a:t>
            </a:r>
          </a:p>
        </p:txBody>
      </p:sp>
      <p:sp>
        <p:nvSpPr>
          <p:cNvPr id="19" name="Volume Two text">
            <a:extLst>
              <a:ext uri="{FF2B5EF4-FFF2-40B4-BE49-F238E27FC236}">
                <a16:creationId xmlns="" xmlns:a16="http://schemas.microsoft.com/office/drawing/2014/main" id="{21ABA140-45F1-44E4-8B6F-56E79EE04A45}"/>
              </a:ext>
            </a:extLst>
          </p:cNvPr>
          <p:cNvSpPr txBox="1">
            <a:spLocks/>
          </p:cNvSpPr>
          <p:nvPr/>
        </p:nvSpPr>
        <p:spPr>
          <a:xfrm>
            <a:off x="4608097" y="4320154"/>
            <a:ext cx="2975806" cy="100114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200" b="1" dirty="0">
                <a:solidFill>
                  <a:srgbClr val="E1523D"/>
                </a:solidFill>
              </a:rPr>
              <a:t>Volume Two</a:t>
            </a:r>
            <a:r>
              <a:rPr lang="en-AU" sz="2200" dirty="0">
                <a:solidFill>
                  <a:srgbClr val="E1523D"/>
                </a:solidFill>
              </a:rPr>
              <a:t> </a:t>
            </a:r>
            <a:r>
              <a:rPr lang="en-AU" sz="2200" dirty="0"/>
              <a:t>covers Class 1 and 10 </a:t>
            </a:r>
            <a:br>
              <a:rPr lang="en-AU" sz="2200" dirty="0"/>
            </a:br>
            <a:r>
              <a:rPr lang="en-AU" sz="2200" dirty="0"/>
              <a:t>buildings.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3698" y="2070164"/>
            <a:ext cx="1801368" cy="18013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5316" y="2070164"/>
            <a:ext cx="1801368" cy="180136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4425" y="2070164"/>
            <a:ext cx="1801368" cy="1801368"/>
          </a:xfrm>
          <a:prstGeom prst="rect">
            <a:avLst/>
          </a:prstGeom>
        </p:spPr>
      </p:pic>
      <p:pic>
        <p:nvPicPr>
          <p:cNvPr id="10" name="Logo" descr="Blue NCC logo, diagonal lines getting prgressivly thinner from the left bottom corner to the top right corner. ">
            <a:extLst>
              <a:ext uri="{FF2B5EF4-FFF2-40B4-BE49-F238E27FC236}">
                <a16:creationId xmlns="" xmlns:a16="http://schemas.microsoft.com/office/drawing/2014/main" id="{2B5E5CB9-ACE2-44C9-A0CA-6C27F714DC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1501845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rst layer textbox">
            <a:extLst>
              <a:ext uri="{FF2B5EF4-FFF2-40B4-BE49-F238E27FC236}">
                <a16:creationId xmlns="" xmlns:a16="http://schemas.microsoft.com/office/drawing/2014/main" id="{127E0ACD-E6EF-40DE-8746-7AB944D56425}"/>
              </a:ext>
            </a:extLst>
          </p:cNvPr>
          <p:cNvSpPr>
            <a:spLocks noGrp="1"/>
          </p:cNvSpPr>
          <p:nvPr>
            <p:ph type="body" sz="quarter" idx="10"/>
          </p:nvPr>
        </p:nvSpPr>
        <p:spPr>
          <a:xfrm>
            <a:off x="334963" y="2006600"/>
            <a:ext cx="5008105" cy="3552952"/>
          </a:xfrm>
        </p:spPr>
        <p:txBody>
          <a:bodyPr/>
          <a:lstStyle/>
          <a:p>
            <a:pPr marL="285750" indent="-285750">
              <a:spcBef>
                <a:spcPts val="200"/>
              </a:spcBef>
              <a:spcAft>
                <a:spcPts val="200"/>
              </a:spcAft>
              <a:buFont typeface="Arial" panose="020B0604020202020204" pitchFamily="34" charset="0"/>
              <a:buChar char="•"/>
            </a:pPr>
            <a:r>
              <a:rPr lang="en-AU" dirty="0"/>
              <a:t>Each part must be classified separately.</a:t>
            </a:r>
          </a:p>
          <a:p>
            <a:pPr marL="285750" indent="-285750">
              <a:spcBef>
                <a:spcPts val="200"/>
              </a:spcBef>
              <a:spcAft>
                <a:spcPts val="200"/>
              </a:spcAft>
              <a:buFont typeface="Arial" panose="020B0604020202020204" pitchFamily="34" charset="0"/>
              <a:buChar char="•"/>
            </a:pPr>
            <a:r>
              <a:rPr lang="en-AU" dirty="0"/>
              <a:t>The relevant Performance Requirements must be applied to each part.</a:t>
            </a:r>
          </a:p>
          <a:p>
            <a:pPr marL="285750" indent="-285750">
              <a:spcBef>
                <a:spcPts val="200"/>
              </a:spcBef>
              <a:spcAft>
                <a:spcPts val="200"/>
              </a:spcAft>
              <a:buFont typeface="Arial" panose="020B0604020202020204" pitchFamily="34" charset="0"/>
              <a:buChar char="•"/>
            </a:pPr>
            <a:r>
              <a:rPr lang="en-AU" dirty="0"/>
              <a:t>Refer to </a:t>
            </a:r>
            <a:r>
              <a:rPr lang="en-AU" dirty="0" smtClean="0"/>
              <a:t>clause A6G12 </a:t>
            </a:r>
            <a:r>
              <a:rPr lang="en-AU" dirty="0"/>
              <a:t>Multiple classifications</a:t>
            </a:r>
          </a:p>
          <a:p>
            <a:endParaRPr lang="en-AU" dirty="0"/>
          </a:p>
        </p:txBody>
      </p:sp>
      <p:sp>
        <p:nvSpPr>
          <p:cNvPr id="3" name="Screen title">
            <a:extLst>
              <a:ext uri="{FF2B5EF4-FFF2-40B4-BE49-F238E27FC236}">
                <a16:creationId xmlns="" xmlns:a16="http://schemas.microsoft.com/office/drawing/2014/main" id="{7B6E03B8-78FF-4C40-9565-105F28D4473B}"/>
              </a:ext>
            </a:extLst>
          </p:cNvPr>
          <p:cNvSpPr>
            <a:spLocks noGrp="1"/>
          </p:cNvSpPr>
          <p:nvPr>
            <p:ph type="body" sz="quarter" idx="11"/>
          </p:nvPr>
        </p:nvSpPr>
        <p:spPr/>
        <p:txBody>
          <a:bodyPr/>
          <a:lstStyle/>
          <a:p>
            <a:r>
              <a:rPr lang="en-AU" dirty="0"/>
              <a:t>Mixed use buildings</a:t>
            </a:r>
          </a:p>
        </p:txBody>
      </p:sp>
      <p:grpSp>
        <p:nvGrpSpPr>
          <p:cNvPr id="4" name="First layer" descr="Image of a mixed use building with green arrows highlighting three areas with different purposes. These are the Apartments (Class 2), some shops (Class 6) and a carpark (Class 7a)">
            <a:extLst>
              <a:ext uri="{FF2B5EF4-FFF2-40B4-BE49-F238E27FC236}">
                <a16:creationId xmlns="" xmlns:a16="http://schemas.microsoft.com/office/drawing/2014/main" id="{68AD262A-5270-43A3-A8D3-CBCC5579DE7C}"/>
              </a:ext>
            </a:extLst>
          </p:cNvPr>
          <p:cNvGrpSpPr/>
          <p:nvPr/>
        </p:nvGrpSpPr>
        <p:grpSpPr>
          <a:xfrm>
            <a:off x="4007104" y="2348732"/>
            <a:ext cx="8677910" cy="3799379"/>
            <a:chOff x="-8476102" y="329184"/>
            <a:chExt cx="11477157" cy="4582388"/>
          </a:xfrm>
        </p:grpSpPr>
        <p:pic>
          <p:nvPicPr>
            <p:cNvPr id="5" name="First layer building image" descr="Image of a mixed use building. The building has 7 storeys. On the ground floor, there are several shops and a carpark area. The other floors contain apartments.">
              <a:extLst>
                <a:ext uri="{FF2B5EF4-FFF2-40B4-BE49-F238E27FC236}">
                  <a16:creationId xmlns="" xmlns:a16="http://schemas.microsoft.com/office/drawing/2014/main" id="{7942A386-BC9A-4E75-BBF2-E425C4EA1B6F}"/>
                </a:ext>
              </a:extLst>
            </p:cNvPr>
            <p:cNvPicPr>
              <a:picLocks noChangeAspect="1"/>
            </p:cNvPicPr>
            <p:nvPr/>
          </p:nvPicPr>
          <p:blipFill>
            <a:blip r:embed="rId4" cstate="print"/>
            <a:stretch>
              <a:fillRect/>
            </a:stretch>
          </p:blipFill>
          <p:spPr>
            <a:xfrm>
              <a:off x="-5588632" y="329184"/>
              <a:ext cx="5032296" cy="4582388"/>
            </a:xfrm>
            <a:prstGeom prst="rect">
              <a:avLst/>
            </a:prstGeom>
          </p:spPr>
        </p:pic>
        <p:grpSp>
          <p:nvGrpSpPr>
            <p:cNvPr id="6" name="Group 5">
              <a:extLst>
                <a:ext uri="{FF2B5EF4-FFF2-40B4-BE49-F238E27FC236}">
                  <a16:creationId xmlns="" xmlns:a16="http://schemas.microsoft.com/office/drawing/2014/main" id="{CEAF8FFA-AB93-4388-8651-A1DEB7D46602}"/>
                </a:ext>
              </a:extLst>
            </p:cNvPr>
            <p:cNvGrpSpPr/>
            <p:nvPr/>
          </p:nvGrpSpPr>
          <p:grpSpPr>
            <a:xfrm>
              <a:off x="-8476102" y="1177289"/>
              <a:ext cx="11477157" cy="3600177"/>
              <a:chOff x="-7269094" y="1177289"/>
              <a:chExt cx="11477157" cy="3600177"/>
            </a:xfrm>
          </p:grpSpPr>
          <p:sp>
            <p:nvSpPr>
              <p:cNvPr id="7" name="Right Arrow 7" title="Green arrow pointing to Class 2">
                <a:extLst>
                  <a:ext uri="{FF2B5EF4-FFF2-40B4-BE49-F238E27FC236}">
                    <a16:creationId xmlns="" xmlns:a16="http://schemas.microsoft.com/office/drawing/2014/main" id="{0D4525CD-C677-4282-A127-D0F5842298E0}"/>
                  </a:ext>
                </a:extLst>
              </p:cNvPr>
              <p:cNvSpPr/>
              <p:nvPr/>
            </p:nvSpPr>
            <p:spPr>
              <a:xfrm rot="10800000">
                <a:off x="-31817" y="1400050"/>
                <a:ext cx="1260930" cy="437776"/>
              </a:xfrm>
              <a:prstGeom prst="rightArrow">
                <a:avLst/>
              </a:prstGeom>
              <a:solidFill>
                <a:srgbClr val="92D050"/>
              </a:solidFill>
              <a:ln w="9525" cap="flat" cmpd="sng" algn="ctr">
                <a:solidFill>
                  <a:schemeClr val="tx1"/>
                </a:solidFill>
                <a:prstDash val="solid"/>
              </a:ln>
              <a:effectLst>
                <a:glow rad="70000">
                  <a:srgbClr val="4F81BD">
                    <a:tint val="30000"/>
                    <a:shade val="95000"/>
                    <a:satMod val="300000"/>
                    <a:alpha val="5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a:endParaRPr>
              </a:p>
            </p:txBody>
          </p:sp>
          <p:sp>
            <p:nvSpPr>
              <p:cNvPr id="8" name="Right Arrow 8" title="Green arrow pointing to Class 6">
                <a:extLst>
                  <a:ext uri="{FF2B5EF4-FFF2-40B4-BE49-F238E27FC236}">
                    <a16:creationId xmlns="" xmlns:a16="http://schemas.microsoft.com/office/drawing/2014/main" id="{2E90F856-8213-4AB6-9705-DA6FF8AC916A}"/>
                  </a:ext>
                </a:extLst>
              </p:cNvPr>
              <p:cNvSpPr/>
              <p:nvPr/>
            </p:nvSpPr>
            <p:spPr>
              <a:xfrm>
                <a:off x="-5502186" y="3937970"/>
                <a:ext cx="1652151" cy="401221"/>
              </a:xfrm>
              <a:prstGeom prst="rightArrow">
                <a:avLst/>
              </a:prstGeom>
              <a:solidFill>
                <a:srgbClr val="92D050"/>
              </a:solidFill>
              <a:ln w="9525" cap="flat" cmpd="sng" algn="ctr">
                <a:solidFill>
                  <a:schemeClr val="tx1"/>
                </a:solidFill>
                <a:prstDash val="solid"/>
              </a:ln>
              <a:effectLst>
                <a:glow rad="70000">
                  <a:srgbClr val="4F81BD">
                    <a:tint val="30000"/>
                    <a:shade val="95000"/>
                    <a:satMod val="300000"/>
                    <a:alpha val="5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a:endParaRPr>
              </a:p>
            </p:txBody>
          </p:sp>
          <p:sp>
            <p:nvSpPr>
              <p:cNvPr id="9" name="Apartments (Class 2)">
                <a:extLst>
                  <a:ext uri="{FF2B5EF4-FFF2-40B4-BE49-F238E27FC236}">
                    <a16:creationId xmlns="" xmlns:a16="http://schemas.microsoft.com/office/drawing/2014/main" id="{19126DDF-B645-4D3E-BCFC-909D63A02B45}"/>
                  </a:ext>
                </a:extLst>
              </p:cNvPr>
              <p:cNvSpPr/>
              <p:nvPr/>
            </p:nvSpPr>
            <p:spPr>
              <a:xfrm>
                <a:off x="1279503" y="1177289"/>
                <a:ext cx="2312122" cy="853773"/>
              </a:xfrm>
              <a:prstGeom prst="rect">
                <a:avLst/>
              </a:prstGeom>
              <a:noFill/>
            </p:spPr>
            <p:txBody>
              <a:bodyPr wrap="square" lIns="91440" tIns="45720" rIns="91440" bIns="45720">
                <a:spAutoFit/>
              </a:bodyPr>
              <a:lstStyle/>
              <a:p>
                <a:pPr fontAlgn="auto">
                  <a:spcBef>
                    <a:spcPts val="0"/>
                  </a:spcBef>
                  <a:spcAft>
                    <a:spcPts val="0"/>
                  </a:spcAft>
                </a:pPr>
                <a:r>
                  <a:rPr lang="en-US" sz="2000" dirty="0">
                    <a:latin typeface="+mj-lt"/>
                  </a:rPr>
                  <a:t>Apartments</a:t>
                </a:r>
              </a:p>
              <a:p>
                <a:r>
                  <a:rPr lang="en-US" sz="2000" dirty="0">
                    <a:latin typeface="+mj-lt"/>
                  </a:rPr>
                  <a:t>(Class 2)</a:t>
                </a:r>
              </a:p>
            </p:txBody>
          </p:sp>
          <p:sp>
            <p:nvSpPr>
              <p:cNvPr id="10" name="Right Arrow 11" title="Green arrow pointing to Class 7a">
                <a:extLst>
                  <a:ext uri="{FF2B5EF4-FFF2-40B4-BE49-F238E27FC236}">
                    <a16:creationId xmlns="" xmlns:a16="http://schemas.microsoft.com/office/drawing/2014/main" id="{36086D15-5FCE-4229-97CC-170D08727299}"/>
                  </a:ext>
                </a:extLst>
              </p:cNvPr>
              <p:cNvSpPr/>
              <p:nvPr/>
            </p:nvSpPr>
            <p:spPr>
              <a:xfrm rot="10800000">
                <a:off x="213877" y="4178842"/>
                <a:ext cx="1040792" cy="414981"/>
              </a:xfrm>
              <a:prstGeom prst="rightArrow">
                <a:avLst/>
              </a:prstGeom>
              <a:solidFill>
                <a:srgbClr val="92D050"/>
              </a:solidFill>
              <a:ln w="9525" cap="flat" cmpd="sng" algn="ctr">
                <a:solidFill>
                  <a:schemeClr val="tx1"/>
                </a:solidFill>
                <a:prstDash val="solid"/>
              </a:ln>
              <a:effectLst>
                <a:glow rad="70000">
                  <a:srgbClr val="4F81BD">
                    <a:tint val="30000"/>
                    <a:shade val="95000"/>
                    <a:satMod val="300000"/>
                    <a:alpha val="5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a:endParaRPr>
              </a:p>
            </p:txBody>
          </p:sp>
          <p:sp>
            <p:nvSpPr>
              <p:cNvPr id="11" name="Shops (Class 6)">
                <a:extLst>
                  <a:ext uri="{FF2B5EF4-FFF2-40B4-BE49-F238E27FC236}">
                    <a16:creationId xmlns="" xmlns:a16="http://schemas.microsoft.com/office/drawing/2014/main" id="{E580FE19-16F2-47C3-826A-76ED8B897259}"/>
                  </a:ext>
                </a:extLst>
              </p:cNvPr>
              <p:cNvSpPr/>
              <p:nvPr/>
            </p:nvSpPr>
            <p:spPr>
              <a:xfrm>
                <a:off x="-7269094" y="3640928"/>
                <a:ext cx="1766908" cy="853773"/>
              </a:xfrm>
              <a:prstGeom prst="rect">
                <a:avLst/>
              </a:prstGeom>
              <a:noFill/>
            </p:spPr>
            <p:txBody>
              <a:bodyPr wrap="square" lIns="91440" tIns="45720" rIns="91440" bIns="45720">
                <a:spAutoFit/>
              </a:bodyPr>
              <a:lstStyle/>
              <a:p>
                <a:pPr algn="r"/>
                <a:r>
                  <a:rPr lang="en-US" sz="2000" dirty="0"/>
                  <a:t>Shops</a:t>
                </a:r>
                <a:endParaRPr lang="en-US" sz="2000" dirty="0">
                  <a:ln w="12700">
                    <a:solidFill>
                      <a:srgbClr val="1F497D">
                        <a:satMod val="155000"/>
                      </a:srgbClr>
                    </a:solidFill>
                    <a:prstDash val="solid"/>
                  </a:ln>
                  <a:effectLst>
                    <a:outerShdw blurRad="41275" dist="20320" dir="1800000" algn="tl" rotWithShape="0">
                      <a:srgbClr val="000000">
                        <a:alpha val="40000"/>
                      </a:srgbClr>
                    </a:outerShdw>
                  </a:effectLst>
                </a:endParaRPr>
              </a:p>
              <a:p>
                <a:pPr algn="r" fontAlgn="auto">
                  <a:spcBef>
                    <a:spcPts val="0"/>
                  </a:spcBef>
                  <a:spcAft>
                    <a:spcPts val="0"/>
                  </a:spcAft>
                </a:pPr>
                <a:r>
                  <a:rPr lang="en-US" sz="2000" dirty="0"/>
                  <a:t>(Class 6)</a:t>
                </a:r>
              </a:p>
            </p:txBody>
          </p:sp>
          <p:sp>
            <p:nvSpPr>
              <p:cNvPr id="12" name="Carpark (Class 7a)">
                <a:extLst>
                  <a:ext uri="{FF2B5EF4-FFF2-40B4-BE49-F238E27FC236}">
                    <a16:creationId xmlns="" xmlns:a16="http://schemas.microsoft.com/office/drawing/2014/main" id="{5B674222-A1FE-495F-B959-C574D100DBBE}"/>
                  </a:ext>
                </a:extLst>
              </p:cNvPr>
              <p:cNvSpPr/>
              <p:nvPr/>
            </p:nvSpPr>
            <p:spPr>
              <a:xfrm>
                <a:off x="1304698" y="3923693"/>
                <a:ext cx="2903365" cy="853773"/>
              </a:xfrm>
              <a:prstGeom prst="rect">
                <a:avLst/>
              </a:prstGeom>
              <a:noFill/>
            </p:spPr>
            <p:txBody>
              <a:bodyPr wrap="square" lIns="91440" tIns="45720" rIns="91440" bIns="45720">
                <a:spAutoFit/>
              </a:bodyPr>
              <a:lstStyle/>
              <a:p>
                <a:r>
                  <a:rPr lang="en-US" sz="2000" dirty="0"/>
                  <a:t>Carpark</a:t>
                </a:r>
              </a:p>
              <a:p>
                <a:pPr fontAlgn="auto">
                  <a:spcBef>
                    <a:spcPts val="0"/>
                  </a:spcBef>
                  <a:spcAft>
                    <a:spcPts val="0"/>
                  </a:spcAft>
                </a:pPr>
                <a:r>
                  <a:rPr lang="en-US" sz="2000" dirty="0"/>
                  <a:t>(Class 7a)</a:t>
                </a:r>
              </a:p>
            </p:txBody>
          </p:sp>
        </p:grpSp>
      </p:grpSp>
      <p:grpSp>
        <p:nvGrpSpPr>
          <p:cNvPr id="13" name="Second layer" descr="Image of part of the inside of an empty warehouse style building. It has a roller door to the outside, and an office space with an open door in the corner. There is another small room with a closed door, and a set of stairs leading to the space above the office area.">
            <a:extLst>
              <a:ext uri="{FF2B5EF4-FFF2-40B4-BE49-F238E27FC236}">
                <a16:creationId xmlns="" xmlns:a16="http://schemas.microsoft.com/office/drawing/2014/main" id="{C3AA2675-6A74-4E7D-8157-8526C094A28D}"/>
              </a:ext>
            </a:extLst>
          </p:cNvPr>
          <p:cNvGrpSpPr/>
          <p:nvPr/>
        </p:nvGrpSpPr>
        <p:grpSpPr>
          <a:xfrm>
            <a:off x="249913" y="1842849"/>
            <a:ext cx="11607125" cy="4894127"/>
            <a:chOff x="351353" y="2558946"/>
            <a:chExt cx="11462400" cy="3987245"/>
          </a:xfrm>
        </p:grpSpPr>
        <p:sp>
          <p:nvSpPr>
            <p:cNvPr id="14" name="Background 2nd layer">
              <a:extLst>
                <a:ext uri="{FF2B5EF4-FFF2-40B4-BE49-F238E27FC236}">
                  <a16:creationId xmlns="" xmlns:a16="http://schemas.microsoft.com/office/drawing/2014/main" id="{6805E445-4332-42F9-A216-73404B56E098}"/>
                </a:ext>
              </a:extLst>
            </p:cNvPr>
            <p:cNvSpPr/>
            <p:nvPr/>
          </p:nvSpPr>
          <p:spPr>
            <a:xfrm>
              <a:off x="351353" y="2558946"/>
              <a:ext cx="11462400" cy="3987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Image 2nd layer" title="Inside a warehouse showing an office">
              <a:extLst>
                <a:ext uri="{FF2B5EF4-FFF2-40B4-BE49-F238E27FC236}">
                  <a16:creationId xmlns="" xmlns:a16="http://schemas.microsoft.com/office/drawing/2014/main" id="{E2305D0F-D431-4F13-BA23-1AE13C00B91C}"/>
                </a:ext>
              </a:extLst>
            </p:cNvPr>
            <p:cNvPicPr>
              <a:picLocks noChangeAspect="1"/>
            </p:cNvPicPr>
            <p:nvPr/>
          </p:nvPicPr>
          <p:blipFill>
            <a:blip r:embed="rId5"/>
            <a:stretch>
              <a:fillRect/>
            </a:stretch>
          </p:blipFill>
          <p:spPr>
            <a:xfrm>
              <a:off x="7405468" y="3003030"/>
              <a:ext cx="4059045" cy="3044285"/>
            </a:xfrm>
            <a:prstGeom prst="rect">
              <a:avLst/>
            </a:prstGeom>
          </p:spPr>
        </p:pic>
        <p:sp>
          <p:nvSpPr>
            <p:cNvPr id="16" name="Text 2nd layer">
              <a:extLst>
                <a:ext uri="{FF2B5EF4-FFF2-40B4-BE49-F238E27FC236}">
                  <a16:creationId xmlns="" xmlns:a16="http://schemas.microsoft.com/office/drawing/2014/main" id="{B75E9038-948E-4041-95B4-28DBAA235AFC}"/>
                </a:ext>
              </a:extLst>
            </p:cNvPr>
            <p:cNvSpPr txBox="1"/>
            <p:nvPr/>
          </p:nvSpPr>
          <p:spPr>
            <a:xfrm>
              <a:off x="438265" y="2685427"/>
              <a:ext cx="6751146" cy="3802975"/>
            </a:xfrm>
            <a:prstGeom prst="rect">
              <a:avLst/>
            </a:prstGeom>
            <a:noFill/>
          </p:spPr>
          <p:txBody>
            <a:bodyPr wrap="square" rtlCol="0">
              <a:spAutoFit/>
            </a:bodyPr>
            <a:lstStyle/>
            <a:p>
              <a:pPr>
                <a:spcBef>
                  <a:spcPts val="400"/>
                </a:spcBef>
                <a:spcAft>
                  <a:spcPts val="400"/>
                </a:spcAft>
              </a:pPr>
              <a:r>
                <a:rPr lang="en-AU" sz="2400" dirty="0"/>
                <a:t>The 10% rule </a:t>
              </a:r>
              <a:r>
                <a:rPr lang="en-AU" sz="2400" b="1" dirty="0"/>
                <a:t>generally</a:t>
              </a:r>
              <a:r>
                <a:rPr lang="en-AU" sz="2400" dirty="0"/>
                <a:t> applies:</a:t>
              </a:r>
            </a:p>
            <a:p>
              <a:pPr marL="285750" indent="-285750">
                <a:spcBef>
                  <a:spcPts val="400"/>
                </a:spcBef>
                <a:spcAft>
                  <a:spcPts val="400"/>
                </a:spcAft>
                <a:buFont typeface="Arial" panose="020B0604020202020204" pitchFamily="34" charset="0"/>
                <a:buChar char="•"/>
              </a:pPr>
              <a:r>
                <a:rPr lang="en-AU" sz="2400" dirty="0"/>
                <a:t>&lt;10% of floor area of a storey means the primary classification applies to the whole building.</a:t>
              </a:r>
            </a:p>
            <a:p>
              <a:pPr marL="285750" indent="-285750">
                <a:spcBef>
                  <a:spcPts val="400"/>
                </a:spcBef>
                <a:spcAft>
                  <a:spcPts val="400"/>
                </a:spcAft>
                <a:buFont typeface="Arial" panose="020B0604020202020204" pitchFamily="34" charset="0"/>
                <a:buChar char="•"/>
              </a:pPr>
              <a:r>
                <a:rPr lang="en-AU" sz="2400" dirty="0"/>
                <a:t>Doesn’t apply to some spaces where safety and amenity considerations are paramount, such as:</a:t>
              </a:r>
            </a:p>
            <a:p>
              <a:pPr marL="742950" lvl="1" indent="-285750">
                <a:spcBef>
                  <a:spcPts val="400"/>
                </a:spcBef>
                <a:spcAft>
                  <a:spcPts val="400"/>
                </a:spcAft>
                <a:buFont typeface="Arial" panose="020B0604020202020204" pitchFamily="34" charset="0"/>
                <a:buChar char="•"/>
              </a:pPr>
              <a:r>
                <a:rPr lang="en-AU" sz="2400" dirty="0"/>
                <a:t>Laboratories.</a:t>
              </a:r>
            </a:p>
            <a:p>
              <a:pPr marL="742950" lvl="1" indent="-285750">
                <a:spcBef>
                  <a:spcPts val="400"/>
                </a:spcBef>
                <a:spcAft>
                  <a:spcPts val="400"/>
                </a:spcAft>
                <a:buFont typeface="Arial" panose="020B0604020202020204" pitchFamily="34" charset="0"/>
                <a:buChar char="•"/>
              </a:pPr>
              <a:r>
                <a:rPr lang="en-AU" sz="2400" dirty="0"/>
                <a:t>Sole occupancy units in Class 2, 3 or 4 buildings</a:t>
              </a:r>
              <a:r>
                <a:rPr lang="en-AU" sz="2400" dirty="0" smtClean="0"/>
                <a:t>.</a:t>
              </a:r>
            </a:p>
            <a:p>
              <a:pPr marL="742950" lvl="1" indent="-285750">
                <a:spcBef>
                  <a:spcPts val="400"/>
                </a:spcBef>
                <a:spcAft>
                  <a:spcPts val="400"/>
                </a:spcAft>
                <a:buFont typeface="Arial" panose="020B0604020202020204" pitchFamily="34" charset="0"/>
                <a:buChar char="•"/>
              </a:pPr>
              <a:r>
                <a:rPr lang="en-AU" sz="2400" dirty="0" smtClean="0"/>
                <a:t>Class 9b early childhood centre.</a:t>
              </a:r>
              <a:endParaRPr lang="en-AU" sz="2400" dirty="0"/>
            </a:p>
          </p:txBody>
        </p:sp>
      </p:grpSp>
      <p:pic>
        <p:nvPicPr>
          <p:cNvPr id="18" name="Logo" descr="Blue NCC logo, diagonal lines getting prgressivly thinner from the left bottom corner to the top right corner. ">
            <a:extLst>
              <a:ext uri="{FF2B5EF4-FFF2-40B4-BE49-F238E27FC236}">
                <a16:creationId xmlns="" xmlns:a16="http://schemas.microsoft.com/office/drawing/2014/main" id="{2B5E5CB9-ACE2-44C9-A0CA-6C27F714DC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230658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F0497433-6D2F-4BB6-87A9-04A95A89FB4A}"/>
              </a:ext>
            </a:extLst>
          </p:cNvPr>
          <p:cNvSpPr>
            <a:spLocks noGrp="1"/>
          </p:cNvSpPr>
          <p:nvPr>
            <p:ph type="body" sz="quarter" idx="11"/>
          </p:nvPr>
        </p:nvSpPr>
        <p:spPr/>
        <p:txBody>
          <a:bodyPr/>
          <a:lstStyle/>
          <a:p>
            <a:r>
              <a:rPr lang="en-AU" dirty="0"/>
              <a:t>What about…</a:t>
            </a:r>
          </a:p>
        </p:txBody>
      </p:sp>
      <p:sp>
        <p:nvSpPr>
          <p:cNvPr id="3" name="Top left block">
            <a:extLst>
              <a:ext uri="{FF2B5EF4-FFF2-40B4-BE49-F238E27FC236}">
                <a16:creationId xmlns="" xmlns:a16="http://schemas.microsoft.com/office/drawing/2014/main" id="{F2DF56C8-34EB-4F5D-AB6D-96DC3B6DFDE8}"/>
              </a:ext>
            </a:extLst>
          </p:cNvPr>
          <p:cNvSpPr>
            <a:spLocks noGrp="1"/>
          </p:cNvSpPr>
          <p:nvPr>
            <p:ph type="body" sz="quarter" idx="12"/>
          </p:nvPr>
        </p:nvSpPr>
        <p:spPr/>
        <p:txBody>
          <a:bodyPr/>
          <a:lstStyle/>
          <a:p>
            <a:pPr marL="230400" indent="0"/>
            <a:r>
              <a:rPr lang="en-AU" sz="2800" dirty="0"/>
              <a:t>A shopping centre with shops on the ground floor and 2 floors of car parking above?</a:t>
            </a:r>
          </a:p>
        </p:txBody>
      </p:sp>
      <p:sp>
        <p:nvSpPr>
          <p:cNvPr id="4" name="Top right block">
            <a:extLst>
              <a:ext uri="{FF2B5EF4-FFF2-40B4-BE49-F238E27FC236}">
                <a16:creationId xmlns="" xmlns:a16="http://schemas.microsoft.com/office/drawing/2014/main" id="{A0A20377-B601-4E88-9AA3-B33679686FFD}"/>
              </a:ext>
            </a:extLst>
          </p:cNvPr>
          <p:cNvSpPr>
            <a:spLocks noGrp="1"/>
          </p:cNvSpPr>
          <p:nvPr>
            <p:ph type="body" sz="quarter" idx="13"/>
          </p:nvPr>
        </p:nvSpPr>
        <p:spPr/>
        <p:txBody>
          <a:bodyPr/>
          <a:lstStyle/>
          <a:p>
            <a:pPr indent="0"/>
            <a:r>
              <a:rPr lang="en-AU" sz="2800" dirty="0"/>
              <a:t>A hospital with a child care centre?</a:t>
            </a:r>
          </a:p>
        </p:txBody>
      </p:sp>
      <p:sp>
        <p:nvSpPr>
          <p:cNvPr id="5" name="Bottom left block">
            <a:extLst>
              <a:ext uri="{FF2B5EF4-FFF2-40B4-BE49-F238E27FC236}">
                <a16:creationId xmlns="" xmlns:a16="http://schemas.microsoft.com/office/drawing/2014/main" id="{2FB4EC9F-18E4-4CA8-AF29-FD1E20BB80F6}"/>
              </a:ext>
            </a:extLst>
          </p:cNvPr>
          <p:cNvSpPr>
            <a:spLocks noGrp="1"/>
          </p:cNvSpPr>
          <p:nvPr>
            <p:ph type="body" sz="quarter" idx="14"/>
          </p:nvPr>
        </p:nvSpPr>
        <p:spPr/>
        <p:txBody>
          <a:bodyPr/>
          <a:lstStyle/>
          <a:p>
            <a:pPr indent="0"/>
            <a:r>
              <a:rPr lang="en-AU" sz="2800" dirty="0"/>
              <a:t>A church with an attached priest’s residence?</a:t>
            </a:r>
          </a:p>
        </p:txBody>
      </p:sp>
      <p:sp>
        <p:nvSpPr>
          <p:cNvPr id="6" name="Bottom right block">
            <a:extLst>
              <a:ext uri="{FF2B5EF4-FFF2-40B4-BE49-F238E27FC236}">
                <a16:creationId xmlns="" xmlns:a16="http://schemas.microsoft.com/office/drawing/2014/main" id="{C80176BD-FDF3-4800-BCC2-4C0128305F4D}"/>
              </a:ext>
            </a:extLst>
          </p:cNvPr>
          <p:cNvSpPr>
            <a:spLocks noGrp="1"/>
          </p:cNvSpPr>
          <p:nvPr>
            <p:ph type="body" sz="quarter" idx="15"/>
          </p:nvPr>
        </p:nvSpPr>
        <p:spPr/>
        <p:txBody>
          <a:bodyPr/>
          <a:lstStyle/>
          <a:p>
            <a:pPr indent="0"/>
            <a:r>
              <a:rPr lang="en-AU" sz="2800" dirty="0"/>
              <a:t>A boiler room or machinery room in the basement carpark of an office building?</a:t>
            </a:r>
          </a:p>
        </p:txBody>
      </p:sp>
      <p:pic>
        <p:nvPicPr>
          <p:cNvPr id="8" name="Logo" descr="Blue NCC logo, diagonal lines getting prgressivly thinner from the left bottom corner to the top right corner. ">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1388331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7343C5B9-0206-4225-ADB5-54F00901AEAD}"/>
              </a:ext>
            </a:extLst>
          </p:cNvPr>
          <p:cNvSpPr>
            <a:spLocks noGrp="1"/>
          </p:cNvSpPr>
          <p:nvPr>
            <p:ph type="body" sz="quarter" idx="11"/>
          </p:nvPr>
        </p:nvSpPr>
        <p:spPr/>
        <p:txBody>
          <a:bodyPr>
            <a:normAutofit fontScale="92500" lnSpcReduction="10000"/>
          </a:bodyPr>
          <a:lstStyle/>
          <a:p>
            <a:r>
              <a:rPr lang="en-AU" dirty="0"/>
              <a:t>Can a whole building have multiple classifications?</a:t>
            </a:r>
          </a:p>
        </p:txBody>
      </p:sp>
      <p:sp>
        <p:nvSpPr>
          <p:cNvPr id="3" name="Righthand block">
            <a:extLst>
              <a:ext uri="{FF2B5EF4-FFF2-40B4-BE49-F238E27FC236}">
                <a16:creationId xmlns="" xmlns:a16="http://schemas.microsoft.com/office/drawing/2014/main" id="{2DE5949F-7F0E-41DB-9A82-3BAF82CD6EF0}"/>
              </a:ext>
            </a:extLst>
          </p:cNvPr>
          <p:cNvSpPr>
            <a:spLocks noGrp="1"/>
          </p:cNvSpPr>
          <p:nvPr>
            <p:ph type="body" sz="quarter" idx="10"/>
          </p:nvPr>
        </p:nvSpPr>
        <p:spPr/>
        <p:txBody>
          <a:bodyPr/>
          <a:lstStyle/>
          <a:p>
            <a:pPr marL="0" indent="0">
              <a:spcBef>
                <a:spcPts val="200"/>
              </a:spcBef>
              <a:spcAft>
                <a:spcPts val="200"/>
              </a:spcAft>
              <a:buNone/>
            </a:pPr>
            <a:r>
              <a:rPr lang="en-AU" dirty="0"/>
              <a:t>Must be designed to meet:</a:t>
            </a:r>
          </a:p>
          <a:p>
            <a:pPr marL="571500" indent="-571500"/>
            <a:r>
              <a:rPr lang="en-AU" dirty="0"/>
              <a:t>All </a:t>
            </a:r>
            <a:r>
              <a:rPr lang="en-AU" b="1" dirty="0"/>
              <a:t>specific</a:t>
            </a:r>
            <a:r>
              <a:rPr lang="en-AU" dirty="0"/>
              <a:t> Performance Requirements for any class, </a:t>
            </a:r>
            <a:r>
              <a:rPr lang="en-AU" b="1" dirty="0"/>
              <a:t>and</a:t>
            </a:r>
          </a:p>
          <a:p>
            <a:pPr marL="571500" indent="-571500"/>
            <a:r>
              <a:rPr lang="en-AU" dirty="0"/>
              <a:t>The </a:t>
            </a:r>
            <a:r>
              <a:rPr lang="en-AU" b="1" dirty="0"/>
              <a:t>most stringent</a:t>
            </a:r>
            <a:r>
              <a:rPr lang="en-AU" dirty="0"/>
              <a:t> Performance Requirements of all applicable classes.</a:t>
            </a:r>
          </a:p>
        </p:txBody>
      </p:sp>
      <p:sp>
        <p:nvSpPr>
          <p:cNvPr id="4" name="Lefthand block">
            <a:extLst>
              <a:ext uri="{FF2B5EF4-FFF2-40B4-BE49-F238E27FC236}">
                <a16:creationId xmlns="" xmlns:a16="http://schemas.microsoft.com/office/drawing/2014/main" id="{1C1DD632-E6BB-4360-A882-0FAB4CD0ADDE}"/>
              </a:ext>
            </a:extLst>
          </p:cNvPr>
          <p:cNvSpPr>
            <a:spLocks noGrp="1"/>
          </p:cNvSpPr>
          <p:nvPr>
            <p:ph type="body" sz="quarter" idx="12"/>
          </p:nvPr>
        </p:nvSpPr>
        <p:spPr/>
        <p:txBody>
          <a:bodyPr/>
          <a:lstStyle/>
          <a:p>
            <a:pPr marL="571500" indent="-571500">
              <a:spcBef>
                <a:spcPts val="200"/>
              </a:spcBef>
              <a:spcAft>
                <a:spcPts val="200"/>
              </a:spcAft>
              <a:buFont typeface="Arial" panose="020B0604020202020204" pitchFamily="34" charset="0"/>
              <a:buChar char="•"/>
            </a:pPr>
            <a:r>
              <a:rPr lang="en-AU" dirty="0"/>
              <a:t>Yes, it’s possible, if the building is designed to serve multiple purposes.</a:t>
            </a:r>
          </a:p>
          <a:p>
            <a:pPr marL="571500" indent="-571500">
              <a:spcBef>
                <a:spcPts val="200"/>
              </a:spcBef>
              <a:spcAft>
                <a:spcPts val="200"/>
              </a:spcAft>
              <a:buFont typeface="Arial" panose="020B0604020202020204" pitchFamily="34" charset="0"/>
              <a:buChar char="•"/>
            </a:pPr>
            <a:r>
              <a:rPr lang="en-AU" dirty="0"/>
              <a:t>For example, a building with spaces that could be used for offices, or retail sales or storage.</a:t>
            </a:r>
          </a:p>
        </p:txBody>
      </p:sp>
      <p:pic>
        <p:nvPicPr>
          <p:cNvPr id="6" name="Logo" descr="Blue NCC logo, diagonal lines getting prgressivly thinner from the left bottom corner to the top right corner. ">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1393654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7343C5B9-0206-4225-ADB5-54F00901AEAD}"/>
              </a:ext>
            </a:extLst>
          </p:cNvPr>
          <p:cNvSpPr>
            <a:spLocks noGrp="1"/>
          </p:cNvSpPr>
          <p:nvPr>
            <p:ph type="body" sz="quarter" idx="11"/>
          </p:nvPr>
        </p:nvSpPr>
        <p:spPr>
          <a:xfrm>
            <a:off x="334962" y="314325"/>
            <a:ext cx="9482138" cy="981075"/>
          </a:xfrm>
        </p:spPr>
        <p:txBody>
          <a:bodyPr>
            <a:normAutofit/>
          </a:bodyPr>
          <a:lstStyle/>
          <a:p>
            <a:r>
              <a:rPr lang="en-AU" dirty="0"/>
              <a:t>What if a building’s classification isn’t obvious?</a:t>
            </a:r>
          </a:p>
        </p:txBody>
      </p:sp>
      <p:sp>
        <p:nvSpPr>
          <p:cNvPr id="3" name="Righthand block">
            <a:extLst>
              <a:ext uri="{FF2B5EF4-FFF2-40B4-BE49-F238E27FC236}">
                <a16:creationId xmlns="" xmlns:a16="http://schemas.microsoft.com/office/drawing/2014/main" id="{2DE5949F-7F0E-41DB-9A82-3BAF82CD6EF0}"/>
              </a:ext>
            </a:extLst>
          </p:cNvPr>
          <p:cNvSpPr>
            <a:spLocks noGrp="1"/>
          </p:cNvSpPr>
          <p:nvPr>
            <p:ph type="body" sz="quarter" idx="10"/>
          </p:nvPr>
        </p:nvSpPr>
        <p:spPr/>
        <p:txBody>
          <a:bodyPr/>
          <a:lstStyle/>
          <a:p>
            <a:pPr marL="0" indent="0">
              <a:spcBef>
                <a:spcPts val="600"/>
              </a:spcBef>
              <a:spcAft>
                <a:spcPts val="600"/>
              </a:spcAft>
              <a:buNone/>
            </a:pPr>
            <a:r>
              <a:rPr lang="en-AU" dirty="0"/>
              <a:t>The appropriate </a:t>
            </a:r>
            <a:r>
              <a:rPr lang="en-AU" dirty="0" smtClean="0"/>
              <a:t>authority means, “The </a:t>
            </a:r>
            <a:r>
              <a:rPr lang="en-AU" dirty="0"/>
              <a:t>relevant authority with the statutory responsibility to determine the particular matter.” </a:t>
            </a:r>
            <a:br>
              <a:rPr lang="en-AU" dirty="0"/>
            </a:br>
            <a:r>
              <a:rPr lang="en-AU" dirty="0"/>
              <a:t>(NCC, Schedule </a:t>
            </a:r>
            <a:r>
              <a:rPr lang="en-AU" dirty="0" smtClean="0"/>
              <a:t>1, </a:t>
            </a:r>
            <a:r>
              <a:rPr lang="en-AU" dirty="0"/>
              <a:t>Definitions, in any Volume.)</a:t>
            </a:r>
          </a:p>
        </p:txBody>
      </p:sp>
      <p:sp>
        <p:nvSpPr>
          <p:cNvPr id="4" name="Lefthand block">
            <a:extLst>
              <a:ext uri="{FF2B5EF4-FFF2-40B4-BE49-F238E27FC236}">
                <a16:creationId xmlns="" xmlns:a16="http://schemas.microsoft.com/office/drawing/2014/main" id="{1C1DD632-E6BB-4360-A882-0FAB4CD0ADDE}"/>
              </a:ext>
            </a:extLst>
          </p:cNvPr>
          <p:cNvSpPr>
            <a:spLocks noGrp="1"/>
          </p:cNvSpPr>
          <p:nvPr>
            <p:ph type="body" sz="quarter" idx="12"/>
          </p:nvPr>
        </p:nvSpPr>
        <p:spPr/>
        <p:txBody>
          <a:bodyPr/>
          <a:lstStyle/>
          <a:p>
            <a:pPr marL="0" indent="0">
              <a:spcBef>
                <a:spcPts val="600"/>
              </a:spcBef>
              <a:spcAft>
                <a:spcPts val="600"/>
              </a:spcAft>
              <a:buNone/>
            </a:pPr>
            <a:r>
              <a:rPr lang="en-AU" dirty="0"/>
              <a:t>If the most appropriate classification for a building is not clear, the appropriate authority must classify the building as belonging to the class it most closely resembles.</a:t>
            </a:r>
          </a:p>
        </p:txBody>
      </p:sp>
      <p:pic>
        <p:nvPicPr>
          <p:cNvPr id="6" name="Logo" descr="Blue NCC logo, diagonal lines getting prgressivly thinner from the left bottom corner to the top right corner. ">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2551692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8C73A408-7757-4441-A7EC-BAD4588DCDB4}"/>
              </a:ext>
            </a:extLst>
          </p:cNvPr>
          <p:cNvSpPr>
            <a:spLocks noGrp="1"/>
          </p:cNvSpPr>
          <p:nvPr>
            <p:ph type="body" sz="quarter" idx="11"/>
          </p:nvPr>
        </p:nvSpPr>
        <p:spPr/>
        <p:txBody>
          <a:bodyPr/>
          <a:lstStyle/>
          <a:p>
            <a:r>
              <a:rPr lang="en-AU" dirty="0"/>
              <a:t>How would you classify…</a:t>
            </a:r>
          </a:p>
        </p:txBody>
      </p:sp>
      <p:sp>
        <p:nvSpPr>
          <p:cNvPr id="3" name="Question textbox">
            <a:extLst>
              <a:ext uri="{FF2B5EF4-FFF2-40B4-BE49-F238E27FC236}">
                <a16:creationId xmlns="" xmlns:a16="http://schemas.microsoft.com/office/drawing/2014/main" id="{C5739B95-6FD5-4C68-BC45-577FEF15D984}"/>
              </a:ext>
            </a:extLst>
          </p:cNvPr>
          <p:cNvSpPr txBox="1"/>
          <p:nvPr/>
        </p:nvSpPr>
        <p:spPr>
          <a:xfrm>
            <a:off x="357027" y="2012120"/>
            <a:ext cx="7182607" cy="523220"/>
          </a:xfrm>
          <a:prstGeom prst="rect">
            <a:avLst/>
          </a:prstGeom>
          <a:noFill/>
        </p:spPr>
        <p:txBody>
          <a:bodyPr wrap="square" rtlCol="0">
            <a:spAutoFit/>
          </a:bodyPr>
          <a:lstStyle/>
          <a:p>
            <a:r>
              <a:rPr lang="en-AU" sz="2800" dirty="0"/>
              <a:t>A retail shop with a residence at the back??</a:t>
            </a:r>
          </a:p>
        </p:txBody>
      </p:sp>
      <p:grpSp>
        <p:nvGrpSpPr>
          <p:cNvPr id="27" name="Plan">
            <a:extLst>
              <a:ext uri="{FF2B5EF4-FFF2-40B4-BE49-F238E27FC236}">
                <a16:creationId xmlns="" xmlns:a16="http://schemas.microsoft.com/office/drawing/2014/main" id="{4F9F913A-75EE-49C5-BED1-0E0377A5BADB}"/>
              </a:ext>
            </a:extLst>
          </p:cNvPr>
          <p:cNvGrpSpPr/>
          <p:nvPr/>
        </p:nvGrpSpPr>
        <p:grpSpPr>
          <a:xfrm>
            <a:off x="193079" y="2947899"/>
            <a:ext cx="7170753" cy="3365159"/>
            <a:chOff x="119927" y="3186953"/>
            <a:chExt cx="7170753" cy="3365159"/>
          </a:xfrm>
        </p:grpSpPr>
        <p:sp>
          <p:nvSpPr>
            <p:cNvPr id="6" name="Rectangle 5" descr="Floor plan showing residential, retail and storage areas.">
              <a:extLst>
                <a:ext uri="{FF2B5EF4-FFF2-40B4-BE49-F238E27FC236}">
                  <a16:creationId xmlns="" xmlns:a16="http://schemas.microsoft.com/office/drawing/2014/main" id="{DB5A173E-33DE-4ADC-A225-50DA247DAA2A}"/>
                </a:ext>
              </a:extLst>
            </p:cNvPr>
            <p:cNvSpPr/>
            <p:nvPr/>
          </p:nvSpPr>
          <p:spPr>
            <a:xfrm>
              <a:off x="534070" y="3186953"/>
              <a:ext cx="6329861" cy="3356722"/>
            </a:xfrm>
            <a:prstGeom prst="rect">
              <a:avLst/>
            </a:prstGeom>
            <a:solidFill>
              <a:srgbClr val="E6E6E6"/>
            </a:solidFill>
            <a:ln w="28575"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9" name="Straight Connector 8">
              <a:extLst>
                <a:ext uri="{FF2B5EF4-FFF2-40B4-BE49-F238E27FC236}">
                  <a16:creationId xmlns="" xmlns:a16="http://schemas.microsoft.com/office/drawing/2014/main" id="{54C16ED2-8C44-4D0E-88C1-4A71A46670A0}"/>
                </a:ext>
              </a:extLst>
            </p:cNvPr>
            <p:cNvCxnSpPr>
              <a:cxnSpLocks/>
            </p:cNvCxnSpPr>
            <p:nvPr/>
          </p:nvCxnSpPr>
          <p:spPr>
            <a:xfrm>
              <a:off x="5021940" y="5851750"/>
              <a:ext cx="1841989" cy="0"/>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 xmlns:a16="http://schemas.microsoft.com/office/drawing/2014/main" id="{EC44464E-2F9F-4B83-B5F5-31FB3B621D75}"/>
                </a:ext>
              </a:extLst>
            </p:cNvPr>
            <p:cNvCxnSpPr/>
            <p:nvPr/>
          </p:nvCxnSpPr>
          <p:spPr>
            <a:xfrm rot="10800000">
              <a:off x="6547898" y="4875351"/>
              <a:ext cx="338243" cy="0"/>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8" name="Retail">
              <a:extLst>
                <a:ext uri="{FF2B5EF4-FFF2-40B4-BE49-F238E27FC236}">
                  <a16:creationId xmlns="" xmlns:a16="http://schemas.microsoft.com/office/drawing/2014/main" id="{AA3B8531-9CC6-4B98-A066-26A1964B2D2E}"/>
                </a:ext>
              </a:extLst>
            </p:cNvPr>
            <p:cNvSpPr txBox="1"/>
            <p:nvPr/>
          </p:nvSpPr>
          <p:spPr>
            <a:xfrm>
              <a:off x="5149423" y="3677161"/>
              <a:ext cx="1401668" cy="3566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AU" sz="1000" b="1" dirty="0">
                  <a:solidFill>
                    <a:srgbClr val="000000"/>
                  </a:solidFill>
                  <a:sym typeface="Helvetica Light"/>
                </a:rPr>
                <a:t>Retail</a:t>
              </a:r>
              <a:endParaRPr kumimoji="0" lang="en-AU" sz="1000" b="1" i="0" u="none" strike="noStrike" cap="none" spc="0" normalizeH="0" baseline="0" dirty="0">
                <a:ln>
                  <a:noFill/>
                </a:ln>
                <a:solidFill>
                  <a:srgbClr val="000000"/>
                </a:solidFill>
                <a:effectLst/>
                <a:uFillTx/>
                <a:latin typeface="+mn-lt"/>
                <a:ea typeface="+mn-ea"/>
                <a:cs typeface="+mn-cs"/>
                <a:sym typeface="Helvetica Light"/>
              </a:endParaRPr>
            </a:p>
          </p:txBody>
        </p:sp>
        <p:cxnSp>
          <p:nvCxnSpPr>
            <p:cNvPr id="7" name="Straight Connector 6">
              <a:extLst>
                <a:ext uri="{FF2B5EF4-FFF2-40B4-BE49-F238E27FC236}">
                  <a16:creationId xmlns="" xmlns:a16="http://schemas.microsoft.com/office/drawing/2014/main" id="{192CF0E1-2DB6-4DCA-9178-861754E4B33F}"/>
                </a:ext>
              </a:extLst>
            </p:cNvPr>
            <p:cNvCxnSpPr>
              <a:cxnSpLocks/>
            </p:cNvCxnSpPr>
            <p:nvPr/>
          </p:nvCxnSpPr>
          <p:spPr>
            <a:xfrm>
              <a:off x="4483901" y="3186953"/>
              <a:ext cx="0" cy="3356722"/>
            </a:xfrm>
            <a:prstGeom prst="line">
              <a:avLst/>
            </a:prstGeom>
            <a:noFill/>
            <a:ln w="57150"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10" name="Storage">
              <a:extLst>
                <a:ext uri="{FF2B5EF4-FFF2-40B4-BE49-F238E27FC236}">
                  <a16:creationId xmlns="" xmlns:a16="http://schemas.microsoft.com/office/drawing/2014/main" id="{5D5A1EEF-5CF5-4C7C-8F99-9BBD2C9FE27F}"/>
                </a:ext>
              </a:extLst>
            </p:cNvPr>
            <p:cNvSpPr txBox="1"/>
            <p:nvPr/>
          </p:nvSpPr>
          <p:spPr>
            <a:xfrm>
              <a:off x="5296232" y="5911046"/>
              <a:ext cx="1254844" cy="3566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1000" b="1" i="0" u="none" strike="noStrike" cap="none" spc="0" normalizeH="0" baseline="0" dirty="0">
                  <a:ln>
                    <a:noFill/>
                  </a:ln>
                  <a:solidFill>
                    <a:srgbClr val="000000"/>
                  </a:solidFill>
                  <a:effectLst/>
                  <a:uFillTx/>
                  <a:latin typeface="+mn-lt"/>
                  <a:ea typeface="+mn-ea"/>
                  <a:cs typeface="+mn-cs"/>
                  <a:sym typeface="Helvetica Light"/>
                </a:rPr>
                <a:t>Storage</a:t>
              </a:r>
            </a:p>
          </p:txBody>
        </p:sp>
        <p:grpSp>
          <p:nvGrpSpPr>
            <p:cNvPr id="24" name="Retail door">
              <a:extLst>
                <a:ext uri="{FF2B5EF4-FFF2-40B4-BE49-F238E27FC236}">
                  <a16:creationId xmlns="" xmlns:a16="http://schemas.microsoft.com/office/drawing/2014/main" id="{7282EBE9-07A2-44A2-9CE9-D58EA1A62C9F}"/>
                </a:ext>
              </a:extLst>
            </p:cNvPr>
            <p:cNvGrpSpPr/>
            <p:nvPr/>
          </p:nvGrpSpPr>
          <p:grpSpPr>
            <a:xfrm>
              <a:off x="6542624" y="4524020"/>
              <a:ext cx="748056" cy="772929"/>
              <a:chOff x="6542624" y="4524020"/>
              <a:chExt cx="748056" cy="772929"/>
            </a:xfrm>
          </p:grpSpPr>
          <p:sp>
            <p:nvSpPr>
              <p:cNvPr id="19" name="Oval 18">
                <a:extLst>
                  <a:ext uri="{FF2B5EF4-FFF2-40B4-BE49-F238E27FC236}">
                    <a16:creationId xmlns="" xmlns:a16="http://schemas.microsoft.com/office/drawing/2014/main" id="{503B0397-AE0E-48A6-A87A-A39150464EF2}"/>
                  </a:ext>
                </a:extLst>
              </p:cNvPr>
              <p:cNvSpPr/>
              <p:nvPr/>
            </p:nvSpPr>
            <p:spPr>
              <a:xfrm rot="10800000">
                <a:off x="6542624" y="4541880"/>
                <a:ext cx="720628" cy="684803"/>
              </a:xfrm>
              <a:prstGeom prst="ellipse">
                <a:avLst/>
              </a:prstGeom>
              <a:noFill/>
              <a:ln w="1905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solidFill>
                      <a:schemeClr val="tx1"/>
                    </a:solidFill>
                  </a:ln>
                  <a:solidFill>
                    <a:srgbClr val="FFFFFF"/>
                  </a:solidFill>
                  <a:effectLst/>
                  <a:uFillTx/>
                  <a:latin typeface="+mn-lt"/>
                  <a:ea typeface="+mn-ea"/>
                  <a:cs typeface="+mn-cs"/>
                  <a:sym typeface="Helvetica Light"/>
                </a:endParaRPr>
              </a:p>
            </p:txBody>
          </p:sp>
          <p:sp>
            <p:nvSpPr>
              <p:cNvPr id="20" name="Rectangle 19">
                <a:extLst>
                  <a:ext uri="{FF2B5EF4-FFF2-40B4-BE49-F238E27FC236}">
                    <a16:creationId xmlns="" xmlns:a16="http://schemas.microsoft.com/office/drawing/2014/main" id="{1B5C6A43-8C37-4765-A286-35CD3906EC09}"/>
                  </a:ext>
                </a:extLst>
              </p:cNvPr>
              <p:cNvSpPr/>
              <p:nvPr/>
            </p:nvSpPr>
            <p:spPr>
              <a:xfrm rot="10800000">
                <a:off x="6880867" y="4524020"/>
                <a:ext cx="409813" cy="772929"/>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2" name="Residence">
              <a:extLst>
                <a:ext uri="{FF2B5EF4-FFF2-40B4-BE49-F238E27FC236}">
                  <a16:creationId xmlns="" xmlns:a16="http://schemas.microsoft.com/office/drawing/2014/main" id="{627F1F4A-29CB-479D-B9A1-84538B38A396}"/>
                </a:ext>
              </a:extLst>
            </p:cNvPr>
            <p:cNvSpPr txBox="1"/>
            <p:nvPr/>
          </p:nvSpPr>
          <p:spPr>
            <a:xfrm>
              <a:off x="1980529" y="3665144"/>
              <a:ext cx="1302394" cy="3423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kumimoji="0" lang="en-AU" sz="1000" b="1" i="0" u="none" strike="noStrike" cap="none" spc="0" normalizeH="0" baseline="0" dirty="0">
                  <a:ln>
                    <a:noFill/>
                  </a:ln>
                  <a:solidFill>
                    <a:srgbClr val="000000"/>
                  </a:solidFill>
                  <a:effectLst/>
                  <a:uFillTx/>
                  <a:latin typeface="+mn-lt"/>
                  <a:ea typeface="+mn-ea"/>
                  <a:cs typeface="+mn-cs"/>
                  <a:sym typeface="Helvetica Light"/>
                </a:rPr>
                <a:t>Residence</a:t>
              </a:r>
              <a:endParaRPr lang="en-AU" sz="1000" dirty="0"/>
            </a:p>
          </p:txBody>
        </p:sp>
        <p:grpSp>
          <p:nvGrpSpPr>
            <p:cNvPr id="23" name="Residence door">
              <a:extLst>
                <a:ext uri="{FF2B5EF4-FFF2-40B4-BE49-F238E27FC236}">
                  <a16:creationId xmlns="" xmlns:a16="http://schemas.microsoft.com/office/drawing/2014/main" id="{F9483231-2C92-441A-91CB-B1BEE129CAFF}"/>
                </a:ext>
              </a:extLst>
            </p:cNvPr>
            <p:cNvGrpSpPr/>
            <p:nvPr/>
          </p:nvGrpSpPr>
          <p:grpSpPr>
            <a:xfrm>
              <a:off x="119927" y="4443743"/>
              <a:ext cx="805301" cy="843142"/>
              <a:chOff x="116540" y="4381836"/>
              <a:chExt cx="805301" cy="843142"/>
            </a:xfrm>
          </p:grpSpPr>
          <p:sp>
            <p:nvSpPr>
              <p:cNvPr id="16" name="Door">
                <a:extLst>
                  <a:ext uri="{FF2B5EF4-FFF2-40B4-BE49-F238E27FC236}">
                    <a16:creationId xmlns="" xmlns:a16="http://schemas.microsoft.com/office/drawing/2014/main" id="{48BBDB51-83EA-44FD-BEBE-C1B86AC95C27}"/>
                  </a:ext>
                </a:extLst>
              </p:cNvPr>
              <p:cNvSpPr/>
              <p:nvPr/>
            </p:nvSpPr>
            <p:spPr>
              <a:xfrm>
                <a:off x="143968" y="4452102"/>
                <a:ext cx="720628" cy="684803"/>
              </a:xfrm>
              <a:prstGeom prst="ellipse">
                <a:avLst/>
              </a:prstGeom>
              <a:noFill/>
              <a:ln w="1905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solidFill>
                      <a:schemeClr val="tx1"/>
                    </a:solidFill>
                  </a:ln>
                  <a:solidFill>
                    <a:srgbClr val="FFFFFF"/>
                  </a:solidFill>
                  <a:effectLst/>
                  <a:uFillTx/>
                  <a:latin typeface="+mn-lt"/>
                  <a:ea typeface="+mn-ea"/>
                  <a:cs typeface="+mn-cs"/>
                  <a:sym typeface="Helvetica Light"/>
                </a:endParaRPr>
              </a:p>
            </p:txBody>
          </p:sp>
          <p:sp>
            <p:nvSpPr>
              <p:cNvPr id="17" name="Cutout">
                <a:extLst>
                  <a:ext uri="{FF2B5EF4-FFF2-40B4-BE49-F238E27FC236}">
                    <a16:creationId xmlns="" xmlns:a16="http://schemas.microsoft.com/office/drawing/2014/main" id="{69F6828E-512A-4416-B9D3-DD251B3E13A4}"/>
                  </a:ext>
                </a:extLst>
              </p:cNvPr>
              <p:cNvSpPr/>
              <p:nvPr/>
            </p:nvSpPr>
            <p:spPr>
              <a:xfrm>
                <a:off x="116540" y="4381836"/>
                <a:ext cx="409813" cy="772929"/>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18" name="Straight Connector 17">
                <a:extLst>
                  <a:ext uri="{FF2B5EF4-FFF2-40B4-BE49-F238E27FC236}">
                    <a16:creationId xmlns="" xmlns:a16="http://schemas.microsoft.com/office/drawing/2014/main" id="{775E9417-996F-4F40-AA97-2102BABC9088}"/>
                  </a:ext>
                </a:extLst>
              </p:cNvPr>
              <p:cNvCxnSpPr/>
              <p:nvPr/>
            </p:nvCxnSpPr>
            <p:spPr>
              <a:xfrm>
                <a:off x="526353" y="4803434"/>
                <a:ext cx="338243" cy="0"/>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15" name="Cutout">
                <a:extLst>
                  <a:ext uri="{FF2B5EF4-FFF2-40B4-BE49-F238E27FC236}">
                    <a16:creationId xmlns="" xmlns:a16="http://schemas.microsoft.com/office/drawing/2014/main" id="{45ADDCEB-01C3-4AA1-8D39-A0163C7A6B93}"/>
                  </a:ext>
                </a:extLst>
              </p:cNvPr>
              <p:cNvSpPr/>
              <p:nvPr/>
            </p:nvSpPr>
            <p:spPr>
              <a:xfrm rot="16200000">
                <a:off x="523973" y="4827110"/>
                <a:ext cx="421543" cy="374193"/>
              </a:xfrm>
              <a:prstGeom prst="rect">
                <a:avLst/>
              </a:prstGeom>
              <a:solidFill>
                <a:srgbClr val="E6E6E6"/>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6" name="SEcond outline">
              <a:extLst>
                <a:ext uri="{FF2B5EF4-FFF2-40B4-BE49-F238E27FC236}">
                  <a16:creationId xmlns="" xmlns:a16="http://schemas.microsoft.com/office/drawing/2014/main" id="{DE8D7D9E-ED91-49F5-A4D8-25C71617776A}"/>
                </a:ext>
              </a:extLst>
            </p:cNvPr>
            <p:cNvSpPr/>
            <p:nvPr/>
          </p:nvSpPr>
          <p:spPr>
            <a:xfrm>
              <a:off x="534069" y="3195390"/>
              <a:ext cx="6329861" cy="3356722"/>
            </a:xfrm>
            <a:prstGeom prst="rect">
              <a:avLst/>
            </a:prstGeom>
            <a:noFill/>
            <a:ln w="28575"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Answer textbox">
            <a:extLst>
              <a:ext uri="{FF2B5EF4-FFF2-40B4-BE49-F238E27FC236}">
                <a16:creationId xmlns="" xmlns:a16="http://schemas.microsoft.com/office/drawing/2014/main" id="{A0DA71BD-2C2B-48DA-8C40-A78677C8343D}"/>
              </a:ext>
            </a:extLst>
          </p:cNvPr>
          <p:cNvSpPr txBox="1"/>
          <p:nvPr/>
        </p:nvSpPr>
        <p:spPr>
          <a:xfrm>
            <a:off x="7853768" y="2655469"/>
            <a:ext cx="3556362" cy="3539430"/>
          </a:xfrm>
          <a:prstGeom prst="rect">
            <a:avLst/>
          </a:prstGeom>
          <a:solidFill>
            <a:srgbClr val="DADEF4"/>
          </a:solidFill>
        </p:spPr>
        <p:txBody>
          <a:bodyPr wrap="square" rtlCol="0">
            <a:spAutoFit/>
          </a:bodyPr>
          <a:lstStyle/>
          <a:p>
            <a:pPr algn="ctr"/>
            <a:endParaRPr lang="en-AU" sz="2800" b="1" dirty="0"/>
          </a:p>
          <a:p>
            <a:pPr algn="ctr"/>
            <a:r>
              <a:rPr lang="en-AU" sz="2800" b="1" dirty="0"/>
              <a:t>Retail building </a:t>
            </a:r>
            <a:br>
              <a:rPr lang="en-AU" sz="2800" b="1" dirty="0"/>
            </a:br>
            <a:r>
              <a:rPr lang="en-AU" sz="2800" b="1" dirty="0"/>
              <a:t>= Class 6</a:t>
            </a:r>
          </a:p>
          <a:p>
            <a:pPr algn="ctr"/>
            <a:endParaRPr lang="en-AU" sz="2800" b="1" dirty="0"/>
          </a:p>
          <a:p>
            <a:pPr algn="ctr"/>
            <a:r>
              <a:rPr lang="en-AU" sz="2800" b="1" dirty="0"/>
              <a:t>Residence </a:t>
            </a:r>
            <a:br>
              <a:rPr lang="en-AU" sz="2800" b="1" dirty="0"/>
            </a:br>
            <a:r>
              <a:rPr lang="en-AU" sz="2800" b="1" dirty="0"/>
              <a:t>= Class 4 part of a  building</a:t>
            </a:r>
          </a:p>
          <a:p>
            <a:pPr algn="ctr"/>
            <a:endParaRPr lang="en-AU" sz="2800" b="1" dirty="0"/>
          </a:p>
        </p:txBody>
      </p:sp>
      <p:pic>
        <p:nvPicPr>
          <p:cNvPr id="25" name="Logo" descr="Blue NCC logo, diagonal lines getting prgressivly thinner from the left bottom corner to the top right corner. ">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421777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8C73A408-7757-4441-A7EC-BAD4588DCDB4}"/>
              </a:ext>
            </a:extLst>
          </p:cNvPr>
          <p:cNvSpPr>
            <a:spLocks noGrp="1"/>
          </p:cNvSpPr>
          <p:nvPr>
            <p:ph type="body" sz="quarter" idx="11"/>
          </p:nvPr>
        </p:nvSpPr>
        <p:spPr/>
        <p:txBody>
          <a:bodyPr/>
          <a:lstStyle/>
          <a:p>
            <a:r>
              <a:rPr lang="en-AU" dirty="0"/>
              <a:t>How would you classify…</a:t>
            </a:r>
          </a:p>
        </p:txBody>
      </p:sp>
      <p:sp>
        <p:nvSpPr>
          <p:cNvPr id="3" name="Question textbox">
            <a:extLst>
              <a:ext uri="{FF2B5EF4-FFF2-40B4-BE49-F238E27FC236}">
                <a16:creationId xmlns="" xmlns:a16="http://schemas.microsoft.com/office/drawing/2014/main" id="{C5739B95-6FD5-4C68-BC45-577FEF15D984}"/>
              </a:ext>
            </a:extLst>
          </p:cNvPr>
          <p:cNvSpPr txBox="1"/>
          <p:nvPr/>
        </p:nvSpPr>
        <p:spPr>
          <a:xfrm>
            <a:off x="359346" y="2007996"/>
            <a:ext cx="7182607" cy="954107"/>
          </a:xfrm>
          <a:prstGeom prst="rect">
            <a:avLst/>
          </a:prstGeom>
          <a:noFill/>
        </p:spPr>
        <p:txBody>
          <a:bodyPr wrap="square" rtlCol="0">
            <a:spAutoFit/>
          </a:bodyPr>
          <a:lstStyle/>
          <a:p>
            <a:r>
              <a:rPr lang="en-US" sz="2800" dirty="0"/>
              <a:t>A building that could be used as a warehouse </a:t>
            </a:r>
            <a:r>
              <a:rPr lang="en-US" sz="2800" b="1" dirty="0"/>
              <a:t>or</a:t>
            </a:r>
            <a:r>
              <a:rPr lang="en-US" sz="2800" dirty="0"/>
              <a:t> for light industrial activities?</a:t>
            </a:r>
            <a:endParaRPr lang="en-AU" sz="2800" dirty="0"/>
          </a:p>
        </p:txBody>
      </p:sp>
      <p:pic>
        <p:nvPicPr>
          <p:cNvPr id="22" name="Image" descr="Picture of the inside of a large, empty industrial or warehouse building. It has a metal frame, with brick walls and a large strip of skylights along the centre. It is completely empty.">
            <a:extLst>
              <a:ext uri="{FF2B5EF4-FFF2-40B4-BE49-F238E27FC236}">
                <a16:creationId xmlns="" xmlns:a16="http://schemas.microsoft.com/office/drawing/2014/main" id="{4475452F-2F05-44BF-94B1-6176DFD32F30}"/>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954997" y="3277241"/>
            <a:ext cx="5584542" cy="3114675"/>
          </a:xfrm>
          <a:prstGeom prst="rect">
            <a:avLst/>
          </a:prstGeom>
        </p:spPr>
      </p:pic>
      <p:sp>
        <p:nvSpPr>
          <p:cNvPr id="4" name="Answer textbox">
            <a:extLst>
              <a:ext uri="{FF2B5EF4-FFF2-40B4-BE49-F238E27FC236}">
                <a16:creationId xmlns="" xmlns:a16="http://schemas.microsoft.com/office/drawing/2014/main" id="{A0DA71BD-2C2B-48DA-8C40-A78677C8343D}"/>
              </a:ext>
            </a:extLst>
          </p:cNvPr>
          <p:cNvSpPr txBox="1"/>
          <p:nvPr/>
        </p:nvSpPr>
        <p:spPr>
          <a:xfrm>
            <a:off x="7657879" y="3277241"/>
            <a:ext cx="3556362" cy="2431435"/>
          </a:xfrm>
          <a:prstGeom prst="rect">
            <a:avLst/>
          </a:prstGeom>
          <a:solidFill>
            <a:srgbClr val="DADEF4"/>
          </a:solidFill>
        </p:spPr>
        <p:txBody>
          <a:bodyPr wrap="square" rtlCol="0">
            <a:spAutoFit/>
          </a:bodyPr>
          <a:lstStyle/>
          <a:p>
            <a:pPr algn="ctr">
              <a:spcBef>
                <a:spcPts val="1200"/>
              </a:spcBef>
              <a:spcAft>
                <a:spcPts val="1200"/>
              </a:spcAft>
            </a:pPr>
            <a:endParaRPr lang="en-AU" sz="2800" b="1" dirty="0"/>
          </a:p>
          <a:p>
            <a:pPr algn="ctr">
              <a:spcBef>
                <a:spcPts val="1200"/>
              </a:spcBef>
              <a:spcAft>
                <a:spcPts val="1200"/>
              </a:spcAft>
            </a:pPr>
            <a:r>
              <a:rPr lang="en-AU" sz="2800" b="1" dirty="0"/>
              <a:t>Both Class 7a</a:t>
            </a:r>
            <a:br>
              <a:rPr lang="en-AU" sz="2800" b="1" dirty="0"/>
            </a:br>
            <a:r>
              <a:rPr lang="en-AU" sz="2800" b="1" dirty="0"/>
              <a:t> and Class 8</a:t>
            </a:r>
          </a:p>
          <a:p>
            <a:pPr algn="ctr">
              <a:spcBef>
                <a:spcPts val="1200"/>
              </a:spcBef>
              <a:spcAft>
                <a:spcPts val="1200"/>
              </a:spcAft>
            </a:pPr>
            <a:endParaRPr lang="en-AU" sz="2800" b="1" dirty="0"/>
          </a:p>
        </p:txBody>
      </p:sp>
      <p:pic>
        <p:nvPicPr>
          <p:cNvPr id="7" name="Logo" descr="Blue NCC logo, diagonal lines getting prgressivly thinner from the left bottom corner to the top right corner. ">
            <a:extLst>
              <a:ext uri="{FF2B5EF4-FFF2-40B4-BE49-F238E27FC236}">
                <a16:creationId xmlns="" xmlns:a16="http://schemas.microsoft.com/office/drawing/2014/main" id="{2B5E5CB9-ACE2-44C9-A0CA-6C27F714DC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109659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8C73A408-7757-4441-A7EC-BAD4588DCDB4}"/>
              </a:ext>
            </a:extLst>
          </p:cNvPr>
          <p:cNvSpPr>
            <a:spLocks noGrp="1"/>
          </p:cNvSpPr>
          <p:nvPr>
            <p:ph type="body" sz="quarter" idx="11"/>
          </p:nvPr>
        </p:nvSpPr>
        <p:spPr/>
        <p:txBody>
          <a:bodyPr/>
          <a:lstStyle/>
          <a:p>
            <a:r>
              <a:rPr lang="en-AU" dirty="0"/>
              <a:t>How would you classify…</a:t>
            </a:r>
          </a:p>
        </p:txBody>
      </p:sp>
      <p:sp>
        <p:nvSpPr>
          <p:cNvPr id="3" name="Question textbox">
            <a:extLst>
              <a:ext uri="{FF2B5EF4-FFF2-40B4-BE49-F238E27FC236}">
                <a16:creationId xmlns="" xmlns:a16="http://schemas.microsoft.com/office/drawing/2014/main" id="{C5739B95-6FD5-4C68-BC45-577FEF15D984}"/>
              </a:ext>
            </a:extLst>
          </p:cNvPr>
          <p:cNvSpPr txBox="1"/>
          <p:nvPr/>
        </p:nvSpPr>
        <p:spPr>
          <a:xfrm>
            <a:off x="352931" y="1987401"/>
            <a:ext cx="6346647" cy="1384995"/>
          </a:xfrm>
          <a:prstGeom prst="rect">
            <a:avLst/>
          </a:prstGeom>
          <a:noFill/>
        </p:spPr>
        <p:txBody>
          <a:bodyPr wrap="square" rtlCol="0">
            <a:spAutoFit/>
          </a:bodyPr>
          <a:lstStyle/>
          <a:p>
            <a:r>
              <a:rPr lang="en-AU" sz="2800" dirty="0"/>
              <a:t>A building with squash courts, </a:t>
            </a:r>
            <a:br>
              <a:rPr lang="en-AU" sz="2800" dirty="0"/>
            </a:br>
            <a:r>
              <a:rPr lang="en-AU" sz="2800" dirty="0"/>
              <a:t>a small sports association office, and a café taking up 30% of the building?</a:t>
            </a:r>
          </a:p>
        </p:txBody>
      </p:sp>
      <p:grpSp>
        <p:nvGrpSpPr>
          <p:cNvPr id="5" name="Bulding plan image">
            <a:extLst>
              <a:ext uri="{FF2B5EF4-FFF2-40B4-BE49-F238E27FC236}">
                <a16:creationId xmlns="" xmlns:a16="http://schemas.microsoft.com/office/drawing/2014/main" id="{66C45801-BE1F-4895-A3D5-2F1F8A387FE7}"/>
              </a:ext>
            </a:extLst>
          </p:cNvPr>
          <p:cNvGrpSpPr/>
          <p:nvPr/>
        </p:nvGrpSpPr>
        <p:grpSpPr>
          <a:xfrm>
            <a:off x="403520" y="3730752"/>
            <a:ext cx="5983940" cy="2657474"/>
            <a:chOff x="1277471" y="3886200"/>
            <a:chExt cx="5983940" cy="2657474"/>
          </a:xfrm>
        </p:grpSpPr>
        <p:sp>
          <p:nvSpPr>
            <p:cNvPr id="23" name="Rectangle 22" descr="Floor plan drawing of sport centre with cafe and office areas.">
              <a:extLst>
                <a:ext uri="{FF2B5EF4-FFF2-40B4-BE49-F238E27FC236}">
                  <a16:creationId xmlns="" xmlns:a16="http://schemas.microsoft.com/office/drawing/2014/main" id="{619AF104-E3F1-4643-BC1B-8CAA95EF3387}"/>
                </a:ext>
              </a:extLst>
            </p:cNvPr>
            <p:cNvSpPr/>
            <p:nvPr/>
          </p:nvSpPr>
          <p:spPr>
            <a:xfrm>
              <a:off x="1630533" y="3886200"/>
              <a:ext cx="5268627" cy="2649551"/>
            </a:xfrm>
            <a:prstGeom prst="rect">
              <a:avLst/>
            </a:prstGeom>
            <a:solidFill>
              <a:srgbClr val="E6E6E6"/>
            </a:solidFill>
            <a:ln w="28575"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25" name="Straight Connector 24">
              <a:extLst>
                <a:ext uri="{FF2B5EF4-FFF2-40B4-BE49-F238E27FC236}">
                  <a16:creationId xmlns="" xmlns:a16="http://schemas.microsoft.com/office/drawing/2014/main" id="{8D765751-2D78-4DD4-8F32-18331D621B7B}"/>
                </a:ext>
              </a:extLst>
            </p:cNvPr>
            <p:cNvCxnSpPr>
              <a:cxnSpLocks/>
            </p:cNvCxnSpPr>
            <p:nvPr/>
          </p:nvCxnSpPr>
          <p:spPr>
            <a:xfrm>
              <a:off x="4918156" y="5519984"/>
              <a:ext cx="0" cy="1015767"/>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26" name="Straight Connector 25">
              <a:extLst>
                <a:ext uri="{FF2B5EF4-FFF2-40B4-BE49-F238E27FC236}">
                  <a16:creationId xmlns="" xmlns:a16="http://schemas.microsoft.com/office/drawing/2014/main" id="{C7D2E4F7-96DA-4FF6-904C-9E23E0B036E2}"/>
                </a:ext>
              </a:extLst>
            </p:cNvPr>
            <p:cNvCxnSpPr>
              <a:cxnSpLocks/>
            </p:cNvCxnSpPr>
            <p:nvPr/>
          </p:nvCxnSpPr>
          <p:spPr>
            <a:xfrm>
              <a:off x="2275061" y="3886200"/>
              <a:ext cx="0" cy="1039537"/>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27" name="Straight Connector 26">
              <a:extLst>
                <a:ext uri="{FF2B5EF4-FFF2-40B4-BE49-F238E27FC236}">
                  <a16:creationId xmlns="" xmlns:a16="http://schemas.microsoft.com/office/drawing/2014/main" id="{E5143575-DC6D-46B4-BCEA-4CBD2596BE1E}"/>
                </a:ext>
              </a:extLst>
            </p:cNvPr>
            <p:cNvCxnSpPr>
              <a:cxnSpLocks/>
            </p:cNvCxnSpPr>
            <p:nvPr/>
          </p:nvCxnSpPr>
          <p:spPr>
            <a:xfrm>
              <a:off x="2275061" y="5519984"/>
              <a:ext cx="0" cy="1015767"/>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28" name="Straight Connector 27">
              <a:extLst>
                <a:ext uri="{FF2B5EF4-FFF2-40B4-BE49-F238E27FC236}">
                  <a16:creationId xmlns="" xmlns:a16="http://schemas.microsoft.com/office/drawing/2014/main" id="{EBB455F4-96BE-4E93-9EA0-1466E92B026B}"/>
                </a:ext>
              </a:extLst>
            </p:cNvPr>
            <p:cNvCxnSpPr>
              <a:cxnSpLocks/>
            </p:cNvCxnSpPr>
            <p:nvPr/>
          </p:nvCxnSpPr>
          <p:spPr>
            <a:xfrm>
              <a:off x="2916078" y="3886200"/>
              <a:ext cx="0" cy="1039537"/>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29" name="Straight Connector 28">
              <a:extLst>
                <a:ext uri="{FF2B5EF4-FFF2-40B4-BE49-F238E27FC236}">
                  <a16:creationId xmlns="" xmlns:a16="http://schemas.microsoft.com/office/drawing/2014/main" id="{A68A540E-07A7-424E-856D-6E1D717F7889}"/>
                </a:ext>
              </a:extLst>
            </p:cNvPr>
            <p:cNvCxnSpPr>
              <a:cxnSpLocks/>
            </p:cNvCxnSpPr>
            <p:nvPr/>
          </p:nvCxnSpPr>
          <p:spPr>
            <a:xfrm>
              <a:off x="2916078" y="5519984"/>
              <a:ext cx="0" cy="1015767"/>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30" name="Straight Connector 29">
              <a:extLst>
                <a:ext uri="{FF2B5EF4-FFF2-40B4-BE49-F238E27FC236}">
                  <a16:creationId xmlns="" xmlns:a16="http://schemas.microsoft.com/office/drawing/2014/main" id="{0A4D33DC-B94F-4D50-88CB-64EF613052AD}"/>
                </a:ext>
              </a:extLst>
            </p:cNvPr>
            <p:cNvCxnSpPr>
              <a:cxnSpLocks/>
            </p:cNvCxnSpPr>
            <p:nvPr/>
          </p:nvCxnSpPr>
          <p:spPr>
            <a:xfrm>
              <a:off x="3592218" y="3894123"/>
              <a:ext cx="0" cy="1039537"/>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31" name="Straight Connector 30">
              <a:extLst>
                <a:ext uri="{FF2B5EF4-FFF2-40B4-BE49-F238E27FC236}">
                  <a16:creationId xmlns="" xmlns:a16="http://schemas.microsoft.com/office/drawing/2014/main" id="{1BA46164-A36F-4DC9-9B8D-C9A688035C08}"/>
                </a:ext>
              </a:extLst>
            </p:cNvPr>
            <p:cNvCxnSpPr>
              <a:cxnSpLocks/>
            </p:cNvCxnSpPr>
            <p:nvPr/>
          </p:nvCxnSpPr>
          <p:spPr>
            <a:xfrm>
              <a:off x="3592218" y="5527907"/>
              <a:ext cx="0" cy="1015767"/>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32" name="Straight Connector 31">
              <a:extLst>
                <a:ext uri="{FF2B5EF4-FFF2-40B4-BE49-F238E27FC236}">
                  <a16:creationId xmlns="" xmlns:a16="http://schemas.microsoft.com/office/drawing/2014/main" id="{9511700D-E470-4794-8BF2-C7717136280C}"/>
                </a:ext>
              </a:extLst>
            </p:cNvPr>
            <p:cNvCxnSpPr>
              <a:cxnSpLocks/>
            </p:cNvCxnSpPr>
            <p:nvPr/>
          </p:nvCxnSpPr>
          <p:spPr>
            <a:xfrm>
              <a:off x="4242015" y="3886200"/>
              <a:ext cx="0" cy="1039537"/>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33" name="Straight Connector 32">
              <a:extLst>
                <a:ext uri="{FF2B5EF4-FFF2-40B4-BE49-F238E27FC236}">
                  <a16:creationId xmlns="" xmlns:a16="http://schemas.microsoft.com/office/drawing/2014/main" id="{2C07386D-78FC-434F-AD9F-43D5F23FEA79}"/>
                </a:ext>
              </a:extLst>
            </p:cNvPr>
            <p:cNvCxnSpPr>
              <a:cxnSpLocks/>
            </p:cNvCxnSpPr>
            <p:nvPr/>
          </p:nvCxnSpPr>
          <p:spPr>
            <a:xfrm>
              <a:off x="4242015" y="5519984"/>
              <a:ext cx="0" cy="1015767"/>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34" name="TextBox 33">
              <a:extLst>
                <a:ext uri="{FF2B5EF4-FFF2-40B4-BE49-F238E27FC236}">
                  <a16:creationId xmlns="" xmlns:a16="http://schemas.microsoft.com/office/drawing/2014/main" id="{1A6AE1C1-1DA1-44AA-B7AC-6485E2D042DD}"/>
                </a:ext>
              </a:extLst>
            </p:cNvPr>
            <p:cNvSpPr txBox="1"/>
            <p:nvPr/>
          </p:nvSpPr>
          <p:spPr>
            <a:xfrm>
              <a:off x="1598922" y="5991043"/>
              <a:ext cx="658579" cy="2133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1000" b="1" i="0" u="none" strike="noStrike" cap="none" spc="0" normalizeH="0" baseline="0" dirty="0">
                  <a:ln>
                    <a:noFill/>
                  </a:ln>
                  <a:solidFill>
                    <a:srgbClr val="000000"/>
                  </a:solidFill>
                  <a:effectLst/>
                  <a:uFillTx/>
                  <a:latin typeface="+mn-lt"/>
                  <a:ea typeface="+mn-ea"/>
                  <a:cs typeface="+mn-cs"/>
                  <a:sym typeface="Helvetica Light"/>
                </a:rPr>
                <a:t>Office</a:t>
              </a:r>
            </a:p>
          </p:txBody>
        </p:sp>
        <p:sp>
          <p:nvSpPr>
            <p:cNvPr id="35" name="TextBox 34">
              <a:extLst>
                <a:ext uri="{FF2B5EF4-FFF2-40B4-BE49-F238E27FC236}">
                  <a16:creationId xmlns="" xmlns:a16="http://schemas.microsoft.com/office/drawing/2014/main" id="{B8B42DDA-6E8D-4366-A446-892626849D2E}"/>
                </a:ext>
              </a:extLst>
            </p:cNvPr>
            <p:cNvSpPr txBox="1"/>
            <p:nvPr/>
          </p:nvSpPr>
          <p:spPr>
            <a:xfrm>
              <a:off x="2257499" y="5997041"/>
              <a:ext cx="658579" cy="2133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1000" b="1" i="0" u="none" strike="noStrike" cap="none" spc="0" normalizeH="0" baseline="0" dirty="0">
                  <a:ln>
                    <a:noFill/>
                  </a:ln>
                  <a:solidFill>
                    <a:srgbClr val="000000"/>
                  </a:solidFill>
                  <a:effectLst/>
                  <a:uFillTx/>
                  <a:latin typeface="+mn-lt"/>
                  <a:ea typeface="+mn-ea"/>
                  <a:cs typeface="+mn-cs"/>
                  <a:sym typeface="Helvetica Light"/>
                </a:rPr>
                <a:t>Court 1</a:t>
              </a:r>
            </a:p>
          </p:txBody>
        </p:sp>
        <p:sp>
          <p:nvSpPr>
            <p:cNvPr id="36" name="TextBox 35">
              <a:extLst>
                <a:ext uri="{FF2B5EF4-FFF2-40B4-BE49-F238E27FC236}">
                  <a16:creationId xmlns="" xmlns:a16="http://schemas.microsoft.com/office/drawing/2014/main" id="{0CF36AE1-6E54-49E1-93FB-B1D56EE91FBF}"/>
                </a:ext>
              </a:extLst>
            </p:cNvPr>
            <p:cNvSpPr txBox="1"/>
            <p:nvPr/>
          </p:nvSpPr>
          <p:spPr>
            <a:xfrm>
              <a:off x="2930128" y="5999782"/>
              <a:ext cx="658579" cy="2133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1000" b="1" i="0" u="none" strike="noStrike" cap="none" spc="0" normalizeH="0" baseline="0" dirty="0">
                  <a:ln>
                    <a:noFill/>
                  </a:ln>
                  <a:solidFill>
                    <a:srgbClr val="000000"/>
                  </a:solidFill>
                  <a:effectLst/>
                  <a:uFillTx/>
                  <a:latin typeface="+mn-lt"/>
                  <a:ea typeface="+mn-ea"/>
                  <a:cs typeface="+mn-cs"/>
                  <a:sym typeface="Helvetica Light"/>
                </a:rPr>
                <a:t>Court 2</a:t>
              </a:r>
            </a:p>
          </p:txBody>
        </p:sp>
        <p:sp>
          <p:nvSpPr>
            <p:cNvPr id="37" name="TextBox 36">
              <a:extLst>
                <a:ext uri="{FF2B5EF4-FFF2-40B4-BE49-F238E27FC236}">
                  <a16:creationId xmlns="" xmlns:a16="http://schemas.microsoft.com/office/drawing/2014/main" id="{8A985804-EF68-48B0-BDDC-7FA8308B3484}"/>
                </a:ext>
              </a:extLst>
            </p:cNvPr>
            <p:cNvSpPr txBox="1"/>
            <p:nvPr/>
          </p:nvSpPr>
          <p:spPr>
            <a:xfrm>
              <a:off x="3602754" y="5997520"/>
              <a:ext cx="658579" cy="2133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1000" b="1" i="0" u="none" strike="noStrike" cap="none" spc="0" normalizeH="0" baseline="0" dirty="0">
                  <a:ln>
                    <a:noFill/>
                  </a:ln>
                  <a:solidFill>
                    <a:srgbClr val="000000"/>
                  </a:solidFill>
                  <a:effectLst/>
                  <a:uFillTx/>
                  <a:latin typeface="+mn-lt"/>
                  <a:ea typeface="+mn-ea"/>
                  <a:cs typeface="+mn-cs"/>
                  <a:sym typeface="Helvetica Light"/>
                </a:rPr>
                <a:t>Court 3</a:t>
              </a:r>
            </a:p>
          </p:txBody>
        </p:sp>
        <p:sp>
          <p:nvSpPr>
            <p:cNvPr id="38" name="TextBox 37">
              <a:extLst>
                <a:ext uri="{FF2B5EF4-FFF2-40B4-BE49-F238E27FC236}">
                  <a16:creationId xmlns="" xmlns:a16="http://schemas.microsoft.com/office/drawing/2014/main" id="{FC6DBE79-2C17-4886-ADF3-FCD7EF982D6E}"/>
                </a:ext>
              </a:extLst>
            </p:cNvPr>
            <p:cNvSpPr txBox="1"/>
            <p:nvPr/>
          </p:nvSpPr>
          <p:spPr>
            <a:xfrm>
              <a:off x="4247283" y="5997520"/>
              <a:ext cx="658579" cy="2133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1000" b="1" i="0" u="none" strike="noStrike" cap="none" spc="0" normalizeH="0" baseline="0" dirty="0">
                  <a:ln>
                    <a:noFill/>
                  </a:ln>
                  <a:solidFill>
                    <a:srgbClr val="000000"/>
                  </a:solidFill>
                  <a:effectLst/>
                  <a:uFillTx/>
                  <a:latin typeface="+mn-lt"/>
                  <a:ea typeface="+mn-ea"/>
                  <a:cs typeface="+mn-cs"/>
                  <a:sym typeface="Helvetica Light"/>
                </a:rPr>
                <a:t>Court 4</a:t>
              </a:r>
            </a:p>
          </p:txBody>
        </p:sp>
        <p:sp>
          <p:nvSpPr>
            <p:cNvPr id="39" name="TextBox 38">
              <a:extLst>
                <a:ext uri="{FF2B5EF4-FFF2-40B4-BE49-F238E27FC236}">
                  <a16:creationId xmlns="" xmlns:a16="http://schemas.microsoft.com/office/drawing/2014/main" id="{BB608268-8F4E-4E8E-96C2-6A907CD0F1D9}"/>
                </a:ext>
              </a:extLst>
            </p:cNvPr>
            <p:cNvSpPr txBox="1"/>
            <p:nvPr/>
          </p:nvSpPr>
          <p:spPr>
            <a:xfrm>
              <a:off x="4233235" y="4164106"/>
              <a:ext cx="658579" cy="2133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1000" b="1" i="0" u="none" strike="noStrike" cap="none" spc="0" normalizeH="0" baseline="0" dirty="0">
                  <a:ln>
                    <a:noFill/>
                  </a:ln>
                  <a:solidFill>
                    <a:srgbClr val="000000"/>
                  </a:solidFill>
                  <a:effectLst/>
                  <a:uFillTx/>
                  <a:latin typeface="+mn-lt"/>
                  <a:ea typeface="+mn-ea"/>
                  <a:cs typeface="+mn-cs"/>
                  <a:sym typeface="Helvetica Light"/>
                </a:rPr>
                <a:t>Court 5</a:t>
              </a:r>
            </a:p>
          </p:txBody>
        </p:sp>
        <p:sp>
          <p:nvSpPr>
            <p:cNvPr id="40" name="TextBox 39">
              <a:extLst>
                <a:ext uri="{FF2B5EF4-FFF2-40B4-BE49-F238E27FC236}">
                  <a16:creationId xmlns="" xmlns:a16="http://schemas.microsoft.com/office/drawing/2014/main" id="{99315C50-3EF3-4DDF-9EA2-EBE42726BB44}"/>
                </a:ext>
              </a:extLst>
            </p:cNvPr>
            <p:cNvSpPr txBox="1"/>
            <p:nvPr/>
          </p:nvSpPr>
          <p:spPr>
            <a:xfrm>
              <a:off x="3567631" y="4164106"/>
              <a:ext cx="658579" cy="2133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1000" b="1" i="0" u="none" strike="noStrike" cap="none" spc="0" normalizeH="0" baseline="0" dirty="0">
                  <a:ln>
                    <a:noFill/>
                  </a:ln>
                  <a:solidFill>
                    <a:srgbClr val="000000"/>
                  </a:solidFill>
                  <a:effectLst/>
                  <a:uFillTx/>
                  <a:latin typeface="+mn-lt"/>
                  <a:ea typeface="+mn-ea"/>
                  <a:cs typeface="+mn-cs"/>
                  <a:sym typeface="Helvetica Light"/>
                </a:rPr>
                <a:t>Court 6</a:t>
              </a:r>
            </a:p>
          </p:txBody>
        </p:sp>
        <p:sp>
          <p:nvSpPr>
            <p:cNvPr id="41" name="TextBox 40">
              <a:extLst>
                <a:ext uri="{FF2B5EF4-FFF2-40B4-BE49-F238E27FC236}">
                  <a16:creationId xmlns="" xmlns:a16="http://schemas.microsoft.com/office/drawing/2014/main" id="{4F391853-B156-4ADD-AEF6-18C16A5F3549}"/>
                </a:ext>
              </a:extLst>
            </p:cNvPr>
            <p:cNvSpPr txBox="1"/>
            <p:nvPr/>
          </p:nvSpPr>
          <p:spPr>
            <a:xfrm>
              <a:off x="2889081" y="4157835"/>
              <a:ext cx="658579" cy="2133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1000" b="1" i="0" u="none" strike="noStrike" cap="none" spc="0" normalizeH="0" baseline="0" dirty="0">
                  <a:ln>
                    <a:noFill/>
                  </a:ln>
                  <a:solidFill>
                    <a:srgbClr val="000000"/>
                  </a:solidFill>
                  <a:effectLst/>
                  <a:uFillTx/>
                  <a:latin typeface="+mn-lt"/>
                  <a:ea typeface="+mn-ea"/>
                  <a:cs typeface="+mn-cs"/>
                  <a:sym typeface="Helvetica Light"/>
                </a:rPr>
                <a:t>Court 7</a:t>
              </a:r>
            </a:p>
          </p:txBody>
        </p:sp>
        <p:sp>
          <p:nvSpPr>
            <p:cNvPr id="42" name="TextBox 41">
              <a:extLst>
                <a:ext uri="{FF2B5EF4-FFF2-40B4-BE49-F238E27FC236}">
                  <a16:creationId xmlns="" xmlns:a16="http://schemas.microsoft.com/office/drawing/2014/main" id="{6A49FC55-273A-427C-92C8-BC283A3EAF67}"/>
                </a:ext>
              </a:extLst>
            </p:cNvPr>
            <p:cNvSpPr txBox="1"/>
            <p:nvPr/>
          </p:nvSpPr>
          <p:spPr>
            <a:xfrm>
              <a:off x="2233797" y="4164106"/>
              <a:ext cx="658579" cy="2133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1000" b="1" i="0" u="none" strike="noStrike" cap="none" spc="0" normalizeH="0" baseline="0" dirty="0">
                  <a:ln>
                    <a:noFill/>
                  </a:ln>
                  <a:solidFill>
                    <a:srgbClr val="000000"/>
                  </a:solidFill>
                  <a:effectLst/>
                  <a:uFillTx/>
                  <a:latin typeface="+mn-lt"/>
                  <a:ea typeface="+mn-ea"/>
                  <a:cs typeface="+mn-cs"/>
                  <a:sym typeface="Helvetica Light"/>
                </a:rPr>
                <a:t>Court 8</a:t>
              </a:r>
            </a:p>
          </p:txBody>
        </p:sp>
        <p:sp>
          <p:nvSpPr>
            <p:cNvPr id="43" name="TextBox 42">
              <a:extLst>
                <a:ext uri="{FF2B5EF4-FFF2-40B4-BE49-F238E27FC236}">
                  <a16:creationId xmlns="" xmlns:a16="http://schemas.microsoft.com/office/drawing/2014/main" id="{9AABCC02-3C85-4194-B660-09C6B9B4C5E3}"/>
                </a:ext>
              </a:extLst>
            </p:cNvPr>
            <p:cNvSpPr txBox="1"/>
            <p:nvPr/>
          </p:nvSpPr>
          <p:spPr>
            <a:xfrm>
              <a:off x="5472099" y="4289306"/>
              <a:ext cx="1166671" cy="2491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1000" b="1" i="0" u="none" strike="noStrike" cap="none" spc="0" normalizeH="0" baseline="0" dirty="0">
                  <a:ln>
                    <a:noFill/>
                  </a:ln>
                  <a:solidFill>
                    <a:srgbClr val="000000"/>
                  </a:solidFill>
                  <a:effectLst/>
                  <a:uFillTx/>
                  <a:latin typeface="+mn-lt"/>
                  <a:ea typeface="+mn-ea"/>
                  <a:cs typeface="+mn-cs"/>
                  <a:sym typeface="Helvetica Light"/>
                </a:rPr>
                <a:t>Café/restaurant</a:t>
              </a:r>
            </a:p>
          </p:txBody>
        </p:sp>
        <p:cxnSp>
          <p:nvCxnSpPr>
            <p:cNvPr id="44" name="Straight Connector 43">
              <a:extLst>
                <a:ext uri="{FF2B5EF4-FFF2-40B4-BE49-F238E27FC236}">
                  <a16:creationId xmlns="" xmlns:a16="http://schemas.microsoft.com/office/drawing/2014/main" id="{8700E37E-A304-4CEE-BBA3-3EFDE5F816A1}"/>
                </a:ext>
              </a:extLst>
            </p:cNvPr>
            <p:cNvCxnSpPr>
              <a:cxnSpLocks/>
            </p:cNvCxnSpPr>
            <p:nvPr/>
          </p:nvCxnSpPr>
          <p:spPr>
            <a:xfrm>
              <a:off x="5365990" y="5989596"/>
              <a:ext cx="1533170" cy="0"/>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45" name="TextBox 44">
              <a:extLst>
                <a:ext uri="{FF2B5EF4-FFF2-40B4-BE49-F238E27FC236}">
                  <a16:creationId xmlns="" xmlns:a16="http://schemas.microsoft.com/office/drawing/2014/main" id="{165ACD0E-CA04-4130-A8A6-EDC1027A778F}"/>
                </a:ext>
              </a:extLst>
            </p:cNvPr>
            <p:cNvSpPr txBox="1"/>
            <p:nvPr/>
          </p:nvSpPr>
          <p:spPr>
            <a:xfrm>
              <a:off x="5594296" y="6036400"/>
              <a:ext cx="1044463" cy="2815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1000" b="1" i="0" u="none" strike="noStrike" cap="none" spc="0" normalizeH="0" baseline="0" dirty="0">
                  <a:ln>
                    <a:noFill/>
                  </a:ln>
                  <a:solidFill>
                    <a:srgbClr val="000000"/>
                  </a:solidFill>
                  <a:effectLst/>
                  <a:uFillTx/>
                  <a:latin typeface="+mn-lt"/>
                  <a:ea typeface="+mn-ea"/>
                  <a:cs typeface="+mn-cs"/>
                  <a:sym typeface="Helvetica Light"/>
                </a:rPr>
                <a:t>Kitchen/prep</a:t>
              </a:r>
            </a:p>
          </p:txBody>
        </p:sp>
        <p:grpSp>
          <p:nvGrpSpPr>
            <p:cNvPr id="46" name="Group 45">
              <a:extLst>
                <a:ext uri="{FF2B5EF4-FFF2-40B4-BE49-F238E27FC236}">
                  <a16:creationId xmlns="" xmlns:a16="http://schemas.microsoft.com/office/drawing/2014/main" id="{584DA2E3-05CF-446D-A6DA-C1CF86A678A6}"/>
                </a:ext>
              </a:extLst>
            </p:cNvPr>
            <p:cNvGrpSpPr/>
            <p:nvPr/>
          </p:nvGrpSpPr>
          <p:grpSpPr>
            <a:xfrm>
              <a:off x="1277471" y="4899754"/>
              <a:ext cx="622640" cy="610094"/>
              <a:chOff x="1080136" y="3038475"/>
              <a:chExt cx="675392" cy="733425"/>
            </a:xfrm>
          </p:grpSpPr>
          <p:sp>
            <p:nvSpPr>
              <p:cNvPr id="59" name="Oval 58">
                <a:extLst>
                  <a:ext uri="{FF2B5EF4-FFF2-40B4-BE49-F238E27FC236}">
                    <a16:creationId xmlns="" xmlns:a16="http://schemas.microsoft.com/office/drawing/2014/main" id="{2A3B39D5-2AE5-4ECD-AE36-C905BD6A0368}"/>
                  </a:ext>
                </a:extLst>
              </p:cNvPr>
              <p:cNvSpPr/>
              <p:nvPr/>
            </p:nvSpPr>
            <p:spPr>
              <a:xfrm>
                <a:off x="1104900" y="3105150"/>
                <a:ext cx="650628" cy="649803"/>
              </a:xfrm>
              <a:prstGeom prst="ellipse">
                <a:avLst/>
              </a:prstGeom>
              <a:noFill/>
              <a:ln w="1905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solidFill>
                      <a:schemeClr val="tx1"/>
                    </a:solidFill>
                  </a:ln>
                  <a:solidFill>
                    <a:srgbClr val="FFFFFF"/>
                  </a:solidFill>
                  <a:effectLst/>
                  <a:uFillTx/>
                  <a:latin typeface="+mn-lt"/>
                  <a:ea typeface="+mn-ea"/>
                  <a:cs typeface="+mn-cs"/>
                  <a:sym typeface="Helvetica Light"/>
                </a:endParaRPr>
              </a:p>
            </p:txBody>
          </p:sp>
          <p:sp>
            <p:nvSpPr>
              <p:cNvPr id="60" name="Rectangle 59">
                <a:extLst>
                  <a:ext uri="{FF2B5EF4-FFF2-40B4-BE49-F238E27FC236}">
                    <a16:creationId xmlns="" xmlns:a16="http://schemas.microsoft.com/office/drawing/2014/main" id="{3AD72E29-34CE-45F1-8062-5FE7891DB14C}"/>
                  </a:ext>
                </a:extLst>
              </p:cNvPr>
              <p:cNvSpPr/>
              <p:nvPr/>
            </p:nvSpPr>
            <p:spPr>
              <a:xfrm>
                <a:off x="1080136" y="3038475"/>
                <a:ext cx="370005" cy="73342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61" name="Straight Connector 60">
                <a:extLst>
                  <a:ext uri="{FF2B5EF4-FFF2-40B4-BE49-F238E27FC236}">
                    <a16:creationId xmlns="" xmlns:a16="http://schemas.microsoft.com/office/drawing/2014/main" id="{3923AB6D-C1DF-41DC-97A8-44CDC1CABFA6}"/>
                  </a:ext>
                </a:extLst>
              </p:cNvPr>
              <p:cNvCxnSpPr/>
              <p:nvPr/>
            </p:nvCxnSpPr>
            <p:spPr>
              <a:xfrm>
                <a:off x="1450141" y="3438525"/>
                <a:ext cx="305387" cy="0"/>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grpSp>
        <p:grpSp>
          <p:nvGrpSpPr>
            <p:cNvPr id="47" name="Group 46">
              <a:extLst>
                <a:ext uri="{FF2B5EF4-FFF2-40B4-BE49-F238E27FC236}">
                  <a16:creationId xmlns="" xmlns:a16="http://schemas.microsoft.com/office/drawing/2014/main" id="{7529A610-1A99-43B8-8193-F329A8B7900A}"/>
                </a:ext>
              </a:extLst>
            </p:cNvPr>
            <p:cNvGrpSpPr/>
            <p:nvPr/>
          </p:nvGrpSpPr>
          <p:grpSpPr>
            <a:xfrm rot="10800000">
              <a:off x="6638771" y="4941583"/>
              <a:ext cx="622640" cy="610094"/>
              <a:chOff x="1080136" y="3038475"/>
              <a:chExt cx="675392" cy="733425"/>
            </a:xfrm>
          </p:grpSpPr>
          <p:sp>
            <p:nvSpPr>
              <p:cNvPr id="56" name="Oval 55">
                <a:extLst>
                  <a:ext uri="{FF2B5EF4-FFF2-40B4-BE49-F238E27FC236}">
                    <a16:creationId xmlns="" xmlns:a16="http://schemas.microsoft.com/office/drawing/2014/main" id="{B525EB88-8267-4CE5-9780-1239F7586029}"/>
                  </a:ext>
                </a:extLst>
              </p:cNvPr>
              <p:cNvSpPr/>
              <p:nvPr/>
            </p:nvSpPr>
            <p:spPr>
              <a:xfrm>
                <a:off x="1104900" y="3105150"/>
                <a:ext cx="650628" cy="649803"/>
              </a:xfrm>
              <a:prstGeom prst="ellipse">
                <a:avLst/>
              </a:prstGeom>
              <a:noFill/>
              <a:ln w="1905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solidFill>
                      <a:schemeClr val="tx1"/>
                    </a:solidFill>
                  </a:ln>
                  <a:solidFill>
                    <a:srgbClr val="FFFFFF"/>
                  </a:solidFill>
                  <a:effectLst/>
                  <a:uFillTx/>
                  <a:latin typeface="+mn-lt"/>
                  <a:ea typeface="+mn-ea"/>
                  <a:cs typeface="+mn-cs"/>
                  <a:sym typeface="Helvetica Light"/>
                </a:endParaRPr>
              </a:p>
            </p:txBody>
          </p:sp>
          <p:sp>
            <p:nvSpPr>
              <p:cNvPr id="57" name="Rectangle 56">
                <a:extLst>
                  <a:ext uri="{FF2B5EF4-FFF2-40B4-BE49-F238E27FC236}">
                    <a16:creationId xmlns="" xmlns:a16="http://schemas.microsoft.com/office/drawing/2014/main" id="{9F9A21F5-0E08-4EBB-866E-084A147EF77B}"/>
                  </a:ext>
                </a:extLst>
              </p:cNvPr>
              <p:cNvSpPr/>
              <p:nvPr/>
            </p:nvSpPr>
            <p:spPr>
              <a:xfrm>
                <a:off x="1080136" y="3038475"/>
                <a:ext cx="370005" cy="73342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58" name="Straight Connector 57">
                <a:extLst>
                  <a:ext uri="{FF2B5EF4-FFF2-40B4-BE49-F238E27FC236}">
                    <a16:creationId xmlns="" xmlns:a16="http://schemas.microsoft.com/office/drawing/2014/main" id="{E4D574C9-0458-4217-A37E-F133C47CCA8C}"/>
                  </a:ext>
                </a:extLst>
              </p:cNvPr>
              <p:cNvCxnSpPr/>
              <p:nvPr/>
            </p:nvCxnSpPr>
            <p:spPr>
              <a:xfrm>
                <a:off x="1450337" y="3438526"/>
                <a:ext cx="300685" cy="0"/>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grpSp>
        <p:grpSp>
          <p:nvGrpSpPr>
            <p:cNvPr id="48" name="Group 47">
              <a:extLst>
                <a:ext uri="{FF2B5EF4-FFF2-40B4-BE49-F238E27FC236}">
                  <a16:creationId xmlns="" xmlns:a16="http://schemas.microsoft.com/office/drawing/2014/main" id="{DDF8B0F5-7F0E-4B53-8169-0DBA84E318CD}"/>
                </a:ext>
              </a:extLst>
            </p:cNvPr>
            <p:cNvGrpSpPr/>
            <p:nvPr/>
          </p:nvGrpSpPr>
          <p:grpSpPr>
            <a:xfrm>
              <a:off x="4576572" y="4909890"/>
              <a:ext cx="622640" cy="610094"/>
              <a:chOff x="1080136" y="3038475"/>
              <a:chExt cx="675392" cy="733425"/>
            </a:xfrm>
          </p:grpSpPr>
          <p:sp>
            <p:nvSpPr>
              <p:cNvPr id="53" name="Oval 52">
                <a:extLst>
                  <a:ext uri="{FF2B5EF4-FFF2-40B4-BE49-F238E27FC236}">
                    <a16:creationId xmlns="" xmlns:a16="http://schemas.microsoft.com/office/drawing/2014/main" id="{D0BB9360-CD88-40EC-90D4-7BC76A9261AE}"/>
                  </a:ext>
                </a:extLst>
              </p:cNvPr>
              <p:cNvSpPr/>
              <p:nvPr/>
            </p:nvSpPr>
            <p:spPr>
              <a:xfrm>
                <a:off x="1104900" y="3105150"/>
                <a:ext cx="650628" cy="649803"/>
              </a:xfrm>
              <a:prstGeom prst="ellipse">
                <a:avLst/>
              </a:prstGeom>
              <a:noFill/>
              <a:ln w="1905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solidFill>
                      <a:schemeClr val="tx1"/>
                    </a:solidFill>
                  </a:ln>
                  <a:solidFill>
                    <a:srgbClr val="FFFFFF"/>
                  </a:solidFill>
                  <a:effectLst/>
                  <a:uFillTx/>
                  <a:latin typeface="+mn-lt"/>
                  <a:ea typeface="+mn-ea"/>
                  <a:cs typeface="+mn-cs"/>
                  <a:sym typeface="Helvetica Light"/>
                </a:endParaRPr>
              </a:p>
            </p:txBody>
          </p:sp>
          <p:sp>
            <p:nvSpPr>
              <p:cNvPr id="54" name="Rectangle 53">
                <a:extLst>
                  <a:ext uri="{FF2B5EF4-FFF2-40B4-BE49-F238E27FC236}">
                    <a16:creationId xmlns="" xmlns:a16="http://schemas.microsoft.com/office/drawing/2014/main" id="{0736DD8D-8F51-4E61-96C9-4F1C62CC3A1B}"/>
                  </a:ext>
                </a:extLst>
              </p:cNvPr>
              <p:cNvSpPr/>
              <p:nvPr/>
            </p:nvSpPr>
            <p:spPr>
              <a:xfrm>
                <a:off x="1080136" y="3038475"/>
                <a:ext cx="370005" cy="733425"/>
              </a:xfrm>
              <a:prstGeom prst="rect">
                <a:avLst/>
              </a:prstGeom>
              <a:solidFill>
                <a:srgbClr val="E6E6E6"/>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55" name="Straight Connector 54">
                <a:extLst>
                  <a:ext uri="{FF2B5EF4-FFF2-40B4-BE49-F238E27FC236}">
                    <a16:creationId xmlns="" xmlns:a16="http://schemas.microsoft.com/office/drawing/2014/main" id="{DFC2B4CB-9322-4816-BB21-1E69A4D1DBC5}"/>
                  </a:ext>
                </a:extLst>
              </p:cNvPr>
              <p:cNvCxnSpPr/>
              <p:nvPr/>
            </p:nvCxnSpPr>
            <p:spPr>
              <a:xfrm>
                <a:off x="1450141" y="3438525"/>
                <a:ext cx="305387" cy="0"/>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grpSp>
        <p:cxnSp>
          <p:nvCxnSpPr>
            <p:cNvPr id="24" name="Straight Connector 23">
              <a:extLst>
                <a:ext uri="{FF2B5EF4-FFF2-40B4-BE49-F238E27FC236}">
                  <a16:creationId xmlns="" xmlns:a16="http://schemas.microsoft.com/office/drawing/2014/main" id="{63FC6793-B75A-45C8-BB61-020930716662}"/>
                </a:ext>
              </a:extLst>
            </p:cNvPr>
            <p:cNvCxnSpPr>
              <a:cxnSpLocks/>
            </p:cNvCxnSpPr>
            <p:nvPr/>
          </p:nvCxnSpPr>
          <p:spPr>
            <a:xfrm>
              <a:off x="4918156" y="3886200"/>
              <a:ext cx="0" cy="1665477"/>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49" name="Straight Connector 48">
              <a:extLst>
                <a:ext uri="{FF2B5EF4-FFF2-40B4-BE49-F238E27FC236}">
                  <a16:creationId xmlns="" xmlns:a16="http://schemas.microsoft.com/office/drawing/2014/main" id="{469B9DC8-825E-4329-9C71-A523E1D44B1B}"/>
                </a:ext>
              </a:extLst>
            </p:cNvPr>
            <p:cNvCxnSpPr>
              <a:cxnSpLocks/>
            </p:cNvCxnSpPr>
            <p:nvPr/>
          </p:nvCxnSpPr>
          <p:spPr>
            <a:xfrm>
              <a:off x="1964513" y="3886200"/>
              <a:ext cx="0" cy="1039537"/>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grpSp>
          <p:nvGrpSpPr>
            <p:cNvPr id="50" name="Group 49">
              <a:extLst>
                <a:ext uri="{FF2B5EF4-FFF2-40B4-BE49-F238E27FC236}">
                  <a16:creationId xmlns="" xmlns:a16="http://schemas.microsoft.com/office/drawing/2014/main" id="{00FE1E9A-2690-4B78-9067-D1304986812C}"/>
                </a:ext>
              </a:extLst>
            </p:cNvPr>
            <p:cNvGrpSpPr/>
            <p:nvPr/>
          </p:nvGrpSpPr>
          <p:grpSpPr>
            <a:xfrm>
              <a:off x="1687439" y="3978222"/>
              <a:ext cx="579273" cy="864580"/>
              <a:chOff x="3464139" y="1122572"/>
              <a:chExt cx="568551" cy="889991"/>
            </a:xfrm>
          </p:grpSpPr>
          <p:sp>
            <p:nvSpPr>
              <p:cNvPr id="51" name="TextBox 50">
                <a:extLst>
                  <a:ext uri="{FF2B5EF4-FFF2-40B4-BE49-F238E27FC236}">
                    <a16:creationId xmlns="" xmlns:a16="http://schemas.microsoft.com/office/drawing/2014/main" id="{9B87A2D5-ECC3-408C-8D19-2270A47FFD9C}"/>
                  </a:ext>
                </a:extLst>
              </p:cNvPr>
              <p:cNvSpPr txBox="1"/>
              <p:nvPr/>
            </p:nvSpPr>
            <p:spPr>
              <a:xfrm rot="16200000">
                <a:off x="3156084" y="1433690"/>
                <a:ext cx="886928" cy="27081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kumimoji="0" lang="en-AU" sz="1000" b="1" i="0" u="none" strike="noStrike" cap="none" spc="0" normalizeH="0" baseline="0" dirty="0">
                    <a:ln>
                      <a:noFill/>
                    </a:ln>
                    <a:solidFill>
                      <a:srgbClr val="000000"/>
                    </a:solidFill>
                    <a:effectLst/>
                    <a:uFillTx/>
                    <a:latin typeface="+mn-lt"/>
                    <a:ea typeface="+mn-ea"/>
                    <a:cs typeface="+mn-cs"/>
                    <a:sym typeface="Helvetica Light"/>
                  </a:rPr>
                  <a:t>Bathroom</a:t>
                </a:r>
                <a:endParaRPr lang="en-AU" sz="1000" dirty="0"/>
              </a:p>
            </p:txBody>
          </p:sp>
          <p:sp>
            <p:nvSpPr>
              <p:cNvPr id="52" name="TextBox 51">
                <a:extLst>
                  <a:ext uri="{FF2B5EF4-FFF2-40B4-BE49-F238E27FC236}">
                    <a16:creationId xmlns="" xmlns:a16="http://schemas.microsoft.com/office/drawing/2014/main" id="{51B5793F-241F-4F20-90B9-B96D31C4348B}"/>
                  </a:ext>
                </a:extLst>
              </p:cNvPr>
              <p:cNvSpPr txBox="1"/>
              <p:nvPr/>
            </p:nvSpPr>
            <p:spPr>
              <a:xfrm rot="16200000">
                <a:off x="3453818" y="1430628"/>
                <a:ext cx="886928" cy="2708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kumimoji="0" lang="en-AU" sz="1000" b="1" i="0" u="none" strike="noStrike" cap="none" spc="0" normalizeH="0" baseline="0" dirty="0">
                    <a:ln>
                      <a:noFill/>
                    </a:ln>
                    <a:solidFill>
                      <a:srgbClr val="000000"/>
                    </a:solidFill>
                    <a:effectLst/>
                    <a:uFillTx/>
                    <a:latin typeface="+mn-lt"/>
                    <a:ea typeface="+mn-ea"/>
                    <a:cs typeface="+mn-cs"/>
                    <a:sym typeface="Helvetica Light"/>
                  </a:rPr>
                  <a:t>Bathroom</a:t>
                </a:r>
                <a:endParaRPr lang="en-AU" sz="1000" dirty="0"/>
              </a:p>
            </p:txBody>
          </p:sp>
        </p:grpSp>
      </p:grpSp>
      <p:sp>
        <p:nvSpPr>
          <p:cNvPr id="4" name="Answer textbox">
            <a:extLst>
              <a:ext uri="{FF2B5EF4-FFF2-40B4-BE49-F238E27FC236}">
                <a16:creationId xmlns="" xmlns:a16="http://schemas.microsoft.com/office/drawing/2014/main" id="{A0DA71BD-2C2B-48DA-8C40-A78677C8343D}"/>
              </a:ext>
            </a:extLst>
          </p:cNvPr>
          <p:cNvSpPr txBox="1"/>
          <p:nvPr/>
        </p:nvSpPr>
        <p:spPr>
          <a:xfrm>
            <a:off x="7468896" y="2294066"/>
            <a:ext cx="3556362" cy="3970318"/>
          </a:xfrm>
          <a:prstGeom prst="rect">
            <a:avLst/>
          </a:prstGeom>
          <a:solidFill>
            <a:srgbClr val="DADEF4"/>
          </a:solidFill>
        </p:spPr>
        <p:txBody>
          <a:bodyPr wrap="square" rtlCol="0">
            <a:spAutoFit/>
          </a:bodyPr>
          <a:lstStyle/>
          <a:p>
            <a:pPr algn="ctr"/>
            <a:endParaRPr lang="en-AU" sz="2800" b="1" dirty="0"/>
          </a:p>
          <a:p>
            <a:pPr algn="ctr"/>
            <a:r>
              <a:rPr lang="en-AU" sz="2800" b="1" dirty="0"/>
              <a:t>Sports centre = Class 9b</a:t>
            </a:r>
          </a:p>
          <a:p>
            <a:pPr algn="ctr"/>
            <a:endParaRPr lang="en-AU" sz="2800" b="1" dirty="0"/>
          </a:p>
          <a:p>
            <a:pPr algn="ctr"/>
            <a:r>
              <a:rPr lang="en-AU" sz="2800" b="1" dirty="0"/>
              <a:t>Café = </a:t>
            </a:r>
            <a:br>
              <a:rPr lang="en-AU" sz="2800" b="1" dirty="0"/>
            </a:br>
            <a:r>
              <a:rPr lang="en-AU" sz="2800" b="1" dirty="0"/>
              <a:t>Class 6</a:t>
            </a:r>
          </a:p>
          <a:p>
            <a:pPr algn="ctr"/>
            <a:endParaRPr lang="en-AU" sz="2800" b="1" dirty="0"/>
          </a:p>
          <a:p>
            <a:pPr algn="ctr"/>
            <a:r>
              <a:rPr lang="en-AU" sz="2800" b="1" dirty="0"/>
              <a:t>Office = Class 9b</a:t>
            </a:r>
          </a:p>
          <a:p>
            <a:pPr algn="ctr"/>
            <a:r>
              <a:rPr lang="en-AU" sz="2800" b="1" dirty="0"/>
              <a:t>(&lt;10% of floor area)</a:t>
            </a:r>
          </a:p>
        </p:txBody>
      </p:sp>
      <p:pic>
        <p:nvPicPr>
          <p:cNvPr id="63" name="Logo" descr="Blue NCC logo, diagonal lines getting prgressivly thinner from the left bottom corner to the top right corner. ">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203307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31CB849A-0339-4662-A9B3-D555116483AC}"/>
              </a:ext>
            </a:extLst>
          </p:cNvPr>
          <p:cNvSpPr>
            <a:spLocks noGrp="1"/>
          </p:cNvSpPr>
          <p:nvPr>
            <p:ph type="body" sz="quarter" idx="11"/>
          </p:nvPr>
        </p:nvSpPr>
        <p:spPr/>
        <p:txBody>
          <a:bodyPr/>
          <a:lstStyle/>
          <a:p>
            <a:r>
              <a:rPr lang="en-AU" dirty="0"/>
              <a:t>What class is a…</a:t>
            </a:r>
          </a:p>
        </p:txBody>
      </p:sp>
      <p:sp>
        <p:nvSpPr>
          <p:cNvPr id="22" name="Answer 2">
            <a:extLst>
              <a:ext uri="{FF2B5EF4-FFF2-40B4-BE49-F238E27FC236}">
                <a16:creationId xmlns="" xmlns:a16="http://schemas.microsoft.com/office/drawing/2014/main" id="{852500D9-CF4D-47E0-B837-BE0575022635}"/>
              </a:ext>
            </a:extLst>
          </p:cNvPr>
          <p:cNvSpPr/>
          <p:nvPr/>
        </p:nvSpPr>
        <p:spPr>
          <a:xfrm flipH="1">
            <a:off x="7829229" y="2417832"/>
            <a:ext cx="3651571"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8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dirty="0"/>
              <a:t>Class 6</a:t>
            </a:r>
          </a:p>
        </p:txBody>
      </p:sp>
      <p:sp>
        <p:nvSpPr>
          <p:cNvPr id="21" name="Answer 3">
            <a:extLst>
              <a:ext uri="{FF2B5EF4-FFF2-40B4-BE49-F238E27FC236}">
                <a16:creationId xmlns="" xmlns:a16="http://schemas.microsoft.com/office/drawing/2014/main" id="{CA8C8862-4010-4B81-8332-AF48A7A2BFC3}"/>
              </a:ext>
            </a:extLst>
          </p:cNvPr>
          <p:cNvSpPr/>
          <p:nvPr/>
        </p:nvSpPr>
        <p:spPr>
          <a:xfrm flipH="1">
            <a:off x="7829229" y="3350359"/>
            <a:ext cx="3651571"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8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dirty="0"/>
              <a:t>Class 9b</a:t>
            </a:r>
          </a:p>
        </p:txBody>
      </p:sp>
      <p:sp>
        <p:nvSpPr>
          <p:cNvPr id="20" name="Answer 4">
            <a:extLst>
              <a:ext uri="{FF2B5EF4-FFF2-40B4-BE49-F238E27FC236}">
                <a16:creationId xmlns="" xmlns:a16="http://schemas.microsoft.com/office/drawing/2014/main" id="{E3D60CDC-CE85-4AE7-8743-4B3ACC103A4F}"/>
              </a:ext>
            </a:extLst>
          </p:cNvPr>
          <p:cNvSpPr/>
          <p:nvPr/>
        </p:nvSpPr>
        <p:spPr>
          <a:xfrm flipH="1">
            <a:off x="7872395" y="4223203"/>
            <a:ext cx="3651571"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8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dirty="0"/>
              <a:t>Class 7b</a:t>
            </a:r>
          </a:p>
        </p:txBody>
      </p:sp>
      <p:sp>
        <p:nvSpPr>
          <p:cNvPr id="23" name="Answer 1">
            <a:extLst>
              <a:ext uri="{FF2B5EF4-FFF2-40B4-BE49-F238E27FC236}">
                <a16:creationId xmlns="" xmlns:a16="http://schemas.microsoft.com/office/drawing/2014/main" id="{AFABB218-4074-4F4D-B9E7-44C234492307}"/>
              </a:ext>
            </a:extLst>
          </p:cNvPr>
          <p:cNvSpPr/>
          <p:nvPr/>
        </p:nvSpPr>
        <p:spPr>
          <a:xfrm flipH="1">
            <a:off x="7829229" y="5155730"/>
            <a:ext cx="3651571"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8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dirty="0"/>
              <a:t>Class 8</a:t>
            </a:r>
          </a:p>
        </p:txBody>
      </p:sp>
      <p:sp>
        <p:nvSpPr>
          <p:cNvPr id="18" name="Option 1">
            <a:extLst>
              <a:ext uri="{FF2B5EF4-FFF2-40B4-BE49-F238E27FC236}">
                <a16:creationId xmlns="" xmlns:a16="http://schemas.microsoft.com/office/drawing/2014/main" id="{4A12CA4C-11DB-4EDB-8CDD-8E2BC879079E}"/>
              </a:ext>
            </a:extLst>
          </p:cNvPr>
          <p:cNvSpPr/>
          <p:nvPr/>
        </p:nvSpPr>
        <p:spPr>
          <a:xfrm>
            <a:off x="688960" y="2431059"/>
            <a:ext cx="3395360" cy="655320"/>
          </a:xfrm>
          <a:prstGeom prst="homePlate">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dirty="0">
                <a:solidFill>
                  <a:schemeClr val="bg1"/>
                </a:solidFill>
              </a:rPr>
              <a:t>Pottery studio?</a:t>
            </a:r>
          </a:p>
        </p:txBody>
      </p:sp>
      <p:sp>
        <p:nvSpPr>
          <p:cNvPr id="17" name="Option 2">
            <a:extLst>
              <a:ext uri="{FF2B5EF4-FFF2-40B4-BE49-F238E27FC236}">
                <a16:creationId xmlns="" xmlns:a16="http://schemas.microsoft.com/office/drawing/2014/main" id="{4F297B1D-0374-436F-9517-313C6E475DED}"/>
              </a:ext>
            </a:extLst>
          </p:cNvPr>
          <p:cNvSpPr/>
          <p:nvPr/>
        </p:nvSpPr>
        <p:spPr>
          <a:xfrm>
            <a:off x="688960" y="3342051"/>
            <a:ext cx="3395360" cy="655320"/>
          </a:xfrm>
          <a:prstGeom prst="homePlate">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dirty="0">
                <a:solidFill>
                  <a:schemeClr val="bg1"/>
                </a:solidFill>
              </a:rPr>
              <a:t>Service station?</a:t>
            </a:r>
          </a:p>
        </p:txBody>
      </p:sp>
      <p:sp>
        <p:nvSpPr>
          <p:cNvPr id="16" name="Option 3">
            <a:extLst>
              <a:ext uri="{FF2B5EF4-FFF2-40B4-BE49-F238E27FC236}">
                <a16:creationId xmlns="" xmlns:a16="http://schemas.microsoft.com/office/drawing/2014/main" id="{C00250C7-FB02-454D-ADC7-A48C935638D0}"/>
              </a:ext>
            </a:extLst>
          </p:cNvPr>
          <p:cNvSpPr/>
          <p:nvPr/>
        </p:nvSpPr>
        <p:spPr>
          <a:xfrm>
            <a:off x="688960" y="4253044"/>
            <a:ext cx="3395360" cy="655320"/>
          </a:xfrm>
          <a:prstGeom prst="homePlate">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dirty="0">
                <a:solidFill>
                  <a:schemeClr val="bg1"/>
                </a:solidFill>
              </a:rPr>
              <a:t>Railway station?</a:t>
            </a:r>
          </a:p>
        </p:txBody>
      </p:sp>
      <p:sp>
        <p:nvSpPr>
          <p:cNvPr id="15" name="Option 4">
            <a:extLst>
              <a:ext uri="{FF2B5EF4-FFF2-40B4-BE49-F238E27FC236}">
                <a16:creationId xmlns="" xmlns:a16="http://schemas.microsoft.com/office/drawing/2014/main" id="{F6B38621-B266-4FFB-9461-FE6014A39687}"/>
              </a:ext>
            </a:extLst>
          </p:cNvPr>
          <p:cNvSpPr/>
          <p:nvPr/>
        </p:nvSpPr>
        <p:spPr>
          <a:xfrm>
            <a:off x="688960" y="5164037"/>
            <a:ext cx="3395360" cy="655320"/>
          </a:xfrm>
          <a:prstGeom prst="homePlate">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dirty="0">
                <a:solidFill>
                  <a:schemeClr val="bg1"/>
                </a:solidFill>
              </a:rPr>
              <a:t>Warehouse?</a:t>
            </a:r>
          </a:p>
        </p:txBody>
      </p:sp>
      <p:pic>
        <p:nvPicPr>
          <p:cNvPr id="12" name="Logo" descr="Blue NCC logo, diagonal lines getting prgressivly thinner from the left bottom corner to the top right corner. ">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305900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83 0.00185 L -0.34532 -0.39769 " pathEditMode="relative" rAng="0" ptsTypes="AA">
                                      <p:cBhvr>
                                        <p:cTn id="6" dur="2000" fill="hold"/>
                                        <p:tgtEl>
                                          <p:spTgt spid="23"/>
                                        </p:tgtEl>
                                        <p:attrNameLst>
                                          <p:attrName>ppt_x</p:attrName>
                                          <p:attrName>ppt_y</p:attrName>
                                        </p:attrNameLst>
                                      </p:cBhvr>
                                      <p:rCtr x="-17174" y="-1997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417 -0.00741 L -0.34662 0.13565 " pathEditMode="relative" rAng="0" ptsTypes="AA">
                                      <p:cBhvr>
                                        <p:cTn id="10" dur="2000" fill="hold"/>
                                        <p:tgtEl>
                                          <p:spTgt spid="22"/>
                                        </p:tgtEl>
                                        <p:attrNameLst>
                                          <p:attrName>ppt_x</p:attrName>
                                          <p:attrName>ppt_y</p:attrName>
                                        </p:attrNameLst>
                                      </p:cBhvr>
                                      <p:rCtr x="-17122" y="715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261 -1.11111E-6 L -0.34701 0.13195 " pathEditMode="relative" rAng="0" ptsTypes="AA">
                                      <p:cBhvr>
                                        <p:cTn id="14" dur="2000" fill="hold"/>
                                        <p:tgtEl>
                                          <p:spTgt spid="21"/>
                                        </p:tgtEl>
                                        <p:attrNameLst>
                                          <p:attrName>ppt_x</p:attrName>
                                          <p:attrName>ppt_y</p:attrName>
                                        </p:attrNameLst>
                                      </p:cBhvr>
                                      <p:rCtr x="-17227" y="6597"/>
                                    </p:animMotion>
                                  </p:childTnLst>
                                </p:cTn>
                              </p:par>
                            </p:childTnLst>
                          </p:cTn>
                        </p:par>
                        <p:par>
                          <p:cTn id="15" fill="hold">
                            <p:stCondLst>
                              <p:cond delay="2000"/>
                            </p:stCondLst>
                            <p:childTnLst>
                              <p:par>
                                <p:cTn id="16" presetID="42" presetClass="path" presetSubtype="0" accel="50000" decel="50000" fill="hold" grpId="0" nodeType="afterEffect">
                                  <p:stCondLst>
                                    <p:cond delay="0"/>
                                  </p:stCondLst>
                                  <p:childTnLst>
                                    <p:animMotion origin="layout" path="M -0.00312 -0.00556 L -0.34961 0.1375 " pathEditMode="relative" rAng="0" ptsTypes="AA">
                                      <p:cBhvr>
                                        <p:cTn id="17" dur="2000" fill="hold"/>
                                        <p:tgtEl>
                                          <p:spTgt spid="20"/>
                                        </p:tgtEl>
                                        <p:attrNameLst>
                                          <p:attrName>ppt_x</p:attrName>
                                          <p:attrName>ppt_y</p:attrName>
                                        </p:attrNameLst>
                                      </p:cBhvr>
                                      <p:rCtr x="-17331" y="7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0"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odule title">
            <a:extLst>
              <a:ext uri="{FF2B5EF4-FFF2-40B4-BE49-F238E27FC236}">
                <a16:creationId xmlns="" xmlns:a16="http://schemas.microsoft.com/office/drawing/2014/main" id="{CCE09550-0C8A-4AC6-B004-A7820EF9ABAA}"/>
              </a:ext>
            </a:extLst>
          </p:cNvPr>
          <p:cNvSpPr>
            <a:spLocks noGrp="1"/>
          </p:cNvSpPr>
          <p:nvPr>
            <p:ph type="body" sz="quarter" idx="10"/>
          </p:nvPr>
        </p:nvSpPr>
        <p:spPr>
          <a:xfrm>
            <a:off x="6735948" y="1327219"/>
            <a:ext cx="4683125" cy="2391925"/>
          </a:xfrm>
        </p:spPr>
        <p:txBody>
          <a:bodyPr/>
          <a:lstStyle/>
          <a:p>
            <a:pPr marL="0" indent="0"/>
            <a:r>
              <a:rPr lang="en-AU" dirty="0"/>
              <a:t>Understanding building classifications</a:t>
            </a:r>
          </a:p>
        </p:txBody>
      </p:sp>
    </p:spTree>
    <p:custDataLst>
      <p:tags r:id="rId1"/>
    </p:custDataLst>
    <p:extLst>
      <p:ext uri="{BB962C8B-B14F-4D97-AF65-F5344CB8AC3E}">
        <p14:creationId xmlns:p14="http://schemas.microsoft.com/office/powerpoint/2010/main" val="1700098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F78BF6CC-69B3-481B-9E2B-5D07E725365F}"/>
              </a:ext>
            </a:extLst>
          </p:cNvPr>
          <p:cNvSpPr>
            <a:spLocks noGrp="1"/>
          </p:cNvSpPr>
          <p:nvPr>
            <p:ph type="body" sz="quarter" idx="11"/>
          </p:nvPr>
        </p:nvSpPr>
        <p:spPr/>
        <p:txBody>
          <a:bodyPr/>
          <a:lstStyle/>
          <a:p>
            <a:r>
              <a:rPr lang="en-AU" dirty="0"/>
              <a:t>True or False?</a:t>
            </a:r>
          </a:p>
        </p:txBody>
      </p:sp>
      <p:sp>
        <p:nvSpPr>
          <p:cNvPr id="3" name="Statement">
            <a:extLst>
              <a:ext uri="{FF2B5EF4-FFF2-40B4-BE49-F238E27FC236}">
                <a16:creationId xmlns="" xmlns:a16="http://schemas.microsoft.com/office/drawing/2014/main" id="{3EE33743-DCA2-4CEB-A9FC-7A370E68E64A}"/>
              </a:ext>
            </a:extLst>
          </p:cNvPr>
          <p:cNvSpPr txBox="1"/>
          <p:nvPr/>
        </p:nvSpPr>
        <p:spPr>
          <a:xfrm>
            <a:off x="373062" y="2141499"/>
            <a:ext cx="3870000" cy="3590727"/>
          </a:xfrm>
          <a:prstGeom prst="rect">
            <a:avLst/>
          </a:prstGeom>
          <a:noFill/>
        </p:spPr>
        <p:txBody>
          <a:bodyPr wrap="square" rtlCol="0">
            <a:spAutoFit/>
          </a:bodyPr>
          <a:lstStyle/>
          <a:p>
            <a:pPr>
              <a:spcBef>
                <a:spcPts val="200"/>
              </a:spcBef>
              <a:spcAft>
                <a:spcPts val="200"/>
              </a:spcAft>
            </a:pPr>
            <a:r>
              <a:rPr lang="en-AU" sz="2800" dirty="0"/>
              <a:t>You are building a small hostel (Class 1b) on the coast.</a:t>
            </a:r>
          </a:p>
          <a:p>
            <a:pPr>
              <a:spcBef>
                <a:spcPts val="200"/>
              </a:spcBef>
              <a:spcAft>
                <a:spcPts val="200"/>
              </a:spcAft>
            </a:pPr>
            <a:r>
              <a:rPr lang="en-AU" sz="2800" dirty="0"/>
              <a:t>You can find all the relevant Performance Requirements in Volume Two of the NCC.</a:t>
            </a:r>
          </a:p>
        </p:txBody>
      </p:sp>
      <p:grpSp>
        <p:nvGrpSpPr>
          <p:cNvPr id="4" name="False button">
            <a:extLst>
              <a:ext uri="{FF2B5EF4-FFF2-40B4-BE49-F238E27FC236}">
                <a16:creationId xmlns="" xmlns:a16="http://schemas.microsoft.com/office/drawing/2014/main" id="{DD3C4A91-DFB7-4B67-BBAD-2D6F8C05BA13}"/>
              </a:ext>
            </a:extLst>
          </p:cNvPr>
          <p:cNvGrpSpPr/>
          <p:nvPr/>
        </p:nvGrpSpPr>
        <p:grpSpPr>
          <a:xfrm>
            <a:off x="9619483" y="4531748"/>
            <a:ext cx="2042829" cy="523220"/>
            <a:chOff x="8552285" y="4732652"/>
            <a:chExt cx="2042829" cy="523220"/>
          </a:xfrm>
        </p:grpSpPr>
        <p:sp>
          <p:nvSpPr>
            <p:cNvPr id="5" name="TextBox 4">
              <a:extLst>
                <a:ext uri="{FF2B5EF4-FFF2-40B4-BE49-F238E27FC236}">
                  <a16:creationId xmlns="" xmlns:a16="http://schemas.microsoft.com/office/drawing/2014/main" id="{0BE993A8-59EA-441D-9DE4-00F154712E29}"/>
                </a:ext>
              </a:extLst>
            </p:cNvPr>
            <p:cNvSpPr txBox="1"/>
            <p:nvPr/>
          </p:nvSpPr>
          <p:spPr>
            <a:xfrm>
              <a:off x="9191768" y="4732652"/>
              <a:ext cx="1403346" cy="523220"/>
            </a:xfrm>
            <a:prstGeom prst="rect">
              <a:avLst/>
            </a:prstGeom>
            <a:noFill/>
          </p:spPr>
          <p:txBody>
            <a:bodyPr wrap="square" rtlCol="0">
              <a:spAutoFit/>
            </a:bodyPr>
            <a:lstStyle/>
            <a:p>
              <a:r>
                <a:rPr lang="en-AU" sz="2800" dirty="0"/>
                <a:t>False</a:t>
              </a:r>
            </a:p>
          </p:txBody>
        </p:sp>
        <p:sp>
          <p:nvSpPr>
            <p:cNvPr id="6" name="Diamond 5">
              <a:extLst>
                <a:ext uri="{FF2B5EF4-FFF2-40B4-BE49-F238E27FC236}">
                  <a16:creationId xmlns="" xmlns:a16="http://schemas.microsoft.com/office/drawing/2014/main" id="{8A3051C6-C517-4F2D-8B7F-8FB437748CD4}"/>
                </a:ext>
              </a:extLst>
            </p:cNvPr>
            <p:cNvSpPr/>
            <p:nvPr/>
          </p:nvSpPr>
          <p:spPr>
            <a:xfrm>
              <a:off x="8552285" y="4743459"/>
              <a:ext cx="549364" cy="501606"/>
            </a:xfrm>
            <a:prstGeom prst="diamond">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7" name="True button">
            <a:extLst>
              <a:ext uri="{FF2B5EF4-FFF2-40B4-BE49-F238E27FC236}">
                <a16:creationId xmlns="" xmlns:a16="http://schemas.microsoft.com/office/drawing/2014/main" id="{9CA497A8-D91F-41D0-9C94-4CBDB1647B96}"/>
              </a:ext>
            </a:extLst>
          </p:cNvPr>
          <p:cNvGrpSpPr/>
          <p:nvPr/>
        </p:nvGrpSpPr>
        <p:grpSpPr>
          <a:xfrm>
            <a:off x="9619483" y="3413643"/>
            <a:ext cx="1883802" cy="523220"/>
            <a:chOff x="8552285" y="3853083"/>
            <a:chExt cx="1883802" cy="523220"/>
          </a:xfrm>
        </p:grpSpPr>
        <p:sp>
          <p:nvSpPr>
            <p:cNvPr id="8" name="Diamond 7">
              <a:extLst>
                <a:ext uri="{FF2B5EF4-FFF2-40B4-BE49-F238E27FC236}">
                  <a16:creationId xmlns="" xmlns:a16="http://schemas.microsoft.com/office/drawing/2014/main" id="{B5DC944E-E305-4611-B0E6-505DB7EB2FCE}"/>
                </a:ext>
              </a:extLst>
            </p:cNvPr>
            <p:cNvSpPr/>
            <p:nvPr/>
          </p:nvSpPr>
          <p:spPr>
            <a:xfrm>
              <a:off x="8552285" y="3863890"/>
              <a:ext cx="549364" cy="501606"/>
            </a:xfrm>
            <a:prstGeom prst="diamond">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 xmlns:a16="http://schemas.microsoft.com/office/drawing/2014/main" id="{78BB2666-1909-4307-BE4D-46C8D5373959}"/>
                </a:ext>
              </a:extLst>
            </p:cNvPr>
            <p:cNvSpPr txBox="1"/>
            <p:nvPr/>
          </p:nvSpPr>
          <p:spPr>
            <a:xfrm>
              <a:off x="9191768" y="3853083"/>
              <a:ext cx="1244319" cy="523220"/>
            </a:xfrm>
            <a:prstGeom prst="rect">
              <a:avLst/>
            </a:prstGeom>
            <a:noFill/>
          </p:spPr>
          <p:txBody>
            <a:bodyPr wrap="square" rtlCol="0">
              <a:spAutoFit/>
            </a:bodyPr>
            <a:lstStyle/>
            <a:p>
              <a:r>
                <a:rPr lang="en-AU" sz="2800" dirty="0"/>
                <a:t>True</a:t>
              </a:r>
            </a:p>
          </p:txBody>
        </p:sp>
      </p:grpSp>
      <p:sp>
        <p:nvSpPr>
          <p:cNvPr id="10" name="True Speech Bubble">
            <a:extLst>
              <a:ext uri="{FF2B5EF4-FFF2-40B4-BE49-F238E27FC236}">
                <a16:creationId xmlns="" xmlns:a16="http://schemas.microsoft.com/office/drawing/2014/main" id="{99D6481B-532F-4A2B-9193-5732694A6B50}"/>
              </a:ext>
            </a:extLst>
          </p:cNvPr>
          <p:cNvSpPr/>
          <p:nvPr/>
        </p:nvSpPr>
        <p:spPr>
          <a:xfrm>
            <a:off x="4684618" y="1870260"/>
            <a:ext cx="4205660" cy="2334650"/>
          </a:xfrm>
          <a:prstGeom prst="wedgeRoundRectCallout">
            <a:avLst>
              <a:gd name="adj1" fmla="val 66033"/>
              <a:gd name="adj2" fmla="val 27683"/>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b="1" dirty="0">
                <a:solidFill>
                  <a:schemeClr val="tx1"/>
                </a:solidFill>
              </a:rPr>
              <a:t>Sorry, that’s not correct. </a:t>
            </a:r>
          </a:p>
          <a:p>
            <a:pPr algn="ctr">
              <a:spcBef>
                <a:spcPts val="200"/>
              </a:spcBef>
              <a:spcAft>
                <a:spcPts val="200"/>
              </a:spcAft>
            </a:pPr>
            <a:r>
              <a:rPr lang="en-AU" b="1" dirty="0">
                <a:solidFill>
                  <a:schemeClr val="tx1"/>
                </a:solidFill>
              </a:rPr>
              <a:t>You need to refer to Volume Three for plumbing and drainage provisions. </a:t>
            </a:r>
          </a:p>
          <a:p>
            <a:pPr algn="ctr">
              <a:spcBef>
                <a:spcPts val="200"/>
              </a:spcBef>
              <a:spcAft>
                <a:spcPts val="200"/>
              </a:spcAft>
            </a:pPr>
            <a:r>
              <a:rPr lang="en-AU" b="1" dirty="0">
                <a:solidFill>
                  <a:schemeClr val="tx1"/>
                </a:solidFill>
              </a:rPr>
              <a:t>Also, some of the disability access and fire provisions in Volume One may apply to a Class 1b building.</a:t>
            </a:r>
          </a:p>
        </p:txBody>
      </p:sp>
      <p:sp>
        <p:nvSpPr>
          <p:cNvPr id="11" name="False Speech Bubble">
            <a:extLst>
              <a:ext uri="{FF2B5EF4-FFF2-40B4-BE49-F238E27FC236}">
                <a16:creationId xmlns="" xmlns:a16="http://schemas.microsoft.com/office/drawing/2014/main" id="{9200A625-C2E4-4BD7-AAAC-8DAC9707263F}"/>
              </a:ext>
            </a:extLst>
          </p:cNvPr>
          <p:cNvSpPr/>
          <p:nvPr/>
        </p:nvSpPr>
        <p:spPr>
          <a:xfrm>
            <a:off x="4686300" y="4308197"/>
            <a:ext cx="4203977" cy="2334650"/>
          </a:xfrm>
          <a:prstGeom prst="wedgeRoundRectCallout">
            <a:avLst>
              <a:gd name="adj1" fmla="val 66630"/>
              <a:gd name="adj2" fmla="val -30017"/>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b="1" dirty="0">
                <a:solidFill>
                  <a:schemeClr val="tx1"/>
                </a:solidFill>
              </a:rPr>
              <a:t>Yes, that’s right. </a:t>
            </a:r>
          </a:p>
          <a:p>
            <a:pPr algn="ctr">
              <a:spcBef>
                <a:spcPts val="200"/>
              </a:spcBef>
              <a:spcAft>
                <a:spcPts val="200"/>
              </a:spcAft>
            </a:pPr>
            <a:r>
              <a:rPr lang="en-AU" b="1" dirty="0">
                <a:solidFill>
                  <a:schemeClr val="tx1"/>
                </a:solidFill>
              </a:rPr>
              <a:t>You need to refer to Volume Three for plumbing and drainage provisions.</a:t>
            </a:r>
          </a:p>
          <a:p>
            <a:pPr algn="ctr">
              <a:spcBef>
                <a:spcPts val="200"/>
              </a:spcBef>
              <a:spcAft>
                <a:spcPts val="200"/>
              </a:spcAft>
            </a:pPr>
            <a:r>
              <a:rPr lang="en-AU" b="1" dirty="0">
                <a:solidFill>
                  <a:schemeClr val="tx1"/>
                </a:solidFill>
              </a:rPr>
              <a:t>Also, some of the disability access and fire provisions in Volume One may apply to a Class 1b building.</a:t>
            </a:r>
            <a:endParaRPr lang="en-AU" dirty="0">
              <a:solidFill>
                <a:schemeClr val="tx1"/>
              </a:solidFill>
            </a:endParaRPr>
          </a:p>
        </p:txBody>
      </p:sp>
      <p:pic>
        <p:nvPicPr>
          <p:cNvPr id="13" name="Logo" descr="Blue NCC logo, diagonal lines getting prgressivly thinner from the left bottom corner to the top right corner. ">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6619845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0" grpId="0" animBg="1"/>
      <p:bldP spid="10" grpId="1" animBg="1"/>
      <p:bldP spid="11" grpId="0"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31322E65-B5F1-4D51-AFA8-9AA2088A61B8}"/>
              </a:ext>
            </a:extLst>
          </p:cNvPr>
          <p:cNvSpPr>
            <a:spLocks noGrp="1"/>
          </p:cNvSpPr>
          <p:nvPr>
            <p:ph type="body" sz="quarter" idx="11"/>
          </p:nvPr>
        </p:nvSpPr>
        <p:spPr/>
        <p:txBody>
          <a:bodyPr>
            <a:normAutofit fontScale="77500" lnSpcReduction="20000"/>
          </a:bodyPr>
          <a:lstStyle/>
          <a:p>
            <a:r>
              <a:rPr lang="en-AU" dirty="0"/>
              <a:t>A boarding house or hostel could be a Class 1b building or a Class 3 building. What key factor/s determines its class?</a:t>
            </a:r>
          </a:p>
        </p:txBody>
      </p:sp>
      <p:grpSp>
        <p:nvGrpSpPr>
          <p:cNvPr id="3" name="Option 1">
            <a:extLst>
              <a:ext uri="{FF2B5EF4-FFF2-40B4-BE49-F238E27FC236}">
                <a16:creationId xmlns="" xmlns:a16="http://schemas.microsoft.com/office/drawing/2014/main" id="{842B87CC-5BC5-4D65-96AA-5B6CA1FB1C7B}"/>
              </a:ext>
            </a:extLst>
          </p:cNvPr>
          <p:cNvGrpSpPr/>
          <p:nvPr/>
        </p:nvGrpSpPr>
        <p:grpSpPr>
          <a:xfrm>
            <a:off x="1105699" y="2480629"/>
            <a:ext cx="10677531" cy="850968"/>
            <a:chOff x="1105700" y="2719165"/>
            <a:chExt cx="10537660" cy="850968"/>
          </a:xfrm>
        </p:grpSpPr>
        <p:sp>
          <p:nvSpPr>
            <p:cNvPr id="4" name="Option 1">
              <a:extLst>
                <a:ext uri="{FF2B5EF4-FFF2-40B4-BE49-F238E27FC236}">
                  <a16:creationId xmlns="" xmlns:a16="http://schemas.microsoft.com/office/drawing/2014/main" id="{5601CF5E-C212-47EB-AD6F-E87D3EF1CA6B}"/>
                </a:ext>
              </a:extLst>
            </p:cNvPr>
            <p:cNvSpPr txBox="1"/>
            <p:nvPr/>
          </p:nvSpPr>
          <p:spPr>
            <a:xfrm>
              <a:off x="1731264" y="2739136"/>
              <a:ext cx="9912096" cy="830997"/>
            </a:xfrm>
            <a:prstGeom prst="rect">
              <a:avLst/>
            </a:prstGeom>
            <a:noFill/>
          </p:spPr>
          <p:txBody>
            <a:bodyPr wrap="square" rtlCol="0">
              <a:spAutoFit/>
            </a:bodyPr>
            <a:lstStyle/>
            <a:p>
              <a:r>
                <a:rPr lang="en-AU" sz="2400" b="1" dirty="0"/>
                <a:t>Height in storeys.</a:t>
              </a:r>
              <a:r>
                <a:rPr lang="en-AU" sz="2400" dirty="0"/>
                <a:t> A Class 3 building is typically a high-rise building while a Class 1b building is typically a low-rise building.</a:t>
              </a:r>
            </a:p>
          </p:txBody>
        </p:sp>
        <p:sp>
          <p:nvSpPr>
            <p:cNvPr id="5" name="Button 1">
              <a:extLst>
                <a:ext uri="{FF2B5EF4-FFF2-40B4-BE49-F238E27FC236}">
                  <a16:creationId xmlns="" xmlns:a16="http://schemas.microsoft.com/office/drawing/2014/main" id="{3F9CC848-9DE3-43BD-B7ED-87248EB0DFA1}"/>
                </a:ext>
              </a:extLst>
            </p:cNvPr>
            <p:cNvSpPr/>
            <p:nvPr/>
          </p:nvSpPr>
          <p:spPr>
            <a:xfrm>
              <a:off x="1105700" y="2719165"/>
              <a:ext cx="549364" cy="501606"/>
            </a:xfrm>
            <a:prstGeom prst="diamond">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9" name="Option 2">
            <a:extLst>
              <a:ext uri="{FF2B5EF4-FFF2-40B4-BE49-F238E27FC236}">
                <a16:creationId xmlns="" xmlns:a16="http://schemas.microsoft.com/office/drawing/2014/main" id="{297A7497-EB5D-458A-BF0A-A8E73F59C3D4}"/>
              </a:ext>
            </a:extLst>
          </p:cNvPr>
          <p:cNvGrpSpPr/>
          <p:nvPr/>
        </p:nvGrpSpPr>
        <p:grpSpPr>
          <a:xfrm>
            <a:off x="1108901" y="3577303"/>
            <a:ext cx="10674330" cy="1220300"/>
            <a:chOff x="1149242" y="4306733"/>
            <a:chExt cx="10537660" cy="1220300"/>
          </a:xfrm>
        </p:grpSpPr>
        <p:sp>
          <p:nvSpPr>
            <p:cNvPr id="10" name="Option 2">
              <a:extLst>
                <a:ext uri="{FF2B5EF4-FFF2-40B4-BE49-F238E27FC236}">
                  <a16:creationId xmlns="" xmlns:a16="http://schemas.microsoft.com/office/drawing/2014/main" id="{E17D3C21-EAE6-446F-9E6D-F4F03CF2F2FD}"/>
                </a:ext>
              </a:extLst>
            </p:cNvPr>
            <p:cNvSpPr txBox="1"/>
            <p:nvPr/>
          </p:nvSpPr>
          <p:spPr>
            <a:xfrm>
              <a:off x="1774806" y="4326704"/>
              <a:ext cx="9912096" cy="1200329"/>
            </a:xfrm>
            <a:prstGeom prst="rect">
              <a:avLst/>
            </a:prstGeom>
            <a:noFill/>
          </p:spPr>
          <p:txBody>
            <a:bodyPr wrap="square" rtlCol="0">
              <a:spAutoFit/>
            </a:bodyPr>
            <a:lstStyle/>
            <a:p>
              <a:r>
                <a:rPr lang="en-AU" sz="2400" b="1" dirty="0"/>
                <a:t>Who will live/stay there.</a:t>
              </a:r>
              <a:r>
                <a:rPr lang="en-AU" sz="2400" dirty="0"/>
                <a:t> A Class 3 building is designed to accommodate unrelated people while a Class 1b building may accommodate related or unrelated people.</a:t>
              </a:r>
            </a:p>
          </p:txBody>
        </p:sp>
        <p:sp>
          <p:nvSpPr>
            <p:cNvPr id="11" name="Button 2">
              <a:extLst>
                <a:ext uri="{FF2B5EF4-FFF2-40B4-BE49-F238E27FC236}">
                  <a16:creationId xmlns="" xmlns:a16="http://schemas.microsoft.com/office/drawing/2014/main" id="{C77E14ED-BC68-40E1-8273-E8FB6D94CBC8}"/>
                </a:ext>
              </a:extLst>
            </p:cNvPr>
            <p:cNvSpPr/>
            <p:nvPr/>
          </p:nvSpPr>
          <p:spPr>
            <a:xfrm>
              <a:off x="1149242" y="4306733"/>
              <a:ext cx="549364" cy="501606"/>
            </a:xfrm>
            <a:prstGeom prst="diamond">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2" name="Option3">
            <a:extLst>
              <a:ext uri="{FF2B5EF4-FFF2-40B4-BE49-F238E27FC236}">
                <a16:creationId xmlns="" xmlns:a16="http://schemas.microsoft.com/office/drawing/2014/main" id="{D063C0FB-B533-4D35-8BA6-CA63BB5C4580}"/>
              </a:ext>
            </a:extLst>
          </p:cNvPr>
          <p:cNvGrpSpPr/>
          <p:nvPr/>
        </p:nvGrpSpPr>
        <p:grpSpPr>
          <a:xfrm>
            <a:off x="1105699" y="5043310"/>
            <a:ext cx="10677531" cy="1589631"/>
            <a:chOff x="1149242" y="5388734"/>
            <a:chExt cx="10427932" cy="1589631"/>
          </a:xfrm>
        </p:grpSpPr>
        <p:sp>
          <p:nvSpPr>
            <p:cNvPr id="13" name="Option 3">
              <a:extLst>
                <a:ext uri="{FF2B5EF4-FFF2-40B4-BE49-F238E27FC236}">
                  <a16:creationId xmlns="" xmlns:a16="http://schemas.microsoft.com/office/drawing/2014/main" id="{D6CA170B-D1E8-4A76-879A-309BED1CDA0F}"/>
                </a:ext>
              </a:extLst>
            </p:cNvPr>
            <p:cNvSpPr txBox="1"/>
            <p:nvPr/>
          </p:nvSpPr>
          <p:spPr>
            <a:xfrm>
              <a:off x="1774806" y="5408705"/>
              <a:ext cx="9802368" cy="1569660"/>
            </a:xfrm>
            <a:prstGeom prst="rect">
              <a:avLst/>
            </a:prstGeom>
            <a:noFill/>
          </p:spPr>
          <p:txBody>
            <a:bodyPr wrap="square" rtlCol="0">
              <a:spAutoFit/>
            </a:bodyPr>
            <a:lstStyle/>
            <a:p>
              <a:r>
                <a:rPr lang="en-AU" sz="2400" b="1" dirty="0"/>
                <a:t>How many people it can accommodate and total floor area</a:t>
              </a:r>
              <a:r>
                <a:rPr lang="en-AU" sz="2400" dirty="0"/>
                <a:t>. </a:t>
              </a:r>
              <a:br>
                <a:rPr lang="en-AU" sz="2400" dirty="0"/>
              </a:br>
              <a:r>
                <a:rPr lang="en-AU" sz="2400" dirty="0"/>
                <a:t>A Class 1b building would normally not accommodate more than 12 people, and would have a total floor area of no more than 300 m</a:t>
              </a:r>
              <a:r>
                <a:rPr lang="en-AU" sz="2400" baseline="30000" dirty="0"/>
                <a:t>2</a:t>
              </a:r>
              <a:r>
                <a:rPr lang="en-AU" sz="2400" dirty="0"/>
                <a:t>.  If bigger than this, it would be classed as a Class 3 building.</a:t>
              </a:r>
            </a:p>
          </p:txBody>
        </p:sp>
        <p:sp>
          <p:nvSpPr>
            <p:cNvPr id="14" name="Button 3">
              <a:extLst>
                <a:ext uri="{FF2B5EF4-FFF2-40B4-BE49-F238E27FC236}">
                  <a16:creationId xmlns="" xmlns:a16="http://schemas.microsoft.com/office/drawing/2014/main" id="{FFC0A550-8AE1-4974-9956-005B4BD256AE}"/>
                </a:ext>
              </a:extLst>
            </p:cNvPr>
            <p:cNvSpPr/>
            <p:nvPr/>
          </p:nvSpPr>
          <p:spPr>
            <a:xfrm>
              <a:off x="1149242" y="5388734"/>
              <a:ext cx="549364" cy="501606"/>
            </a:xfrm>
            <a:prstGeom prst="diamond">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Response 1 Bubble">
            <a:extLst>
              <a:ext uri="{FF2B5EF4-FFF2-40B4-BE49-F238E27FC236}">
                <a16:creationId xmlns="" xmlns:a16="http://schemas.microsoft.com/office/drawing/2014/main" id="{4470B226-4F06-40D5-8B15-D4D3BB8A7ADC}"/>
              </a:ext>
            </a:extLst>
          </p:cNvPr>
          <p:cNvSpPr/>
          <p:nvPr/>
        </p:nvSpPr>
        <p:spPr>
          <a:xfrm>
            <a:off x="1655064" y="1469372"/>
            <a:ext cx="7609960" cy="981075"/>
          </a:xfrm>
          <a:prstGeom prst="wedgeRoundRectCallout">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AU" sz="2000" b="1" dirty="0">
                <a:solidFill>
                  <a:schemeClr val="tx1"/>
                </a:solidFill>
              </a:rPr>
              <a:t>No, there are no restrictions on the height of either Class 1b buildings or Class 3 buildings. Try again.</a:t>
            </a:r>
          </a:p>
        </p:txBody>
      </p:sp>
      <p:sp>
        <p:nvSpPr>
          <p:cNvPr id="16" name="Response 2 Bubble">
            <a:extLst>
              <a:ext uri="{FF2B5EF4-FFF2-40B4-BE49-F238E27FC236}">
                <a16:creationId xmlns="" xmlns:a16="http://schemas.microsoft.com/office/drawing/2014/main" id="{037BE40A-DC8B-4131-A656-E09F452533A9}"/>
              </a:ext>
            </a:extLst>
          </p:cNvPr>
          <p:cNvSpPr/>
          <p:nvPr/>
        </p:nvSpPr>
        <p:spPr>
          <a:xfrm>
            <a:off x="4640677" y="2585054"/>
            <a:ext cx="7196933" cy="983608"/>
          </a:xfrm>
          <a:prstGeom prst="wedgeRoundRectCallout">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r>
              <a:rPr lang="en-AU" sz="2000" b="1" dirty="0">
                <a:solidFill>
                  <a:schemeClr val="tx1"/>
                </a:solidFill>
              </a:rPr>
              <a:t>No, both Class 1b and Class 3 buildings are designed to accommodate unrelated people. Try again.</a:t>
            </a:r>
          </a:p>
        </p:txBody>
      </p:sp>
      <p:sp>
        <p:nvSpPr>
          <p:cNvPr id="18" name="Response 3 Bubble">
            <a:extLst>
              <a:ext uri="{FF2B5EF4-FFF2-40B4-BE49-F238E27FC236}">
                <a16:creationId xmlns="" xmlns:a16="http://schemas.microsoft.com/office/drawing/2014/main" id="{CE2AAE87-1365-48F1-97C2-CC399A7D4F30}"/>
              </a:ext>
            </a:extLst>
          </p:cNvPr>
          <p:cNvSpPr/>
          <p:nvPr/>
        </p:nvSpPr>
        <p:spPr>
          <a:xfrm>
            <a:off x="8806098" y="4412115"/>
            <a:ext cx="3031512" cy="664613"/>
          </a:xfrm>
          <a:prstGeom prst="wedgeRoundRectCallout">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r>
              <a:rPr lang="en-AU" sz="2000" b="1" dirty="0">
                <a:solidFill>
                  <a:schemeClr val="tx1"/>
                </a:solidFill>
              </a:rPr>
              <a:t>Yes, that’s right.</a:t>
            </a:r>
          </a:p>
        </p:txBody>
      </p:sp>
      <p:pic>
        <p:nvPicPr>
          <p:cNvPr id="17" name="Logo" descr="Blue NCC logo, diagonal lines getting prgressivly thinner from the left bottom corner to the top right corner. ">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17102822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5" grpId="0" animBg="1"/>
      <p:bldP spid="15" grpId="1" animBg="1"/>
      <p:bldP spid="16" grpId="0" animBg="1"/>
      <p:bldP spid="16" grpId="1" animBg="1"/>
      <p:bldP spid="18" grpId="0" animBg="1"/>
      <p:bldP spid="1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F78BF6CC-69B3-481B-9E2B-5D07E725365F}"/>
              </a:ext>
            </a:extLst>
          </p:cNvPr>
          <p:cNvSpPr>
            <a:spLocks noGrp="1"/>
          </p:cNvSpPr>
          <p:nvPr>
            <p:ph type="body" sz="quarter" idx="11"/>
          </p:nvPr>
        </p:nvSpPr>
        <p:spPr/>
        <p:txBody>
          <a:bodyPr/>
          <a:lstStyle/>
          <a:p>
            <a:r>
              <a:rPr lang="en-AU" dirty="0"/>
              <a:t>True or False?</a:t>
            </a:r>
          </a:p>
        </p:txBody>
      </p:sp>
      <p:sp>
        <p:nvSpPr>
          <p:cNvPr id="3" name="Statement">
            <a:extLst>
              <a:ext uri="{FF2B5EF4-FFF2-40B4-BE49-F238E27FC236}">
                <a16:creationId xmlns="" xmlns:a16="http://schemas.microsoft.com/office/drawing/2014/main" id="{3EE33743-DCA2-4CEB-A9FC-7A370E68E64A}"/>
              </a:ext>
            </a:extLst>
          </p:cNvPr>
          <p:cNvSpPr txBox="1"/>
          <p:nvPr/>
        </p:nvSpPr>
        <p:spPr>
          <a:xfrm>
            <a:off x="451939" y="2554315"/>
            <a:ext cx="3534845" cy="3108543"/>
          </a:xfrm>
          <a:prstGeom prst="rect">
            <a:avLst/>
          </a:prstGeom>
          <a:noFill/>
        </p:spPr>
        <p:txBody>
          <a:bodyPr wrap="square" rtlCol="0">
            <a:spAutoFit/>
          </a:bodyPr>
          <a:lstStyle/>
          <a:p>
            <a:r>
              <a:rPr lang="en-AU" sz="2800" dirty="0"/>
              <a:t>A Class 1a residence cannot be built over or under another building or structure of any other </a:t>
            </a:r>
            <a:r>
              <a:rPr lang="en-AU" sz="2800" dirty="0" smtClean="0"/>
              <a:t>class</a:t>
            </a:r>
            <a:r>
              <a:rPr lang="en-AU" sz="2800" dirty="0"/>
              <a:t>, except for a private garage.</a:t>
            </a:r>
          </a:p>
        </p:txBody>
      </p:sp>
      <p:grpSp>
        <p:nvGrpSpPr>
          <p:cNvPr id="4" name="False button">
            <a:extLst>
              <a:ext uri="{FF2B5EF4-FFF2-40B4-BE49-F238E27FC236}">
                <a16:creationId xmlns="" xmlns:a16="http://schemas.microsoft.com/office/drawing/2014/main" id="{DD3C4A91-DFB7-4B67-BBAD-2D6F8C05BA13}"/>
              </a:ext>
            </a:extLst>
          </p:cNvPr>
          <p:cNvGrpSpPr/>
          <p:nvPr/>
        </p:nvGrpSpPr>
        <p:grpSpPr>
          <a:xfrm>
            <a:off x="9568683" y="4531748"/>
            <a:ext cx="2042829" cy="523220"/>
            <a:chOff x="8552285" y="4732652"/>
            <a:chExt cx="2042829" cy="523220"/>
          </a:xfrm>
        </p:grpSpPr>
        <p:sp>
          <p:nvSpPr>
            <p:cNvPr id="5" name="TextBox 4">
              <a:extLst>
                <a:ext uri="{FF2B5EF4-FFF2-40B4-BE49-F238E27FC236}">
                  <a16:creationId xmlns="" xmlns:a16="http://schemas.microsoft.com/office/drawing/2014/main" id="{0BE993A8-59EA-441D-9DE4-00F154712E29}"/>
                </a:ext>
              </a:extLst>
            </p:cNvPr>
            <p:cNvSpPr txBox="1"/>
            <p:nvPr/>
          </p:nvSpPr>
          <p:spPr>
            <a:xfrm>
              <a:off x="9191768" y="4732652"/>
              <a:ext cx="1403346" cy="523220"/>
            </a:xfrm>
            <a:prstGeom prst="rect">
              <a:avLst/>
            </a:prstGeom>
            <a:noFill/>
          </p:spPr>
          <p:txBody>
            <a:bodyPr wrap="square" rtlCol="0">
              <a:spAutoFit/>
            </a:bodyPr>
            <a:lstStyle/>
            <a:p>
              <a:r>
                <a:rPr lang="en-AU" sz="2800" dirty="0"/>
                <a:t>False</a:t>
              </a:r>
            </a:p>
          </p:txBody>
        </p:sp>
        <p:sp>
          <p:nvSpPr>
            <p:cNvPr id="6" name="Diamond 5">
              <a:extLst>
                <a:ext uri="{FF2B5EF4-FFF2-40B4-BE49-F238E27FC236}">
                  <a16:creationId xmlns="" xmlns:a16="http://schemas.microsoft.com/office/drawing/2014/main" id="{8A3051C6-C517-4F2D-8B7F-8FB437748CD4}"/>
                </a:ext>
              </a:extLst>
            </p:cNvPr>
            <p:cNvSpPr/>
            <p:nvPr/>
          </p:nvSpPr>
          <p:spPr>
            <a:xfrm>
              <a:off x="8552285" y="4743459"/>
              <a:ext cx="549364" cy="501606"/>
            </a:xfrm>
            <a:prstGeom prst="diamond">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7" name="True button">
            <a:extLst>
              <a:ext uri="{FF2B5EF4-FFF2-40B4-BE49-F238E27FC236}">
                <a16:creationId xmlns="" xmlns:a16="http://schemas.microsoft.com/office/drawing/2014/main" id="{9CA497A8-D91F-41D0-9C94-4CBDB1647B96}"/>
              </a:ext>
            </a:extLst>
          </p:cNvPr>
          <p:cNvGrpSpPr/>
          <p:nvPr/>
        </p:nvGrpSpPr>
        <p:grpSpPr>
          <a:xfrm>
            <a:off x="9568683" y="3413643"/>
            <a:ext cx="1883802" cy="523220"/>
            <a:chOff x="8552285" y="3853083"/>
            <a:chExt cx="1883802" cy="523220"/>
          </a:xfrm>
        </p:grpSpPr>
        <p:sp>
          <p:nvSpPr>
            <p:cNvPr id="8" name="Diamond 7">
              <a:extLst>
                <a:ext uri="{FF2B5EF4-FFF2-40B4-BE49-F238E27FC236}">
                  <a16:creationId xmlns="" xmlns:a16="http://schemas.microsoft.com/office/drawing/2014/main" id="{B5DC944E-E305-4611-B0E6-505DB7EB2FCE}"/>
                </a:ext>
              </a:extLst>
            </p:cNvPr>
            <p:cNvSpPr/>
            <p:nvPr/>
          </p:nvSpPr>
          <p:spPr>
            <a:xfrm>
              <a:off x="8552285" y="3863890"/>
              <a:ext cx="549364" cy="501606"/>
            </a:xfrm>
            <a:prstGeom prst="diamond">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 xmlns:a16="http://schemas.microsoft.com/office/drawing/2014/main" id="{78BB2666-1909-4307-BE4D-46C8D5373959}"/>
                </a:ext>
              </a:extLst>
            </p:cNvPr>
            <p:cNvSpPr txBox="1"/>
            <p:nvPr/>
          </p:nvSpPr>
          <p:spPr>
            <a:xfrm>
              <a:off x="9191768" y="3853083"/>
              <a:ext cx="1244319" cy="523220"/>
            </a:xfrm>
            <a:prstGeom prst="rect">
              <a:avLst/>
            </a:prstGeom>
            <a:noFill/>
          </p:spPr>
          <p:txBody>
            <a:bodyPr wrap="square" rtlCol="0">
              <a:spAutoFit/>
            </a:bodyPr>
            <a:lstStyle/>
            <a:p>
              <a:r>
                <a:rPr lang="en-AU" sz="2800" dirty="0"/>
                <a:t>True</a:t>
              </a:r>
            </a:p>
          </p:txBody>
        </p:sp>
      </p:grpSp>
      <p:sp>
        <p:nvSpPr>
          <p:cNvPr id="10" name="True Speech Bubble">
            <a:extLst>
              <a:ext uri="{FF2B5EF4-FFF2-40B4-BE49-F238E27FC236}">
                <a16:creationId xmlns="" xmlns:a16="http://schemas.microsoft.com/office/drawing/2014/main" id="{99D6481B-532F-4A2B-9193-5732694A6B50}"/>
              </a:ext>
            </a:extLst>
          </p:cNvPr>
          <p:cNvSpPr/>
          <p:nvPr/>
        </p:nvSpPr>
        <p:spPr>
          <a:xfrm>
            <a:off x="4261242" y="1932414"/>
            <a:ext cx="4657148" cy="2176172"/>
          </a:xfrm>
          <a:prstGeom prst="wedgeRoundRectCallout">
            <a:avLst>
              <a:gd name="adj1" fmla="val 61808"/>
              <a:gd name="adj2" fmla="val 29567"/>
              <a:gd name="adj3" fmla="val 16667"/>
            </a:avLst>
          </a:prstGeom>
          <a:solidFill>
            <a:schemeClr val="accent2">
              <a:lumMod val="20000"/>
              <a:lumOff val="80000"/>
            </a:schemeClr>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b="1" dirty="0">
                <a:solidFill>
                  <a:schemeClr val="tx1"/>
                </a:solidFill>
              </a:rPr>
              <a:t>Yes, the statement is true. </a:t>
            </a:r>
          </a:p>
          <a:p>
            <a:pPr algn="ctr">
              <a:spcBef>
                <a:spcPts val="200"/>
              </a:spcBef>
              <a:spcAft>
                <a:spcPts val="200"/>
              </a:spcAft>
            </a:pPr>
            <a:r>
              <a:rPr lang="en-AU" b="1" dirty="0">
                <a:solidFill>
                  <a:schemeClr val="tx1"/>
                </a:solidFill>
              </a:rPr>
              <a:t>If a residence is built over any other </a:t>
            </a:r>
            <a:br>
              <a:rPr lang="en-AU" b="1" dirty="0">
                <a:solidFill>
                  <a:schemeClr val="tx1"/>
                </a:solidFill>
              </a:rPr>
            </a:br>
            <a:r>
              <a:rPr lang="en-AU" b="1" dirty="0">
                <a:solidFill>
                  <a:schemeClr val="tx1"/>
                </a:solidFill>
              </a:rPr>
              <a:t>type of structure it would be a sole-occupancy unit of a Class 2 building.</a:t>
            </a:r>
          </a:p>
          <a:p>
            <a:pPr algn="ctr">
              <a:spcBef>
                <a:spcPts val="200"/>
              </a:spcBef>
              <a:spcAft>
                <a:spcPts val="200"/>
              </a:spcAft>
            </a:pPr>
            <a:r>
              <a:rPr lang="en-AU" b="1" dirty="0">
                <a:solidFill>
                  <a:schemeClr val="tx1"/>
                </a:solidFill>
              </a:rPr>
              <a:t>This is the case, even if the other structure is a common garage space.</a:t>
            </a:r>
          </a:p>
        </p:txBody>
      </p:sp>
      <p:sp>
        <p:nvSpPr>
          <p:cNvPr id="11" name="False Speech Bubble">
            <a:extLst>
              <a:ext uri="{FF2B5EF4-FFF2-40B4-BE49-F238E27FC236}">
                <a16:creationId xmlns="" xmlns:a16="http://schemas.microsoft.com/office/drawing/2014/main" id="{9200A625-C2E4-4BD7-AAAC-8DAC9707263F}"/>
              </a:ext>
            </a:extLst>
          </p:cNvPr>
          <p:cNvSpPr/>
          <p:nvPr/>
        </p:nvSpPr>
        <p:spPr>
          <a:xfrm>
            <a:off x="4203699" y="4229101"/>
            <a:ext cx="4694397" cy="2314574"/>
          </a:xfrm>
          <a:prstGeom prst="wedgeRoundRectCallout">
            <a:avLst>
              <a:gd name="adj1" fmla="val 62376"/>
              <a:gd name="adj2" fmla="val -24458"/>
              <a:gd name="adj3" fmla="val 16667"/>
            </a:avLst>
          </a:prstGeom>
          <a:solidFill>
            <a:schemeClr val="accent2">
              <a:lumMod val="20000"/>
              <a:lumOff val="80000"/>
            </a:schemeClr>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b="1" dirty="0">
                <a:solidFill>
                  <a:schemeClr val="tx1"/>
                </a:solidFill>
              </a:rPr>
              <a:t>Sorry, the statement is true. </a:t>
            </a:r>
          </a:p>
          <a:p>
            <a:pPr algn="ctr">
              <a:spcBef>
                <a:spcPts val="200"/>
              </a:spcBef>
              <a:spcAft>
                <a:spcPts val="200"/>
              </a:spcAft>
            </a:pPr>
            <a:r>
              <a:rPr lang="en-AU" b="1" dirty="0">
                <a:solidFill>
                  <a:schemeClr val="tx1"/>
                </a:solidFill>
              </a:rPr>
              <a:t>If a residence is built over any other </a:t>
            </a:r>
            <a:br>
              <a:rPr lang="en-AU" b="1" dirty="0">
                <a:solidFill>
                  <a:schemeClr val="tx1"/>
                </a:solidFill>
              </a:rPr>
            </a:br>
            <a:r>
              <a:rPr lang="en-AU" b="1" dirty="0">
                <a:solidFill>
                  <a:schemeClr val="tx1"/>
                </a:solidFill>
              </a:rPr>
              <a:t>type of structure it would be a sole-occupancy unit of a Class 2 building. </a:t>
            </a:r>
          </a:p>
          <a:p>
            <a:pPr algn="ctr">
              <a:spcBef>
                <a:spcPts val="200"/>
              </a:spcBef>
              <a:spcAft>
                <a:spcPts val="200"/>
              </a:spcAft>
            </a:pPr>
            <a:r>
              <a:rPr lang="en-AU" b="1" dirty="0">
                <a:solidFill>
                  <a:schemeClr val="tx1"/>
                </a:solidFill>
              </a:rPr>
              <a:t>So, two single storey units built over a common garage are both Class 2 </a:t>
            </a:r>
            <a:br>
              <a:rPr lang="en-AU" b="1" dirty="0">
                <a:solidFill>
                  <a:schemeClr val="tx1"/>
                </a:solidFill>
              </a:rPr>
            </a:br>
            <a:r>
              <a:rPr lang="en-AU" b="1" dirty="0">
                <a:solidFill>
                  <a:schemeClr val="tx1"/>
                </a:solidFill>
              </a:rPr>
              <a:t>sole-occupancy units.</a:t>
            </a:r>
            <a:endParaRPr lang="en-AU" dirty="0">
              <a:solidFill>
                <a:schemeClr val="tx1"/>
              </a:solidFill>
            </a:endParaRPr>
          </a:p>
        </p:txBody>
      </p:sp>
      <p:pic>
        <p:nvPicPr>
          <p:cNvPr id="13" name="Logo" descr="Blue NCC logo, diagonal lines getting prgressivly thinner from the left bottom corner to the top right corner. ">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41724914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0" grpId="0" animBg="1"/>
      <p:bldP spid="10" grpId="1" animBg="1"/>
      <p:bldP spid="11" grpId="0" animBg="1"/>
      <p:bldP spid="1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Volume Three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1791" y="5160653"/>
            <a:ext cx="1447346" cy="1447346"/>
          </a:xfrm>
          <a:prstGeom prst="rect">
            <a:avLst/>
          </a:prstGeom>
          <a:blipFill dpi="0" rotWithShape="1">
            <a:blip r:embed="rId5"/>
            <a:srcRect/>
            <a:stretch>
              <a:fillRect/>
            </a:stretch>
          </a:blipFill>
        </p:spPr>
      </p:pic>
      <p:pic>
        <p:nvPicPr>
          <p:cNvPr id="11" name="Volume Two ic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5435" y="5155921"/>
            <a:ext cx="1452077" cy="1452077"/>
          </a:xfrm>
          <a:prstGeom prst="rect">
            <a:avLst/>
          </a:prstGeom>
          <a:blipFill dpi="0" rotWithShape="1">
            <a:blip r:embed="rId5">
              <a:alphaModFix amt="33000"/>
            </a:blip>
            <a:srcRect/>
            <a:stretch>
              <a:fillRect/>
            </a:stretch>
          </a:blipFill>
        </p:spPr>
      </p:pic>
      <p:pic>
        <p:nvPicPr>
          <p:cNvPr id="12" name="Volume One ico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4225" y="5155921"/>
            <a:ext cx="1452077" cy="1452077"/>
          </a:xfrm>
          <a:prstGeom prst="rect">
            <a:avLst/>
          </a:prstGeom>
        </p:spPr>
      </p:pic>
      <p:sp>
        <p:nvSpPr>
          <p:cNvPr id="2" name="Slide Title">
            <a:extLst>
              <a:ext uri="{FF2B5EF4-FFF2-40B4-BE49-F238E27FC236}">
                <a16:creationId xmlns="" xmlns:a16="http://schemas.microsoft.com/office/drawing/2014/main" id="{FF2CA606-F938-4E7B-80BE-C97252226D46}"/>
              </a:ext>
            </a:extLst>
          </p:cNvPr>
          <p:cNvSpPr>
            <a:spLocks noGrp="1"/>
          </p:cNvSpPr>
          <p:nvPr>
            <p:ph type="body" sz="quarter" idx="11"/>
          </p:nvPr>
        </p:nvSpPr>
        <p:spPr/>
        <p:txBody>
          <a:bodyPr/>
          <a:lstStyle/>
          <a:p>
            <a:r>
              <a:rPr lang="en-AU" dirty="0"/>
              <a:t>Summary</a:t>
            </a:r>
          </a:p>
        </p:txBody>
      </p:sp>
      <p:pic>
        <p:nvPicPr>
          <p:cNvPr id="13" name="Logo" descr="Blue NCC logo, diagonal lines getting prgressivly thinner from the left bottom corner to the top right corner. ">
            <a:extLst>
              <a:ext uri="{FF2B5EF4-FFF2-40B4-BE49-F238E27FC236}">
                <a16:creationId xmlns="" xmlns:a16="http://schemas.microsoft.com/office/drawing/2014/main" id="{2B5E5CB9-ACE2-44C9-A0CA-6C27F714DC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7" name="Vol 1 text box"/>
          <p:cNvSpPr/>
          <p:nvPr/>
        </p:nvSpPr>
        <p:spPr>
          <a:xfrm>
            <a:off x="536154" y="1994133"/>
            <a:ext cx="3220148" cy="2092881"/>
          </a:xfrm>
          <a:prstGeom prst="rect">
            <a:avLst/>
          </a:prstGeom>
        </p:spPr>
        <p:txBody>
          <a:bodyPr wrap="square">
            <a:spAutoFit/>
          </a:bodyPr>
          <a:lstStyle/>
          <a:p>
            <a:pPr marL="342900" indent="-342900">
              <a:buFont typeface="Arial" panose="020B0604020202020204" pitchFamily="34" charset="0"/>
              <a:buChar char="•"/>
            </a:pPr>
            <a:r>
              <a:rPr lang="en-AU" sz="2600" dirty="0"/>
              <a:t>Class 2-9 buildings</a:t>
            </a:r>
          </a:p>
          <a:p>
            <a:pPr marL="342900" indent="-342900">
              <a:buFont typeface="Arial" panose="020B0604020202020204" pitchFamily="34" charset="0"/>
              <a:buChar char="•"/>
            </a:pPr>
            <a:r>
              <a:rPr lang="en-AU" sz="2600" dirty="0"/>
              <a:t>NCC Volume One</a:t>
            </a:r>
          </a:p>
          <a:p>
            <a:pPr marL="342900" indent="-342900">
              <a:buFont typeface="Arial" panose="020B0604020202020204" pitchFamily="34" charset="0"/>
              <a:buChar char="•"/>
            </a:pPr>
            <a:r>
              <a:rPr lang="en-AU" sz="2600" dirty="0"/>
              <a:t>“Commercial” provisions</a:t>
            </a:r>
          </a:p>
        </p:txBody>
      </p:sp>
      <p:sp>
        <p:nvSpPr>
          <p:cNvPr id="9" name="Vol 2 textbox"/>
          <p:cNvSpPr/>
          <p:nvPr/>
        </p:nvSpPr>
        <p:spPr>
          <a:xfrm>
            <a:off x="4325697" y="1861931"/>
            <a:ext cx="3617535" cy="3693319"/>
          </a:xfrm>
          <a:prstGeom prst="rect">
            <a:avLst/>
          </a:prstGeom>
        </p:spPr>
        <p:txBody>
          <a:bodyPr wrap="square">
            <a:spAutoFit/>
          </a:bodyPr>
          <a:lstStyle/>
          <a:p>
            <a:pPr marL="457200" indent="-457200">
              <a:buFont typeface="Arial" panose="020B0604020202020204" pitchFamily="34" charset="0"/>
              <a:buChar char="•"/>
            </a:pPr>
            <a:r>
              <a:rPr lang="en-AU" sz="2600" dirty="0"/>
              <a:t>Class 1 and 10 buildings</a:t>
            </a:r>
          </a:p>
          <a:p>
            <a:pPr marL="457200" indent="-457200">
              <a:buFont typeface="Arial" panose="020B0604020202020204" pitchFamily="34" charset="0"/>
              <a:buChar char="•"/>
            </a:pPr>
            <a:r>
              <a:rPr lang="en-AU" sz="2600" dirty="0"/>
              <a:t>NCC Volume Two</a:t>
            </a:r>
          </a:p>
          <a:p>
            <a:pPr marL="457200" indent="-457200">
              <a:buFont typeface="Arial" panose="020B0604020202020204" pitchFamily="34" charset="0"/>
              <a:buChar char="•"/>
            </a:pPr>
            <a:r>
              <a:rPr lang="en-AU" sz="2600" dirty="0"/>
              <a:t>“Housing Provisions”</a:t>
            </a:r>
          </a:p>
          <a:p>
            <a:pPr marL="457200" indent="-457200">
              <a:buFont typeface="Arial" panose="020B0604020202020204" pitchFamily="34" charset="0"/>
              <a:buChar char="•"/>
            </a:pPr>
            <a:r>
              <a:rPr lang="en-AU" sz="2600" dirty="0"/>
              <a:t>Volume One disability access provisions may also apply</a:t>
            </a:r>
          </a:p>
        </p:txBody>
      </p:sp>
      <p:sp>
        <p:nvSpPr>
          <p:cNvPr id="17" name="Vol 3 textbox"/>
          <p:cNvSpPr/>
          <p:nvPr/>
        </p:nvSpPr>
        <p:spPr>
          <a:xfrm>
            <a:off x="8504948" y="1861931"/>
            <a:ext cx="3417435" cy="2144177"/>
          </a:xfrm>
          <a:prstGeom prst="rect">
            <a:avLst/>
          </a:prstGeom>
        </p:spPr>
        <p:txBody>
          <a:bodyPr wrap="square">
            <a:spAutoFit/>
          </a:bodyPr>
          <a:lstStyle/>
          <a:p>
            <a:pPr marL="342900" indent="-342900">
              <a:spcBef>
                <a:spcPts val="200"/>
              </a:spcBef>
              <a:spcAft>
                <a:spcPts val="200"/>
              </a:spcAft>
              <a:buFont typeface="Arial" panose="020B0604020202020204" pitchFamily="34" charset="0"/>
              <a:buChar char="•"/>
            </a:pPr>
            <a:r>
              <a:rPr lang="en-AU" sz="2600" dirty="0"/>
              <a:t>Plumbing and drainage provisions for all building classes</a:t>
            </a:r>
          </a:p>
          <a:p>
            <a:pPr marL="342900" indent="-342900">
              <a:spcBef>
                <a:spcPts val="200"/>
              </a:spcBef>
              <a:spcAft>
                <a:spcPts val="200"/>
              </a:spcAft>
              <a:buFont typeface="Arial" panose="020B0604020202020204" pitchFamily="34" charset="0"/>
              <a:buChar char="•"/>
            </a:pPr>
            <a:r>
              <a:rPr lang="en-AU" sz="2600" dirty="0"/>
              <a:t>NCC Volume </a:t>
            </a:r>
            <a:r>
              <a:rPr lang="en-AU" sz="2600" dirty="0" smtClean="0"/>
              <a:t>Three</a:t>
            </a:r>
            <a:endParaRPr lang="en-AU" sz="2600" dirty="0"/>
          </a:p>
        </p:txBody>
      </p:sp>
      <p:cxnSp>
        <p:nvCxnSpPr>
          <p:cNvPr id="18" name="First line">
            <a:extLst>
              <a:ext uri="{FF2B5EF4-FFF2-40B4-BE49-F238E27FC236}">
                <a16:creationId xmlns="" xmlns:a16="http://schemas.microsoft.com/office/drawing/2014/main" id="{B71716FC-46AD-4F76-9ABF-576704040DB9}"/>
              </a:ext>
            </a:extLst>
          </p:cNvPr>
          <p:cNvCxnSpPr>
            <a:cxnSpLocks/>
          </p:cNvCxnSpPr>
          <p:nvPr/>
        </p:nvCxnSpPr>
        <p:spPr>
          <a:xfrm>
            <a:off x="4023741"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cxnSp>
        <p:nvCxnSpPr>
          <p:cNvPr id="19" name="Second line">
            <a:extLst>
              <a:ext uri="{FF2B5EF4-FFF2-40B4-BE49-F238E27FC236}">
                <a16:creationId xmlns="" xmlns:a16="http://schemas.microsoft.com/office/drawing/2014/main" id="{2CE66CE2-621D-4E81-91DC-E7BA442BDF46}"/>
              </a:ext>
            </a:extLst>
          </p:cNvPr>
          <p:cNvCxnSpPr>
            <a:cxnSpLocks/>
          </p:cNvCxnSpPr>
          <p:nvPr/>
        </p:nvCxnSpPr>
        <p:spPr>
          <a:xfrm>
            <a:off x="8130159"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Tree>
    <p:custDataLst>
      <p:tags r:id="rId1"/>
    </p:custDataLst>
    <p:extLst>
      <p:ext uri="{BB962C8B-B14F-4D97-AF65-F5344CB8AC3E}">
        <p14:creationId xmlns:p14="http://schemas.microsoft.com/office/powerpoint/2010/main" val="134269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9"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par>
                                <p:cTn id="30" presetID="9"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DEEAECB6-C920-46CB-9643-0E10DF7F8927}"/>
              </a:ext>
            </a:extLst>
          </p:cNvPr>
          <p:cNvSpPr>
            <a:spLocks noGrp="1"/>
          </p:cNvSpPr>
          <p:nvPr>
            <p:ph type="body" sz="quarter" idx="11"/>
          </p:nvPr>
        </p:nvSpPr>
        <p:spPr/>
        <p:txBody>
          <a:bodyPr/>
          <a:lstStyle/>
          <a:p>
            <a:r>
              <a:rPr lang="en-AU" dirty="0"/>
              <a:t>Key points</a:t>
            </a:r>
          </a:p>
        </p:txBody>
      </p:sp>
      <p:sp>
        <p:nvSpPr>
          <p:cNvPr id="3" name="Top Left Block">
            <a:extLst>
              <a:ext uri="{FF2B5EF4-FFF2-40B4-BE49-F238E27FC236}">
                <a16:creationId xmlns="" xmlns:a16="http://schemas.microsoft.com/office/drawing/2014/main" id="{5B0B20ED-728C-43ED-9B47-71C681B44E84}"/>
              </a:ext>
            </a:extLst>
          </p:cNvPr>
          <p:cNvSpPr>
            <a:spLocks noGrp="1"/>
          </p:cNvSpPr>
          <p:nvPr>
            <p:ph type="body" sz="quarter" idx="12"/>
          </p:nvPr>
        </p:nvSpPr>
        <p:spPr/>
        <p:txBody>
          <a:bodyPr>
            <a:normAutofit fontScale="92500"/>
          </a:bodyPr>
          <a:lstStyle/>
          <a:p>
            <a:pPr indent="0"/>
            <a:r>
              <a:rPr lang="en-AU" dirty="0"/>
              <a:t>Building classifications are found </a:t>
            </a:r>
            <a:br>
              <a:rPr lang="en-AU" dirty="0"/>
            </a:br>
            <a:r>
              <a:rPr lang="en-AU" dirty="0"/>
              <a:t>in the Governing Requirements, </a:t>
            </a:r>
            <a:br>
              <a:rPr lang="en-AU" dirty="0"/>
            </a:br>
            <a:r>
              <a:rPr lang="en-AU" dirty="0"/>
              <a:t>Part A6 in </a:t>
            </a:r>
            <a:r>
              <a:rPr lang="en-AU" dirty="0" smtClean="0"/>
              <a:t>all </a:t>
            </a:r>
            <a:r>
              <a:rPr lang="en-AU" dirty="0"/>
              <a:t>Volumes.</a:t>
            </a:r>
          </a:p>
        </p:txBody>
      </p:sp>
      <p:sp>
        <p:nvSpPr>
          <p:cNvPr id="4" name="Top Right block">
            <a:extLst>
              <a:ext uri="{FF2B5EF4-FFF2-40B4-BE49-F238E27FC236}">
                <a16:creationId xmlns="" xmlns:a16="http://schemas.microsoft.com/office/drawing/2014/main" id="{44BBD972-7408-4D7D-8EFF-385A7653E467}"/>
              </a:ext>
            </a:extLst>
          </p:cNvPr>
          <p:cNvSpPr>
            <a:spLocks noGrp="1"/>
          </p:cNvSpPr>
          <p:nvPr>
            <p:ph type="body" sz="quarter" idx="13"/>
          </p:nvPr>
        </p:nvSpPr>
        <p:spPr/>
        <p:txBody>
          <a:bodyPr>
            <a:normAutofit fontScale="92500" lnSpcReduction="10000"/>
          </a:bodyPr>
          <a:lstStyle/>
          <a:p>
            <a:pPr indent="0"/>
            <a:r>
              <a:rPr lang="en-AU" dirty="0"/>
              <a:t>An entire building can have </a:t>
            </a:r>
            <a:br>
              <a:rPr lang="en-AU" dirty="0"/>
            </a:br>
            <a:r>
              <a:rPr lang="en-AU" dirty="0"/>
              <a:t>more than one classification, </a:t>
            </a:r>
            <a:br>
              <a:rPr lang="en-AU" dirty="0"/>
            </a:br>
            <a:r>
              <a:rPr lang="en-AU" dirty="0"/>
              <a:t>if it is designed or intended for </a:t>
            </a:r>
            <a:br>
              <a:rPr lang="en-AU" dirty="0"/>
            </a:br>
            <a:r>
              <a:rPr lang="en-AU" dirty="0"/>
              <a:t>more than one potential purpose.</a:t>
            </a:r>
          </a:p>
          <a:p>
            <a:endParaRPr lang="en-AU" dirty="0"/>
          </a:p>
        </p:txBody>
      </p:sp>
      <p:sp>
        <p:nvSpPr>
          <p:cNvPr id="5" name="Bottom left block">
            <a:extLst>
              <a:ext uri="{FF2B5EF4-FFF2-40B4-BE49-F238E27FC236}">
                <a16:creationId xmlns="" xmlns:a16="http://schemas.microsoft.com/office/drawing/2014/main" id="{C7FACF30-DE6C-454D-8072-742A81CF3997}"/>
              </a:ext>
            </a:extLst>
          </p:cNvPr>
          <p:cNvSpPr>
            <a:spLocks noGrp="1"/>
          </p:cNvSpPr>
          <p:nvPr>
            <p:ph type="body" sz="quarter" idx="14"/>
          </p:nvPr>
        </p:nvSpPr>
        <p:spPr/>
        <p:txBody>
          <a:bodyPr>
            <a:normAutofit/>
          </a:bodyPr>
          <a:lstStyle/>
          <a:p>
            <a:pPr indent="0">
              <a:spcBef>
                <a:spcPts val="600"/>
              </a:spcBef>
            </a:pPr>
            <a:r>
              <a:rPr lang="en-AU" sz="2600" dirty="0"/>
              <a:t>A mixed use building may have parts that have different classifications. </a:t>
            </a:r>
          </a:p>
          <a:p>
            <a:pPr indent="0">
              <a:spcBef>
                <a:spcPts val="600"/>
              </a:spcBef>
            </a:pPr>
            <a:r>
              <a:rPr lang="en-AU" sz="2600" dirty="0"/>
              <a:t>The “10% rule” usually applies.</a:t>
            </a:r>
          </a:p>
          <a:p>
            <a:pPr indent="0"/>
            <a:endParaRPr lang="en-AU" dirty="0"/>
          </a:p>
        </p:txBody>
      </p:sp>
      <p:sp>
        <p:nvSpPr>
          <p:cNvPr id="6" name="Bottom right block">
            <a:extLst>
              <a:ext uri="{FF2B5EF4-FFF2-40B4-BE49-F238E27FC236}">
                <a16:creationId xmlns="" xmlns:a16="http://schemas.microsoft.com/office/drawing/2014/main" id="{BC8E7DF6-9F32-4A81-8AD7-E05CC419D0BF}"/>
              </a:ext>
            </a:extLst>
          </p:cNvPr>
          <p:cNvSpPr>
            <a:spLocks noGrp="1"/>
          </p:cNvSpPr>
          <p:nvPr>
            <p:ph type="body" sz="quarter" idx="15"/>
          </p:nvPr>
        </p:nvSpPr>
        <p:spPr/>
        <p:txBody>
          <a:bodyPr/>
          <a:lstStyle/>
          <a:p>
            <a:pPr indent="0"/>
            <a:r>
              <a:rPr lang="en-AU" sz="2600" dirty="0"/>
              <a:t>If building classification is unclear, refer to the </a:t>
            </a:r>
            <a:br>
              <a:rPr lang="en-AU" sz="2600" dirty="0"/>
            </a:br>
            <a:r>
              <a:rPr lang="en-AU" sz="2600" dirty="0"/>
              <a:t>appropriate authority </a:t>
            </a:r>
            <a:br>
              <a:rPr lang="en-AU" sz="2600" dirty="0"/>
            </a:br>
            <a:r>
              <a:rPr lang="en-AU" sz="2600" dirty="0"/>
              <a:t>in the relevant state or territory.</a:t>
            </a:r>
          </a:p>
          <a:p>
            <a:endParaRPr lang="en-AU" dirty="0"/>
          </a:p>
        </p:txBody>
      </p:sp>
      <p:pic>
        <p:nvPicPr>
          <p:cNvPr id="8" name="Logo" descr="Blue NCC logo, diagonal lines getting prgressivly thinner from the left bottom corner to the top right corner. ">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3516352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7AF86870-DE24-474E-970A-55D3407B6CDA}"/>
              </a:ext>
            </a:extLst>
          </p:cNvPr>
          <p:cNvSpPr>
            <a:spLocks noGrp="1"/>
          </p:cNvSpPr>
          <p:nvPr>
            <p:ph type="body" sz="quarter" idx="11"/>
          </p:nvPr>
        </p:nvSpPr>
        <p:spPr/>
        <p:txBody>
          <a:bodyPr/>
          <a:lstStyle/>
          <a:p>
            <a:r>
              <a:rPr lang="en-AU" dirty="0"/>
              <a:t>Questions?</a:t>
            </a:r>
          </a:p>
        </p:txBody>
      </p:sp>
    </p:spTree>
    <p:custDataLst>
      <p:tags r:id="rId1"/>
    </p:custDataLst>
    <p:extLst>
      <p:ext uri="{BB962C8B-B14F-4D97-AF65-F5344CB8AC3E}">
        <p14:creationId xmlns:p14="http://schemas.microsoft.com/office/powerpoint/2010/main" val="1105508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 text">
            <a:extLst>
              <a:ext uri="{FF2B5EF4-FFF2-40B4-BE49-F238E27FC236}">
                <a16:creationId xmlns="" xmlns:a16="http://schemas.microsoft.com/office/drawing/2014/main" id="{640674A3-8608-46FE-BB65-6ECDBFCADA59}"/>
              </a:ext>
            </a:extLst>
          </p:cNvPr>
          <p:cNvSpPr>
            <a:spLocks noGrp="1"/>
          </p:cNvSpPr>
          <p:nvPr>
            <p:ph type="body" sz="quarter" idx="10"/>
          </p:nvPr>
        </p:nvSpPr>
        <p:spPr>
          <a:xfrm>
            <a:off x="566785" y="2006600"/>
            <a:ext cx="5761037" cy="4554538"/>
          </a:xfrm>
        </p:spPr>
        <p:txBody>
          <a:bodyPr/>
          <a:lstStyle/>
          <a:p>
            <a:r>
              <a:rPr lang="en-US" dirty="0"/>
              <a:t>Where to find information about building classifications</a:t>
            </a:r>
          </a:p>
          <a:p>
            <a:r>
              <a:rPr lang="en-US" dirty="0"/>
              <a:t>The 10 building classifications in the NCC</a:t>
            </a:r>
          </a:p>
          <a:p>
            <a:r>
              <a:rPr lang="en-US" dirty="0"/>
              <a:t>Building classifications for mixed use buildings and buildings with more than one classification</a:t>
            </a:r>
          </a:p>
          <a:p>
            <a:r>
              <a:rPr lang="en-US" dirty="0" smtClean="0"/>
              <a:t>Applying this to different types of buildings </a:t>
            </a:r>
            <a:endParaRPr lang="en-AU" dirty="0"/>
          </a:p>
        </p:txBody>
      </p:sp>
      <p:sp>
        <p:nvSpPr>
          <p:cNvPr id="3" name="Slide Title">
            <a:extLst>
              <a:ext uri="{FF2B5EF4-FFF2-40B4-BE49-F238E27FC236}">
                <a16:creationId xmlns="" xmlns:a16="http://schemas.microsoft.com/office/drawing/2014/main" id="{A2C7585B-6F37-45E7-A6C7-F36E185361D5}"/>
              </a:ext>
            </a:extLst>
          </p:cNvPr>
          <p:cNvSpPr>
            <a:spLocks noGrp="1"/>
          </p:cNvSpPr>
          <p:nvPr>
            <p:ph type="body" sz="quarter" idx="11"/>
          </p:nvPr>
        </p:nvSpPr>
        <p:spPr/>
        <p:txBody>
          <a:bodyPr/>
          <a:lstStyle/>
          <a:p>
            <a:r>
              <a:rPr lang="en-AU" dirty="0"/>
              <a:t>What you will learn</a:t>
            </a:r>
          </a:p>
        </p:txBody>
      </p:sp>
      <p:pic>
        <p:nvPicPr>
          <p:cNvPr id="4" name="Logo" descr="Blue NCC logo, diagonal lines getting prgressivly thinner from the left bottom corner to the top right corner. ">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grpSp>
        <p:nvGrpSpPr>
          <p:cNvPr id="25" name="Leftmost group of pics">
            <a:extLst>
              <a:ext uri="{FF2B5EF4-FFF2-40B4-BE49-F238E27FC236}">
                <a16:creationId xmlns:a16="http://schemas.microsoft.com/office/drawing/2014/main" xmlns="" id="{4EB06F69-A480-449A-80D1-BA3B2A06DF06}"/>
              </a:ext>
              <a:ext uri="{C183D7F6-B498-43B3-948B-1728B52AA6E4}">
                <adec:decorative xmlns:adec="http://schemas.microsoft.com/office/drawing/2017/decorative" xmlns="" val="1"/>
              </a:ext>
            </a:extLst>
          </p:cNvPr>
          <p:cNvGrpSpPr/>
          <p:nvPr/>
        </p:nvGrpSpPr>
        <p:grpSpPr>
          <a:xfrm>
            <a:off x="6740652" y="2246124"/>
            <a:ext cx="829626" cy="4057022"/>
            <a:chOff x="6290084" y="2020840"/>
            <a:chExt cx="829626" cy="4057022"/>
          </a:xfrm>
        </p:grpSpPr>
        <p:pic>
          <p:nvPicPr>
            <p:cNvPr id="26" name="Picture 25" descr="Image of a Class 10a building.">
              <a:extLst>
                <a:ext uri="{FF2B5EF4-FFF2-40B4-BE49-F238E27FC236}">
                  <a16:creationId xmlns:a16="http://schemas.microsoft.com/office/drawing/2014/main" xmlns="" id="{BFD6BA89-E06D-41F7-93F5-D066B121083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291710" y="2020840"/>
              <a:ext cx="828000" cy="828000"/>
            </a:xfrm>
            <a:prstGeom prst="rect">
              <a:avLst/>
            </a:prstGeom>
          </p:spPr>
        </p:pic>
        <p:pic>
          <p:nvPicPr>
            <p:cNvPr id="27" name="Picture 26" descr="Image of a Class 10b pool.">
              <a:extLst>
                <a:ext uri="{FF2B5EF4-FFF2-40B4-BE49-F238E27FC236}">
                  <a16:creationId xmlns:a16="http://schemas.microsoft.com/office/drawing/2014/main" xmlns="" id="{E5A910B3-76FF-4DB2-91D3-D1CEE34B0594}"/>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290084" y="3097181"/>
              <a:ext cx="828000" cy="828000"/>
            </a:xfrm>
            <a:prstGeom prst="rect">
              <a:avLst/>
            </a:prstGeom>
          </p:spPr>
        </p:pic>
        <p:pic>
          <p:nvPicPr>
            <p:cNvPr id="28" name="Picture 27" descr="Image of a Class 10c building.">
              <a:extLst>
                <a:ext uri="{FF2B5EF4-FFF2-40B4-BE49-F238E27FC236}">
                  <a16:creationId xmlns:a16="http://schemas.microsoft.com/office/drawing/2014/main" xmlns="" id="{063BA412-2016-43B2-9262-C47AC41E6A2F}"/>
                </a:ext>
              </a:extLst>
            </p:cNvPr>
            <p:cNvPicPr/>
            <p:nvPr/>
          </p:nvPicPr>
          <p:blipFill>
            <a:blip r:embed="rId7" cstate="print">
              <a:extLst>
                <a:ext uri="{28A0092B-C50C-407E-A947-70E740481C1C}">
                  <a14:useLocalDpi xmlns:a14="http://schemas.microsoft.com/office/drawing/2010/main" val="0"/>
                </a:ext>
              </a:extLst>
            </a:blip>
            <a:srcRect t="7042"/>
            <a:stretch>
              <a:fillRect/>
            </a:stretch>
          </p:blipFill>
          <p:spPr>
            <a:xfrm>
              <a:off x="6291710" y="4173522"/>
              <a:ext cx="828000" cy="828000"/>
            </a:xfrm>
            <a:prstGeom prst="rect">
              <a:avLst/>
            </a:prstGeom>
          </p:spPr>
        </p:pic>
        <p:pic>
          <p:nvPicPr>
            <p:cNvPr id="29" name="Picture 28" descr="Image of a Class 4 building.">
              <a:extLst>
                <a:ext uri="{FF2B5EF4-FFF2-40B4-BE49-F238E27FC236}">
                  <a16:creationId xmlns:a16="http://schemas.microsoft.com/office/drawing/2014/main" xmlns="" id="{D36A613F-D10D-46A7-8746-5C6F1086216F}"/>
                </a:ext>
              </a:extLst>
            </p:cNvPr>
            <p:cNvPicPr/>
            <p:nvPr/>
          </p:nvPicPr>
          <p:blipFill rotWithShape="1">
            <a:blip r:embed="rId8" cstate="print">
              <a:alphaModFix/>
              <a:extLst>
                <a:ext uri="{28A0092B-C50C-407E-A947-70E740481C1C}">
                  <a14:useLocalDpi xmlns:a14="http://schemas.microsoft.com/office/drawing/2010/main" val="0"/>
                </a:ext>
              </a:extLst>
            </a:blip>
            <a:srcRect t="11017" r="15493"/>
            <a:stretch/>
          </p:blipFill>
          <p:spPr>
            <a:xfrm>
              <a:off x="6291710" y="5249862"/>
              <a:ext cx="828000" cy="828000"/>
            </a:xfrm>
            <a:prstGeom prst="rect">
              <a:avLst/>
            </a:prstGeom>
            <a:ln w="3175" cmpd="sng">
              <a:solidFill>
                <a:srgbClr val="4F81BD">
                  <a:alpha val="50000"/>
                </a:srgbClr>
              </a:solidFill>
            </a:ln>
          </p:spPr>
        </p:pic>
      </p:grpSp>
      <p:grpSp>
        <p:nvGrpSpPr>
          <p:cNvPr id="30" name="Right most group of pics">
            <a:extLst>
              <a:ext uri="{FF2B5EF4-FFF2-40B4-BE49-F238E27FC236}">
                <a16:creationId xmlns:a16="http://schemas.microsoft.com/office/drawing/2014/main" xmlns="" id="{8203E38D-357B-4135-B4A5-1AAEC2C87A18}"/>
              </a:ext>
              <a:ext uri="{C183D7F6-B498-43B3-948B-1728B52AA6E4}">
                <adec:decorative xmlns:adec="http://schemas.microsoft.com/office/drawing/2017/decorative" xmlns="" val="1"/>
              </a:ext>
            </a:extLst>
          </p:cNvPr>
          <p:cNvGrpSpPr/>
          <p:nvPr/>
        </p:nvGrpSpPr>
        <p:grpSpPr>
          <a:xfrm>
            <a:off x="10565341" y="2232872"/>
            <a:ext cx="834232" cy="4070274"/>
            <a:chOff x="10565341" y="2007588"/>
            <a:chExt cx="834232" cy="4070274"/>
          </a:xfrm>
        </p:grpSpPr>
        <p:pic>
          <p:nvPicPr>
            <p:cNvPr id="31" name="Picture 30" descr="Image of a Class 7a building.">
              <a:extLst>
                <a:ext uri="{FF2B5EF4-FFF2-40B4-BE49-F238E27FC236}">
                  <a16:creationId xmlns:a16="http://schemas.microsoft.com/office/drawing/2014/main" xmlns="" id="{FE8583F1-EF9E-4F94-AA2C-D563422A80D9}"/>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10565341" y="4169104"/>
              <a:ext cx="828000" cy="828000"/>
            </a:xfrm>
            <a:prstGeom prst="rect">
              <a:avLst/>
            </a:prstGeom>
          </p:spPr>
        </p:pic>
        <p:pic>
          <p:nvPicPr>
            <p:cNvPr id="32" name="Picture 31" descr="Image of a Class 7b building.">
              <a:extLst>
                <a:ext uri="{FF2B5EF4-FFF2-40B4-BE49-F238E27FC236}">
                  <a16:creationId xmlns:a16="http://schemas.microsoft.com/office/drawing/2014/main" xmlns="" id="{46743AF7-7C60-4DAA-813A-480403F02CDD}"/>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10569948" y="2007588"/>
              <a:ext cx="828000" cy="828000"/>
            </a:xfrm>
            <a:prstGeom prst="rect">
              <a:avLst/>
            </a:prstGeom>
          </p:spPr>
        </p:pic>
        <p:pic>
          <p:nvPicPr>
            <p:cNvPr id="33" name="Picture 32" descr="Image of a Class 1b building.">
              <a:extLst>
                <a:ext uri="{FF2B5EF4-FFF2-40B4-BE49-F238E27FC236}">
                  <a16:creationId xmlns:a16="http://schemas.microsoft.com/office/drawing/2014/main" xmlns="" id="{141B149A-A3BE-4C16-8A3F-372E150C1AEF}"/>
                </a:ext>
              </a:extLst>
            </p:cNvPr>
            <p:cNvPicPr/>
            <p:nvPr/>
          </p:nvPicPr>
          <p:blipFill>
            <a:blip r:embed="rId11" cstate="print">
              <a:extLst>
                <a:ext uri="{28A0092B-C50C-407E-A947-70E740481C1C}">
                  <a14:useLocalDpi xmlns:a14="http://schemas.microsoft.com/office/drawing/2010/main" val="0"/>
                </a:ext>
              </a:extLst>
            </a:blip>
            <a:srcRect l="14001" t="20194" r="14000" b="6646"/>
            <a:stretch>
              <a:fillRect/>
            </a:stretch>
          </p:blipFill>
          <p:spPr>
            <a:xfrm>
              <a:off x="10571573" y="3088346"/>
              <a:ext cx="828000" cy="828000"/>
            </a:xfrm>
            <a:prstGeom prst="rect">
              <a:avLst/>
            </a:prstGeom>
          </p:spPr>
        </p:pic>
        <p:pic>
          <p:nvPicPr>
            <p:cNvPr id="34" name="Picture 33" descr="Image of a Class 5 building.">
              <a:extLst>
                <a:ext uri="{FF2B5EF4-FFF2-40B4-BE49-F238E27FC236}">
                  <a16:creationId xmlns:a16="http://schemas.microsoft.com/office/drawing/2014/main" xmlns="" id="{A0F200BC-4E62-427E-A4FB-6022C67491BA}"/>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10571573" y="5249862"/>
              <a:ext cx="828000" cy="828000"/>
            </a:xfrm>
            <a:prstGeom prst="rect">
              <a:avLst/>
            </a:prstGeom>
          </p:spPr>
        </p:pic>
      </p:grpSp>
      <p:grpSp>
        <p:nvGrpSpPr>
          <p:cNvPr id="35" name="Left centre group of pics">
            <a:extLst>
              <a:ext uri="{FF2B5EF4-FFF2-40B4-BE49-F238E27FC236}">
                <a16:creationId xmlns:a16="http://schemas.microsoft.com/office/drawing/2014/main" xmlns="" id="{4A710CB4-AF66-4BCA-9142-9C9921942914}"/>
              </a:ext>
              <a:ext uri="{C183D7F6-B498-43B3-948B-1728B52AA6E4}">
                <adec:decorative xmlns:adec="http://schemas.microsoft.com/office/drawing/2017/decorative" xmlns="" val="1"/>
              </a:ext>
            </a:extLst>
          </p:cNvPr>
          <p:cNvGrpSpPr/>
          <p:nvPr/>
        </p:nvGrpSpPr>
        <p:grpSpPr>
          <a:xfrm>
            <a:off x="8014555" y="2246124"/>
            <a:ext cx="832606" cy="4057022"/>
            <a:chOff x="7663151" y="2020840"/>
            <a:chExt cx="832606" cy="4057022"/>
          </a:xfrm>
        </p:grpSpPr>
        <p:pic>
          <p:nvPicPr>
            <p:cNvPr id="36" name="Picture 35" descr="Image of a Class 3 building.">
              <a:extLst>
                <a:ext uri="{FF2B5EF4-FFF2-40B4-BE49-F238E27FC236}">
                  <a16:creationId xmlns:a16="http://schemas.microsoft.com/office/drawing/2014/main" xmlns="" id="{A0DB1C0D-FBD7-40FE-B5BF-6E0167D18A70}"/>
                </a:ext>
              </a:extLst>
            </p:cNvPr>
            <p:cNvPicPr/>
            <p:nvPr/>
          </p:nvPicPr>
          <p:blipFill>
            <a:blip r:embed="rId13" cstate="print">
              <a:extLst>
                <a:ext uri="{28A0092B-C50C-407E-A947-70E740481C1C}">
                  <a14:useLocalDpi xmlns:a14="http://schemas.microsoft.com/office/drawing/2010/main" val="0"/>
                </a:ext>
              </a:extLst>
            </a:blip>
            <a:srcRect r="21951" b="34959"/>
            <a:stretch>
              <a:fillRect/>
            </a:stretch>
          </p:blipFill>
          <p:spPr>
            <a:xfrm>
              <a:off x="7663151" y="3097181"/>
              <a:ext cx="828000" cy="828000"/>
            </a:xfrm>
            <a:prstGeom prst="rect">
              <a:avLst/>
            </a:prstGeom>
          </p:spPr>
        </p:pic>
        <p:pic>
          <p:nvPicPr>
            <p:cNvPr id="37" name="Picture 36" descr="Image of a Class 8 building.">
              <a:extLst>
                <a:ext uri="{FF2B5EF4-FFF2-40B4-BE49-F238E27FC236}">
                  <a16:creationId xmlns:a16="http://schemas.microsoft.com/office/drawing/2014/main" xmlns="" id="{D8229A04-6316-4D11-ABAF-1CBDA2D86E98}"/>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7667757" y="2020840"/>
              <a:ext cx="828000" cy="828000"/>
            </a:xfrm>
            <a:prstGeom prst="rect">
              <a:avLst/>
            </a:prstGeom>
          </p:spPr>
        </p:pic>
        <p:pic>
          <p:nvPicPr>
            <p:cNvPr id="38" name="Picture 37" descr="Image of a Class 9c building.">
              <a:extLst>
                <a:ext uri="{FF2B5EF4-FFF2-40B4-BE49-F238E27FC236}">
                  <a16:creationId xmlns:a16="http://schemas.microsoft.com/office/drawing/2014/main" xmlns="" id="{67015ADA-5EB9-4233-A163-494A45B4FC28}"/>
                </a:ext>
              </a:extLst>
            </p:cNvPr>
            <p:cNvPicPr/>
            <p:nvPr/>
          </p:nvPicPr>
          <p:blipFill>
            <a:blip r:embed="rId15" cstate="print">
              <a:extLst>
                <a:ext uri="{28A0092B-C50C-407E-A947-70E740481C1C}">
                  <a14:useLocalDpi xmlns:a14="http://schemas.microsoft.com/office/drawing/2010/main" val="0"/>
                </a:ext>
              </a:extLst>
            </a:blip>
            <a:stretch>
              <a:fillRect/>
            </a:stretch>
          </p:blipFill>
          <p:spPr>
            <a:xfrm>
              <a:off x="7667757" y="4173522"/>
              <a:ext cx="828000" cy="828000"/>
            </a:xfrm>
            <a:prstGeom prst="rect">
              <a:avLst/>
            </a:prstGeom>
          </p:spPr>
        </p:pic>
        <p:pic>
          <p:nvPicPr>
            <p:cNvPr id="39" name="Picture 38" descr="Image of a Class 6 building.">
              <a:extLst>
                <a:ext uri="{FF2B5EF4-FFF2-40B4-BE49-F238E27FC236}">
                  <a16:creationId xmlns:a16="http://schemas.microsoft.com/office/drawing/2014/main" xmlns="" id="{E5A61206-4F46-44F4-B6CB-C5DE24885A5D}"/>
                </a:ext>
              </a:extLst>
            </p:cNvPr>
            <p:cNvPicPr/>
            <p:nvPr/>
          </p:nvPicPr>
          <p:blipFill>
            <a:blip r:embed="rId16" cstate="print">
              <a:extLst>
                <a:ext uri="{28A0092B-C50C-407E-A947-70E740481C1C}">
                  <a14:useLocalDpi xmlns:a14="http://schemas.microsoft.com/office/drawing/2010/main" val="0"/>
                </a:ext>
              </a:extLst>
            </a:blip>
            <a:stretch>
              <a:fillRect/>
            </a:stretch>
          </p:blipFill>
          <p:spPr>
            <a:xfrm>
              <a:off x="7663151" y="5249862"/>
              <a:ext cx="828000" cy="828000"/>
            </a:xfrm>
            <a:prstGeom prst="rect">
              <a:avLst/>
            </a:prstGeom>
          </p:spPr>
        </p:pic>
      </p:grpSp>
      <p:grpSp>
        <p:nvGrpSpPr>
          <p:cNvPr id="40" name="Right centre group of pics">
            <a:extLst>
              <a:ext uri="{FF2B5EF4-FFF2-40B4-BE49-F238E27FC236}">
                <a16:creationId xmlns:a16="http://schemas.microsoft.com/office/drawing/2014/main" xmlns="" id="{BD2BCB8F-6C5A-4C66-AFE8-D8E81E8B0F23}"/>
              </a:ext>
              <a:ext uri="{C183D7F6-B498-43B3-948B-1728B52AA6E4}">
                <adec:decorative xmlns:adec="http://schemas.microsoft.com/office/drawing/2017/decorative" xmlns="" val="1"/>
              </a:ext>
            </a:extLst>
          </p:cNvPr>
          <p:cNvGrpSpPr/>
          <p:nvPr/>
        </p:nvGrpSpPr>
        <p:grpSpPr>
          <a:xfrm>
            <a:off x="9291438" y="2240742"/>
            <a:ext cx="829626" cy="4061843"/>
            <a:chOff x="9139542" y="2015458"/>
            <a:chExt cx="829626" cy="4061843"/>
          </a:xfrm>
        </p:grpSpPr>
        <p:pic>
          <p:nvPicPr>
            <p:cNvPr id="41" name="Picture 40" descr="Image of a Class 1a building.">
              <a:extLst>
                <a:ext uri="{FF2B5EF4-FFF2-40B4-BE49-F238E27FC236}">
                  <a16:creationId xmlns:a16="http://schemas.microsoft.com/office/drawing/2014/main" xmlns="" id="{F6798940-8B93-4584-B941-F6E791D79C08}"/>
                </a:ext>
              </a:extLst>
            </p:cNvPr>
            <p:cNvPicPr/>
            <p:nvPr/>
          </p:nvPicPr>
          <p:blipFill>
            <a:blip r:embed="rId17" cstate="print">
              <a:extLst>
                <a:ext uri="{28A0092B-C50C-407E-A947-70E740481C1C}">
                  <a14:useLocalDpi xmlns:a14="http://schemas.microsoft.com/office/drawing/2010/main" val="0"/>
                </a:ext>
              </a:extLst>
            </a:blip>
            <a:stretch>
              <a:fillRect/>
            </a:stretch>
          </p:blipFill>
          <p:spPr>
            <a:xfrm>
              <a:off x="9141168" y="2015458"/>
              <a:ext cx="828000" cy="828000"/>
            </a:xfrm>
            <a:prstGeom prst="rect">
              <a:avLst/>
            </a:prstGeom>
          </p:spPr>
        </p:pic>
        <p:pic>
          <p:nvPicPr>
            <p:cNvPr id="42" name="Picture 41" descr="Image of a Class 2 building.">
              <a:extLst>
                <a:ext uri="{FF2B5EF4-FFF2-40B4-BE49-F238E27FC236}">
                  <a16:creationId xmlns:a16="http://schemas.microsoft.com/office/drawing/2014/main" xmlns="" id="{7A022639-4342-4365-8C4F-7A3721946142}"/>
                </a:ext>
              </a:extLst>
            </p:cNvPr>
            <p:cNvPicPr/>
            <p:nvPr/>
          </p:nvPicPr>
          <p:blipFill>
            <a:blip r:embed="rId18" cstate="print">
              <a:extLst>
                <a:ext uri="{28A0092B-C50C-407E-A947-70E740481C1C}">
                  <a14:useLocalDpi xmlns:a14="http://schemas.microsoft.com/office/drawing/2010/main" val="0"/>
                </a:ext>
              </a:extLst>
            </a:blip>
            <a:srcRect l="8657" r="8657" b="18944"/>
            <a:stretch>
              <a:fillRect/>
            </a:stretch>
          </p:blipFill>
          <p:spPr>
            <a:xfrm>
              <a:off x="9141168" y="3093406"/>
              <a:ext cx="828000" cy="828000"/>
            </a:xfrm>
            <a:prstGeom prst="rect">
              <a:avLst/>
            </a:prstGeom>
          </p:spPr>
        </p:pic>
        <p:pic>
          <p:nvPicPr>
            <p:cNvPr id="43" name="Picture 42" descr="Image of a Class 9a building.">
              <a:extLst>
                <a:ext uri="{FF2B5EF4-FFF2-40B4-BE49-F238E27FC236}">
                  <a16:creationId xmlns:a16="http://schemas.microsoft.com/office/drawing/2014/main" xmlns="" id="{107B59D1-17FF-46DA-B56A-AEADA6F93CDE}"/>
                </a:ext>
              </a:extLst>
            </p:cNvPr>
            <p:cNvPicPr/>
            <p:nvPr/>
          </p:nvPicPr>
          <p:blipFill>
            <a:blip r:embed="rId19" cstate="print">
              <a:extLst>
                <a:ext uri="{28A0092B-C50C-407E-A947-70E740481C1C}">
                  <a14:useLocalDpi xmlns:a14="http://schemas.microsoft.com/office/drawing/2010/main" val="0"/>
                </a:ext>
              </a:extLst>
            </a:blip>
            <a:stretch>
              <a:fillRect/>
            </a:stretch>
          </p:blipFill>
          <p:spPr>
            <a:xfrm>
              <a:off x="9139542" y="4171354"/>
              <a:ext cx="828000" cy="828000"/>
            </a:xfrm>
            <a:prstGeom prst="rect">
              <a:avLst/>
            </a:prstGeom>
          </p:spPr>
        </p:pic>
        <p:pic>
          <p:nvPicPr>
            <p:cNvPr id="44" name="Picture 43" descr="Image of a Class 9b building.">
              <a:extLst>
                <a:ext uri="{FF2B5EF4-FFF2-40B4-BE49-F238E27FC236}">
                  <a16:creationId xmlns:a16="http://schemas.microsoft.com/office/drawing/2014/main" xmlns="" id="{7B79A07D-1CD9-4499-AB74-3332FF0DC5A7}"/>
                </a:ext>
              </a:extLst>
            </p:cNvPr>
            <p:cNvPicPr/>
            <p:nvPr/>
          </p:nvPicPr>
          <p:blipFill>
            <a:blip r:embed="rId20" cstate="print">
              <a:extLst>
                <a:ext uri="{28A0092B-C50C-407E-A947-70E740481C1C}">
                  <a14:useLocalDpi xmlns:a14="http://schemas.microsoft.com/office/drawing/2010/main" val="0"/>
                </a:ext>
              </a:extLst>
            </a:blip>
            <a:stretch>
              <a:fillRect/>
            </a:stretch>
          </p:blipFill>
          <p:spPr>
            <a:xfrm>
              <a:off x="9139542" y="5249301"/>
              <a:ext cx="828000" cy="828000"/>
            </a:xfrm>
            <a:prstGeom prst="rect">
              <a:avLst/>
            </a:prstGeom>
          </p:spPr>
        </p:pic>
      </p:grpSp>
    </p:spTree>
    <p:custDataLst>
      <p:tags r:id="rId1"/>
    </p:custDataLst>
    <p:extLst>
      <p:ext uri="{BB962C8B-B14F-4D97-AF65-F5344CB8AC3E}">
        <p14:creationId xmlns:p14="http://schemas.microsoft.com/office/powerpoint/2010/main" val="282074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4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 xmlns:a16="http://schemas.microsoft.com/office/drawing/2014/main" id="{3C925CDD-810D-40EC-BDC6-39391ABF3A1C}"/>
              </a:ext>
            </a:extLst>
          </p:cNvPr>
          <p:cNvSpPr>
            <a:spLocks noGrp="1"/>
          </p:cNvSpPr>
          <p:nvPr>
            <p:ph type="body" sz="quarter" idx="10"/>
          </p:nvPr>
        </p:nvSpPr>
        <p:spPr/>
        <p:txBody>
          <a:bodyPr>
            <a:normAutofit/>
          </a:bodyPr>
          <a:lstStyle/>
          <a:p>
            <a:endParaRPr lang="en-AU" dirty="0"/>
          </a:p>
        </p:txBody>
      </p:sp>
      <p:grpSp>
        <p:nvGrpSpPr>
          <p:cNvPr id="14" name="First layer">
            <a:extLst>
              <a:ext uri="{FF2B5EF4-FFF2-40B4-BE49-F238E27FC236}">
                <a16:creationId xmlns="" xmlns:a16="http://schemas.microsoft.com/office/drawing/2014/main" id="{0792281E-AECA-4ABA-8B4E-F0323C4A8EE8}"/>
              </a:ext>
            </a:extLst>
          </p:cNvPr>
          <p:cNvGrpSpPr/>
          <p:nvPr/>
        </p:nvGrpSpPr>
        <p:grpSpPr>
          <a:xfrm>
            <a:off x="323629" y="2390458"/>
            <a:ext cx="11522076" cy="3987245"/>
            <a:chOff x="323629" y="2390458"/>
            <a:chExt cx="11522076" cy="3987245"/>
          </a:xfrm>
        </p:grpSpPr>
        <p:grpSp>
          <p:nvGrpSpPr>
            <p:cNvPr id="4" name="First layer">
              <a:extLst>
                <a:ext uri="{FF2B5EF4-FFF2-40B4-BE49-F238E27FC236}">
                  <a16:creationId xmlns="" xmlns:a16="http://schemas.microsoft.com/office/drawing/2014/main" id="{CFA27573-2D88-4973-8D91-436D2780FBFD}"/>
                </a:ext>
              </a:extLst>
            </p:cNvPr>
            <p:cNvGrpSpPr/>
            <p:nvPr/>
          </p:nvGrpSpPr>
          <p:grpSpPr>
            <a:xfrm>
              <a:off x="323629" y="2390458"/>
              <a:ext cx="11522076" cy="3987245"/>
              <a:chOff x="374386" y="2735415"/>
              <a:chExt cx="11462400" cy="3705142"/>
            </a:xfrm>
          </p:grpSpPr>
          <p:sp>
            <p:nvSpPr>
              <p:cNvPr id="5" name="Background box">
                <a:extLst>
                  <a:ext uri="{FF2B5EF4-FFF2-40B4-BE49-F238E27FC236}">
                    <a16:creationId xmlns="" xmlns:a16="http://schemas.microsoft.com/office/drawing/2014/main" id="{9680F1FE-36F0-413F-A5C5-8AED4A343356}"/>
                  </a:ext>
                </a:extLst>
              </p:cNvPr>
              <p:cNvSpPr/>
              <p:nvPr/>
            </p:nvSpPr>
            <p:spPr>
              <a:xfrm>
                <a:off x="374386" y="2735415"/>
                <a:ext cx="11462400" cy="3705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Vol One icon" descr="Icon&#10;&#10;Description automatically generated">
                <a:extLst>
                  <a:ext uri="{FF2B5EF4-FFF2-40B4-BE49-F238E27FC236}">
                    <a16:creationId xmlns="" xmlns:a16="http://schemas.microsoft.com/office/drawing/2014/main" id="{BBF2634D-D794-4C42-B394-BCD8B1B1D3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79492" y="2987523"/>
                <a:ext cx="2593451" cy="2484482"/>
              </a:xfrm>
              <a:prstGeom prst="rect">
                <a:avLst/>
              </a:prstGeom>
            </p:spPr>
          </p:pic>
          <p:pic>
            <p:nvPicPr>
              <p:cNvPr id="7" name="Vol Three icon" descr="Icon&#10;&#10;Description automatically generated">
                <a:extLst>
                  <a:ext uri="{FF2B5EF4-FFF2-40B4-BE49-F238E27FC236}">
                    <a16:creationId xmlns="" xmlns:a16="http://schemas.microsoft.com/office/drawing/2014/main" id="{99E1E305-4AAB-4BF3-BED5-FF15B29B61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77635" y="2940316"/>
                <a:ext cx="2585410" cy="2484482"/>
              </a:xfrm>
              <a:prstGeom prst="rect">
                <a:avLst/>
              </a:prstGeom>
            </p:spPr>
          </p:pic>
          <p:pic>
            <p:nvPicPr>
              <p:cNvPr id="8" name="Vol Two icon" descr="A close up of a sign&#10;&#10;Description automatically generated">
                <a:extLst>
                  <a:ext uri="{FF2B5EF4-FFF2-40B4-BE49-F238E27FC236}">
                    <a16:creationId xmlns="" xmlns:a16="http://schemas.microsoft.com/office/drawing/2014/main" id="{A28134E2-1374-4F90-93EC-47FC6D81A4D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91733" y="3034729"/>
                <a:ext cx="2593452" cy="2484482"/>
              </a:xfrm>
              <a:prstGeom prst="rect">
                <a:avLst/>
              </a:prstGeom>
            </p:spPr>
          </p:pic>
        </p:grpSp>
        <p:sp>
          <p:nvSpPr>
            <p:cNvPr id="9" name="First layer text">
              <a:extLst>
                <a:ext uri="{FF2B5EF4-FFF2-40B4-BE49-F238E27FC236}">
                  <a16:creationId xmlns="" xmlns:a16="http://schemas.microsoft.com/office/drawing/2014/main" id="{8876D4BB-FCA4-4A76-97D2-D28856A2F9F5}"/>
                </a:ext>
              </a:extLst>
            </p:cNvPr>
            <p:cNvSpPr txBox="1"/>
            <p:nvPr/>
          </p:nvSpPr>
          <p:spPr>
            <a:xfrm>
              <a:off x="1676397" y="5660742"/>
              <a:ext cx="8824477" cy="523220"/>
            </a:xfrm>
            <a:prstGeom prst="rect">
              <a:avLst/>
            </a:prstGeom>
            <a:noFill/>
          </p:spPr>
          <p:txBody>
            <a:bodyPr wrap="square" rtlCol="0">
              <a:spAutoFit/>
            </a:bodyPr>
            <a:lstStyle/>
            <a:p>
              <a:r>
                <a:rPr lang="en-AU" sz="2800" dirty="0"/>
                <a:t>Governing Requirements, Part A6 in all </a:t>
              </a:r>
              <a:r>
                <a:rPr lang="en-AU" sz="2800" dirty="0" smtClean="0"/>
                <a:t>volumes</a:t>
              </a:r>
              <a:endParaRPr lang="en-AU" sz="2800" dirty="0"/>
            </a:p>
          </p:txBody>
        </p:sp>
      </p:grpSp>
      <p:sp>
        <p:nvSpPr>
          <p:cNvPr id="15" name="Slide Title">
            <a:extLst>
              <a:ext uri="{FF2B5EF4-FFF2-40B4-BE49-F238E27FC236}">
                <a16:creationId xmlns="" xmlns:a16="http://schemas.microsoft.com/office/drawing/2014/main" id="{A2C7585B-6F37-45E7-A6C7-F36E185361D5}"/>
              </a:ext>
            </a:extLst>
          </p:cNvPr>
          <p:cNvSpPr>
            <a:spLocks noGrp="1"/>
          </p:cNvSpPr>
          <p:nvPr>
            <p:ph type="body" sz="quarter" idx="11"/>
          </p:nvPr>
        </p:nvSpPr>
        <p:spPr>
          <a:xfrm>
            <a:off x="334962" y="314325"/>
            <a:ext cx="9363219" cy="981075"/>
          </a:xfrm>
        </p:spPr>
        <p:txBody>
          <a:bodyPr>
            <a:normAutofit lnSpcReduction="10000"/>
          </a:bodyPr>
          <a:lstStyle/>
          <a:p>
            <a:r>
              <a:rPr lang="en-AU" dirty="0" smtClean="0"/>
              <a:t>Where to find information about building classifications in the NCC</a:t>
            </a:r>
            <a:endParaRPr lang="en-AU" dirty="0"/>
          </a:p>
        </p:txBody>
      </p:sp>
      <p:pic>
        <p:nvPicPr>
          <p:cNvPr id="17" name="Logo" descr="Blue NCC logo, diagonal lines getting prgressivly thinner from the left bottom corner to the top right corner. ">
            <a:extLst>
              <a:ext uri="{FF2B5EF4-FFF2-40B4-BE49-F238E27FC236}">
                <a16:creationId xmlns="" xmlns:a16="http://schemas.microsoft.com/office/drawing/2014/main" id="{2B5E5CB9-ACE2-44C9-A0CA-6C27F714DC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grpSp>
        <p:nvGrpSpPr>
          <p:cNvPr id="25" name="Second Layer"/>
          <p:cNvGrpSpPr/>
          <p:nvPr/>
        </p:nvGrpSpPr>
        <p:grpSpPr>
          <a:xfrm>
            <a:off x="0" y="1790699"/>
            <a:ext cx="11478017" cy="4855194"/>
            <a:chOff x="0" y="1790699"/>
            <a:chExt cx="11478017" cy="4855194"/>
          </a:xfrm>
        </p:grpSpPr>
        <p:grpSp>
          <p:nvGrpSpPr>
            <p:cNvPr id="10" name="Second layer" descr="Image of the first page of the Building classifications handout. ">
              <a:extLst>
                <a:ext uri="{FF2B5EF4-FFF2-40B4-BE49-F238E27FC236}">
                  <a16:creationId xmlns="" xmlns:a16="http://schemas.microsoft.com/office/drawing/2014/main" id="{BCD3704D-9868-4730-8EEA-3B81D934F53F}"/>
                </a:ext>
              </a:extLst>
            </p:cNvPr>
            <p:cNvGrpSpPr/>
            <p:nvPr/>
          </p:nvGrpSpPr>
          <p:grpSpPr>
            <a:xfrm>
              <a:off x="0" y="1790699"/>
              <a:ext cx="11478017" cy="4855194"/>
              <a:chOff x="656355" y="1502457"/>
              <a:chExt cx="11478017" cy="4963604"/>
            </a:xfrm>
          </p:grpSpPr>
          <p:sp>
            <p:nvSpPr>
              <p:cNvPr id="11" name="White background">
                <a:extLst>
                  <a:ext uri="{FF2B5EF4-FFF2-40B4-BE49-F238E27FC236}">
                    <a16:creationId xmlns="" xmlns:a16="http://schemas.microsoft.com/office/drawing/2014/main" id="{C227B3E9-45F7-4F90-A81E-ADC69E982E0E}"/>
                  </a:ext>
                </a:extLst>
              </p:cNvPr>
              <p:cNvSpPr/>
              <p:nvPr/>
            </p:nvSpPr>
            <p:spPr>
              <a:xfrm>
                <a:off x="656355" y="1502457"/>
                <a:ext cx="11462400" cy="4963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 box">
                <a:extLst>
                  <a:ext uri="{FF2B5EF4-FFF2-40B4-BE49-F238E27FC236}">
                    <a16:creationId xmlns="" xmlns:a16="http://schemas.microsoft.com/office/drawing/2014/main" id="{DA438F59-EEA4-4301-819D-05B0BBC138CD}"/>
                  </a:ext>
                </a:extLst>
              </p:cNvPr>
              <p:cNvSpPr txBox="1"/>
              <p:nvPr/>
            </p:nvSpPr>
            <p:spPr>
              <a:xfrm>
                <a:off x="6230457" y="3598461"/>
                <a:ext cx="5903915" cy="975411"/>
              </a:xfrm>
              <a:prstGeom prst="rect">
                <a:avLst/>
              </a:prstGeom>
              <a:noFill/>
            </p:spPr>
            <p:txBody>
              <a:bodyPr wrap="square" rtlCol="0">
                <a:spAutoFit/>
              </a:bodyPr>
              <a:lstStyle/>
              <a:p>
                <a:pPr>
                  <a:spcBef>
                    <a:spcPts val="200"/>
                  </a:spcBef>
                  <a:spcAft>
                    <a:spcPts val="200"/>
                  </a:spcAft>
                </a:pPr>
                <a:r>
                  <a:rPr lang="en-AU" sz="2800" i="1" dirty="0">
                    <a:solidFill>
                      <a:srgbClr val="193C6A"/>
                    </a:solidFill>
                    <a:hlinkClick r:id="rId8"/>
                  </a:rPr>
                  <a:t>Building classifications</a:t>
                </a:r>
                <a:r>
                  <a:rPr lang="en-AU" sz="2800" i="1" dirty="0">
                    <a:solidFill>
                      <a:srgbClr val="193C6A"/>
                    </a:solidFill>
                  </a:rPr>
                  <a:t> </a:t>
                </a:r>
                <a:r>
                  <a:rPr lang="en-AU" sz="2800" dirty="0"/>
                  <a:t>handout, on the ABCB website (</a:t>
                </a:r>
                <a:r>
                  <a:rPr lang="en-AU" sz="2800" dirty="0">
                    <a:hlinkClick r:id="rId9" tooltip="ABCB website"/>
                  </a:rPr>
                  <a:t>abcb.gov.au</a:t>
                </a:r>
                <a:r>
                  <a:rPr lang="en-AU" sz="2800" dirty="0"/>
                  <a:t>).</a:t>
                </a:r>
              </a:p>
            </p:txBody>
          </p:sp>
        </p:gr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8642" y="1918007"/>
              <a:ext cx="3254066" cy="4600577"/>
            </a:xfrm>
            <a:prstGeom prst="rect">
              <a:avLst/>
            </a:prstGeom>
          </p:spPr>
        </p:pic>
      </p:grpSp>
    </p:spTree>
    <p:custDataLst>
      <p:tags r:id="rId1"/>
    </p:custDataLst>
    <p:extLst>
      <p:ext uri="{BB962C8B-B14F-4D97-AF65-F5344CB8AC3E}">
        <p14:creationId xmlns:p14="http://schemas.microsoft.com/office/powerpoint/2010/main" val="391540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171B9C01-8E96-4179-B147-BA7A60A6191F}"/>
              </a:ext>
            </a:extLst>
          </p:cNvPr>
          <p:cNvSpPr>
            <a:spLocks noGrp="1"/>
          </p:cNvSpPr>
          <p:nvPr>
            <p:ph type="body" sz="quarter" idx="11"/>
          </p:nvPr>
        </p:nvSpPr>
        <p:spPr/>
        <p:txBody>
          <a:bodyPr/>
          <a:lstStyle/>
          <a:p>
            <a:r>
              <a:rPr lang="en-AU" dirty="0"/>
              <a:t>So, what are the NCC building classifications?</a:t>
            </a:r>
          </a:p>
        </p:txBody>
      </p:sp>
      <p:grpSp>
        <p:nvGrpSpPr>
          <p:cNvPr id="14" name="First layer 1 to 10 Classes listing">
            <a:extLst>
              <a:ext uri="{FF2B5EF4-FFF2-40B4-BE49-F238E27FC236}">
                <a16:creationId xmlns="" xmlns:a16="http://schemas.microsoft.com/office/drawing/2014/main" id="{F8D897A9-DE93-45B6-AA64-5EC46F32C206}"/>
              </a:ext>
            </a:extLst>
          </p:cNvPr>
          <p:cNvGrpSpPr/>
          <p:nvPr/>
        </p:nvGrpSpPr>
        <p:grpSpPr>
          <a:xfrm>
            <a:off x="370132" y="1985332"/>
            <a:ext cx="11486906" cy="4554539"/>
            <a:chOff x="370132" y="1985332"/>
            <a:chExt cx="11486906" cy="4554539"/>
          </a:xfrm>
        </p:grpSpPr>
        <p:sp>
          <p:nvSpPr>
            <p:cNvPr id="3" name="Classes 8 to 10 listing">
              <a:extLst>
                <a:ext uri="{FF2B5EF4-FFF2-40B4-BE49-F238E27FC236}">
                  <a16:creationId xmlns="" xmlns:a16="http://schemas.microsoft.com/office/drawing/2014/main" id="{CFC752D3-3290-4E19-9B54-07323D6F4D26}"/>
                </a:ext>
              </a:extLst>
            </p:cNvPr>
            <p:cNvSpPr txBox="1">
              <a:spLocks/>
            </p:cNvSpPr>
            <p:nvPr/>
          </p:nvSpPr>
          <p:spPr>
            <a:xfrm>
              <a:off x="6457038" y="1985332"/>
              <a:ext cx="5400000" cy="4554538"/>
            </a:xfrm>
            <a:prstGeom prst="rect">
              <a:avLst/>
            </a:prstGeom>
          </p:spPr>
          <p:txBody>
            <a:bodyPr>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300"/>
                </a:spcBef>
                <a:spcAft>
                  <a:spcPts val="300"/>
                </a:spcAft>
                <a:buFont typeface="Arial" panose="020B0604020202020204" pitchFamily="34" charset="0"/>
                <a:buNone/>
                <a:tabLst>
                  <a:tab pos="1530350" algn="l"/>
                </a:tabLst>
              </a:pPr>
              <a:r>
                <a:rPr lang="en-AU" sz="2200" b="1" dirty="0">
                  <a:solidFill>
                    <a:schemeClr val="accent1"/>
                  </a:solidFill>
                </a:rPr>
                <a:t>Class 8 </a:t>
              </a:r>
              <a:r>
                <a:rPr lang="en-AU" sz="2200" b="1" dirty="0">
                  <a:solidFill>
                    <a:srgbClr val="5762A7"/>
                  </a:solidFill>
                </a:rPr>
                <a:t>	</a:t>
              </a:r>
              <a:r>
                <a:rPr lang="en-AU" sz="2200" dirty="0"/>
                <a:t>Laboratory or factory</a:t>
              </a:r>
            </a:p>
            <a:p>
              <a:pPr marL="0" indent="0">
                <a:lnSpc>
                  <a:spcPct val="110000"/>
                </a:lnSpc>
                <a:spcBef>
                  <a:spcPts val="300"/>
                </a:spcBef>
                <a:spcAft>
                  <a:spcPts val="300"/>
                </a:spcAft>
                <a:buFont typeface="Arial" panose="020B0604020202020204" pitchFamily="34" charset="0"/>
                <a:buNone/>
                <a:tabLst>
                  <a:tab pos="1530350" algn="l"/>
                </a:tabLst>
              </a:pPr>
              <a:r>
                <a:rPr lang="en-AU" sz="2200" b="1" dirty="0">
                  <a:solidFill>
                    <a:schemeClr val="accent1"/>
                  </a:solidFill>
                </a:rPr>
                <a:t>Class 9a</a:t>
              </a:r>
              <a:r>
                <a:rPr lang="en-AU" sz="2200" dirty="0">
                  <a:solidFill>
                    <a:schemeClr val="accent1"/>
                  </a:solidFill>
                </a:rPr>
                <a:t> </a:t>
              </a:r>
              <a:r>
                <a:rPr lang="en-AU" sz="2200" dirty="0"/>
                <a:t>	Health-care building</a:t>
              </a:r>
            </a:p>
            <a:p>
              <a:pPr marL="0" indent="0">
                <a:lnSpc>
                  <a:spcPct val="110000"/>
                </a:lnSpc>
                <a:spcBef>
                  <a:spcPts val="300"/>
                </a:spcBef>
                <a:spcAft>
                  <a:spcPts val="300"/>
                </a:spcAft>
                <a:buFont typeface="Arial" panose="020B0604020202020204" pitchFamily="34" charset="0"/>
                <a:buNone/>
                <a:tabLst>
                  <a:tab pos="1530350" algn="l"/>
                </a:tabLst>
              </a:pPr>
              <a:r>
                <a:rPr lang="en-AU" sz="2200" b="1" dirty="0">
                  <a:solidFill>
                    <a:schemeClr val="accent1"/>
                  </a:solidFill>
                </a:rPr>
                <a:t>Class 9b</a:t>
              </a:r>
              <a:r>
                <a:rPr lang="en-AU" sz="2200" dirty="0">
                  <a:solidFill>
                    <a:schemeClr val="accent1"/>
                  </a:solidFill>
                </a:rPr>
                <a:t> </a:t>
              </a:r>
              <a:r>
                <a:rPr lang="en-AU" sz="2200" dirty="0"/>
                <a:t>	Assembly building </a:t>
              </a:r>
              <a:r>
                <a:rPr lang="en-AU" sz="2200" dirty="0" smtClean="0"/>
                <a:t/>
              </a:r>
              <a:br>
                <a:rPr lang="en-AU" sz="2200" dirty="0" smtClean="0"/>
              </a:br>
              <a:r>
                <a:rPr lang="en-AU" sz="2200" dirty="0" smtClean="0"/>
                <a:t>	(</a:t>
              </a:r>
              <a:r>
                <a:rPr lang="en-AU" sz="2200" dirty="0"/>
                <a:t>e.g. </a:t>
              </a:r>
              <a:r>
                <a:rPr lang="en-AU" sz="2200" dirty="0" smtClean="0"/>
                <a:t>school/sports </a:t>
              </a:r>
              <a:r>
                <a:rPr lang="en-AU" sz="2200" dirty="0"/>
                <a:t>stadium)</a:t>
              </a:r>
            </a:p>
            <a:p>
              <a:pPr marL="0" indent="0">
                <a:lnSpc>
                  <a:spcPct val="110000"/>
                </a:lnSpc>
                <a:spcBef>
                  <a:spcPts val="300"/>
                </a:spcBef>
                <a:spcAft>
                  <a:spcPts val="300"/>
                </a:spcAft>
                <a:buFont typeface="Arial" panose="020B0604020202020204" pitchFamily="34" charset="0"/>
                <a:buNone/>
                <a:tabLst>
                  <a:tab pos="1530350" algn="l"/>
                </a:tabLst>
              </a:pPr>
              <a:r>
                <a:rPr lang="en-AU" sz="2200" b="1" dirty="0">
                  <a:solidFill>
                    <a:schemeClr val="accent1"/>
                  </a:solidFill>
                </a:rPr>
                <a:t>Class 9c </a:t>
              </a:r>
              <a:r>
                <a:rPr lang="en-AU" sz="2200" b="1" dirty="0">
                  <a:solidFill>
                    <a:srgbClr val="5762A7"/>
                  </a:solidFill>
                </a:rPr>
                <a:t>	</a:t>
              </a:r>
              <a:r>
                <a:rPr lang="en-AU" sz="2200" dirty="0"/>
                <a:t>Residential care building</a:t>
              </a:r>
            </a:p>
            <a:p>
              <a:pPr marL="0" indent="0">
                <a:lnSpc>
                  <a:spcPct val="110000"/>
                </a:lnSpc>
                <a:spcBef>
                  <a:spcPts val="300"/>
                </a:spcBef>
                <a:spcAft>
                  <a:spcPts val="300"/>
                </a:spcAft>
                <a:buFont typeface="Arial" panose="020B0604020202020204" pitchFamily="34" charset="0"/>
                <a:buNone/>
                <a:tabLst>
                  <a:tab pos="1530350" algn="l"/>
                </a:tabLst>
              </a:pPr>
              <a:r>
                <a:rPr lang="en-AU" sz="2200" b="1" dirty="0">
                  <a:solidFill>
                    <a:schemeClr val="accent1"/>
                  </a:solidFill>
                </a:rPr>
                <a:t>Class 10a</a:t>
              </a:r>
              <a:r>
                <a:rPr lang="en-AU" sz="2200" dirty="0">
                  <a:solidFill>
                    <a:schemeClr val="accent1"/>
                  </a:solidFill>
                </a:rPr>
                <a:t> </a:t>
              </a:r>
              <a:r>
                <a:rPr lang="en-AU" sz="2200" dirty="0"/>
                <a:t>	Non-habitable </a:t>
              </a:r>
              <a:r>
                <a:rPr lang="en-AU" sz="2200" dirty="0" smtClean="0"/>
                <a:t>building </a:t>
              </a:r>
              <a:br>
                <a:rPr lang="en-AU" sz="2200" dirty="0" smtClean="0"/>
              </a:br>
              <a:r>
                <a:rPr lang="en-AU" sz="2200" dirty="0" smtClean="0"/>
                <a:t>	(e.g. carport </a:t>
              </a:r>
              <a:r>
                <a:rPr lang="en-AU" sz="2200" dirty="0"/>
                <a:t>or </a:t>
              </a:r>
              <a:r>
                <a:rPr lang="en-AU" sz="2200" dirty="0" smtClean="0"/>
                <a:t>garage)</a:t>
              </a:r>
              <a:endParaRPr lang="en-AU" sz="2200" dirty="0"/>
            </a:p>
            <a:p>
              <a:pPr marL="0" indent="0">
                <a:lnSpc>
                  <a:spcPct val="110000"/>
                </a:lnSpc>
                <a:spcBef>
                  <a:spcPts val="300"/>
                </a:spcBef>
                <a:spcAft>
                  <a:spcPts val="300"/>
                </a:spcAft>
                <a:buFont typeface="Arial" panose="020B0604020202020204" pitchFamily="34" charset="0"/>
                <a:buNone/>
                <a:tabLst>
                  <a:tab pos="1530350" algn="l"/>
                </a:tabLst>
              </a:pPr>
              <a:r>
                <a:rPr lang="en-AU" sz="2200" b="1" dirty="0">
                  <a:solidFill>
                    <a:schemeClr val="accent1"/>
                  </a:solidFill>
                </a:rPr>
                <a:t>Class 10b</a:t>
              </a:r>
              <a:r>
                <a:rPr lang="en-AU" sz="2200" dirty="0"/>
                <a:t>	Other structure, such </a:t>
              </a:r>
              <a:r>
                <a:rPr lang="en-AU" sz="2200" dirty="0" smtClean="0"/>
                <a:t>as </a:t>
              </a:r>
              <a:br>
                <a:rPr lang="en-AU" sz="2200" dirty="0" smtClean="0"/>
              </a:br>
              <a:r>
                <a:rPr lang="en-AU" sz="2200" dirty="0" smtClean="0"/>
                <a:t>	swimming </a:t>
              </a:r>
              <a:r>
                <a:rPr lang="en-AU" sz="2200" dirty="0"/>
                <a:t>pool or fence</a:t>
              </a:r>
            </a:p>
            <a:p>
              <a:pPr marL="0" indent="0">
                <a:lnSpc>
                  <a:spcPct val="110000"/>
                </a:lnSpc>
                <a:spcBef>
                  <a:spcPts val="300"/>
                </a:spcBef>
                <a:spcAft>
                  <a:spcPts val="300"/>
                </a:spcAft>
                <a:buFont typeface="Arial" panose="020B0604020202020204" pitchFamily="34" charset="0"/>
                <a:buNone/>
                <a:tabLst>
                  <a:tab pos="1530350" algn="l"/>
                </a:tabLst>
              </a:pPr>
              <a:r>
                <a:rPr lang="en-AU" sz="2200" b="1" dirty="0">
                  <a:solidFill>
                    <a:schemeClr val="accent1"/>
                  </a:solidFill>
                </a:rPr>
                <a:t>Class 10c</a:t>
              </a:r>
              <a:r>
                <a:rPr lang="en-AU" sz="2200" b="1" dirty="0">
                  <a:solidFill>
                    <a:srgbClr val="5762A7"/>
                  </a:solidFill>
                </a:rPr>
                <a:t>	</a:t>
              </a:r>
              <a:r>
                <a:rPr lang="en-AU" sz="2200" dirty="0"/>
                <a:t>Private bushfire </a:t>
              </a:r>
              <a:r>
                <a:rPr lang="en-AU" sz="2200" dirty="0" smtClean="0"/>
                <a:t>shelter</a:t>
              </a:r>
              <a:endParaRPr lang="en-AU" sz="2200" dirty="0"/>
            </a:p>
            <a:p>
              <a:pPr marL="0" indent="0">
                <a:buFont typeface="Arial" panose="020B0604020202020204" pitchFamily="34" charset="0"/>
                <a:buNone/>
              </a:pPr>
              <a:endParaRPr lang="en-AU" sz="2200" dirty="0"/>
            </a:p>
          </p:txBody>
        </p:sp>
        <p:sp>
          <p:nvSpPr>
            <p:cNvPr id="4" name="Classes 1 to 7 listing">
              <a:extLst>
                <a:ext uri="{FF2B5EF4-FFF2-40B4-BE49-F238E27FC236}">
                  <a16:creationId xmlns="" xmlns:a16="http://schemas.microsoft.com/office/drawing/2014/main" id="{EA58DC24-302D-430F-A07B-D516F86633D5}"/>
                </a:ext>
              </a:extLst>
            </p:cNvPr>
            <p:cNvSpPr txBox="1">
              <a:spLocks/>
            </p:cNvSpPr>
            <p:nvPr/>
          </p:nvSpPr>
          <p:spPr>
            <a:xfrm>
              <a:off x="370132" y="1985333"/>
              <a:ext cx="5393720" cy="4554538"/>
            </a:xfrm>
            <a:prstGeom prst="rect">
              <a:avLst/>
            </a:prstGeom>
          </p:spPr>
          <p:txBody>
            <a:bodyPr>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nSpc>
                  <a:spcPct val="110000"/>
                </a:lnSpc>
                <a:spcBef>
                  <a:spcPts val="300"/>
                </a:spcBef>
                <a:spcAft>
                  <a:spcPts val="300"/>
                </a:spcAft>
                <a:buFont typeface="Arial" panose="020B0604020202020204" pitchFamily="34" charset="0"/>
                <a:buNone/>
                <a:tabLst>
                  <a:tab pos="1441450" algn="l"/>
                </a:tabLst>
              </a:pPr>
              <a:r>
                <a:rPr lang="en-AU" sz="2200" b="1" dirty="0">
                  <a:solidFill>
                    <a:schemeClr val="accent1"/>
                  </a:solidFill>
                </a:rPr>
                <a:t>Class 1a</a:t>
              </a:r>
              <a:r>
                <a:rPr lang="en-AU" sz="2200" dirty="0">
                  <a:solidFill>
                    <a:srgbClr val="5762A7"/>
                  </a:solidFill>
                </a:rPr>
                <a:t>	</a:t>
              </a:r>
              <a:r>
                <a:rPr lang="en-AU" sz="2200" dirty="0"/>
                <a:t>Single dwelling/house</a:t>
              </a:r>
            </a:p>
            <a:p>
              <a:pPr marL="0" indent="-457200">
                <a:lnSpc>
                  <a:spcPct val="110000"/>
                </a:lnSpc>
                <a:spcBef>
                  <a:spcPts val="300"/>
                </a:spcBef>
                <a:spcAft>
                  <a:spcPts val="300"/>
                </a:spcAft>
                <a:buFont typeface="Arial" panose="020B0604020202020204" pitchFamily="34" charset="0"/>
                <a:buNone/>
                <a:tabLst>
                  <a:tab pos="1441450" algn="l"/>
                </a:tabLst>
              </a:pPr>
              <a:r>
                <a:rPr lang="en-AU" sz="2200" b="1" dirty="0">
                  <a:solidFill>
                    <a:schemeClr val="accent1"/>
                  </a:solidFill>
                </a:rPr>
                <a:t>Class 1b</a:t>
              </a:r>
              <a:r>
                <a:rPr lang="en-AU" sz="2200" b="1" dirty="0">
                  <a:solidFill>
                    <a:srgbClr val="5762A7"/>
                  </a:solidFill>
                </a:rPr>
                <a:t>	</a:t>
              </a:r>
              <a:r>
                <a:rPr lang="en-AU" sz="2200" dirty="0"/>
                <a:t>Small guest/boarding house</a:t>
              </a:r>
            </a:p>
            <a:p>
              <a:pPr marL="0" indent="-457200">
                <a:lnSpc>
                  <a:spcPct val="110000"/>
                </a:lnSpc>
                <a:spcBef>
                  <a:spcPts val="300"/>
                </a:spcBef>
                <a:spcAft>
                  <a:spcPts val="300"/>
                </a:spcAft>
                <a:buFont typeface="Arial" panose="020B0604020202020204" pitchFamily="34" charset="0"/>
                <a:buNone/>
                <a:tabLst>
                  <a:tab pos="1441450" algn="l"/>
                </a:tabLst>
              </a:pPr>
              <a:r>
                <a:rPr lang="en-AU" sz="2200" b="1" dirty="0">
                  <a:solidFill>
                    <a:schemeClr val="accent1"/>
                  </a:solidFill>
                </a:rPr>
                <a:t>Class 2</a:t>
              </a:r>
              <a:r>
                <a:rPr lang="en-AU" sz="2200" b="1" dirty="0">
                  <a:solidFill>
                    <a:srgbClr val="5762A7"/>
                  </a:solidFill>
                </a:rPr>
                <a:t>	</a:t>
              </a:r>
              <a:r>
                <a:rPr lang="en-AU" sz="2200" dirty="0"/>
                <a:t>Apartments</a:t>
              </a:r>
            </a:p>
            <a:p>
              <a:pPr marL="0" indent="-457200">
                <a:lnSpc>
                  <a:spcPct val="110000"/>
                </a:lnSpc>
                <a:spcBef>
                  <a:spcPts val="300"/>
                </a:spcBef>
                <a:spcAft>
                  <a:spcPts val="300"/>
                </a:spcAft>
                <a:buFont typeface="Arial" panose="020B0604020202020204" pitchFamily="34" charset="0"/>
                <a:buNone/>
                <a:tabLst>
                  <a:tab pos="1441450" algn="l"/>
                </a:tabLst>
              </a:pPr>
              <a:r>
                <a:rPr lang="en-AU" sz="2200" b="1" dirty="0">
                  <a:solidFill>
                    <a:schemeClr val="accent1"/>
                  </a:solidFill>
                </a:rPr>
                <a:t>Class 3</a:t>
              </a:r>
              <a:r>
                <a:rPr lang="en-AU" sz="2200" b="1" dirty="0">
                  <a:solidFill>
                    <a:srgbClr val="5762A7"/>
                  </a:solidFill>
                </a:rPr>
                <a:t>	</a:t>
              </a:r>
              <a:r>
                <a:rPr lang="en-AU" sz="2200" dirty="0"/>
                <a:t>Hotels/motels</a:t>
              </a:r>
            </a:p>
            <a:p>
              <a:pPr marL="0" indent="-457200">
                <a:lnSpc>
                  <a:spcPct val="110000"/>
                </a:lnSpc>
                <a:spcBef>
                  <a:spcPts val="300"/>
                </a:spcBef>
                <a:spcAft>
                  <a:spcPts val="300"/>
                </a:spcAft>
                <a:buFont typeface="Arial" panose="020B0604020202020204" pitchFamily="34" charset="0"/>
                <a:buNone/>
                <a:tabLst>
                  <a:tab pos="1441450" algn="l"/>
                </a:tabLst>
              </a:pPr>
              <a:r>
                <a:rPr lang="en-AU" sz="2200" b="1" dirty="0">
                  <a:solidFill>
                    <a:schemeClr val="accent1"/>
                  </a:solidFill>
                </a:rPr>
                <a:t>Class 4 </a:t>
              </a:r>
              <a:r>
                <a:rPr lang="en-AU" sz="2200" b="1" dirty="0">
                  <a:solidFill>
                    <a:srgbClr val="5762A7"/>
                  </a:solidFill>
                </a:rPr>
                <a:t>	</a:t>
              </a:r>
              <a:r>
                <a:rPr lang="en-AU" sz="2200" dirty="0"/>
                <a:t>Single dwelling in a </a:t>
              </a:r>
              <a:r>
                <a:rPr lang="en-AU" sz="2200" dirty="0" smtClean="0"/>
                <a:t/>
              </a:r>
              <a:br>
                <a:rPr lang="en-AU" sz="2200" dirty="0" smtClean="0"/>
              </a:br>
              <a:r>
                <a:rPr lang="en-AU" sz="2200" dirty="0" smtClean="0"/>
                <a:t>	Class 5-9 </a:t>
              </a:r>
              <a:r>
                <a:rPr lang="en-AU" sz="2200" dirty="0"/>
                <a:t>building</a:t>
              </a:r>
            </a:p>
            <a:p>
              <a:pPr marL="0" indent="-457200">
                <a:lnSpc>
                  <a:spcPct val="110000"/>
                </a:lnSpc>
                <a:spcBef>
                  <a:spcPts val="300"/>
                </a:spcBef>
                <a:spcAft>
                  <a:spcPts val="300"/>
                </a:spcAft>
                <a:buFont typeface="Arial" panose="020B0604020202020204" pitchFamily="34" charset="0"/>
                <a:buNone/>
                <a:tabLst>
                  <a:tab pos="1441450" algn="l"/>
                </a:tabLst>
              </a:pPr>
              <a:r>
                <a:rPr lang="en-AU" sz="2200" b="1" dirty="0">
                  <a:solidFill>
                    <a:schemeClr val="accent1"/>
                  </a:solidFill>
                </a:rPr>
                <a:t>Class 5</a:t>
              </a:r>
              <a:r>
                <a:rPr lang="en-AU" sz="2200" dirty="0">
                  <a:solidFill>
                    <a:schemeClr val="accent1"/>
                  </a:solidFill>
                </a:rPr>
                <a:t> </a:t>
              </a:r>
              <a:r>
                <a:rPr lang="en-AU" sz="2200" dirty="0"/>
                <a:t>	Offices</a:t>
              </a:r>
            </a:p>
            <a:p>
              <a:pPr marL="0" indent="-457200">
                <a:lnSpc>
                  <a:spcPct val="110000"/>
                </a:lnSpc>
                <a:spcBef>
                  <a:spcPts val="300"/>
                </a:spcBef>
                <a:spcAft>
                  <a:spcPts val="300"/>
                </a:spcAft>
                <a:buFont typeface="Arial" panose="020B0604020202020204" pitchFamily="34" charset="0"/>
                <a:buNone/>
                <a:tabLst>
                  <a:tab pos="1441450" algn="l"/>
                </a:tabLst>
              </a:pPr>
              <a:r>
                <a:rPr lang="en-AU" sz="2200" b="1" dirty="0">
                  <a:solidFill>
                    <a:schemeClr val="accent1"/>
                  </a:solidFill>
                </a:rPr>
                <a:t>Class 6</a:t>
              </a:r>
              <a:r>
                <a:rPr lang="en-AU" sz="2200" dirty="0">
                  <a:solidFill>
                    <a:schemeClr val="accent1"/>
                  </a:solidFill>
                </a:rPr>
                <a:t> </a:t>
              </a:r>
              <a:r>
                <a:rPr lang="en-AU" sz="2200" dirty="0"/>
                <a:t>	Retail shops</a:t>
              </a:r>
            </a:p>
            <a:p>
              <a:pPr marL="0" indent="-457200">
                <a:lnSpc>
                  <a:spcPct val="110000"/>
                </a:lnSpc>
                <a:spcBef>
                  <a:spcPts val="300"/>
                </a:spcBef>
                <a:spcAft>
                  <a:spcPts val="300"/>
                </a:spcAft>
                <a:buFont typeface="Arial" panose="020B0604020202020204" pitchFamily="34" charset="0"/>
                <a:buNone/>
                <a:tabLst>
                  <a:tab pos="1441450" algn="l"/>
                </a:tabLst>
              </a:pPr>
              <a:r>
                <a:rPr lang="en-AU" sz="2200" b="1" dirty="0">
                  <a:solidFill>
                    <a:schemeClr val="accent1"/>
                  </a:solidFill>
                </a:rPr>
                <a:t>Class 7a</a:t>
              </a:r>
              <a:r>
                <a:rPr lang="en-AU" sz="2200" dirty="0">
                  <a:solidFill>
                    <a:schemeClr val="accent1"/>
                  </a:solidFill>
                </a:rPr>
                <a:t> </a:t>
              </a:r>
              <a:r>
                <a:rPr lang="en-AU" sz="2200" dirty="0"/>
                <a:t>	Carparks</a:t>
              </a:r>
            </a:p>
            <a:p>
              <a:pPr marL="0" indent="-457200">
                <a:lnSpc>
                  <a:spcPct val="110000"/>
                </a:lnSpc>
                <a:spcBef>
                  <a:spcPts val="300"/>
                </a:spcBef>
                <a:spcAft>
                  <a:spcPts val="300"/>
                </a:spcAft>
                <a:buFont typeface="Arial" panose="020B0604020202020204" pitchFamily="34" charset="0"/>
                <a:buNone/>
                <a:tabLst>
                  <a:tab pos="1441450" algn="l"/>
                </a:tabLst>
              </a:pPr>
              <a:r>
                <a:rPr lang="en-AU" sz="2200" b="1" dirty="0">
                  <a:solidFill>
                    <a:schemeClr val="accent1"/>
                  </a:solidFill>
                </a:rPr>
                <a:t>Class 7b </a:t>
              </a:r>
              <a:r>
                <a:rPr lang="en-AU" sz="2200" b="1" dirty="0">
                  <a:solidFill>
                    <a:srgbClr val="5762A7"/>
                  </a:solidFill>
                </a:rPr>
                <a:t>	</a:t>
              </a:r>
              <a:r>
                <a:rPr lang="en-AU" sz="2200" dirty="0" smtClean="0"/>
                <a:t>Storage/display warehouse</a:t>
              </a:r>
              <a:endParaRPr lang="en-AU" sz="2200" dirty="0"/>
            </a:p>
            <a:p>
              <a:pPr marL="0" indent="0">
                <a:buFont typeface="Arial" panose="020B0604020202020204" pitchFamily="34" charset="0"/>
                <a:buNone/>
              </a:pPr>
              <a:endParaRPr lang="en-AU" sz="2200" dirty="0"/>
            </a:p>
          </p:txBody>
        </p:sp>
        <p:cxnSp>
          <p:nvCxnSpPr>
            <p:cNvPr id="9" name="Dividing Line">
              <a:extLst>
                <a:ext uri="{FF2B5EF4-FFF2-40B4-BE49-F238E27FC236}">
                  <a16:creationId xmlns="" xmlns:a16="http://schemas.microsoft.com/office/drawing/2014/main" id="{E148AAF3-EE0B-4D5B-9B95-57BE6DB6C222}"/>
                </a:ext>
              </a:extLst>
            </p:cNvPr>
            <p:cNvCxnSpPr>
              <a:cxnSpLocks/>
            </p:cNvCxnSpPr>
            <p:nvPr/>
          </p:nvCxnSpPr>
          <p:spPr>
            <a:xfrm>
              <a:off x="6097441" y="1985332"/>
              <a:ext cx="0" cy="4549665"/>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grpSp>
      <p:grpSp>
        <p:nvGrpSpPr>
          <p:cNvPr id="16" name="Second layer Volumes listing">
            <a:extLst>
              <a:ext uri="{FF2B5EF4-FFF2-40B4-BE49-F238E27FC236}">
                <a16:creationId xmlns="" xmlns:a16="http://schemas.microsoft.com/office/drawing/2014/main" id="{56600348-82BA-4224-ABFA-E71B9285E3DF}"/>
              </a:ext>
            </a:extLst>
          </p:cNvPr>
          <p:cNvGrpSpPr/>
          <p:nvPr/>
        </p:nvGrpSpPr>
        <p:grpSpPr>
          <a:xfrm>
            <a:off x="0" y="1704000"/>
            <a:ext cx="12192000" cy="5112327"/>
            <a:chOff x="0" y="1704000"/>
            <a:chExt cx="12192000" cy="5112327"/>
          </a:xfrm>
        </p:grpSpPr>
        <p:sp>
          <p:nvSpPr>
            <p:cNvPr id="17" name="Vol listing background box">
              <a:extLst>
                <a:ext uri="{FF2B5EF4-FFF2-40B4-BE49-F238E27FC236}">
                  <a16:creationId xmlns="" xmlns:a16="http://schemas.microsoft.com/office/drawing/2014/main" id="{CAB0F2A0-56C7-400D-B782-38CDA538603B}"/>
                </a:ext>
              </a:extLst>
            </p:cNvPr>
            <p:cNvSpPr/>
            <p:nvPr/>
          </p:nvSpPr>
          <p:spPr>
            <a:xfrm>
              <a:off x="0" y="1704000"/>
              <a:ext cx="12192000" cy="5112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Vol One listing">
              <a:extLst>
                <a:ext uri="{FF2B5EF4-FFF2-40B4-BE49-F238E27FC236}">
                  <a16:creationId xmlns="" xmlns:a16="http://schemas.microsoft.com/office/drawing/2014/main" id="{A10A5320-DB05-4E99-84E1-8E67C6F460C8}"/>
                </a:ext>
              </a:extLst>
            </p:cNvPr>
            <p:cNvSpPr txBox="1"/>
            <p:nvPr/>
          </p:nvSpPr>
          <p:spPr>
            <a:xfrm>
              <a:off x="354525" y="1733462"/>
              <a:ext cx="5991610" cy="4801314"/>
            </a:xfrm>
            <a:prstGeom prst="rect">
              <a:avLst/>
            </a:prstGeom>
            <a:noFill/>
          </p:spPr>
          <p:txBody>
            <a:bodyPr wrap="square" rtlCol="0">
              <a:spAutoFit/>
            </a:bodyPr>
            <a:lstStyle/>
            <a:p>
              <a:pPr algn="ctr">
                <a:spcAft>
                  <a:spcPts val="600"/>
                </a:spcAft>
                <a:tabLst>
                  <a:tab pos="1341438" algn="l"/>
                </a:tabLst>
              </a:pPr>
              <a:r>
                <a:rPr lang="en-AU" sz="2400" b="1" dirty="0">
                  <a:solidFill>
                    <a:srgbClr val="004C97"/>
                  </a:solidFill>
                </a:rPr>
                <a:t>Volume One</a:t>
              </a:r>
            </a:p>
            <a:p>
              <a:pPr>
                <a:spcBef>
                  <a:spcPts val="200"/>
                </a:spcBef>
                <a:spcAft>
                  <a:spcPts val="200"/>
                </a:spcAft>
                <a:tabLst>
                  <a:tab pos="1336675" algn="l"/>
                </a:tabLst>
              </a:pPr>
              <a:r>
                <a:rPr lang="en-AU" sz="2200" b="1" dirty="0">
                  <a:solidFill>
                    <a:srgbClr val="004C97"/>
                  </a:solidFill>
                </a:rPr>
                <a:t>Class 2</a:t>
              </a:r>
              <a:r>
                <a:rPr lang="en-AU" sz="2200" dirty="0"/>
                <a:t>	Apartments</a:t>
              </a:r>
            </a:p>
            <a:p>
              <a:pPr>
                <a:spcBef>
                  <a:spcPts val="200"/>
                </a:spcBef>
                <a:spcAft>
                  <a:spcPts val="200"/>
                </a:spcAft>
                <a:tabLst>
                  <a:tab pos="1336675" algn="l"/>
                </a:tabLst>
              </a:pPr>
              <a:r>
                <a:rPr lang="en-AU" sz="2200" b="1" dirty="0">
                  <a:solidFill>
                    <a:srgbClr val="004C97"/>
                  </a:solidFill>
                </a:rPr>
                <a:t>Class 3</a:t>
              </a:r>
              <a:r>
                <a:rPr lang="en-AU" sz="2200" dirty="0"/>
                <a:t>	Hotels/motels</a:t>
              </a:r>
            </a:p>
            <a:p>
              <a:pPr>
                <a:spcBef>
                  <a:spcPts val="200"/>
                </a:spcBef>
                <a:spcAft>
                  <a:spcPts val="200"/>
                </a:spcAft>
                <a:tabLst>
                  <a:tab pos="1336675" algn="l"/>
                </a:tabLst>
              </a:pPr>
              <a:r>
                <a:rPr lang="en-AU" sz="2200" b="1" dirty="0">
                  <a:solidFill>
                    <a:srgbClr val="004C97"/>
                  </a:solidFill>
                </a:rPr>
                <a:t>Class 4</a:t>
              </a:r>
              <a:r>
                <a:rPr lang="en-AU" sz="2200" dirty="0">
                  <a:solidFill>
                    <a:srgbClr val="62B5E5"/>
                  </a:solidFill>
                </a:rPr>
                <a:t> </a:t>
              </a:r>
              <a:r>
                <a:rPr lang="en-AU" sz="2200" dirty="0"/>
                <a:t>	Single dwelling - Class 5-9 building</a:t>
              </a:r>
            </a:p>
            <a:p>
              <a:pPr>
                <a:spcBef>
                  <a:spcPts val="200"/>
                </a:spcBef>
                <a:spcAft>
                  <a:spcPts val="200"/>
                </a:spcAft>
                <a:tabLst>
                  <a:tab pos="1336675" algn="l"/>
                </a:tabLst>
              </a:pPr>
              <a:r>
                <a:rPr lang="en-AU" sz="2200" b="1" dirty="0">
                  <a:solidFill>
                    <a:srgbClr val="004C97"/>
                  </a:solidFill>
                </a:rPr>
                <a:t>Class 5</a:t>
              </a:r>
              <a:r>
                <a:rPr lang="en-AU" sz="2200" b="1" dirty="0">
                  <a:solidFill>
                    <a:srgbClr val="62B5E5"/>
                  </a:solidFill>
                </a:rPr>
                <a:t> </a:t>
              </a:r>
              <a:r>
                <a:rPr lang="en-AU" sz="2200" dirty="0"/>
                <a:t>	Offices</a:t>
              </a:r>
            </a:p>
            <a:p>
              <a:pPr>
                <a:spcBef>
                  <a:spcPts val="200"/>
                </a:spcBef>
                <a:spcAft>
                  <a:spcPts val="200"/>
                </a:spcAft>
                <a:tabLst>
                  <a:tab pos="1336675" algn="l"/>
                </a:tabLst>
              </a:pPr>
              <a:r>
                <a:rPr lang="en-AU" sz="2200" b="1" dirty="0">
                  <a:solidFill>
                    <a:srgbClr val="004C97"/>
                  </a:solidFill>
                </a:rPr>
                <a:t>Class 6</a:t>
              </a:r>
              <a:r>
                <a:rPr lang="en-AU" sz="2200" b="1" dirty="0">
                  <a:solidFill>
                    <a:srgbClr val="62B5E5"/>
                  </a:solidFill>
                </a:rPr>
                <a:t> </a:t>
              </a:r>
              <a:r>
                <a:rPr lang="en-AU" sz="2200" dirty="0"/>
                <a:t>	Retail shops</a:t>
              </a:r>
            </a:p>
            <a:p>
              <a:pPr>
                <a:spcBef>
                  <a:spcPts val="200"/>
                </a:spcBef>
                <a:spcAft>
                  <a:spcPts val="200"/>
                </a:spcAft>
                <a:tabLst>
                  <a:tab pos="1336675" algn="l"/>
                </a:tabLst>
              </a:pPr>
              <a:r>
                <a:rPr lang="en-AU" sz="2200" b="1" dirty="0">
                  <a:solidFill>
                    <a:srgbClr val="004C97"/>
                  </a:solidFill>
                </a:rPr>
                <a:t>Class 7a </a:t>
              </a:r>
              <a:r>
                <a:rPr lang="en-AU" sz="2200" dirty="0"/>
                <a:t>	Carparks</a:t>
              </a:r>
            </a:p>
            <a:p>
              <a:pPr>
                <a:spcBef>
                  <a:spcPts val="200"/>
                </a:spcBef>
                <a:spcAft>
                  <a:spcPts val="200"/>
                </a:spcAft>
                <a:tabLst>
                  <a:tab pos="1336675" algn="l"/>
                </a:tabLst>
              </a:pPr>
              <a:r>
                <a:rPr lang="en-AU" sz="2200" b="1" dirty="0">
                  <a:solidFill>
                    <a:srgbClr val="004C97"/>
                  </a:solidFill>
                </a:rPr>
                <a:t>Class 7b </a:t>
              </a:r>
              <a:r>
                <a:rPr lang="en-AU" sz="2200" dirty="0"/>
                <a:t>	Storage/display warehouse</a:t>
              </a:r>
            </a:p>
            <a:p>
              <a:pPr>
                <a:spcBef>
                  <a:spcPts val="200"/>
                </a:spcBef>
                <a:spcAft>
                  <a:spcPts val="200"/>
                </a:spcAft>
                <a:tabLst>
                  <a:tab pos="1336675" algn="l"/>
                </a:tabLst>
              </a:pPr>
              <a:r>
                <a:rPr lang="en-AU" sz="2200" b="1" dirty="0">
                  <a:solidFill>
                    <a:srgbClr val="004C97"/>
                  </a:solidFill>
                </a:rPr>
                <a:t>Class 8 </a:t>
              </a:r>
              <a:r>
                <a:rPr lang="en-AU" sz="2200" dirty="0"/>
                <a:t>	Laboratory or factory</a:t>
              </a:r>
            </a:p>
            <a:p>
              <a:pPr>
                <a:spcBef>
                  <a:spcPts val="200"/>
                </a:spcBef>
                <a:spcAft>
                  <a:spcPts val="200"/>
                </a:spcAft>
                <a:tabLst>
                  <a:tab pos="1336675" algn="l"/>
                </a:tabLst>
              </a:pPr>
              <a:r>
                <a:rPr lang="en-AU" sz="2200" b="1" dirty="0">
                  <a:solidFill>
                    <a:srgbClr val="004C97"/>
                  </a:solidFill>
                </a:rPr>
                <a:t>Class 9a </a:t>
              </a:r>
              <a:r>
                <a:rPr lang="en-AU" sz="2200" dirty="0"/>
                <a:t>	Health-care building</a:t>
              </a:r>
            </a:p>
            <a:p>
              <a:pPr>
                <a:spcBef>
                  <a:spcPts val="200"/>
                </a:spcBef>
                <a:spcAft>
                  <a:spcPts val="200"/>
                </a:spcAft>
                <a:tabLst>
                  <a:tab pos="1336675" algn="l"/>
                </a:tabLst>
              </a:pPr>
              <a:r>
                <a:rPr lang="en-AU" sz="2200" b="1" dirty="0">
                  <a:solidFill>
                    <a:srgbClr val="004C97"/>
                  </a:solidFill>
                </a:rPr>
                <a:t>Class 9b </a:t>
              </a:r>
              <a:r>
                <a:rPr lang="en-AU" sz="2200" dirty="0"/>
                <a:t>	Assembly building</a:t>
              </a:r>
            </a:p>
            <a:p>
              <a:pPr>
                <a:spcBef>
                  <a:spcPts val="200"/>
                </a:spcBef>
                <a:spcAft>
                  <a:spcPts val="200"/>
                </a:spcAft>
                <a:tabLst>
                  <a:tab pos="1336675" algn="l"/>
                </a:tabLst>
              </a:pPr>
              <a:r>
                <a:rPr lang="en-AU" sz="2200" b="1" dirty="0">
                  <a:solidFill>
                    <a:srgbClr val="004C97"/>
                  </a:solidFill>
                </a:rPr>
                <a:t>Class 9c </a:t>
              </a:r>
              <a:r>
                <a:rPr lang="en-AU" sz="2200" dirty="0"/>
                <a:t>	Residential care building</a:t>
              </a:r>
            </a:p>
          </p:txBody>
        </p:sp>
        <p:sp>
          <p:nvSpPr>
            <p:cNvPr id="21" name="Vol Two listing">
              <a:extLst>
                <a:ext uri="{FF2B5EF4-FFF2-40B4-BE49-F238E27FC236}">
                  <a16:creationId xmlns="" xmlns:a16="http://schemas.microsoft.com/office/drawing/2014/main" id="{E624D3EC-6C1E-403F-AF64-832D196B8CA0}"/>
                </a:ext>
              </a:extLst>
            </p:cNvPr>
            <p:cNvSpPr txBox="1"/>
            <p:nvPr/>
          </p:nvSpPr>
          <p:spPr>
            <a:xfrm>
              <a:off x="6828827" y="1735200"/>
              <a:ext cx="5028210" cy="3477875"/>
            </a:xfrm>
            <a:prstGeom prst="rect">
              <a:avLst/>
            </a:prstGeom>
            <a:noFill/>
          </p:spPr>
          <p:txBody>
            <a:bodyPr wrap="square" rtlCol="0">
              <a:spAutoFit/>
            </a:bodyPr>
            <a:lstStyle/>
            <a:p>
              <a:pPr algn="ctr">
                <a:spcBef>
                  <a:spcPts val="200"/>
                </a:spcBef>
                <a:spcAft>
                  <a:spcPts val="600"/>
                </a:spcAft>
                <a:tabLst>
                  <a:tab pos="1443038" algn="l"/>
                </a:tabLst>
              </a:pPr>
              <a:r>
                <a:rPr lang="en-AU" sz="2400" b="1" dirty="0">
                  <a:solidFill>
                    <a:srgbClr val="9E2A2B"/>
                  </a:solidFill>
                </a:rPr>
                <a:t>Volume Two</a:t>
              </a:r>
            </a:p>
            <a:p>
              <a:pPr indent="-457200">
                <a:spcBef>
                  <a:spcPts val="200"/>
                </a:spcBef>
                <a:spcAft>
                  <a:spcPts val="200"/>
                </a:spcAft>
                <a:tabLst>
                  <a:tab pos="1530350" algn="l"/>
                </a:tabLst>
              </a:pPr>
              <a:r>
                <a:rPr lang="en-AU" sz="2200" b="1" dirty="0">
                  <a:solidFill>
                    <a:srgbClr val="9E2A2B"/>
                  </a:solidFill>
                </a:rPr>
                <a:t>Class 1a</a:t>
              </a:r>
              <a:r>
                <a:rPr lang="en-AU" sz="2200" dirty="0">
                  <a:solidFill>
                    <a:srgbClr val="5762A7"/>
                  </a:solidFill>
                </a:rPr>
                <a:t>	</a:t>
              </a:r>
              <a:r>
                <a:rPr lang="en-AU" sz="2200" dirty="0"/>
                <a:t>Single dwelling/house</a:t>
              </a:r>
            </a:p>
            <a:p>
              <a:pPr indent="-457200">
                <a:spcBef>
                  <a:spcPts val="200"/>
                </a:spcBef>
                <a:spcAft>
                  <a:spcPts val="200"/>
                </a:spcAft>
                <a:tabLst>
                  <a:tab pos="1530350" algn="l"/>
                </a:tabLst>
              </a:pPr>
              <a:r>
                <a:rPr lang="en-AU" sz="2200" b="1" dirty="0">
                  <a:solidFill>
                    <a:srgbClr val="9E2A2B"/>
                  </a:solidFill>
                </a:rPr>
                <a:t>Class 1b</a:t>
              </a:r>
              <a:r>
                <a:rPr lang="en-AU" sz="2200" dirty="0">
                  <a:solidFill>
                    <a:srgbClr val="5762A7"/>
                  </a:solidFill>
                </a:rPr>
                <a:t>	</a:t>
              </a:r>
              <a:r>
                <a:rPr lang="en-AU" sz="2200" dirty="0"/>
                <a:t>Small guest/boarding</a:t>
              </a:r>
              <a:br>
                <a:rPr lang="en-AU" sz="2200" dirty="0"/>
              </a:br>
              <a:r>
                <a:rPr lang="en-AU" sz="2200" dirty="0"/>
                <a:t>	house</a:t>
              </a:r>
            </a:p>
            <a:p>
              <a:pPr indent="-457200">
                <a:spcBef>
                  <a:spcPts val="200"/>
                </a:spcBef>
                <a:spcAft>
                  <a:spcPts val="200"/>
                </a:spcAft>
                <a:tabLst>
                  <a:tab pos="1530350" algn="l"/>
                </a:tabLst>
              </a:pPr>
              <a:r>
                <a:rPr lang="en-AU" sz="2200" b="1" dirty="0">
                  <a:solidFill>
                    <a:srgbClr val="9E2A2B"/>
                  </a:solidFill>
                </a:rPr>
                <a:t>Class 10a </a:t>
              </a:r>
              <a:r>
                <a:rPr lang="en-AU" sz="2200" dirty="0"/>
                <a:t>	Non-habitable building,</a:t>
              </a:r>
              <a:br>
                <a:rPr lang="en-AU" sz="2200" dirty="0"/>
              </a:br>
              <a:r>
                <a:rPr lang="en-AU" sz="2200" dirty="0"/>
                <a:t>	e.g. a carport or garage</a:t>
              </a:r>
            </a:p>
            <a:p>
              <a:pPr indent="-457200">
                <a:spcBef>
                  <a:spcPts val="200"/>
                </a:spcBef>
                <a:spcAft>
                  <a:spcPts val="200"/>
                </a:spcAft>
                <a:tabLst>
                  <a:tab pos="1530350" algn="l"/>
                </a:tabLst>
              </a:pPr>
              <a:r>
                <a:rPr lang="en-AU" sz="2200" b="1" dirty="0">
                  <a:solidFill>
                    <a:srgbClr val="9E2A2B"/>
                  </a:solidFill>
                </a:rPr>
                <a:t>Class 10b</a:t>
              </a:r>
              <a:r>
                <a:rPr lang="en-AU" sz="2200" dirty="0"/>
                <a:t>	Other structure, e.g.</a:t>
              </a:r>
              <a:br>
                <a:rPr lang="en-AU" sz="2200" dirty="0"/>
              </a:br>
              <a:r>
                <a:rPr lang="en-AU" sz="2200" dirty="0"/>
                <a:t>	swimming pool or fence</a:t>
              </a:r>
            </a:p>
            <a:p>
              <a:pPr indent="-457200">
                <a:spcBef>
                  <a:spcPts val="200"/>
                </a:spcBef>
                <a:spcAft>
                  <a:spcPts val="200"/>
                </a:spcAft>
                <a:tabLst>
                  <a:tab pos="1530350" algn="l"/>
                </a:tabLst>
              </a:pPr>
              <a:r>
                <a:rPr lang="en-AU" sz="2200" b="1" dirty="0">
                  <a:solidFill>
                    <a:srgbClr val="9E2A2B"/>
                  </a:solidFill>
                </a:rPr>
                <a:t>Class 10c</a:t>
              </a:r>
              <a:r>
                <a:rPr lang="en-AU" sz="2200" b="1" dirty="0">
                  <a:solidFill>
                    <a:srgbClr val="5762A7"/>
                  </a:solidFill>
                </a:rPr>
                <a:t>	</a:t>
              </a:r>
              <a:r>
                <a:rPr lang="en-AU" sz="2200" dirty="0"/>
                <a:t>Private bushfire shelter</a:t>
              </a:r>
            </a:p>
          </p:txBody>
        </p:sp>
        <p:cxnSp>
          <p:nvCxnSpPr>
            <p:cNvPr id="22" name="Dividing Line">
              <a:extLst>
                <a:ext uri="{FF2B5EF4-FFF2-40B4-BE49-F238E27FC236}">
                  <a16:creationId xmlns="" xmlns:a16="http://schemas.microsoft.com/office/drawing/2014/main" id="{65F342C7-4AB9-48E4-B167-F13940040B10}"/>
                </a:ext>
              </a:extLst>
            </p:cNvPr>
            <p:cNvCxnSpPr>
              <a:cxnSpLocks/>
            </p:cNvCxnSpPr>
            <p:nvPr/>
          </p:nvCxnSpPr>
          <p:spPr>
            <a:xfrm>
              <a:off x="6457038" y="1979939"/>
              <a:ext cx="0" cy="4549665"/>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grpSp>
      <p:pic>
        <p:nvPicPr>
          <p:cNvPr id="13" name="Logo" descr="Blue NCC logo, diagonal lines getting prgressivly thinner from the left bottom corner to the top right corner. ">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221518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68E9761B-06D6-46AA-96EB-D12DD7D0A72E}"/>
              </a:ext>
            </a:extLst>
          </p:cNvPr>
          <p:cNvSpPr>
            <a:spLocks noGrp="1"/>
          </p:cNvSpPr>
          <p:nvPr>
            <p:ph type="body" sz="quarter" idx="11"/>
          </p:nvPr>
        </p:nvSpPr>
        <p:spPr/>
        <p:txBody>
          <a:bodyPr>
            <a:normAutofit lnSpcReduction="10000"/>
          </a:bodyPr>
          <a:lstStyle/>
          <a:p>
            <a:r>
              <a:rPr lang="en-AU" dirty="0"/>
              <a:t>How well do you know the different building classifications?</a:t>
            </a:r>
          </a:p>
        </p:txBody>
      </p:sp>
      <p:sp>
        <p:nvSpPr>
          <p:cNvPr id="3" name="Class 1 button" descr="Class 1 button">
            <a:extLst>
              <a:ext uri="{FF2B5EF4-FFF2-40B4-BE49-F238E27FC236}">
                <a16:creationId xmlns="" xmlns:a16="http://schemas.microsoft.com/office/drawing/2014/main" id="{90EC238A-41AE-4AB4-97A4-A6E6D477F639}"/>
              </a:ext>
            </a:extLst>
          </p:cNvPr>
          <p:cNvSpPr/>
          <p:nvPr/>
        </p:nvSpPr>
        <p:spPr>
          <a:xfrm>
            <a:off x="1149602" y="1828800"/>
            <a:ext cx="1443962" cy="365760"/>
          </a:xfrm>
          <a:prstGeom prst="roundRect">
            <a:avLst/>
          </a:prstGeom>
          <a:solidFill>
            <a:srgbClr val="9E2A2B"/>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Class 1</a:t>
            </a:r>
          </a:p>
        </p:txBody>
      </p:sp>
      <p:sp>
        <p:nvSpPr>
          <p:cNvPr id="4" name="Class 10 button" descr="Class 10 button">
            <a:extLst>
              <a:ext uri="{FF2B5EF4-FFF2-40B4-BE49-F238E27FC236}">
                <a16:creationId xmlns="" xmlns:a16="http://schemas.microsoft.com/office/drawing/2014/main" id="{D10E0450-F911-41E2-A621-5E754A4F9687}"/>
              </a:ext>
            </a:extLst>
          </p:cNvPr>
          <p:cNvSpPr/>
          <p:nvPr/>
        </p:nvSpPr>
        <p:spPr>
          <a:xfrm>
            <a:off x="1149603" y="2414847"/>
            <a:ext cx="1443962" cy="365760"/>
          </a:xfrm>
          <a:prstGeom prst="roundRect">
            <a:avLst/>
          </a:prstGeom>
          <a:solidFill>
            <a:srgbClr val="9E2A2B"/>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Class 10</a:t>
            </a:r>
          </a:p>
        </p:txBody>
      </p:sp>
      <p:sp>
        <p:nvSpPr>
          <p:cNvPr id="9" name="Class 2 button" descr="Class 2 button">
            <a:extLst>
              <a:ext uri="{FF2B5EF4-FFF2-40B4-BE49-F238E27FC236}">
                <a16:creationId xmlns="" xmlns:a16="http://schemas.microsoft.com/office/drawing/2014/main" id="{CA2846C1-5B05-4F9E-B0E6-8862939C6872}"/>
              </a:ext>
            </a:extLst>
          </p:cNvPr>
          <p:cNvSpPr/>
          <p:nvPr/>
        </p:nvSpPr>
        <p:spPr>
          <a:xfrm>
            <a:off x="3254109" y="1828800"/>
            <a:ext cx="1443962" cy="365760"/>
          </a:xfrm>
          <a:prstGeom prst="roundRect">
            <a:avLst/>
          </a:prstGeom>
          <a:solidFill>
            <a:srgbClr val="004C97"/>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Class 2</a:t>
            </a:r>
          </a:p>
        </p:txBody>
      </p:sp>
      <p:sp>
        <p:nvSpPr>
          <p:cNvPr id="10" name="Class 3 button" descr="Class 3 button">
            <a:extLst>
              <a:ext uri="{FF2B5EF4-FFF2-40B4-BE49-F238E27FC236}">
                <a16:creationId xmlns="" xmlns:a16="http://schemas.microsoft.com/office/drawing/2014/main" id="{84644587-0E21-48AF-A2B8-B3E1EB091688}"/>
              </a:ext>
            </a:extLst>
          </p:cNvPr>
          <p:cNvSpPr/>
          <p:nvPr/>
        </p:nvSpPr>
        <p:spPr>
          <a:xfrm>
            <a:off x="3254109" y="2414847"/>
            <a:ext cx="1443962" cy="365760"/>
          </a:xfrm>
          <a:prstGeom prst="roundRect">
            <a:avLst/>
          </a:prstGeom>
          <a:solidFill>
            <a:srgbClr val="004C97"/>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Class 3</a:t>
            </a:r>
          </a:p>
        </p:txBody>
      </p:sp>
      <p:sp>
        <p:nvSpPr>
          <p:cNvPr id="5" name="Class 4 button" descr="Class 4 button">
            <a:extLst>
              <a:ext uri="{FF2B5EF4-FFF2-40B4-BE49-F238E27FC236}">
                <a16:creationId xmlns="" xmlns:a16="http://schemas.microsoft.com/office/drawing/2014/main" id="{17968224-6F21-4ECA-8752-385435A3CA63}"/>
              </a:ext>
            </a:extLst>
          </p:cNvPr>
          <p:cNvSpPr/>
          <p:nvPr/>
        </p:nvSpPr>
        <p:spPr>
          <a:xfrm>
            <a:off x="5358615" y="1828800"/>
            <a:ext cx="1443962" cy="365760"/>
          </a:xfrm>
          <a:prstGeom prst="roundRect">
            <a:avLst/>
          </a:prstGeom>
          <a:solidFill>
            <a:srgbClr val="004C97"/>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Class 4</a:t>
            </a:r>
          </a:p>
        </p:txBody>
      </p:sp>
      <p:sp>
        <p:nvSpPr>
          <p:cNvPr id="6" name="Class 5 button" descr="Class 5 button">
            <a:extLst>
              <a:ext uri="{FF2B5EF4-FFF2-40B4-BE49-F238E27FC236}">
                <a16:creationId xmlns="" xmlns:a16="http://schemas.microsoft.com/office/drawing/2014/main" id="{602BFA97-C3EC-45C7-A7DE-76DF468A7428}"/>
              </a:ext>
            </a:extLst>
          </p:cNvPr>
          <p:cNvSpPr/>
          <p:nvPr/>
        </p:nvSpPr>
        <p:spPr>
          <a:xfrm>
            <a:off x="5358615" y="2414847"/>
            <a:ext cx="1443962" cy="365760"/>
          </a:xfrm>
          <a:prstGeom prst="roundRect">
            <a:avLst/>
          </a:prstGeom>
          <a:solidFill>
            <a:srgbClr val="004C97"/>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Class 5</a:t>
            </a:r>
          </a:p>
        </p:txBody>
      </p:sp>
      <p:sp>
        <p:nvSpPr>
          <p:cNvPr id="7" name="Class 6 button" descr="Class 6 button">
            <a:extLst>
              <a:ext uri="{FF2B5EF4-FFF2-40B4-BE49-F238E27FC236}">
                <a16:creationId xmlns="" xmlns:a16="http://schemas.microsoft.com/office/drawing/2014/main" id="{25CF10CE-D91D-47E4-9C01-BA3B6D3F422E}"/>
              </a:ext>
            </a:extLst>
          </p:cNvPr>
          <p:cNvSpPr/>
          <p:nvPr/>
        </p:nvSpPr>
        <p:spPr>
          <a:xfrm>
            <a:off x="7463122" y="1828800"/>
            <a:ext cx="1443962" cy="365760"/>
          </a:xfrm>
          <a:prstGeom prst="roundRect">
            <a:avLst/>
          </a:prstGeom>
          <a:solidFill>
            <a:srgbClr val="004C97"/>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Class 6</a:t>
            </a:r>
          </a:p>
        </p:txBody>
      </p:sp>
      <p:sp>
        <p:nvSpPr>
          <p:cNvPr id="8" name="Class 7 button" descr="Class 7 button">
            <a:extLst>
              <a:ext uri="{FF2B5EF4-FFF2-40B4-BE49-F238E27FC236}">
                <a16:creationId xmlns="" xmlns:a16="http://schemas.microsoft.com/office/drawing/2014/main" id="{E349B737-6D69-4428-BE55-CF4ED0F6E495}"/>
              </a:ext>
            </a:extLst>
          </p:cNvPr>
          <p:cNvSpPr/>
          <p:nvPr/>
        </p:nvSpPr>
        <p:spPr>
          <a:xfrm>
            <a:off x="7463122" y="2414847"/>
            <a:ext cx="1443962" cy="365760"/>
          </a:xfrm>
          <a:prstGeom prst="roundRect">
            <a:avLst/>
          </a:prstGeom>
          <a:solidFill>
            <a:srgbClr val="004C97"/>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Class 7</a:t>
            </a:r>
          </a:p>
        </p:txBody>
      </p:sp>
      <p:sp>
        <p:nvSpPr>
          <p:cNvPr id="11" name="Class 8 button" descr="Class 8 button">
            <a:extLst>
              <a:ext uri="{FF2B5EF4-FFF2-40B4-BE49-F238E27FC236}">
                <a16:creationId xmlns="" xmlns:a16="http://schemas.microsoft.com/office/drawing/2014/main" id="{C94EFCA9-CCE7-4694-8100-049B3EA7610E}"/>
              </a:ext>
            </a:extLst>
          </p:cNvPr>
          <p:cNvSpPr/>
          <p:nvPr/>
        </p:nvSpPr>
        <p:spPr>
          <a:xfrm>
            <a:off x="9567627" y="1828800"/>
            <a:ext cx="1443962" cy="365760"/>
          </a:xfrm>
          <a:prstGeom prst="roundRect">
            <a:avLst/>
          </a:prstGeom>
          <a:solidFill>
            <a:srgbClr val="004C97"/>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Class 8</a:t>
            </a:r>
          </a:p>
        </p:txBody>
      </p:sp>
      <p:sp>
        <p:nvSpPr>
          <p:cNvPr id="12" name="Class 9 button" descr="Class 9 button">
            <a:extLst>
              <a:ext uri="{FF2B5EF4-FFF2-40B4-BE49-F238E27FC236}">
                <a16:creationId xmlns="" xmlns:a16="http://schemas.microsoft.com/office/drawing/2014/main" id="{FB02C99A-7ACD-4E78-A546-F5D05D1E29E8}"/>
              </a:ext>
            </a:extLst>
          </p:cNvPr>
          <p:cNvSpPr/>
          <p:nvPr/>
        </p:nvSpPr>
        <p:spPr>
          <a:xfrm>
            <a:off x="9567627" y="2414847"/>
            <a:ext cx="1443962" cy="365760"/>
          </a:xfrm>
          <a:prstGeom prst="roundRect">
            <a:avLst/>
          </a:prstGeom>
          <a:solidFill>
            <a:srgbClr val="004C97"/>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Class 9</a:t>
            </a:r>
          </a:p>
        </p:txBody>
      </p:sp>
      <p:grpSp>
        <p:nvGrpSpPr>
          <p:cNvPr id="74" name="Class 1 expansion">
            <a:extLst>
              <a:ext uri="{FF2B5EF4-FFF2-40B4-BE49-F238E27FC236}">
                <a16:creationId xmlns="" xmlns:a16="http://schemas.microsoft.com/office/drawing/2014/main" id="{76534B9F-D7DD-40AE-A759-92A04D23093B}"/>
              </a:ext>
            </a:extLst>
          </p:cNvPr>
          <p:cNvGrpSpPr/>
          <p:nvPr/>
        </p:nvGrpSpPr>
        <p:grpSpPr>
          <a:xfrm>
            <a:off x="609600" y="2194560"/>
            <a:ext cx="8672945" cy="4349114"/>
            <a:chOff x="609600" y="2194560"/>
            <a:chExt cx="8672945" cy="4349114"/>
          </a:xfrm>
        </p:grpSpPr>
        <p:sp>
          <p:nvSpPr>
            <p:cNvPr id="76" name="Page background">
              <a:extLst>
                <a:ext uri="{FF2B5EF4-FFF2-40B4-BE49-F238E27FC236}">
                  <a16:creationId xmlns="" xmlns:a16="http://schemas.microsoft.com/office/drawing/2014/main" id="{969411B5-FE4E-4B53-B9B6-FBF655CCE648}"/>
                </a:ext>
              </a:extLst>
            </p:cNvPr>
            <p:cNvSpPr/>
            <p:nvPr/>
          </p:nvSpPr>
          <p:spPr>
            <a:xfrm>
              <a:off x="609600" y="3000893"/>
              <a:ext cx="8672945" cy="3542781"/>
            </a:xfrm>
            <a:prstGeom prst="roundRect">
              <a:avLst/>
            </a:prstGeom>
            <a:solidFill>
              <a:schemeClr val="bg1"/>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7" name="Neck">
              <a:extLst>
                <a:ext uri="{FF2B5EF4-FFF2-40B4-BE49-F238E27FC236}">
                  <a16:creationId xmlns="" xmlns:a16="http://schemas.microsoft.com/office/drawing/2014/main" id="{945A02FE-D843-428F-BCB1-0D0934E9CB84}"/>
                </a:ext>
                <a:ext uri="{C183D7F6-B498-43B3-948B-1728B52AA6E4}">
                  <adec:decorative xmlns="" xmlns:adec="http://schemas.microsoft.com/office/drawing/2017/decorative" val="1"/>
                </a:ext>
              </a:extLst>
            </p:cNvPr>
            <p:cNvSpPr/>
            <p:nvPr/>
          </p:nvSpPr>
          <p:spPr>
            <a:xfrm>
              <a:off x="1149602" y="2194560"/>
              <a:ext cx="1450800" cy="806334"/>
            </a:xfrm>
            <a:prstGeom prst="rect">
              <a:avLst/>
            </a:prstGeom>
            <a:solidFill>
              <a:srgbClr val="9E2A2B"/>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8" name="Class 1a textbox">
              <a:extLst>
                <a:ext uri="{FF2B5EF4-FFF2-40B4-BE49-F238E27FC236}">
                  <a16:creationId xmlns="" xmlns:a16="http://schemas.microsoft.com/office/drawing/2014/main" id="{1495D32F-64C7-470F-B98A-4B8307501D5A}"/>
                </a:ext>
              </a:extLst>
            </p:cNvPr>
            <p:cNvSpPr txBox="1"/>
            <p:nvPr/>
          </p:nvSpPr>
          <p:spPr>
            <a:xfrm>
              <a:off x="1191002" y="3262473"/>
              <a:ext cx="2865023" cy="1400383"/>
            </a:xfrm>
            <a:prstGeom prst="rect">
              <a:avLst/>
            </a:prstGeom>
            <a:noFill/>
          </p:spPr>
          <p:txBody>
            <a:bodyPr wrap="square" rtlCol="0">
              <a:spAutoFit/>
            </a:bodyPr>
            <a:lstStyle/>
            <a:p>
              <a:pPr algn="ctr">
                <a:spcAft>
                  <a:spcPts val="600"/>
                </a:spcAft>
              </a:pPr>
              <a:r>
                <a:rPr lang="en-AU" sz="2000" b="1" dirty="0"/>
                <a:t>Class 1a </a:t>
              </a:r>
              <a:r>
                <a:rPr lang="en-AU" sz="2000" b="1" dirty="0" smtClean="0"/>
                <a:t/>
              </a:r>
              <a:br>
                <a:rPr lang="en-AU" sz="2000" b="1" dirty="0" smtClean="0"/>
              </a:br>
              <a:r>
                <a:rPr lang="en-AU" sz="2000" b="1" dirty="0" smtClean="0"/>
                <a:t>Single </a:t>
              </a:r>
              <a:r>
                <a:rPr lang="en-AU" sz="2000" b="1" dirty="0"/>
                <a:t>dwelling/house</a:t>
              </a:r>
            </a:p>
            <a:p>
              <a:pPr algn="ctr">
                <a:spcAft>
                  <a:spcPts val="200"/>
                </a:spcAft>
              </a:pPr>
              <a:r>
                <a:rPr lang="en-AU" sz="2000" dirty="0"/>
                <a:t>Detached, row/terrace, </a:t>
              </a:r>
              <a:r>
                <a:rPr lang="en-AU" sz="2000" dirty="0" smtClean="0"/>
                <a:t>duplex</a:t>
              </a:r>
              <a:endParaRPr lang="en-AU" sz="2000" dirty="0"/>
            </a:p>
          </p:txBody>
        </p:sp>
        <p:sp>
          <p:nvSpPr>
            <p:cNvPr id="79" name="Class 1b textbox">
              <a:extLst>
                <a:ext uri="{FF2B5EF4-FFF2-40B4-BE49-F238E27FC236}">
                  <a16:creationId xmlns="" xmlns:a16="http://schemas.microsoft.com/office/drawing/2014/main" id="{43EB804D-E36F-4B62-BFEA-188B6F1CAF2A}"/>
                </a:ext>
              </a:extLst>
            </p:cNvPr>
            <p:cNvSpPr txBox="1"/>
            <p:nvPr/>
          </p:nvSpPr>
          <p:spPr>
            <a:xfrm>
              <a:off x="5218090" y="3290473"/>
              <a:ext cx="3827008" cy="1400383"/>
            </a:xfrm>
            <a:prstGeom prst="rect">
              <a:avLst/>
            </a:prstGeom>
            <a:noFill/>
          </p:spPr>
          <p:txBody>
            <a:bodyPr wrap="square" rtlCol="0">
              <a:spAutoFit/>
            </a:bodyPr>
            <a:lstStyle/>
            <a:p>
              <a:pPr algn="ctr">
                <a:spcBef>
                  <a:spcPts val="600"/>
                </a:spcBef>
                <a:spcAft>
                  <a:spcPts val="600"/>
                </a:spcAft>
              </a:pPr>
              <a:r>
                <a:rPr lang="en-AU" sz="2000" b="1" dirty="0"/>
                <a:t>Class 1b </a:t>
              </a:r>
              <a:r>
                <a:rPr lang="en-AU" sz="2000" b="1" dirty="0" smtClean="0"/>
                <a:t/>
              </a:r>
              <a:br>
                <a:rPr lang="en-AU" sz="2000" b="1" dirty="0" smtClean="0"/>
              </a:br>
              <a:r>
                <a:rPr lang="en-AU" sz="2000" b="1" dirty="0" smtClean="0"/>
                <a:t>Boarding </a:t>
              </a:r>
              <a:r>
                <a:rPr lang="en-AU" sz="2000" b="1" dirty="0"/>
                <a:t>house, guest house, hostel less than 300 m</a:t>
              </a:r>
              <a:r>
                <a:rPr lang="en-AU" sz="2000" b="1" baseline="30000" dirty="0"/>
                <a:t>2</a:t>
              </a:r>
            </a:p>
            <a:p>
              <a:pPr algn="ctr">
                <a:spcAft>
                  <a:spcPts val="200"/>
                </a:spcAft>
              </a:pPr>
              <a:r>
                <a:rPr lang="en-AU" sz="2000" dirty="0"/>
                <a:t>Usually fewer than 12 </a:t>
              </a:r>
              <a:r>
                <a:rPr lang="en-AU" sz="2000" dirty="0" smtClean="0"/>
                <a:t>people</a:t>
              </a:r>
              <a:endParaRPr lang="en-AU" sz="2000" dirty="0"/>
            </a:p>
          </p:txBody>
        </p:sp>
        <p:pic>
          <p:nvPicPr>
            <p:cNvPr id="80" name="Class 1a image" descr="Image of a Class 1a building.">
              <a:extLst>
                <a:ext uri="{FF2B5EF4-FFF2-40B4-BE49-F238E27FC236}">
                  <a16:creationId xmlns="" xmlns:a16="http://schemas.microsoft.com/office/drawing/2014/main" id="{8BBE1E74-703E-44BD-AB41-AE8D1287147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366018" y="4814447"/>
              <a:ext cx="2264825" cy="1510786"/>
            </a:xfrm>
            <a:prstGeom prst="rect">
              <a:avLst/>
            </a:prstGeom>
          </p:spPr>
        </p:pic>
        <p:pic>
          <p:nvPicPr>
            <p:cNvPr id="81" name="Class 1b Image" descr="Image of a Class 1b building.">
              <a:extLst>
                <a:ext uri="{FF2B5EF4-FFF2-40B4-BE49-F238E27FC236}">
                  <a16:creationId xmlns="" xmlns:a16="http://schemas.microsoft.com/office/drawing/2014/main" id="{BD4DF68D-8763-416D-8B07-BD694B410A44}"/>
                </a:ext>
              </a:extLst>
            </p:cNvPr>
            <p:cNvPicPr/>
            <p:nvPr/>
          </p:nvPicPr>
          <p:blipFill>
            <a:blip r:embed="rId5" cstate="print">
              <a:extLst>
                <a:ext uri="{28A0092B-C50C-407E-A947-70E740481C1C}">
                  <a14:useLocalDpi xmlns:a14="http://schemas.microsoft.com/office/drawing/2010/main" val="0"/>
                </a:ext>
              </a:extLst>
            </a:blip>
            <a:srcRect l="14001" t="20194" r="14000" b="6646"/>
            <a:stretch>
              <a:fillRect/>
            </a:stretch>
          </p:blipFill>
          <p:spPr>
            <a:xfrm>
              <a:off x="5895298" y="4866786"/>
              <a:ext cx="2066696" cy="1448279"/>
            </a:xfrm>
            <a:prstGeom prst="rect">
              <a:avLst/>
            </a:prstGeom>
          </p:spPr>
        </p:pic>
      </p:grpSp>
      <p:grpSp>
        <p:nvGrpSpPr>
          <p:cNvPr id="21" name="Class 10 expansion">
            <a:extLst>
              <a:ext uri="{FF2B5EF4-FFF2-40B4-BE49-F238E27FC236}">
                <a16:creationId xmlns="" xmlns:a16="http://schemas.microsoft.com/office/drawing/2014/main" id="{5E1CD827-E32A-4B6D-8A4E-10A6DB46BC58}"/>
              </a:ext>
            </a:extLst>
          </p:cNvPr>
          <p:cNvGrpSpPr/>
          <p:nvPr/>
        </p:nvGrpSpPr>
        <p:grpSpPr>
          <a:xfrm>
            <a:off x="609600" y="2778541"/>
            <a:ext cx="10498217" cy="3763068"/>
            <a:chOff x="609600" y="2778541"/>
            <a:chExt cx="10498217" cy="3763068"/>
          </a:xfrm>
        </p:grpSpPr>
        <p:sp>
          <p:nvSpPr>
            <p:cNvPr id="22" name="Page background">
              <a:extLst>
                <a:ext uri="{FF2B5EF4-FFF2-40B4-BE49-F238E27FC236}">
                  <a16:creationId xmlns="" xmlns:a16="http://schemas.microsoft.com/office/drawing/2014/main" id="{A43038F5-FB74-4A8D-968D-64E75199822C}"/>
                </a:ext>
              </a:extLst>
            </p:cNvPr>
            <p:cNvSpPr/>
            <p:nvPr/>
          </p:nvSpPr>
          <p:spPr>
            <a:xfrm>
              <a:off x="609600" y="2998828"/>
              <a:ext cx="10498217" cy="3542781"/>
            </a:xfrm>
            <a:prstGeom prst="roundRect">
              <a:avLst/>
            </a:prstGeom>
            <a:solidFill>
              <a:schemeClr val="bg1"/>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Class 10a textbox">
              <a:extLst>
                <a:ext uri="{FF2B5EF4-FFF2-40B4-BE49-F238E27FC236}">
                  <a16:creationId xmlns="" xmlns:a16="http://schemas.microsoft.com/office/drawing/2014/main" id="{145BB0DA-1988-487F-B77D-C66E1D32A3F6}"/>
                </a:ext>
              </a:extLst>
            </p:cNvPr>
            <p:cNvSpPr txBox="1"/>
            <p:nvPr/>
          </p:nvSpPr>
          <p:spPr>
            <a:xfrm>
              <a:off x="834596" y="3281727"/>
              <a:ext cx="3010690" cy="1041311"/>
            </a:xfrm>
            <a:prstGeom prst="rect">
              <a:avLst/>
            </a:prstGeom>
            <a:noFill/>
          </p:spPr>
          <p:txBody>
            <a:bodyPr wrap="square" rtlCol="0">
              <a:spAutoFit/>
            </a:bodyPr>
            <a:lstStyle/>
            <a:p>
              <a:pPr algn="ctr">
                <a:spcBef>
                  <a:spcPts val="200"/>
                </a:spcBef>
                <a:spcAft>
                  <a:spcPts val="200"/>
                </a:spcAft>
              </a:pPr>
              <a:r>
                <a:rPr lang="en-AU" sz="2000" b="1" dirty="0"/>
                <a:t>Class 10a </a:t>
              </a:r>
              <a:r>
                <a:rPr lang="en-AU" sz="2000" b="1" dirty="0" smtClean="0"/>
                <a:t/>
              </a:r>
              <a:br>
                <a:rPr lang="en-AU" sz="2000" b="1" dirty="0" smtClean="0"/>
              </a:br>
              <a:r>
                <a:rPr lang="en-AU" sz="2000" b="1" dirty="0" smtClean="0"/>
                <a:t>Non-habitable </a:t>
              </a:r>
              <a:r>
                <a:rPr lang="en-AU" sz="2000" b="1" dirty="0"/>
                <a:t>building</a:t>
              </a:r>
            </a:p>
            <a:p>
              <a:pPr algn="ctr">
                <a:spcAft>
                  <a:spcPts val="200"/>
                </a:spcAft>
              </a:pPr>
              <a:r>
                <a:rPr lang="en-AU" sz="2000" dirty="0"/>
                <a:t>Shed, carport, </a:t>
              </a:r>
              <a:r>
                <a:rPr lang="en-AU" sz="2000" dirty="0" smtClean="0"/>
                <a:t>garage</a:t>
              </a:r>
              <a:endParaRPr lang="en-AU" sz="2000" dirty="0"/>
            </a:p>
          </p:txBody>
        </p:sp>
        <p:sp>
          <p:nvSpPr>
            <p:cNvPr id="24" name="Class 10b textbox">
              <a:extLst>
                <a:ext uri="{FF2B5EF4-FFF2-40B4-BE49-F238E27FC236}">
                  <a16:creationId xmlns="" xmlns:a16="http://schemas.microsoft.com/office/drawing/2014/main" id="{2B770697-860E-4E8A-9016-D080609249CB}"/>
                </a:ext>
              </a:extLst>
            </p:cNvPr>
            <p:cNvSpPr txBox="1"/>
            <p:nvPr/>
          </p:nvSpPr>
          <p:spPr>
            <a:xfrm>
              <a:off x="4235706" y="3227297"/>
              <a:ext cx="2819780" cy="1400383"/>
            </a:xfrm>
            <a:prstGeom prst="rect">
              <a:avLst/>
            </a:prstGeom>
            <a:noFill/>
          </p:spPr>
          <p:txBody>
            <a:bodyPr wrap="square" rtlCol="0">
              <a:spAutoFit/>
            </a:bodyPr>
            <a:lstStyle/>
            <a:p>
              <a:pPr algn="ctr">
                <a:spcBef>
                  <a:spcPts val="600"/>
                </a:spcBef>
                <a:spcAft>
                  <a:spcPts val="600"/>
                </a:spcAft>
              </a:pPr>
              <a:r>
                <a:rPr lang="en-AU" sz="2000" b="1" dirty="0"/>
                <a:t>Class 10b </a:t>
              </a:r>
              <a:r>
                <a:rPr lang="en-AU" sz="2000" b="1" dirty="0" smtClean="0"/>
                <a:t/>
              </a:r>
              <a:br>
                <a:rPr lang="en-AU" sz="2000" b="1" dirty="0" smtClean="0"/>
              </a:br>
              <a:r>
                <a:rPr lang="en-AU" sz="2000" b="1" dirty="0" smtClean="0"/>
                <a:t>Structure </a:t>
              </a:r>
              <a:endParaRPr lang="en-AU" sz="2000" b="1" dirty="0"/>
            </a:p>
            <a:p>
              <a:pPr algn="ctr">
                <a:spcAft>
                  <a:spcPts val="200"/>
                </a:spcAft>
              </a:pPr>
              <a:r>
                <a:rPr lang="en-AU" sz="2000" dirty="0"/>
                <a:t>Fence, mast, antenna, retaining wall, </a:t>
              </a:r>
              <a:r>
                <a:rPr lang="en-AU" sz="2000" dirty="0" smtClean="0"/>
                <a:t>pool</a:t>
              </a:r>
              <a:endParaRPr lang="en-AU" sz="2000" dirty="0"/>
            </a:p>
          </p:txBody>
        </p:sp>
        <p:sp>
          <p:nvSpPr>
            <p:cNvPr id="25" name="Class 10c textbox">
              <a:extLst>
                <a:ext uri="{FF2B5EF4-FFF2-40B4-BE49-F238E27FC236}">
                  <a16:creationId xmlns="" xmlns:a16="http://schemas.microsoft.com/office/drawing/2014/main" id="{4A510FC2-151D-4306-B61D-212ECE7ECE97}"/>
                </a:ext>
              </a:extLst>
            </p:cNvPr>
            <p:cNvSpPr txBox="1"/>
            <p:nvPr/>
          </p:nvSpPr>
          <p:spPr>
            <a:xfrm>
              <a:off x="7677636" y="3227297"/>
              <a:ext cx="3166977" cy="1400383"/>
            </a:xfrm>
            <a:prstGeom prst="rect">
              <a:avLst/>
            </a:prstGeom>
            <a:noFill/>
          </p:spPr>
          <p:txBody>
            <a:bodyPr wrap="square" rtlCol="0">
              <a:spAutoFit/>
            </a:bodyPr>
            <a:lstStyle/>
            <a:p>
              <a:pPr algn="ctr">
                <a:spcBef>
                  <a:spcPts val="600"/>
                </a:spcBef>
                <a:spcAft>
                  <a:spcPts val="600"/>
                </a:spcAft>
              </a:pPr>
              <a:r>
                <a:rPr lang="en-AU" sz="2000" b="1" dirty="0"/>
                <a:t>Class 10c </a:t>
              </a:r>
              <a:r>
                <a:rPr lang="en-AU" sz="2000" b="1" dirty="0" smtClean="0"/>
                <a:t/>
              </a:r>
              <a:br>
                <a:rPr lang="en-AU" sz="2000" b="1" dirty="0" smtClean="0"/>
              </a:br>
              <a:r>
                <a:rPr lang="en-AU" sz="2000" b="1" dirty="0" smtClean="0"/>
                <a:t>Private </a:t>
              </a:r>
              <a:r>
                <a:rPr lang="en-AU" sz="2000" b="1" dirty="0"/>
                <a:t>bushfire shelter</a:t>
              </a:r>
            </a:p>
            <a:p>
              <a:pPr algn="ctr">
                <a:spcAft>
                  <a:spcPts val="200"/>
                </a:spcAft>
              </a:pPr>
              <a:r>
                <a:rPr lang="en-AU" sz="2000" dirty="0"/>
                <a:t>Associated with a </a:t>
              </a:r>
              <a:r>
                <a:rPr lang="en-AU" sz="2000" dirty="0" smtClean="0"/>
                <a:t/>
              </a:r>
              <a:br>
                <a:rPr lang="en-AU" sz="2000" dirty="0" smtClean="0"/>
              </a:br>
              <a:r>
                <a:rPr lang="en-AU" sz="2000" dirty="0" smtClean="0"/>
                <a:t>Class </a:t>
              </a:r>
              <a:r>
                <a:rPr lang="en-AU" sz="2000" dirty="0"/>
                <a:t>1a building </a:t>
              </a:r>
              <a:r>
                <a:rPr lang="en-AU" sz="2000" dirty="0" smtClean="0"/>
                <a:t>only</a:t>
              </a:r>
              <a:endParaRPr lang="en-AU" sz="2000" dirty="0"/>
            </a:p>
          </p:txBody>
        </p:sp>
        <p:sp>
          <p:nvSpPr>
            <p:cNvPr id="26" name="Neck">
              <a:extLst>
                <a:ext uri="{FF2B5EF4-FFF2-40B4-BE49-F238E27FC236}">
                  <a16:creationId xmlns="" xmlns:a16="http://schemas.microsoft.com/office/drawing/2014/main" id="{0B86386F-C2D3-4FBC-8CDE-C6A141153005}"/>
                </a:ext>
                <a:ext uri="{C183D7F6-B498-43B3-948B-1728B52AA6E4}">
                  <adec:decorative xmlns="" xmlns:adec="http://schemas.microsoft.com/office/drawing/2017/decorative" val="1"/>
                </a:ext>
              </a:extLst>
            </p:cNvPr>
            <p:cNvSpPr/>
            <p:nvPr/>
          </p:nvSpPr>
          <p:spPr>
            <a:xfrm>
              <a:off x="1149603" y="2778541"/>
              <a:ext cx="1443961" cy="220287"/>
            </a:xfrm>
            <a:prstGeom prst="rect">
              <a:avLst/>
            </a:prstGeom>
            <a:solidFill>
              <a:srgbClr val="9E2A2B"/>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7" name="Class 10a image" descr="Image of a Class 10a building.">
              <a:extLst>
                <a:ext uri="{FF2B5EF4-FFF2-40B4-BE49-F238E27FC236}">
                  <a16:creationId xmlns="" xmlns:a16="http://schemas.microsoft.com/office/drawing/2014/main" id="{31CE9B48-C076-4E21-80AC-885A710D018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174091" y="4645258"/>
              <a:ext cx="2252782" cy="1656992"/>
            </a:xfrm>
            <a:prstGeom prst="rect">
              <a:avLst/>
            </a:prstGeom>
          </p:spPr>
        </p:pic>
        <p:pic>
          <p:nvPicPr>
            <p:cNvPr id="28" name="Class 10b image" descr="Image of a Class 10b pool.">
              <a:extLst>
                <a:ext uri="{FF2B5EF4-FFF2-40B4-BE49-F238E27FC236}">
                  <a16:creationId xmlns="" xmlns:a16="http://schemas.microsoft.com/office/drawing/2014/main" id="{8D1591DE-ED80-4969-91A4-07BB2C157D8D}"/>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591134" y="4644171"/>
              <a:ext cx="2262254" cy="1656992"/>
            </a:xfrm>
            <a:prstGeom prst="rect">
              <a:avLst/>
            </a:prstGeom>
          </p:spPr>
        </p:pic>
        <p:pic>
          <p:nvPicPr>
            <p:cNvPr id="29" name="Class 10c image" descr="Image of a Class 10c building.">
              <a:extLst>
                <a:ext uri="{FF2B5EF4-FFF2-40B4-BE49-F238E27FC236}">
                  <a16:creationId xmlns="" xmlns:a16="http://schemas.microsoft.com/office/drawing/2014/main" id="{4128679B-CF0A-4D82-A21B-41DB9788D272}"/>
                </a:ext>
              </a:extLst>
            </p:cNvPr>
            <p:cNvPicPr/>
            <p:nvPr/>
          </p:nvPicPr>
          <p:blipFill>
            <a:blip r:embed="rId8" cstate="print">
              <a:extLst>
                <a:ext uri="{28A0092B-C50C-407E-A947-70E740481C1C}">
                  <a14:useLocalDpi xmlns:a14="http://schemas.microsoft.com/office/drawing/2010/main" val="0"/>
                </a:ext>
              </a:extLst>
            </a:blip>
            <a:srcRect t="7042"/>
            <a:stretch>
              <a:fillRect/>
            </a:stretch>
          </p:blipFill>
          <p:spPr>
            <a:xfrm>
              <a:off x="8063354" y="4702230"/>
              <a:ext cx="2348414" cy="1600479"/>
            </a:xfrm>
            <a:prstGeom prst="rect">
              <a:avLst/>
            </a:prstGeom>
          </p:spPr>
        </p:pic>
      </p:grpSp>
      <p:grpSp>
        <p:nvGrpSpPr>
          <p:cNvPr id="30" name="Class 2 expansion">
            <a:extLst>
              <a:ext uri="{FF2B5EF4-FFF2-40B4-BE49-F238E27FC236}">
                <a16:creationId xmlns="" xmlns:a16="http://schemas.microsoft.com/office/drawing/2014/main" id="{27A8C0A2-CCB7-45AD-BC2F-84B5F0799C53}"/>
              </a:ext>
            </a:extLst>
          </p:cNvPr>
          <p:cNvGrpSpPr/>
          <p:nvPr/>
        </p:nvGrpSpPr>
        <p:grpSpPr>
          <a:xfrm>
            <a:off x="2718091" y="2192495"/>
            <a:ext cx="8672945" cy="4349114"/>
            <a:chOff x="2718091" y="2192495"/>
            <a:chExt cx="8672945" cy="4349114"/>
          </a:xfrm>
        </p:grpSpPr>
        <p:sp>
          <p:nvSpPr>
            <p:cNvPr id="31" name="Page background">
              <a:extLst>
                <a:ext uri="{FF2B5EF4-FFF2-40B4-BE49-F238E27FC236}">
                  <a16:creationId xmlns="" xmlns:a16="http://schemas.microsoft.com/office/drawing/2014/main" id="{5D2A6710-66BE-4559-8D84-610A185090FB}"/>
                </a:ext>
              </a:extLst>
            </p:cNvPr>
            <p:cNvSpPr/>
            <p:nvPr/>
          </p:nvSpPr>
          <p:spPr>
            <a:xfrm>
              <a:off x="2718091" y="2998828"/>
              <a:ext cx="8672945" cy="3542781"/>
            </a:xfrm>
            <a:prstGeom prst="roundRect">
              <a:avLst/>
            </a:prstGeom>
            <a:solidFill>
              <a:schemeClr val="bg1"/>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Neck">
              <a:extLst>
                <a:ext uri="{FF2B5EF4-FFF2-40B4-BE49-F238E27FC236}">
                  <a16:creationId xmlns="" xmlns:a16="http://schemas.microsoft.com/office/drawing/2014/main" id="{FE60D0A2-3C39-45E7-AB53-7287163B39AA}"/>
                </a:ext>
                <a:ext uri="{C183D7F6-B498-43B3-948B-1728B52AA6E4}">
                  <adec:decorative xmlns="" xmlns:adec="http://schemas.microsoft.com/office/drawing/2017/decorative" val="1"/>
                </a:ext>
              </a:extLst>
            </p:cNvPr>
            <p:cNvSpPr/>
            <p:nvPr/>
          </p:nvSpPr>
          <p:spPr>
            <a:xfrm>
              <a:off x="3247460" y="2192495"/>
              <a:ext cx="1450800" cy="806334"/>
            </a:xfrm>
            <a:prstGeom prst="rect">
              <a:avLst/>
            </a:prstGeom>
            <a:solidFill>
              <a:srgbClr val="004C97"/>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Class 2 textbox">
              <a:extLst>
                <a:ext uri="{FF2B5EF4-FFF2-40B4-BE49-F238E27FC236}">
                  <a16:creationId xmlns="" xmlns:a16="http://schemas.microsoft.com/office/drawing/2014/main" id="{5612AB8A-10D2-461A-BD0D-CD4578D89D00}"/>
                </a:ext>
              </a:extLst>
            </p:cNvPr>
            <p:cNvSpPr txBox="1"/>
            <p:nvPr/>
          </p:nvSpPr>
          <p:spPr>
            <a:xfrm>
              <a:off x="3229851" y="3307313"/>
              <a:ext cx="3609932" cy="2708434"/>
            </a:xfrm>
            <a:prstGeom prst="rect">
              <a:avLst/>
            </a:prstGeom>
            <a:noFill/>
          </p:spPr>
          <p:txBody>
            <a:bodyPr wrap="square" rtlCol="0">
              <a:spAutoFit/>
            </a:bodyPr>
            <a:lstStyle/>
            <a:p>
              <a:pPr>
                <a:spcBef>
                  <a:spcPts val="200"/>
                </a:spcBef>
                <a:spcAft>
                  <a:spcPts val="600"/>
                </a:spcAft>
              </a:pPr>
              <a:r>
                <a:rPr lang="en-AU" sz="2000" b="1" dirty="0"/>
                <a:t>Class 2 </a:t>
              </a:r>
              <a:r>
                <a:rPr lang="en-AU" sz="2000" b="1" dirty="0" smtClean="0"/>
                <a:t>Apartment building</a:t>
              </a:r>
              <a:endParaRPr lang="en-AU" sz="2000" b="1" dirty="0"/>
            </a:p>
            <a:p>
              <a:pPr>
                <a:spcBef>
                  <a:spcPts val="200"/>
                </a:spcBef>
                <a:spcAft>
                  <a:spcPts val="200"/>
                </a:spcAft>
              </a:pPr>
              <a:r>
                <a:rPr lang="en-AU" sz="2000" dirty="0"/>
                <a:t>Typically multi-storey, multi-unit residential building where people live above and below each other. </a:t>
              </a:r>
            </a:p>
            <a:p>
              <a:pPr>
                <a:spcBef>
                  <a:spcPts val="200"/>
                </a:spcBef>
                <a:spcAft>
                  <a:spcPts val="200"/>
                </a:spcAft>
              </a:pPr>
              <a:r>
                <a:rPr lang="en-AU" sz="2000" dirty="0"/>
                <a:t>Also single storey dwellings </a:t>
              </a:r>
              <a:br>
                <a:rPr lang="en-AU" sz="2000" dirty="0"/>
              </a:br>
              <a:r>
                <a:rPr lang="en-AU" sz="2000" dirty="0"/>
                <a:t>with a common space below them, such as a garage.</a:t>
              </a:r>
            </a:p>
          </p:txBody>
        </p:sp>
        <p:pic>
          <p:nvPicPr>
            <p:cNvPr id="34" name="Class 2 image" descr="Image of a Class 2 building.">
              <a:extLst>
                <a:ext uri="{FF2B5EF4-FFF2-40B4-BE49-F238E27FC236}">
                  <a16:creationId xmlns="" xmlns:a16="http://schemas.microsoft.com/office/drawing/2014/main" id="{612BD86D-C868-4472-AA55-C4C19F9D0329}"/>
                </a:ext>
              </a:extLst>
            </p:cNvPr>
            <p:cNvPicPr/>
            <p:nvPr/>
          </p:nvPicPr>
          <p:blipFill>
            <a:blip r:embed="rId9" cstate="print">
              <a:extLst>
                <a:ext uri="{28A0092B-C50C-407E-A947-70E740481C1C}">
                  <a14:useLocalDpi xmlns:a14="http://schemas.microsoft.com/office/drawing/2010/main" val="0"/>
                </a:ext>
              </a:extLst>
            </a:blip>
            <a:srcRect l="8657" r="8657" b="18944"/>
            <a:stretch>
              <a:fillRect/>
            </a:stretch>
          </p:blipFill>
          <p:spPr>
            <a:xfrm>
              <a:off x="7475843" y="3738248"/>
              <a:ext cx="3289425" cy="2098692"/>
            </a:xfrm>
            <a:prstGeom prst="rect">
              <a:avLst/>
            </a:prstGeom>
          </p:spPr>
        </p:pic>
      </p:grpSp>
      <p:grpSp>
        <p:nvGrpSpPr>
          <p:cNvPr id="35" name="Class 3 expansion">
            <a:extLst>
              <a:ext uri="{FF2B5EF4-FFF2-40B4-BE49-F238E27FC236}">
                <a16:creationId xmlns="" xmlns:a16="http://schemas.microsoft.com/office/drawing/2014/main" id="{09954802-EA45-43E2-9D57-4AA853CAE29F}"/>
              </a:ext>
            </a:extLst>
          </p:cNvPr>
          <p:cNvGrpSpPr/>
          <p:nvPr/>
        </p:nvGrpSpPr>
        <p:grpSpPr>
          <a:xfrm>
            <a:off x="2718086" y="2770908"/>
            <a:ext cx="8672945" cy="3770696"/>
            <a:chOff x="2718086" y="2770908"/>
            <a:chExt cx="8672945" cy="3770696"/>
          </a:xfrm>
        </p:grpSpPr>
        <p:sp>
          <p:nvSpPr>
            <p:cNvPr id="36" name="Page background">
              <a:extLst>
                <a:ext uri="{FF2B5EF4-FFF2-40B4-BE49-F238E27FC236}">
                  <a16:creationId xmlns="" xmlns:a16="http://schemas.microsoft.com/office/drawing/2014/main" id="{7F6D66FE-7F56-4057-9DF8-1FC141DAE7AF}"/>
                </a:ext>
              </a:extLst>
            </p:cNvPr>
            <p:cNvSpPr/>
            <p:nvPr/>
          </p:nvSpPr>
          <p:spPr>
            <a:xfrm>
              <a:off x="2718086" y="2998823"/>
              <a:ext cx="8672945" cy="3542781"/>
            </a:xfrm>
            <a:prstGeom prst="roundRect">
              <a:avLst/>
            </a:prstGeom>
            <a:solidFill>
              <a:schemeClr val="bg1"/>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Neck">
              <a:extLst>
                <a:ext uri="{FF2B5EF4-FFF2-40B4-BE49-F238E27FC236}">
                  <a16:creationId xmlns="" xmlns:a16="http://schemas.microsoft.com/office/drawing/2014/main" id="{31AC6C8A-896D-4492-9AEF-544548AAC51D}"/>
                </a:ext>
                <a:ext uri="{C183D7F6-B498-43B3-948B-1728B52AA6E4}">
                  <adec:decorative xmlns="" xmlns:adec="http://schemas.microsoft.com/office/drawing/2017/decorative" val="1"/>
                </a:ext>
              </a:extLst>
            </p:cNvPr>
            <p:cNvSpPr/>
            <p:nvPr/>
          </p:nvSpPr>
          <p:spPr>
            <a:xfrm>
              <a:off x="3258089" y="2770908"/>
              <a:ext cx="1443961" cy="227915"/>
            </a:xfrm>
            <a:prstGeom prst="rect">
              <a:avLst/>
            </a:prstGeom>
            <a:solidFill>
              <a:srgbClr val="004C97"/>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Class 3 textbox">
              <a:extLst>
                <a:ext uri="{FF2B5EF4-FFF2-40B4-BE49-F238E27FC236}">
                  <a16:creationId xmlns="" xmlns:a16="http://schemas.microsoft.com/office/drawing/2014/main" id="{9868A89B-7A9F-4880-A8F4-4310C4620E28}"/>
                </a:ext>
              </a:extLst>
            </p:cNvPr>
            <p:cNvSpPr txBox="1"/>
            <p:nvPr/>
          </p:nvSpPr>
          <p:spPr>
            <a:xfrm>
              <a:off x="3230187" y="3287010"/>
              <a:ext cx="3808152" cy="2708434"/>
            </a:xfrm>
            <a:prstGeom prst="rect">
              <a:avLst/>
            </a:prstGeom>
            <a:noFill/>
          </p:spPr>
          <p:txBody>
            <a:bodyPr wrap="square" rtlCol="0">
              <a:spAutoFit/>
            </a:bodyPr>
            <a:lstStyle/>
            <a:p>
              <a:pPr>
                <a:spcBef>
                  <a:spcPts val="200"/>
                </a:spcBef>
                <a:spcAft>
                  <a:spcPts val="600"/>
                </a:spcAft>
              </a:pPr>
              <a:r>
                <a:rPr lang="en-AU" sz="2000" b="1" dirty="0"/>
                <a:t>Class </a:t>
              </a:r>
              <a:r>
                <a:rPr lang="en-AU" sz="2000" b="1" dirty="0" smtClean="0"/>
                <a:t>3 </a:t>
              </a:r>
              <a:r>
                <a:rPr lang="en-AU" sz="2000" b="1" dirty="0"/>
                <a:t>Residential building (not </a:t>
              </a:r>
              <a:r>
                <a:rPr lang="en-AU" sz="2000" b="1" dirty="0" smtClean="0"/>
                <a:t>a Class </a:t>
              </a:r>
              <a:r>
                <a:rPr lang="en-AU" sz="2000" b="1" dirty="0"/>
                <a:t>1 or 2 building or Class 4 part of a building)</a:t>
              </a:r>
            </a:p>
            <a:p>
              <a:pPr>
                <a:spcBef>
                  <a:spcPts val="200"/>
                </a:spcBef>
                <a:spcAft>
                  <a:spcPts val="200"/>
                </a:spcAft>
              </a:pPr>
              <a:r>
                <a:rPr lang="en-AU" sz="2000" dirty="0"/>
                <a:t>For long term or transient living by unrelated people. </a:t>
              </a:r>
            </a:p>
            <a:p>
              <a:pPr>
                <a:spcBef>
                  <a:spcPts val="200"/>
                </a:spcBef>
                <a:spcAft>
                  <a:spcPts val="200"/>
                </a:spcAft>
              </a:pPr>
              <a:r>
                <a:rPr lang="en-AU" sz="2000" dirty="0"/>
                <a:t>Hotel, motel, hostel or guesthouse, dormitory, workers’ quarters, residential care facility.</a:t>
              </a:r>
            </a:p>
          </p:txBody>
        </p:sp>
        <p:pic>
          <p:nvPicPr>
            <p:cNvPr id="39" name="Class 3 image" descr="Image of a Class 3 building.">
              <a:extLst>
                <a:ext uri="{FF2B5EF4-FFF2-40B4-BE49-F238E27FC236}">
                  <a16:creationId xmlns="" xmlns:a16="http://schemas.microsoft.com/office/drawing/2014/main" id="{C51EF3B4-993A-4C72-B437-148528B8ACC3}"/>
                </a:ext>
              </a:extLst>
            </p:cNvPr>
            <p:cNvPicPr/>
            <p:nvPr/>
          </p:nvPicPr>
          <p:blipFill>
            <a:blip r:embed="rId10" cstate="print">
              <a:extLst>
                <a:ext uri="{28A0092B-C50C-407E-A947-70E740481C1C}">
                  <a14:useLocalDpi xmlns:a14="http://schemas.microsoft.com/office/drawing/2010/main" val="0"/>
                </a:ext>
              </a:extLst>
            </a:blip>
            <a:srcRect r="21951" b="34959"/>
            <a:stretch>
              <a:fillRect/>
            </a:stretch>
          </p:blipFill>
          <p:spPr>
            <a:xfrm>
              <a:off x="7580654" y="3730953"/>
              <a:ext cx="3214177" cy="2149288"/>
            </a:xfrm>
            <a:prstGeom prst="rect">
              <a:avLst/>
            </a:prstGeom>
          </p:spPr>
        </p:pic>
      </p:grpSp>
      <p:grpSp>
        <p:nvGrpSpPr>
          <p:cNvPr id="40" name="Class 4 expansion">
            <a:extLst>
              <a:ext uri="{FF2B5EF4-FFF2-40B4-BE49-F238E27FC236}">
                <a16:creationId xmlns="" xmlns:a16="http://schemas.microsoft.com/office/drawing/2014/main" id="{85044584-41F3-4F60-82E0-26B690F0B333}"/>
              </a:ext>
            </a:extLst>
          </p:cNvPr>
          <p:cNvGrpSpPr/>
          <p:nvPr/>
        </p:nvGrpSpPr>
        <p:grpSpPr>
          <a:xfrm>
            <a:off x="2718084" y="2192492"/>
            <a:ext cx="8672945" cy="4349112"/>
            <a:chOff x="2718084" y="2192492"/>
            <a:chExt cx="8672945" cy="4349112"/>
          </a:xfrm>
        </p:grpSpPr>
        <p:sp>
          <p:nvSpPr>
            <p:cNvPr id="41" name="Page background">
              <a:extLst>
                <a:ext uri="{FF2B5EF4-FFF2-40B4-BE49-F238E27FC236}">
                  <a16:creationId xmlns="" xmlns:a16="http://schemas.microsoft.com/office/drawing/2014/main" id="{D503BAD7-0A78-49AE-AA7A-AE84CCBFEB83}"/>
                </a:ext>
              </a:extLst>
            </p:cNvPr>
            <p:cNvSpPr/>
            <p:nvPr/>
          </p:nvSpPr>
          <p:spPr>
            <a:xfrm>
              <a:off x="2718084" y="2998823"/>
              <a:ext cx="8672945" cy="3542781"/>
            </a:xfrm>
            <a:prstGeom prst="roundRect">
              <a:avLst/>
            </a:prstGeom>
            <a:solidFill>
              <a:schemeClr val="bg1"/>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Neck">
              <a:extLst>
                <a:ext uri="{FF2B5EF4-FFF2-40B4-BE49-F238E27FC236}">
                  <a16:creationId xmlns="" xmlns:a16="http://schemas.microsoft.com/office/drawing/2014/main" id="{B2CC6531-A792-43AA-9C00-66CC47782264}"/>
                </a:ext>
                <a:ext uri="{C183D7F6-B498-43B3-948B-1728B52AA6E4}">
                  <adec:decorative xmlns="" xmlns:adec="http://schemas.microsoft.com/office/drawing/2017/decorative" val="1"/>
                </a:ext>
              </a:extLst>
            </p:cNvPr>
            <p:cNvSpPr/>
            <p:nvPr/>
          </p:nvSpPr>
          <p:spPr>
            <a:xfrm>
              <a:off x="5351959" y="2192492"/>
              <a:ext cx="1450800" cy="806334"/>
            </a:xfrm>
            <a:prstGeom prst="rect">
              <a:avLst/>
            </a:prstGeom>
            <a:solidFill>
              <a:srgbClr val="004C97"/>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3" name="Class 4 textbox">
              <a:extLst>
                <a:ext uri="{FF2B5EF4-FFF2-40B4-BE49-F238E27FC236}">
                  <a16:creationId xmlns="" xmlns:a16="http://schemas.microsoft.com/office/drawing/2014/main" id="{E7C45177-8BCA-4AFE-9CFF-26656BCD646D}"/>
                </a:ext>
              </a:extLst>
            </p:cNvPr>
            <p:cNvSpPr txBox="1"/>
            <p:nvPr/>
          </p:nvSpPr>
          <p:spPr>
            <a:xfrm>
              <a:off x="3224971" y="3297500"/>
              <a:ext cx="3601329" cy="2400657"/>
            </a:xfrm>
            <a:prstGeom prst="rect">
              <a:avLst/>
            </a:prstGeom>
            <a:noFill/>
          </p:spPr>
          <p:txBody>
            <a:bodyPr wrap="square" rtlCol="0">
              <a:spAutoFit/>
            </a:bodyPr>
            <a:lstStyle/>
            <a:p>
              <a:pPr>
                <a:spcAft>
                  <a:spcPts val="600"/>
                </a:spcAft>
              </a:pPr>
              <a:r>
                <a:rPr lang="en-AU" sz="2000" b="1" dirty="0"/>
                <a:t>Class </a:t>
              </a:r>
              <a:r>
                <a:rPr lang="en-AU" sz="2000" b="1" dirty="0" smtClean="0"/>
                <a:t>4 </a:t>
              </a:r>
              <a:r>
                <a:rPr lang="en-AU" sz="2000" b="1" dirty="0"/>
                <a:t>Residential part of a non-residential building</a:t>
              </a:r>
            </a:p>
            <a:p>
              <a:pPr>
                <a:spcBef>
                  <a:spcPts val="200"/>
                </a:spcBef>
                <a:spcAft>
                  <a:spcPts val="200"/>
                </a:spcAft>
              </a:pPr>
              <a:r>
                <a:rPr lang="en-AU" sz="2000" dirty="0"/>
                <a:t>Could be a sole dwelling or a residence, e.g. caretakers’ residence. </a:t>
              </a:r>
            </a:p>
            <a:p>
              <a:pPr>
                <a:spcBef>
                  <a:spcPts val="200"/>
                </a:spcBef>
                <a:spcAft>
                  <a:spcPts val="200"/>
                </a:spcAft>
              </a:pPr>
              <a:r>
                <a:rPr lang="en-AU" sz="2000" dirty="0"/>
                <a:t>Can only be located in a Class 5-9 building.</a:t>
              </a:r>
            </a:p>
          </p:txBody>
        </p:sp>
        <p:pic>
          <p:nvPicPr>
            <p:cNvPr id="44" name="Class 4 image" descr="Image of a Class 4 building.">
              <a:extLst>
                <a:ext uri="{FF2B5EF4-FFF2-40B4-BE49-F238E27FC236}">
                  <a16:creationId xmlns="" xmlns:a16="http://schemas.microsoft.com/office/drawing/2014/main" id="{20DB16EB-4DE4-4B9A-826E-359F2E9C4572}"/>
                </a:ext>
              </a:extLst>
            </p:cNvPr>
            <p:cNvPicPr/>
            <p:nvPr/>
          </p:nvPicPr>
          <p:blipFill rotWithShape="1">
            <a:blip r:embed="rId11" cstate="print">
              <a:alphaModFix/>
              <a:extLst>
                <a:ext uri="{28A0092B-C50C-407E-A947-70E740481C1C}">
                  <a14:useLocalDpi xmlns:a14="http://schemas.microsoft.com/office/drawing/2010/main" val="0"/>
                </a:ext>
              </a:extLst>
            </a:blip>
            <a:srcRect t="11017" r="15493"/>
            <a:stretch/>
          </p:blipFill>
          <p:spPr>
            <a:xfrm>
              <a:off x="7410353" y="3696545"/>
              <a:ext cx="3337289" cy="2250568"/>
            </a:xfrm>
            <a:prstGeom prst="rect">
              <a:avLst/>
            </a:prstGeom>
            <a:ln w="3175" cmpd="sng">
              <a:solidFill>
                <a:srgbClr val="4F81BD">
                  <a:alpha val="50000"/>
                </a:srgbClr>
              </a:solidFill>
            </a:ln>
          </p:spPr>
        </p:pic>
      </p:grpSp>
      <p:grpSp>
        <p:nvGrpSpPr>
          <p:cNvPr id="45" name="Class 5 expansion">
            <a:extLst>
              <a:ext uri="{FF2B5EF4-FFF2-40B4-BE49-F238E27FC236}">
                <a16:creationId xmlns="" xmlns:a16="http://schemas.microsoft.com/office/drawing/2014/main" id="{B8EEA747-E01B-45D4-9ED5-249CA9E73FB7}"/>
              </a:ext>
            </a:extLst>
          </p:cNvPr>
          <p:cNvGrpSpPr/>
          <p:nvPr/>
        </p:nvGrpSpPr>
        <p:grpSpPr>
          <a:xfrm>
            <a:off x="2718082" y="2780014"/>
            <a:ext cx="8672945" cy="3761585"/>
            <a:chOff x="2718082" y="2780014"/>
            <a:chExt cx="8672945" cy="3761585"/>
          </a:xfrm>
        </p:grpSpPr>
        <p:sp>
          <p:nvSpPr>
            <p:cNvPr id="46" name="Page background">
              <a:extLst>
                <a:ext uri="{FF2B5EF4-FFF2-40B4-BE49-F238E27FC236}">
                  <a16:creationId xmlns="" xmlns:a16="http://schemas.microsoft.com/office/drawing/2014/main" id="{F5C50EAA-B0D2-4FFF-AA23-455A889DD1E9}"/>
                </a:ext>
              </a:extLst>
            </p:cNvPr>
            <p:cNvSpPr/>
            <p:nvPr/>
          </p:nvSpPr>
          <p:spPr>
            <a:xfrm>
              <a:off x="2718082" y="2998818"/>
              <a:ext cx="8672945" cy="3542781"/>
            </a:xfrm>
            <a:prstGeom prst="roundRect">
              <a:avLst/>
            </a:prstGeom>
            <a:solidFill>
              <a:schemeClr val="bg1"/>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7" name="Neck">
              <a:extLst>
                <a:ext uri="{FF2B5EF4-FFF2-40B4-BE49-F238E27FC236}">
                  <a16:creationId xmlns="" xmlns:a16="http://schemas.microsoft.com/office/drawing/2014/main" id="{F04D2C6D-B91F-40BB-A650-B93BBA6D4A21}"/>
                </a:ext>
                <a:ext uri="{C183D7F6-B498-43B3-948B-1728B52AA6E4}">
                  <adec:decorative xmlns="" xmlns:adec="http://schemas.microsoft.com/office/drawing/2017/decorative" val="1"/>
                </a:ext>
              </a:extLst>
            </p:cNvPr>
            <p:cNvSpPr/>
            <p:nvPr/>
          </p:nvSpPr>
          <p:spPr>
            <a:xfrm>
              <a:off x="5362591" y="2780014"/>
              <a:ext cx="1443961" cy="218806"/>
            </a:xfrm>
            <a:prstGeom prst="rect">
              <a:avLst/>
            </a:prstGeom>
            <a:solidFill>
              <a:srgbClr val="004C97"/>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Class 5 textbox">
              <a:extLst>
                <a:ext uri="{FF2B5EF4-FFF2-40B4-BE49-F238E27FC236}">
                  <a16:creationId xmlns="" xmlns:a16="http://schemas.microsoft.com/office/drawing/2014/main" id="{A5CC8B10-4663-4CDA-98B5-A63A452C7E6D}"/>
                </a:ext>
              </a:extLst>
            </p:cNvPr>
            <p:cNvSpPr txBox="1"/>
            <p:nvPr/>
          </p:nvSpPr>
          <p:spPr>
            <a:xfrm>
              <a:off x="3228539" y="3288758"/>
              <a:ext cx="3591358" cy="2092881"/>
            </a:xfrm>
            <a:prstGeom prst="rect">
              <a:avLst/>
            </a:prstGeom>
            <a:noFill/>
          </p:spPr>
          <p:txBody>
            <a:bodyPr wrap="square" rtlCol="0">
              <a:spAutoFit/>
            </a:bodyPr>
            <a:lstStyle/>
            <a:p>
              <a:pPr>
                <a:spcAft>
                  <a:spcPts val="600"/>
                </a:spcAft>
              </a:pPr>
              <a:r>
                <a:rPr lang="en-AU" sz="2000" b="1" dirty="0"/>
                <a:t>Class 5 Office building</a:t>
              </a:r>
            </a:p>
            <a:p>
              <a:pPr>
                <a:spcBef>
                  <a:spcPts val="200"/>
                </a:spcBef>
                <a:spcAft>
                  <a:spcPts val="200"/>
                </a:spcAft>
              </a:pPr>
              <a:r>
                <a:rPr lang="en-AU" sz="2000" dirty="0"/>
                <a:t>Used for professional or commercial purposes. </a:t>
              </a:r>
            </a:p>
            <a:p>
              <a:pPr>
                <a:spcBef>
                  <a:spcPts val="200"/>
                </a:spcBef>
                <a:spcAft>
                  <a:spcPts val="200"/>
                </a:spcAft>
              </a:pPr>
              <a:r>
                <a:rPr lang="en-AU" sz="2000" dirty="0"/>
                <a:t>Offices of lawyers, accountants, architects, government agencies.</a:t>
              </a:r>
            </a:p>
          </p:txBody>
        </p:sp>
        <p:pic>
          <p:nvPicPr>
            <p:cNvPr id="49" name="Class 5 image" descr="Image of a Class 5 building.">
              <a:extLst>
                <a:ext uri="{FF2B5EF4-FFF2-40B4-BE49-F238E27FC236}">
                  <a16:creationId xmlns="" xmlns:a16="http://schemas.microsoft.com/office/drawing/2014/main" id="{4129B667-BE8C-4491-87BC-F2D1519B72B8}"/>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7210981" y="3610180"/>
              <a:ext cx="3429961" cy="2419755"/>
            </a:xfrm>
            <a:prstGeom prst="rect">
              <a:avLst/>
            </a:prstGeom>
          </p:spPr>
        </p:pic>
      </p:grpSp>
      <p:grpSp>
        <p:nvGrpSpPr>
          <p:cNvPr id="50" name="Class 6 expansion">
            <a:extLst>
              <a:ext uri="{FF2B5EF4-FFF2-40B4-BE49-F238E27FC236}">
                <a16:creationId xmlns="" xmlns:a16="http://schemas.microsoft.com/office/drawing/2014/main" id="{3BA34E34-04E4-4E50-BD99-132D4CBF6B2E}"/>
              </a:ext>
            </a:extLst>
          </p:cNvPr>
          <p:cNvGrpSpPr/>
          <p:nvPr/>
        </p:nvGrpSpPr>
        <p:grpSpPr>
          <a:xfrm>
            <a:off x="2869687" y="2192488"/>
            <a:ext cx="8672945" cy="4349111"/>
            <a:chOff x="2859054" y="2192488"/>
            <a:chExt cx="8672945" cy="4349111"/>
          </a:xfrm>
        </p:grpSpPr>
        <p:sp>
          <p:nvSpPr>
            <p:cNvPr id="51" name="Page background">
              <a:extLst>
                <a:ext uri="{FF2B5EF4-FFF2-40B4-BE49-F238E27FC236}">
                  <a16:creationId xmlns="" xmlns:a16="http://schemas.microsoft.com/office/drawing/2014/main" id="{632ECBD7-3B44-4E6D-B052-4E0FF86C4E14}"/>
                </a:ext>
              </a:extLst>
            </p:cNvPr>
            <p:cNvSpPr/>
            <p:nvPr/>
          </p:nvSpPr>
          <p:spPr>
            <a:xfrm>
              <a:off x="2859054" y="2998818"/>
              <a:ext cx="8672945" cy="3542781"/>
            </a:xfrm>
            <a:prstGeom prst="roundRect">
              <a:avLst/>
            </a:prstGeom>
            <a:solidFill>
              <a:schemeClr val="bg1"/>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Neck">
              <a:extLst>
                <a:ext uri="{FF2B5EF4-FFF2-40B4-BE49-F238E27FC236}">
                  <a16:creationId xmlns="" xmlns:a16="http://schemas.microsoft.com/office/drawing/2014/main" id="{B5CEDFB2-DF36-47C0-9E71-4E5E51C83B99}"/>
                </a:ext>
                <a:ext uri="{C183D7F6-B498-43B3-948B-1728B52AA6E4}">
                  <adec:decorative xmlns="" xmlns:adec="http://schemas.microsoft.com/office/drawing/2017/decorative" val="1"/>
                </a:ext>
              </a:extLst>
            </p:cNvPr>
            <p:cNvSpPr/>
            <p:nvPr/>
          </p:nvSpPr>
          <p:spPr>
            <a:xfrm>
              <a:off x="7445024" y="2192488"/>
              <a:ext cx="1450800" cy="806334"/>
            </a:xfrm>
            <a:prstGeom prst="rect">
              <a:avLst/>
            </a:prstGeom>
            <a:solidFill>
              <a:srgbClr val="004C97"/>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3" name="Class 6 textbox">
              <a:extLst>
                <a:ext uri="{FF2B5EF4-FFF2-40B4-BE49-F238E27FC236}">
                  <a16:creationId xmlns="" xmlns:a16="http://schemas.microsoft.com/office/drawing/2014/main" id="{B14EBD1B-A504-4CC3-9A56-B45127CC8DAD}"/>
                </a:ext>
              </a:extLst>
            </p:cNvPr>
            <p:cNvSpPr txBox="1"/>
            <p:nvPr/>
          </p:nvSpPr>
          <p:spPr>
            <a:xfrm>
              <a:off x="3222184" y="3302525"/>
              <a:ext cx="4167749" cy="2913618"/>
            </a:xfrm>
            <a:prstGeom prst="rect">
              <a:avLst/>
            </a:prstGeom>
            <a:noFill/>
          </p:spPr>
          <p:txBody>
            <a:bodyPr wrap="square" rtlCol="0">
              <a:spAutoFit/>
            </a:bodyPr>
            <a:lstStyle/>
            <a:p>
              <a:pPr>
                <a:spcAft>
                  <a:spcPts val="600"/>
                </a:spcAft>
              </a:pPr>
              <a:r>
                <a:rPr lang="en-AU" sz="2000" b="1" dirty="0"/>
                <a:t>Class 6 </a:t>
              </a:r>
              <a:r>
                <a:rPr lang="en-AU" sz="2000" b="1" dirty="0" smtClean="0"/>
                <a:t>Building </a:t>
              </a:r>
              <a:r>
                <a:rPr lang="en-AU" sz="2000" b="1" dirty="0"/>
                <a:t>used for the sale of retail goods or services</a:t>
              </a:r>
            </a:p>
            <a:p>
              <a:pPr>
                <a:spcBef>
                  <a:spcPts val="200"/>
                </a:spcBef>
                <a:spcAft>
                  <a:spcPts val="200"/>
                </a:spcAft>
              </a:pPr>
              <a:r>
                <a:rPr lang="en-AU" sz="2000" dirty="0"/>
                <a:t>Retail (to the public) not </a:t>
              </a:r>
              <a:r>
                <a:rPr lang="en-AU" sz="2000" dirty="0" smtClean="0"/>
                <a:t>wholesale </a:t>
              </a:r>
              <a:endParaRPr lang="en-AU" sz="2000" dirty="0"/>
            </a:p>
            <a:p>
              <a:pPr marL="342900" indent="-342900">
                <a:spcBef>
                  <a:spcPts val="200"/>
                </a:spcBef>
                <a:spcAft>
                  <a:spcPts val="200"/>
                </a:spcAft>
                <a:buFont typeface="Arial" panose="020B0604020202020204" pitchFamily="34" charset="0"/>
                <a:buChar char="•"/>
              </a:pPr>
              <a:r>
                <a:rPr lang="en-AU" sz="2000" dirty="0" smtClean="0"/>
                <a:t>shop </a:t>
              </a:r>
              <a:r>
                <a:rPr lang="en-AU" sz="2000" dirty="0"/>
                <a:t>or shopping centre</a:t>
              </a:r>
            </a:p>
            <a:p>
              <a:pPr marL="342900" indent="-342900">
                <a:spcBef>
                  <a:spcPts val="200"/>
                </a:spcBef>
                <a:spcAft>
                  <a:spcPts val="200"/>
                </a:spcAft>
                <a:buFont typeface="Arial" panose="020B0604020202020204" pitchFamily="34" charset="0"/>
                <a:buChar char="•"/>
              </a:pPr>
              <a:r>
                <a:rPr lang="en-AU" sz="2000" dirty="0"/>
                <a:t>b</a:t>
              </a:r>
              <a:r>
                <a:rPr lang="en-AU" sz="2000" dirty="0" smtClean="0"/>
                <a:t>arber </a:t>
              </a:r>
              <a:r>
                <a:rPr lang="en-AU" sz="2000" dirty="0"/>
                <a:t>or hairdresser</a:t>
              </a:r>
            </a:p>
            <a:p>
              <a:pPr marL="342900" indent="-342900">
                <a:spcBef>
                  <a:spcPts val="200"/>
                </a:spcBef>
                <a:spcAft>
                  <a:spcPts val="200"/>
                </a:spcAft>
                <a:buFont typeface="Arial" panose="020B0604020202020204" pitchFamily="34" charset="0"/>
                <a:buChar char="•"/>
              </a:pPr>
              <a:r>
                <a:rPr lang="en-AU" sz="2000" dirty="0"/>
                <a:t>m</a:t>
              </a:r>
              <a:r>
                <a:rPr lang="en-AU" sz="2000" dirty="0" smtClean="0"/>
                <a:t>arket</a:t>
              </a:r>
              <a:endParaRPr lang="en-AU" sz="2000" dirty="0"/>
            </a:p>
            <a:p>
              <a:pPr marL="342900" indent="-342900">
                <a:spcBef>
                  <a:spcPts val="200"/>
                </a:spcBef>
                <a:spcAft>
                  <a:spcPts val="200"/>
                </a:spcAft>
                <a:buFont typeface="Arial" panose="020B0604020202020204" pitchFamily="34" charset="0"/>
                <a:buChar char="•"/>
              </a:pPr>
              <a:r>
                <a:rPr lang="en-AU" sz="2000" dirty="0"/>
                <a:t>s</a:t>
              </a:r>
              <a:r>
                <a:rPr lang="en-AU" sz="2000" dirty="0" smtClean="0"/>
                <a:t>howroom</a:t>
              </a:r>
              <a:endParaRPr lang="en-AU" sz="2000" dirty="0"/>
            </a:p>
            <a:p>
              <a:pPr marL="342900" indent="-342900">
                <a:spcBef>
                  <a:spcPts val="200"/>
                </a:spcBef>
                <a:spcAft>
                  <a:spcPts val="200"/>
                </a:spcAft>
                <a:buFont typeface="Arial" panose="020B0604020202020204" pitchFamily="34" charset="0"/>
                <a:buChar char="•"/>
              </a:pPr>
              <a:r>
                <a:rPr lang="en-AU" sz="2000" dirty="0"/>
                <a:t>f</a:t>
              </a:r>
              <a:r>
                <a:rPr lang="en-AU" sz="2000" dirty="0" smtClean="0"/>
                <a:t>uneral parlour</a:t>
              </a:r>
              <a:endParaRPr lang="en-AU" sz="2000" dirty="0"/>
            </a:p>
          </p:txBody>
        </p:sp>
        <p:pic>
          <p:nvPicPr>
            <p:cNvPr id="54" name="Class 6 image" descr="Image of a Class 6 building.">
              <a:extLst>
                <a:ext uri="{FF2B5EF4-FFF2-40B4-BE49-F238E27FC236}">
                  <a16:creationId xmlns="" xmlns:a16="http://schemas.microsoft.com/office/drawing/2014/main" id="{D5C232A8-30ED-491C-93EC-31214AC6B66A}"/>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7898690" y="3789005"/>
              <a:ext cx="3080946" cy="2109645"/>
            </a:xfrm>
            <a:prstGeom prst="rect">
              <a:avLst/>
            </a:prstGeom>
          </p:spPr>
        </p:pic>
      </p:grpSp>
      <p:grpSp>
        <p:nvGrpSpPr>
          <p:cNvPr id="55" name="Class 7 expansion">
            <a:extLst>
              <a:ext uri="{FF2B5EF4-FFF2-40B4-BE49-F238E27FC236}">
                <a16:creationId xmlns="" xmlns:a16="http://schemas.microsoft.com/office/drawing/2014/main" id="{30B03EC0-B737-4CC8-865F-D0B9A5FAEDD5}"/>
              </a:ext>
            </a:extLst>
          </p:cNvPr>
          <p:cNvGrpSpPr/>
          <p:nvPr/>
        </p:nvGrpSpPr>
        <p:grpSpPr>
          <a:xfrm>
            <a:off x="2846973" y="2773190"/>
            <a:ext cx="8672945" cy="3756833"/>
            <a:chOff x="2846973" y="2773190"/>
            <a:chExt cx="8672945" cy="3756833"/>
          </a:xfrm>
        </p:grpSpPr>
        <p:sp>
          <p:nvSpPr>
            <p:cNvPr id="56" name="Page background">
              <a:extLst>
                <a:ext uri="{FF2B5EF4-FFF2-40B4-BE49-F238E27FC236}">
                  <a16:creationId xmlns="" xmlns:a16="http://schemas.microsoft.com/office/drawing/2014/main" id="{B4AA4C71-E004-4C9C-8845-0218E13FA342}"/>
                </a:ext>
              </a:extLst>
            </p:cNvPr>
            <p:cNvSpPr/>
            <p:nvPr/>
          </p:nvSpPr>
          <p:spPr>
            <a:xfrm>
              <a:off x="2846973" y="2987242"/>
              <a:ext cx="8672945" cy="3542781"/>
            </a:xfrm>
            <a:prstGeom prst="roundRect">
              <a:avLst/>
            </a:prstGeom>
            <a:solidFill>
              <a:schemeClr val="bg1"/>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Neck">
              <a:extLst>
                <a:ext uri="{FF2B5EF4-FFF2-40B4-BE49-F238E27FC236}">
                  <a16:creationId xmlns="" xmlns:a16="http://schemas.microsoft.com/office/drawing/2014/main" id="{51A2287B-250F-4125-9533-611B6F1B597F}"/>
                </a:ext>
                <a:ext uri="{C183D7F6-B498-43B3-948B-1728B52AA6E4}">
                  <adec:decorative xmlns="" xmlns:adec="http://schemas.microsoft.com/office/drawing/2017/decorative" val="1"/>
                </a:ext>
              </a:extLst>
            </p:cNvPr>
            <p:cNvSpPr/>
            <p:nvPr/>
          </p:nvSpPr>
          <p:spPr>
            <a:xfrm>
              <a:off x="7467083" y="2773190"/>
              <a:ext cx="1443961" cy="214052"/>
            </a:xfrm>
            <a:prstGeom prst="rect">
              <a:avLst/>
            </a:prstGeom>
            <a:solidFill>
              <a:srgbClr val="004C97"/>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8" name="Class 7a textbox">
              <a:extLst>
                <a:ext uri="{FF2B5EF4-FFF2-40B4-BE49-F238E27FC236}">
                  <a16:creationId xmlns="" xmlns:a16="http://schemas.microsoft.com/office/drawing/2014/main" id="{E8E16512-C689-47B3-932B-BA4CD2197461}"/>
                </a:ext>
              </a:extLst>
            </p:cNvPr>
            <p:cNvSpPr txBox="1"/>
            <p:nvPr/>
          </p:nvSpPr>
          <p:spPr>
            <a:xfrm>
              <a:off x="3339178" y="3153320"/>
              <a:ext cx="2976954" cy="707886"/>
            </a:xfrm>
            <a:prstGeom prst="rect">
              <a:avLst/>
            </a:prstGeom>
            <a:noFill/>
          </p:spPr>
          <p:txBody>
            <a:bodyPr wrap="square" rtlCol="0">
              <a:spAutoFit/>
            </a:bodyPr>
            <a:lstStyle/>
            <a:p>
              <a:pPr algn="ctr">
                <a:spcAft>
                  <a:spcPts val="600"/>
                </a:spcAft>
              </a:pPr>
              <a:r>
                <a:rPr lang="en-AU" sz="2000" b="1" dirty="0"/>
                <a:t>Class 7a </a:t>
              </a:r>
              <a:br>
                <a:rPr lang="en-AU" sz="2000" b="1" dirty="0"/>
              </a:br>
              <a:r>
                <a:rPr lang="en-AU" sz="2000" b="1" dirty="0" smtClean="0"/>
                <a:t>Carpark</a:t>
              </a:r>
              <a:endParaRPr lang="en-AU" sz="2000" b="1" dirty="0"/>
            </a:p>
          </p:txBody>
        </p:sp>
        <p:sp>
          <p:nvSpPr>
            <p:cNvPr id="59" name="Class 7b textbox">
              <a:extLst>
                <a:ext uri="{FF2B5EF4-FFF2-40B4-BE49-F238E27FC236}">
                  <a16:creationId xmlns="" xmlns:a16="http://schemas.microsoft.com/office/drawing/2014/main" id="{A975ECEF-2A0E-4687-93F9-3FBC4D08A4DB}"/>
                </a:ext>
              </a:extLst>
            </p:cNvPr>
            <p:cNvSpPr txBox="1"/>
            <p:nvPr/>
          </p:nvSpPr>
          <p:spPr>
            <a:xfrm>
              <a:off x="7061053" y="3136248"/>
              <a:ext cx="4206347" cy="1400383"/>
            </a:xfrm>
            <a:prstGeom prst="rect">
              <a:avLst/>
            </a:prstGeom>
            <a:noFill/>
          </p:spPr>
          <p:txBody>
            <a:bodyPr wrap="square" rtlCol="0">
              <a:spAutoFit/>
            </a:bodyPr>
            <a:lstStyle/>
            <a:p>
              <a:pPr algn="ctr">
                <a:spcAft>
                  <a:spcPts val="600"/>
                </a:spcAft>
              </a:pPr>
              <a:r>
                <a:rPr lang="en-AU" sz="2000" b="1" dirty="0"/>
                <a:t>Class 7b </a:t>
              </a:r>
              <a:r>
                <a:rPr lang="en-AU" sz="2000" b="1" dirty="0" smtClean="0"/>
                <a:t/>
              </a:r>
              <a:br>
                <a:rPr lang="en-AU" sz="2000" b="1" dirty="0" smtClean="0"/>
              </a:br>
              <a:r>
                <a:rPr lang="en-AU" sz="2000" b="1" dirty="0" smtClean="0"/>
                <a:t>Storage </a:t>
              </a:r>
              <a:r>
                <a:rPr lang="en-AU" sz="2000" b="1" dirty="0"/>
                <a:t>or </a:t>
              </a:r>
              <a:r>
                <a:rPr lang="en-AU" sz="2000" b="1" dirty="0" smtClean="0"/>
                <a:t>warehouse</a:t>
              </a:r>
              <a:endParaRPr lang="en-AU" sz="2000" b="1" dirty="0"/>
            </a:p>
            <a:p>
              <a:pPr algn="ctr">
                <a:spcAft>
                  <a:spcPts val="200"/>
                </a:spcAft>
              </a:pPr>
              <a:r>
                <a:rPr lang="en-AU" sz="2000" dirty="0"/>
                <a:t>Used as warehouse, wholesale display (of goods or produce).</a:t>
              </a:r>
            </a:p>
          </p:txBody>
        </p:sp>
        <p:pic>
          <p:nvPicPr>
            <p:cNvPr id="60" name="Class 7a image" descr="Image of a Class 7a building.">
              <a:extLst>
                <a:ext uri="{FF2B5EF4-FFF2-40B4-BE49-F238E27FC236}">
                  <a16:creationId xmlns="" xmlns:a16="http://schemas.microsoft.com/office/drawing/2014/main" id="{042DA9A0-5C1E-45AD-BFBA-C020D19BB2E7}"/>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3364119" y="4044658"/>
              <a:ext cx="2927072" cy="2238424"/>
            </a:xfrm>
            <a:prstGeom prst="rect">
              <a:avLst/>
            </a:prstGeom>
          </p:spPr>
        </p:pic>
        <p:pic>
          <p:nvPicPr>
            <p:cNvPr id="61" name="Class 7b image" descr="Image of a Class 7b building.">
              <a:extLst>
                <a:ext uri="{FF2B5EF4-FFF2-40B4-BE49-F238E27FC236}">
                  <a16:creationId xmlns="" xmlns:a16="http://schemas.microsoft.com/office/drawing/2014/main" id="{73FFE0E4-D1A8-4D61-8D80-FCE67EC4BA19}"/>
                </a:ext>
              </a:extLst>
            </p:cNvPr>
            <p:cNvPicPr/>
            <p:nvPr/>
          </p:nvPicPr>
          <p:blipFill>
            <a:blip r:embed="rId15" cstate="print">
              <a:extLst>
                <a:ext uri="{28A0092B-C50C-407E-A947-70E740481C1C}">
                  <a14:useLocalDpi xmlns:a14="http://schemas.microsoft.com/office/drawing/2010/main" val="0"/>
                </a:ext>
              </a:extLst>
            </a:blip>
            <a:stretch>
              <a:fillRect/>
            </a:stretch>
          </p:blipFill>
          <p:spPr>
            <a:xfrm>
              <a:off x="7677636" y="4513359"/>
              <a:ext cx="2914825" cy="1792862"/>
            </a:xfrm>
            <a:prstGeom prst="rect">
              <a:avLst/>
            </a:prstGeom>
          </p:spPr>
        </p:pic>
      </p:grpSp>
      <p:grpSp>
        <p:nvGrpSpPr>
          <p:cNvPr id="62" name="Class 8 expansion">
            <a:extLst>
              <a:ext uri="{FF2B5EF4-FFF2-40B4-BE49-F238E27FC236}">
                <a16:creationId xmlns="" xmlns:a16="http://schemas.microsoft.com/office/drawing/2014/main" id="{D087E8FD-5FEE-41E1-BB46-EC36B44B71B0}"/>
              </a:ext>
            </a:extLst>
          </p:cNvPr>
          <p:cNvGrpSpPr/>
          <p:nvPr/>
        </p:nvGrpSpPr>
        <p:grpSpPr>
          <a:xfrm>
            <a:off x="2869685" y="2192483"/>
            <a:ext cx="8672945" cy="4349111"/>
            <a:chOff x="2859052" y="2192483"/>
            <a:chExt cx="8672945" cy="4349111"/>
          </a:xfrm>
        </p:grpSpPr>
        <p:sp>
          <p:nvSpPr>
            <p:cNvPr id="63" name="Page background">
              <a:extLst>
                <a:ext uri="{FF2B5EF4-FFF2-40B4-BE49-F238E27FC236}">
                  <a16:creationId xmlns="" xmlns:a16="http://schemas.microsoft.com/office/drawing/2014/main" id="{6EB709CA-422F-41F6-83D6-268926015DFB}"/>
                </a:ext>
              </a:extLst>
            </p:cNvPr>
            <p:cNvSpPr/>
            <p:nvPr/>
          </p:nvSpPr>
          <p:spPr>
            <a:xfrm>
              <a:off x="2859052" y="2998813"/>
              <a:ext cx="8672945" cy="3542781"/>
            </a:xfrm>
            <a:prstGeom prst="roundRect">
              <a:avLst/>
            </a:prstGeom>
            <a:solidFill>
              <a:schemeClr val="bg1"/>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4" name="Neck">
              <a:extLst>
                <a:ext uri="{FF2B5EF4-FFF2-40B4-BE49-F238E27FC236}">
                  <a16:creationId xmlns="" xmlns:a16="http://schemas.microsoft.com/office/drawing/2014/main" id="{DD654FA1-0CCD-4E85-98FB-CA0F68064D49}"/>
                </a:ext>
                <a:ext uri="{C183D7F6-B498-43B3-948B-1728B52AA6E4}">
                  <adec:decorative xmlns="" xmlns:adec="http://schemas.microsoft.com/office/drawing/2017/decorative" val="1"/>
                </a:ext>
              </a:extLst>
            </p:cNvPr>
            <p:cNvSpPr/>
            <p:nvPr/>
          </p:nvSpPr>
          <p:spPr>
            <a:xfrm>
              <a:off x="9561552" y="2192483"/>
              <a:ext cx="1450800" cy="806334"/>
            </a:xfrm>
            <a:prstGeom prst="rect">
              <a:avLst/>
            </a:prstGeom>
            <a:solidFill>
              <a:srgbClr val="004C97"/>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5" name="Class 8 textbox">
              <a:extLst>
                <a:ext uri="{FF2B5EF4-FFF2-40B4-BE49-F238E27FC236}">
                  <a16:creationId xmlns="" xmlns:a16="http://schemas.microsoft.com/office/drawing/2014/main" id="{CC7C5941-D88A-4329-8BFD-CAE23878C53C}"/>
                </a:ext>
              </a:extLst>
            </p:cNvPr>
            <p:cNvSpPr txBox="1"/>
            <p:nvPr/>
          </p:nvSpPr>
          <p:spPr>
            <a:xfrm>
              <a:off x="3222689" y="3303242"/>
              <a:ext cx="4177021" cy="2862322"/>
            </a:xfrm>
            <a:prstGeom prst="rect">
              <a:avLst/>
            </a:prstGeom>
            <a:noFill/>
          </p:spPr>
          <p:txBody>
            <a:bodyPr wrap="square" rtlCol="0">
              <a:spAutoFit/>
            </a:bodyPr>
            <a:lstStyle/>
            <a:p>
              <a:pPr>
                <a:spcAft>
                  <a:spcPts val="600"/>
                </a:spcAft>
              </a:pPr>
              <a:r>
                <a:rPr lang="en-AU" sz="2000" b="1" dirty="0"/>
                <a:t>Class 8 </a:t>
              </a:r>
              <a:r>
                <a:rPr lang="en-AU" sz="2000" b="1" dirty="0" smtClean="0"/>
                <a:t>Process-type </a:t>
              </a:r>
              <a:r>
                <a:rPr lang="en-AU" sz="2000" b="1" dirty="0"/>
                <a:t>building</a:t>
              </a:r>
            </a:p>
            <a:p>
              <a:pPr>
                <a:spcBef>
                  <a:spcPts val="200"/>
                </a:spcBef>
                <a:spcAft>
                  <a:spcPts val="200"/>
                </a:spcAft>
              </a:pPr>
              <a:r>
                <a:rPr lang="en-AU" sz="2000" dirty="0"/>
                <a:t>A building where a process or handicraft is carried out for trade, sale or </a:t>
              </a:r>
              <a:r>
                <a:rPr lang="en-AU" sz="2000" dirty="0" smtClean="0"/>
                <a:t>gain</a:t>
              </a:r>
              <a:endParaRPr lang="en-AU" sz="2000" dirty="0"/>
            </a:p>
            <a:p>
              <a:pPr marL="342900" indent="-342900">
                <a:spcBef>
                  <a:spcPts val="200"/>
                </a:spcBef>
                <a:spcAft>
                  <a:spcPts val="200"/>
                </a:spcAft>
                <a:buFont typeface="Arial" panose="020B0604020202020204" pitchFamily="34" charset="0"/>
                <a:buChar char="•"/>
              </a:pPr>
              <a:r>
                <a:rPr lang="en-AU" sz="2000" dirty="0"/>
                <a:t>f</a:t>
              </a:r>
              <a:r>
                <a:rPr lang="en-AU" sz="2000" dirty="0" smtClean="0"/>
                <a:t>actory</a:t>
              </a:r>
              <a:endParaRPr lang="en-AU" sz="2000" dirty="0"/>
            </a:p>
            <a:p>
              <a:pPr marL="342900" indent="-342900">
                <a:spcBef>
                  <a:spcPts val="200"/>
                </a:spcBef>
                <a:spcAft>
                  <a:spcPts val="200"/>
                </a:spcAft>
                <a:buFont typeface="Arial" panose="020B0604020202020204" pitchFamily="34" charset="0"/>
                <a:buChar char="•"/>
              </a:pPr>
              <a:r>
                <a:rPr lang="en-AU" sz="2000" dirty="0" smtClean="0"/>
                <a:t>mechanic’s </a:t>
              </a:r>
              <a:r>
                <a:rPr lang="en-AU" sz="2000" dirty="0"/>
                <a:t>workshop</a:t>
              </a:r>
            </a:p>
            <a:p>
              <a:pPr marL="342900" indent="-342900">
                <a:spcBef>
                  <a:spcPts val="200"/>
                </a:spcBef>
                <a:spcAft>
                  <a:spcPts val="200"/>
                </a:spcAft>
                <a:buFont typeface="Arial" panose="020B0604020202020204" pitchFamily="34" charset="0"/>
                <a:buChar char="•"/>
              </a:pPr>
              <a:r>
                <a:rPr lang="en-AU" sz="2000" dirty="0"/>
                <a:t>a</a:t>
              </a:r>
              <a:r>
                <a:rPr lang="en-AU" sz="2000" dirty="0" smtClean="0"/>
                <a:t>battoir </a:t>
              </a:r>
              <a:r>
                <a:rPr lang="en-AU" sz="2000" dirty="0"/>
                <a:t>or food processing plant</a:t>
              </a:r>
            </a:p>
            <a:p>
              <a:pPr marL="342900" indent="-342900">
                <a:spcBef>
                  <a:spcPts val="200"/>
                </a:spcBef>
                <a:spcAft>
                  <a:spcPts val="200"/>
                </a:spcAft>
                <a:buFont typeface="Arial" panose="020B0604020202020204" pitchFamily="34" charset="0"/>
                <a:buChar char="•"/>
              </a:pPr>
              <a:r>
                <a:rPr lang="en-AU" sz="2000" dirty="0"/>
                <a:t>s</a:t>
              </a:r>
              <a:r>
                <a:rPr lang="en-AU" sz="2000" dirty="0" smtClean="0"/>
                <a:t>mall </a:t>
              </a:r>
              <a:r>
                <a:rPr lang="en-AU" sz="2000" dirty="0"/>
                <a:t>or large </a:t>
              </a:r>
              <a:r>
                <a:rPr lang="en-AU" sz="2000" dirty="0" smtClean="0"/>
                <a:t>laboratory</a:t>
              </a:r>
              <a:endParaRPr lang="en-AU" sz="2000" dirty="0"/>
            </a:p>
          </p:txBody>
        </p:sp>
        <p:pic>
          <p:nvPicPr>
            <p:cNvPr id="66" name="Class 8 image" descr="Image of a Class 8 building.">
              <a:extLst>
                <a:ext uri="{FF2B5EF4-FFF2-40B4-BE49-F238E27FC236}">
                  <a16:creationId xmlns="" xmlns:a16="http://schemas.microsoft.com/office/drawing/2014/main" id="{C1419AD4-DED7-4815-9BFA-57EF79F40672}"/>
                </a:ext>
              </a:extLst>
            </p:cNvPr>
            <p:cNvPicPr/>
            <p:nvPr/>
          </p:nvPicPr>
          <p:blipFill>
            <a:blip r:embed="rId16" cstate="print">
              <a:extLst>
                <a:ext uri="{28A0092B-C50C-407E-A947-70E740481C1C}">
                  <a14:useLocalDpi xmlns:a14="http://schemas.microsoft.com/office/drawing/2010/main" val="0"/>
                </a:ext>
              </a:extLst>
            </a:blip>
            <a:stretch>
              <a:fillRect/>
            </a:stretch>
          </p:blipFill>
          <p:spPr>
            <a:xfrm>
              <a:off x="7774164" y="3687730"/>
              <a:ext cx="3168669" cy="2287308"/>
            </a:xfrm>
            <a:prstGeom prst="rect">
              <a:avLst/>
            </a:prstGeom>
          </p:spPr>
        </p:pic>
      </p:grpSp>
      <p:grpSp>
        <p:nvGrpSpPr>
          <p:cNvPr id="67" name="Class 9 expansion">
            <a:extLst>
              <a:ext uri="{FF2B5EF4-FFF2-40B4-BE49-F238E27FC236}">
                <a16:creationId xmlns="" xmlns:a16="http://schemas.microsoft.com/office/drawing/2014/main" id="{327CCF8E-4B83-47A6-AD1D-8593398239D5}"/>
              </a:ext>
            </a:extLst>
          </p:cNvPr>
          <p:cNvGrpSpPr/>
          <p:nvPr/>
        </p:nvGrpSpPr>
        <p:grpSpPr>
          <a:xfrm>
            <a:off x="1073550" y="2783608"/>
            <a:ext cx="10463727" cy="3775169"/>
            <a:chOff x="1084183" y="2770908"/>
            <a:chExt cx="10463727" cy="3775169"/>
          </a:xfrm>
        </p:grpSpPr>
        <p:sp>
          <p:nvSpPr>
            <p:cNvPr id="68" name="Page background">
              <a:extLst>
                <a:ext uri="{FF2B5EF4-FFF2-40B4-BE49-F238E27FC236}">
                  <a16:creationId xmlns="" xmlns:a16="http://schemas.microsoft.com/office/drawing/2014/main" id="{07A04E79-8211-41D6-9920-6008D963A4B3}"/>
                </a:ext>
              </a:extLst>
            </p:cNvPr>
            <p:cNvSpPr/>
            <p:nvPr/>
          </p:nvSpPr>
          <p:spPr>
            <a:xfrm>
              <a:off x="1084183" y="3003296"/>
              <a:ext cx="10463727" cy="3542781"/>
            </a:xfrm>
            <a:prstGeom prst="roundRect">
              <a:avLst/>
            </a:prstGeom>
            <a:solidFill>
              <a:schemeClr val="bg1"/>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9" name="Neck">
              <a:extLst>
                <a:ext uri="{FF2B5EF4-FFF2-40B4-BE49-F238E27FC236}">
                  <a16:creationId xmlns="" xmlns:a16="http://schemas.microsoft.com/office/drawing/2014/main" id="{5A629BF6-F6B5-4FC1-827E-028B1BFFAED7}"/>
                </a:ext>
                <a:ext uri="{C183D7F6-B498-43B3-948B-1728B52AA6E4}">
                  <adec:decorative xmlns="" xmlns:adec="http://schemas.microsoft.com/office/drawing/2017/decorative" val="1"/>
                </a:ext>
              </a:extLst>
            </p:cNvPr>
            <p:cNvSpPr/>
            <p:nvPr/>
          </p:nvSpPr>
          <p:spPr>
            <a:xfrm>
              <a:off x="9577466" y="2770908"/>
              <a:ext cx="1443961" cy="232392"/>
            </a:xfrm>
            <a:prstGeom prst="rect">
              <a:avLst/>
            </a:prstGeom>
            <a:solidFill>
              <a:srgbClr val="004C97"/>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0" name="Class 9a textbox">
              <a:extLst>
                <a:ext uri="{FF2B5EF4-FFF2-40B4-BE49-F238E27FC236}">
                  <a16:creationId xmlns="" xmlns:a16="http://schemas.microsoft.com/office/drawing/2014/main" id="{1BC9ECE3-4516-4C3F-BA9E-068F8F6CC0FD}"/>
                </a:ext>
              </a:extLst>
            </p:cNvPr>
            <p:cNvSpPr txBox="1"/>
            <p:nvPr/>
          </p:nvSpPr>
          <p:spPr>
            <a:xfrm>
              <a:off x="1409120" y="3296640"/>
              <a:ext cx="2859312" cy="1708160"/>
            </a:xfrm>
            <a:prstGeom prst="rect">
              <a:avLst/>
            </a:prstGeom>
            <a:noFill/>
          </p:spPr>
          <p:txBody>
            <a:bodyPr wrap="square" rtlCol="0">
              <a:spAutoFit/>
            </a:bodyPr>
            <a:lstStyle/>
            <a:p>
              <a:pPr algn="ctr">
                <a:spcAft>
                  <a:spcPts val="600"/>
                </a:spcAft>
              </a:pPr>
              <a:r>
                <a:rPr lang="en-AU" sz="2000" b="1" dirty="0"/>
                <a:t>Class 9a  </a:t>
              </a:r>
              <a:r>
                <a:rPr lang="en-AU" sz="2000" b="1" dirty="0" smtClean="0"/>
                <a:t/>
              </a:r>
              <a:br>
                <a:rPr lang="en-AU" sz="2000" b="1" dirty="0" smtClean="0"/>
              </a:br>
              <a:r>
                <a:rPr lang="en-AU" sz="2000" b="1" dirty="0" smtClean="0"/>
                <a:t>Health-care </a:t>
              </a:r>
              <a:r>
                <a:rPr lang="en-AU" sz="2000" b="1" dirty="0"/>
                <a:t>building</a:t>
              </a:r>
            </a:p>
            <a:p>
              <a:pPr algn="ctr">
                <a:spcAft>
                  <a:spcPts val="600"/>
                </a:spcAft>
              </a:pPr>
              <a:r>
                <a:rPr lang="en-AU" sz="2000" dirty="0"/>
                <a:t>Public or private, hospital, day care surgery, nursing </a:t>
              </a:r>
              <a:r>
                <a:rPr lang="en-AU" sz="2000" dirty="0" smtClean="0"/>
                <a:t>home</a:t>
              </a:r>
              <a:endParaRPr lang="en-AU" sz="2000" dirty="0"/>
            </a:p>
          </p:txBody>
        </p:sp>
        <p:sp>
          <p:nvSpPr>
            <p:cNvPr id="71" name="Class 9b textbox">
              <a:extLst>
                <a:ext uri="{FF2B5EF4-FFF2-40B4-BE49-F238E27FC236}">
                  <a16:creationId xmlns="" xmlns:a16="http://schemas.microsoft.com/office/drawing/2014/main" id="{9A75C7AA-8C27-4E8B-B290-B2D0C7840ABC}"/>
                </a:ext>
              </a:extLst>
            </p:cNvPr>
            <p:cNvSpPr txBox="1"/>
            <p:nvPr/>
          </p:nvSpPr>
          <p:spPr>
            <a:xfrm>
              <a:off x="4832323" y="3320280"/>
              <a:ext cx="3028951" cy="1733808"/>
            </a:xfrm>
            <a:prstGeom prst="rect">
              <a:avLst/>
            </a:prstGeom>
            <a:noFill/>
          </p:spPr>
          <p:txBody>
            <a:bodyPr wrap="square" rtlCol="0">
              <a:spAutoFit/>
            </a:bodyPr>
            <a:lstStyle/>
            <a:p>
              <a:pPr algn="ctr">
                <a:spcBef>
                  <a:spcPts val="200"/>
                </a:spcBef>
                <a:spcAft>
                  <a:spcPts val="600"/>
                </a:spcAft>
              </a:pPr>
              <a:r>
                <a:rPr lang="en-AU" sz="2000" b="1" dirty="0"/>
                <a:t>Class 9b  </a:t>
              </a:r>
              <a:r>
                <a:rPr lang="en-AU" sz="2000" b="1" dirty="0" smtClean="0"/>
                <a:t/>
              </a:r>
              <a:br>
                <a:rPr lang="en-AU" sz="2000" b="1" dirty="0" smtClean="0"/>
              </a:br>
              <a:r>
                <a:rPr lang="en-AU" sz="2000" b="1" dirty="0" smtClean="0"/>
                <a:t>Assembly </a:t>
              </a:r>
              <a:r>
                <a:rPr lang="en-AU" sz="2000" b="1" dirty="0"/>
                <a:t>building</a:t>
              </a:r>
            </a:p>
            <a:p>
              <a:pPr algn="ctr">
                <a:spcBef>
                  <a:spcPts val="200"/>
                </a:spcBef>
                <a:spcAft>
                  <a:spcPts val="200"/>
                </a:spcAft>
              </a:pPr>
              <a:r>
                <a:rPr lang="en-AU" sz="2000" dirty="0"/>
                <a:t>School, childcare centre, sports centre, night club, transport </a:t>
              </a:r>
              <a:r>
                <a:rPr lang="en-AU" sz="2000" dirty="0" smtClean="0"/>
                <a:t>hub</a:t>
              </a:r>
              <a:endParaRPr lang="en-AU" sz="2000" dirty="0"/>
            </a:p>
          </p:txBody>
        </p:sp>
        <p:sp>
          <p:nvSpPr>
            <p:cNvPr id="72" name="Class 9c textbox">
              <a:extLst>
                <a:ext uri="{FF2B5EF4-FFF2-40B4-BE49-F238E27FC236}">
                  <a16:creationId xmlns="" xmlns:a16="http://schemas.microsoft.com/office/drawing/2014/main" id="{A804D60F-A499-4698-9576-9E3B38A156DC}"/>
                </a:ext>
              </a:extLst>
            </p:cNvPr>
            <p:cNvSpPr txBox="1"/>
            <p:nvPr/>
          </p:nvSpPr>
          <p:spPr>
            <a:xfrm>
              <a:off x="8257674" y="3306767"/>
              <a:ext cx="3216060" cy="1426031"/>
            </a:xfrm>
            <a:prstGeom prst="rect">
              <a:avLst/>
            </a:prstGeom>
            <a:noFill/>
          </p:spPr>
          <p:txBody>
            <a:bodyPr wrap="square" rtlCol="0">
              <a:spAutoFit/>
            </a:bodyPr>
            <a:lstStyle/>
            <a:p>
              <a:pPr algn="ctr">
                <a:spcBef>
                  <a:spcPts val="600"/>
                </a:spcBef>
                <a:spcAft>
                  <a:spcPts val="600"/>
                </a:spcAft>
              </a:pPr>
              <a:r>
                <a:rPr lang="en-AU" sz="2000" b="1" dirty="0"/>
                <a:t>Class 9c  </a:t>
              </a:r>
              <a:r>
                <a:rPr lang="en-AU" sz="2000" b="1" dirty="0" smtClean="0"/>
                <a:t/>
              </a:r>
              <a:br>
                <a:rPr lang="en-AU" sz="2000" b="1" dirty="0" smtClean="0"/>
              </a:br>
              <a:r>
                <a:rPr lang="en-AU" sz="2000" b="1" dirty="0" smtClean="0"/>
                <a:t>Residential care building</a:t>
              </a:r>
              <a:endParaRPr lang="en-AU" sz="2000" b="1" dirty="0"/>
            </a:p>
            <a:p>
              <a:pPr algn="ctr">
                <a:spcBef>
                  <a:spcPts val="200"/>
                </a:spcBef>
                <a:spcAft>
                  <a:spcPts val="200"/>
                </a:spcAft>
              </a:pPr>
              <a:r>
                <a:rPr lang="en-AU" sz="2000" dirty="0"/>
                <a:t>Aged or residential care </a:t>
              </a:r>
              <a:r>
                <a:rPr lang="en-AU" sz="2000" dirty="0" smtClean="0"/>
                <a:t>facility</a:t>
              </a:r>
              <a:endParaRPr lang="en-AU" sz="2000" dirty="0"/>
            </a:p>
          </p:txBody>
        </p:sp>
        <p:pic>
          <p:nvPicPr>
            <p:cNvPr id="73" name="Class 9a image" descr="Image of a Class 9a building.">
              <a:extLst>
                <a:ext uri="{FF2B5EF4-FFF2-40B4-BE49-F238E27FC236}">
                  <a16:creationId xmlns="" xmlns:a16="http://schemas.microsoft.com/office/drawing/2014/main" id="{7ED65645-F558-4BC8-96E0-90F00BEEC430}"/>
                </a:ext>
              </a:extLst>
            </p:cNvPr>
            <p:cNvPicPr/>
            <p:nvPr/>
          </p:nvPicPr>
          <p:blipFill>
            <a:blip r:embed="rId17" cstate="print">
              <a:extLst>
                <a:ext uri="{28A0092B-C50C-407E-A947-70E740481C1C}">
                  <a14:useLocalDpi xmlns:a14="http://schemas.microsoft.com/office/drawing/2010/main" val="0"/>
                </a:ext>
              </a:extLst>
            </a:blip>
            <a:stretch>
              <a:fillRect/>
            </a:stretch>
          </p:blipFill>
          <p:spPr>
            <a:xfrm>
              <a:off x="1858781" y="5168421"/>
              <a:ext cx="1764787" cy="1145483"/>
            </a:xfrm>
            <a:prstGeom prst="rect">
              <a:avLst/>
            </a:prstGeom>
          </p:spPr>
        </p:pic>
        <p:pic>
          <p:nvPicPr>
            <p:cNvPr id="82" name="Class 9b image" descr="Image of a Class 9c building.">
              <a:extLst>
                <a:ext uri="{FF2B5EF4-FFF2-40B4-BE49-F238E27FC236}">
                  <a16:creationId xmlns="" xmlns:a16="http://schemas.microsoft.com/office/drawing/2014/main" id="{2DF54B45-00A3-447D-97AB-F202C5C0D0AE}"/>
                </a:ext>
              </a:extLst>
            </p:cNvPr>
            <p:cNvPicPr/>
            <p:nvPr/>
          </p:nvPicPr>
          <p:blipFill>
            <a:blip r:embed="rId18" cstate="print">
              <a:extLst>
                <a:ext uri="{28A0092B-C50C-407E-A947-70E740481C1C}">
                  <a14:useLocalDpi xmlns:a14="http://schemas.microsoft.com/office/drawing/2010/main" val="0"/>
                </a:ext>
              </a:extLst>
            </a:blip>
            <a:stretch>
              <a:fillRect/>
            </a:stretch>
          </p:blipFill>
          <p:spPr>
            <a:xfrm>
              <a:off x="9089630" y="5182658"/>
              <a:ext cx="1764787" cy="1145483"/>
            </a:xfrm>
            <a:prstGeom prst="rect">
              <a:avLst/>
            </a:prstGeom>
          </p:spPr>
        </p:pic>
        <p:pic>
          <p:nvPicPr>
            <p:cNvPr id="83" name="Class 9c image" descr="Image of a Class 9b building.">
              <a:extLst>
                <a:ext uri="{FF2B5EF4-FFF2-40B4-BE49-F238E27FC236}">
                  <a16:creationId xmlns="" xmlns:a16="http://schemas.microsoft.com/office/drawing/2014/main" id="{92CFD170-F16F-46B5-8696-B0FE15BA4224}"/>
                </a:ext>
              </a:extLst>
            </p:cNvPr>
            <p:cNvPicPr/>
            <p:nvPr/>
          </p:nvPicPr>
          <p:blipFill>
            <a:blip r:embed="rId19" cstate="print">
              <a:extLst>
                <a:ext uri="{28A0092B-C50C-407E-A947-70E740481C1C}">
                  <a14:useLocalDpi xmlns:a14="http://schemas.microsoft.com/office/drawing/2010/main" val="0"/>
                </a:ext>
              </a:extLst>
            </a:blip>
            <a:stretch>
              <a:fillRect/>
            </a:stretch>
          </p:blipFill>
          <p:spPr>
            <a:xfrm>
              <a:off x="5438973" y="5189149"/>
              <a:ext cx="1764787" cy="1147167"/>
            </a:xfrm>
            <a:prstGeom prst="rect">
              <a:avLst/>
            </a:prstGeom>
          </p:spPr>
        </p:pic>
      </p:grpSp>
      <p:pic>
        <p:nvPicPr>
          <p:cNvPr id="85" name="Logo" descr="Blue NCC logo, diagonal lines getting prgressivly thinner from the left bottom corner to the top right corner. ">
            <a:extLst>
              <a:ext uri="{FF2B5EF4-FFF2-40B4-BE49-F238E27FC236}">
                <a16:creationId xmlns="" xmlns:a16="http://schemas.microsoft.com/office/drawing/2014/main" id="{2B5E5CB9-ACE2-44C9-A0CA-6C27F714DCC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11684361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9" restart="whenNotActive" fill="hold" evtFilter="cancelBubble" nodeType="interactiveSeq">
                <p:stCondLst>
                  <p:cond evt="onClick" delay="0">
                    <p:tgtEl>
                      <p:spTgt spid="10"/>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7" restart="whenNotActive" fill="hold" evtFilter="cancelBubble" nodeType="interactiveSeq">
                <p:stCondLst>
                  <p:cond evt="onClick" delay="0">
                    <p:tgtEl>
                      <p:spTgt spid="6"/>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6" restart="whenNotActive" fill="hold" evtFilter="cancelBubble" nodeType="interactiveSeq">
                <p:stCondLst>
                  <p:cond evt="onClick" delay="0">
                    <p:tgtEl>
                      <p:spTgt spid="7"/>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5" restart="whenNotActive" fill="hold" evtFilter="cancelBubble" nodeType="interactiveSeq">
                <p:stCondLst>
                  <p:cond evt="onClick" delay="0">
                    <p:tgtEl>
                      <p:spTgt spid="8"/>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67"/>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31CB849A-0339-4662-A9B3-D555116483AC}"/>
              </a:ext>
            </a:extLst>
          </p:cNvPr>
          <p:cNvSpPr>
            <a:spLocks noGrp="1"/>
          </p:cNvSpPr>
          <p:nvPr>
            <p:ph type="body" sz="quarter" idx="11"/>
          </p:nvPr>
        </p:nvSpPr>
        <p:spPr/>
        <p:txBody>
          <a:bodyPr/>
          <a:lstStyle/>
          <a:p>
            <a:r>
              <a:rPr lang="en-AU" dirty="0"/>
              <a:t>What class is a…</a:t>
            </a:r>
          </a:p>
        </p:txBody>
      </p:sp>
      <p:sp>
        <p:nvSpPr>
          <p:cNvPr id="22" name="Answer 2">
            <a:extLst>
              <a:ext uri="{FF2B5EF4-FFF2-40B4-BE49-F238E27FC236}">
                <a16:creationId xmlns="" xmlns:a16="http://schemas.microsoft.com/office/drawing/2014/main" id="{852500D9-CF4D-47E0-B837-BE0575022635}"/>
              </a:ext>
            </a:extLst>
          </p:cNvPr>
          <p:cNvSpPr/>
          <p:nvPr/>
        </p:nvSpPr>
        <p:spPr>
          <a:xfrm flipH="1">
            <a:off x="7829229" y="4244737"/>
            <a:ext cx="3651571"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8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dirty="0"/>
              <a:t>Class 8</a:t>
            </a:r>
          </a:p>
        </p:txBody>
      </p:sp>
      <p:sp>
        <p:nvSpPr>
          <p:cNvPr id="21" name="Answer 3">
            <a:extLst>
              <a:ext uri="{FF2B5EF4-FFF2-40B4-BE49-F238E27FC236}">
                <a16:creationId xmlns="" xmlns:a16="http://schemas.microsoft.com/office/drawing/2014/main" id="{CA8C8862-4010-4B81-8332-AF48A7A2BFC3}"/>
              </a:ext>
            </a:extLst>
          </p:cNvPr>
          <p:cNvSpPr/>
          <p:nvPr/>
        </p:nvSpPr>
        <p:spPr>
          <a:xfrm flipH="1">
            <a:off x="7829229" y="3350359"/>
            <a:ext cx="3651571"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8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dirty="0"/>
              <a:t>Class 1b</a:t>
            </a:r>
          </a:p>
        </p:txBody>
      </p:sp>
      <p:sp>
        <p:nvSpPr>
          <p:cNvPr id="20" name="Answer 4">
            <a:extLst>
              <a:ext uri="{FF2B5EF4-FFF2-40B4-BE49-F238E27FC236}">
                <a16:creationId xmlns="" xmlns:a16="http://schemas.microsoft.com/office/drawing/2014/main" id="{E3D60CDC-CE85-4AE7-8743-4B3ACC103A4F}"/>
              </a:ext>
            </a:extLst>
          </p:cNvPr>
          <p:cNvSpPr/>
          <p:nvPr/>
        </p:nvSpPr>
        <p:spPr>
          <a:xfrm flipH="1">
            <a:off x="7829229" y="2422752"/>
            <a:ext cx="3651571"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8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dirty="0"/>
              <a:t>Class 9b</a:t>
            </a:r>
          </a:p>
        </p:txBody>
      </p:sp>
      <p:sp>
        <p:nvSpPr>
          <p:cNvPr id="23" name="Answer 1">
            <a:extLst>
              <a:ext uri="{FF2B5EF4-FFF2-40B4-BE49-F238E27FC236}">
                <a16:creationId xmlns="" xmlns:a16="http://schemas.microsoft.com/office/drawing/2014/main" id="{AFABB218-4074-4F4D-B9E7-44C234492307}"/>
              </a:ext>
            </a:extLst>
          </p:cNvPr>
          <p:cNvSpPr/>
          <p:nvPr/>
        </p:nvSpPr>
        <p:spPr>
          <a:xfrm flipH="1">
            <a:off x="7829229" y="5155730"/>
            <a:ext cx="3651571"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8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dirty="0"/>
              <a:t>Class 6</a:t>
            </a:r>
          </a:p>
        </p:txBody>
      </p:sp>
      <p:sp>
        <p:nvSpPr>
          <p:cNvPr id="15" name="Option 4">
            <a:extLst>
              <a:ext uri="{FF2B5EF4-FFF2-40B4-BE49-F238E27FC236}">
                <a16:creationId xmlns="" xmlns:a16="http://schemas.microsoft.com/office/drawing/2014/main" id="{F6B38621-B266-4FFB-9461-FE6014A39687}"/>
              </a:ext>
            </a:extLst>
          </p:cNvPr>
          <p:cNvSpPr/>
          <p:nvPr/>
        </p:nvSpPr>
        <p:spPr>
          <a:xfrm>
            <a:off x="688960" y="5164037"/>
            <a:ext cx="3395360" cy="655320"/>
          </a:xfrm>
          <a:prstGeom prst="homePlate">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dirty="0"/>
              <a:t>Bed and breakfast?</a:t>
            </a:r>
          </a:p>
        </p:txBody>
      </p:sp>
      <p:sp>
        <p:nvSpPr>
          <p:cNvPr id="16" name="Option 3">
            <a:extLst>
              <a:ext uri="{FF2B5EF4-FFF2-40B4-BE49-F238E27FC236}">
                <a16:creationId xmlns="" xmlns:a16="http://schemas.microsoft.com/office/drawing/2014/main" id="{C00250C7-FB02-454D-ADC7-A48C935638D0}"/>
              </a:ext>
            </a:extLst>
          </p:cNvPr>
          <p:cNvSpPr/>
          <p:nvPr/>
        </p:nvSpPr>
        <p:spPr>
          <a:xfrm>
            <a:off x="688960" y="4253044"/>
            <a:ext cx="3395360" cy="655320"/>
          </a:xfrm>
          <a:prstGeom prst="homePlate">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dirty="0"/>
              <a:t>Mosque?</a:t>
            </a:r>
          </a:p>
        </p:txBody>
      </p:sp>
      <p:sp>
        <p:nvSpPr>
          <p:cNvPr id="17" name="Option 2">
            <a:extLst>
              <a:ext uri="{FF2B5EF4-FFF2-40B4-BE49-F238E27FC236}">
                <a16:creationId xmlns="" xmlns:a16="http://schemas.microsoft.com/office/drawing/2014/main" id="{4F297B1D-0374-436F-9517-313C6E475DED}"/>
              </a:ext>
            </a:extLst>
          </p:cNvPr>
          <p:cNvSpPr/>
          <p:nvPr/>
        </p:nvSpPr>
        <p:spPr>
          <a:xfrm>
            <a:off x="688960" y="3342051"/>
            <a:ext cx="3395360" cy="655320"/>
          </a:xfrm>
          <a:prstGeom prst="homePlate">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dirty="0"/>
              <a:t>Furniture factory?</a:t>
            </a:r>
          </a:p>
        </p:txBody>
      </p:sp>
      <p:sp>
        <p:nvSpPr>
          <p:cNvPr id="18" name="Option 1">
            <a:extLst>
              <a:ext uri="{FF2B5EF4-FFF2-40B4-BE49-F238E27FC236}">
                <a16:creationId xmlns="" xmlns:a16="http://schemas.microsoft.com/office/drawing/2014/main" id="{4A12CA4C-11DB-4EDB-8CDD-8E2BC879079E}"/>
              </a:ext>
            </a:extLst>
          </p:cNvPr>
          <p:cNvSpPr/>
          <p:nvPr/>
        </p:nvSpPr>
        <p:spPr>
          <a:xfrm>
            <a:off x="688960" y="2431059"/>
            <a:ext cx="3395360" cy="655320"/>
          </a:xfrm>
          <a:prstGeom prst="homePlate">
            <a:avLst/>
          </a:prstGeom>
          <a:solidFill>
            <a:schemeClr val="accent2"/>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dirty="0">
                <a:solidFill>
                  <a:schemeClr val="bg1"/>
                </a:solidFill>
              </a:rPr>
              <a:t>Hardware store?</a:t>
            </a:r>
          </a:p>
        </p:txBody>
      </p:sp>
      <p:pic>
        <p:nvPicPr>
          <p:cNvPr id="12" name="Logo" descr="Blue NCC logo, diagonal lines getting prgressivly thinner from the left bottom corner to the top right corner. ">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293750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248 0.00301 L -0.34597 -0.39653 " pathEditMode="relative" rAng="0" ptsTypes="AA">
                                      <p:cBhvr>
                                        <p:cTn id="6" dur="2000" fill="hold"/>
                                        <p:tgtEl>
                                          <p:spTgt spid="23"/>
                                        </p:tgtEl>
                                        <p:attrNameLst>
                                          <p:attrName>ppt_x</p:attrName>
                                          <p:attrName>ppt_y</p:attrName>
                                        </p:attrNameLst>
                                      </p:cBhvr>
                                      <p:rCtr x="-17174" y="-1997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391 -0.00301 L -0.34584 -0.13195 " pathEditMode="relative" rAng="0" ptsTypes="AA">
                                      <p:cBhvr>
                                        <p:cTn id="10" dur="2000" fill="hold"/>
                                        <p:tgtEl>
                                          <p:spTgt spid="22"/>
                                        </p:tgtEl>
                                        <p:attrNameLst>
                                          <p:attrName>ppt_x</p:attrName>
                                          <p:attrName>ppt_y</p:attrName>
                                        </p:attrNameLst>
                                      </p:cBhvr>
                                      <p:rCtr x="-17096" y="-645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91667E-6 0.00185 L -0.34505 0.26759 " pathEditMode="relative" rAng="0" ptsTypes="AA">
                                      <p:cBhvr>
                                        <p:cTn id="14" dur="2000" fill="hold"/>
                                        <p:tgtEl>
                                          <p:spTgt spid="20"/>
                                        </p:tgtEl>
                                        <p:attrNameLst>
                                          <p:attrName>ppt_x</p:attrName>
                                          <p:attrName>ppt_y</p:attrName>
                                        </p:attrNameLst>
                                      </p:cBhvr>
                                      <p:rCtr x="-17253" y="13287"/>
                                    </p:animMotion>
                                  </p:childTnLst>
                                </p:cTn>
                              </p:par>
                            </p:childTnLst>
                          </p:cTn>
                        </p:par>
                        <p:par>
                          <p:cTn id="15" fill="hold">
                            <p:stCondLst>
                              <p:cond delay="2000"/>
                            </p:stCondLst>
                            <p:childTnLst>
                              <p:par>
                                <p:cTn id="16" presetID="42" presetClass="path" presetSubtype="0" accel="50000" decel="50000" fill="hold" grpId="0" nodeType="afterEffect">
                                  <p:stCondLst>
                                    <p:cond delay="0"/>
                                  </p:stCondLst>
                                  <p:childTnLst>
                                    <p:animMotion origin="layout" path="M -0.00157 -1.11111E-6 L -0.3461 0.26574 " pathEditMode="relative" rAng="0" ptsTypes="AA">
                                      <p:cBhvr>
                                        <p:cTn id="17" dur="2000" fill="hold"/>
                                        <p:tgtEl>
                                          <p:spTgt spid="21"/>
                                        </p:tgtEl>
                                        <p:attrNameLst>
                                          <p:attrName>ppt_x</p:attrName>
                                          <p:attrName>ppt_y</p:attrName>
                                        </p:attrNameLst>
                                      </p:cBhvr>
                                      <p:rCtr x="-17227" y="132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0"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31CB849A-0339-4662-A9B3-D555116483AC}"/>
              </a:ext>
            </a:extLst>
          </p:cNvPr>
          <p:cNvSpPr>
            <a:spLocks noGrp="1"/>
          </p:cNvSpPr>
          <p:nvPr>
            <p:ph type="body" sz="quarter" idx="11"/>
          </p:nvPr>
        </p:nvSpPr>
        <p:spPr/>
        <p:txBody>
          <a:bodyPr/>
          <a:lstStyle/>
          <a:p>
            <a:r>
              <a:rPr lang="en-AU" dirty="0"/>
              <a:t>What class is a…</a:t>
            </a:r>
          </a:p>
        </p:txBody>
      </p:sp>
      <p:sp>
        <p:nvSpPr>
          <p:cNvPr id="22" name="Answer 2">
            <a:extLst>
              <a:ext uri="{FF2B5EF4-FFF2-40B4-BE49-F238E27FC236}">
                <a16:creationId xmlns="" xmlns:a16="http://schemas.microsoft.com/office/drawing/2014/main" id="{852500D9-CF4D-47E0-B837-BE0575022635}"/>
              </a:ext>
            </a:extLst>
          </p:cNvPr>
          <p:cNvSpPr/>
          <p:nvPr/>
        </p:nvSpPr>
        <p:spPr>
          <a:xfrm flipH="1">
            <a:off x="7851469" y="3325437"/>
            <a:ext cx="3651571"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8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dirty="0"/>
              <a:t>Class 3</a:t>
            </a:r>
          </a:p>
        </p:txBody>
      </p:sp>
      <p:sp>
        <p:nvSpPr>
          <p:cNvPr id="21" name="Answer 3">
            <a:extLst>
              <a:ext uri="{FF2B5EF4-FFF2-40B4-BE49-F238E27FC236}">
                <a16:creationId xmlns="" xmlns:a16="http://schemas.microsoft.com/office/drawing/2014/main" id="{CA8C8862-4010-4B81-8332-AF48A7A2BFC3}"/>
              </a:ext>
            </a:extLst>
          </p:cNvPr>
          <p:cNvSpPr/>
          <p:nvPr/>
        </p:nvSpPr>
        <p:spPr>
          <a:xfrm flipH="1">
            <a:off x="7872395" y="2431059"/>
            <a:ext cx="3651571"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8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dirty="0"/>
              <a:t>Class 7a</a:t>
            </a:r>
          </a:p>
        </p:txBody>
      </p:sp>
      <p:sp>
        <p:nvSpPr>
          <p:cNvPr id="20" name="Answer 4">
            <a:extLst>
              <a:ext uri="{FF2B5EF4-FFF2-40B4-BE49-F238E27FC236}">
                <a16:creationId xmlns="" xmlns:a16="http://schemas.microsoft.com/office/drawing/2014/main" id="{E3D60CDC-CE85-4AE7-8743-4B3ACC103A4F}"/>
              </a:ext>
            </a:extLst>
          </p:cNvPr>
          <p:cNvSpPr/>
          <p:nvPr/>
        </p:nvSpPr>
        <p:spPr>
          <a:xfrm flipH="1">
            <a:off x="7851469" y="5164037"/>
            <a:ext cx="3651571"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8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dirty="0"/>
              <a:t>Class 9c</a:t>
            </a:r>
          </a:p>
        </p:txBody>
      </p:sp>
      <p:sp>
        <p:nvSpPr>
          <p:cNvPr id="23" name="Answer 1">
            <a:extLst>
              <a:ext uri="{FF2B5EF4-FFF2-40B4-BE49-F238E27FC236}">
                <a16:creationId xmlns="" xmlns:a16="http://schemas.microsoft.com/office/drawing/2014/main" id="{AFABB218-4074-4F4D-B9E7-44C234492307}"/>
              </a:ext>
            </a:extLst>
          </p:cNvPr>
          <p:cNvSpPr/>
          <p:nvPr/>
        </p:nvSpPr>
        <p:spPr>
          <a:xfrm flipH="1">
            <a:off x="7851469" y="4236430"/>
            <a:ext cx="3651571"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8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dirty="0"/>
              <a:t>Class 9b</a:t>
            </a:r>
          </a:p>
        </p:txBody>
      </p:sp>
      <p:sp>
        <p:nvSpPr>
          <p:cNvPr id="15" name="Option 4">
            <a:extLst>
              <a:ext uri="{FF2B5EF4-FFF2-40B4-BE49-F238E27FC236}">
                <a16:creationId xmlns="" xmlns:a16="http://schemas.microsoft.com/office/drawing/2014/main" id="{F6B38621-B266-4FFB-9461-FE6014A39687}"/>
              </a:ext>
            </a:extLst>
          </p:cNvPr>
          <p:cNvSpPr/>
          <p:nvPr/>
        </p:nvSpPr>
        <p:spPr>
          <a:xfrm>
            <a:off x="688959" y="5164036"/>
            <a:ext cx="3926583" cy="655200"/>
          </a:xfrm>
          <a:prstGeom prst="homePlate">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dirty="0"/>
              <a:t>Residential care facility?</a:t>
            </a:r>
          </a:p>
        </p:txBody>
      </p:sp>
      <p:sp>
        <p:nvSpPr>
          <p:cNvPr id="16" name="Option 3">
            <a:extLst>
              <a:ext uri="{FF2B5EF4-FFF2-40B4-BE49-F238E27FC236}">
                <a16:creationId xmlns="" xmlns:a16="http://schemas.microsoft.com/office/drawing/2014/main" id="{C00250C7-FB02-454D-ADC7-A48C935638D0}"/>
              </a:ext>
            </a:extLst>
          </p:cNvPr>
          <p:cNvSpPr/>
          <p:nvPr/>
        </p:nvSpPr>
        <p:spPr>
          <a:xfrm>
            <a:off x="688959" y="4253044"/>
            <a:ext cx="3926583" cy="655320"/>
          </a:xfrm>
          <a:prstGeom prst="homePlate">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dirty="0"/>
              <a:t>Multi-storey carpark?</a:t>
            </a:r>
          </a:p>
        </p:txBody>
      </p:sp>
      <p:sp>
        <p:nvSpPr>
          <p:cNvPr id="17" name="Option 2">
            <a:extLst>
              <a:ext uri="{FF2B5EF4-FFF2-40B4-BE49-F238E27FC236}">
                <a16:creationId xmlns="" xmlns:a16="http://schemas.microsoft.com/office/drawing/2014/main" id="{4F297B1D-0374-436F-9517-313C6E475DED}"/>
              </a:ext>
            </a:extLst>
          </p:cNvPr>
          <p:cNvSpPr/>
          <p:nvPr/>
        </p:nvSpPr>
        <p:spPr>
          <a:xfrm>
            <a:off x="688959" y="3342051"/>
            <a:ext cx="3926583" cy="655320"/>
          </a:xfrm>
          <a:prstGeom prst="homePlate">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dirty="0"/>
              <a:t>Shearers’ “hut”?</a:t>
            </a:r>
          </a:p>
        </p:txBody>
      </p:sp>
      <p:sp>
        <p:nvSpPr>
          <p:cNvPr id="18" name="Option 1">
            <a:extLst>
              <a:ext uri="{FF2B5EF4-FFF2-40B4-BE49-F238E27FC236}">
                <a16:creationId xmlns="" xmlns:a16="http://schemas.microsoft.com/office/drawing/2014/main" id="{4A12CA4C-11DB-4EDB-8CDD-8E2BC879079E}"/>
              </a:ext>
            </a:extLst>
          </p:cNvPr>
          <p:cNvSpPr/>
          <p:nvPr/>
        </p:nvSpPr>
        <p:spPr>
          <a:xfrm>
            <a:off x="688959" y="2431059"/>
            <a:ext cx="3926583" cy="655320"/>
          </a:xfrm>
          <a:prstGeom prst="homePlate">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dirty="0"/>
              <a:t>Kindergarten?</a:t>
            </a:r>
          </a:p>
        </p:txBody>
      </p:sp>
      <p:pic>
        <p:nvPicPr>
          <p:cNvPr id="12" name="Logo" descr="Blue NCC logo, diagonal lines getting prgressivly thinner from the left bottom corner to the top right corner. ">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279937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667 -0.00509 L -0.30534 -0.2625 " pathEditMode="relative" rAng="0" ptsTypes="AA">
                                      <p:cBhvr>
                                        <p:cTn id="6" dur="2000" fill="hold"/>
                                        <p:tgtEl>
                                          <p:spTgt spid="23"/>
                                        </p:tgtEl>
                                        <p:attrNameLst>
                                          <p:attrName>ppt_x</p:attrName>
                                          <p:attrName>ppt_y</p:attrName>
                                        </p:attrNameLst>
                                      </p:cBhvr>
                                      <p:rCtr x="-16107" y="-1287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3503 -0.01435 L -0.30482 0.00301 " pathEditMode="relative" rAng="0" ptsTypes="AA">
                                      <p:cBhvr>
                                        <p:cTn id="10" dur="2000" fill="hold"/>
                                        <p:tgtEl>
                                          <p:spTgt spid="22"/>
                                        </p:tgtEl>
                                        <p:attrNameLst>
                                          <p:attrName>ppt_x</p:attrName>
                                          <p:attrName>ppt_y</p:attrName>
                                        </p:attrNameLst>
                                      </p:cBhvr>
                                      <p:rCtr x="-16992" y="85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4661 -0.00856 L -0.3043 0.26482 " pathEditMode="relative" rAng="0" ptsTypes="AA">
                                      <p:cBhvr>
                                        <p:cTn id="14" dur="2000" fill="hold"/>
                                        <p:tgtEl>
                                          <p:spTgt spid="21"/>
                                        </p:tgtEl>
                                        <p:attrNameLst>
                                          <p:attrName>ppt_x</p:attrName>
                                          <p:attrName>ppt_y</p:attrName>
                                        </p:attrNameLst>
                                      </p:cBhvr>
                                      <p:rCtr x="-17552" y="13657"/>
                                    </p:animMotion>
                                  </p:childTnLst>
                                </p:cTn>
                              </p:par>
                            </p:childTnLst>
                          </p:cTn>
                        </p:par>
                        <p:par>
                          <p:cTn id="15" fill="hold">
                            <p:stCondLst>
                              <p:cond delay="2000"/>
                            </p:stCondLst>
                            <p:childTnLst>
                              <p:par>
                                <p:cTn id="16" presetID="42" presetClass="path" presetSubtype="0" accel="50000" decel="50000" fill="hold" grpId="0" nodeType="afterEffect">
                                  <p:stCondLst>
                                    <p:cond delay="0"/>
                                  </p:stCondLst>
                                  <p:childTnLst>
                                    <p:animMotion origin="layout" path="M 0.04258 -0.01296 L -0.30469 -0.00092 " pathEditMode="relative" rAng="0" ptsTypes="AA">
                                      <p:cBhvr>
                                        <p:cTn id="17" dur="2000" fill="hold"/>
                                        <p:tgtEl>
                                          <p:spTgt spid="20"/>
                                        </p:tgtEl>
                                        <p:attrNameLst>
                                          <p:attrName>ppt_x</p:attrName>
                                          <p:attrName>ppt_y</p:attrName>
                                        </p:attrNameLst>
                                      </p:cBhvr>
                                      <p:rCtr x="-17370" y="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0"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31322E65-B5F1-4D51-AFA8-9AA2088A61B8}"/>
              </a:ext>
            </a:extLst>
          </p:cNvPr>
          <p:cNvSpPr>
            <a:spLocks noGrp="1"/>
          </p:cNvSpPr>
          <p:nvPr>
            <p:ph type="body" sz="quarter" idx="11"/>
          </p:nvPr>
        </p:nvSpPr>
        <p:spPr/>
        <p:txBody>
          <a:bodyPr/>
          <a:lstStyle/>
          <a:p>
            <a:r>
              <a:rPr lang="en-AU" dirty="0"/>
              <a:t>Which of the following is a Class 1a building?</a:t>
            </a:r>
          </a:p>
        </p:txBody>
      </p:sp>
      <p:grpSp>
        <p:nvGrpSpPr>
          <p:cNvPr id="3" name="Option 1">
            <a:extLst>
              <a:ext uri="{FF2B5EF4-FFF2-40B4-BE49-F238E27FC236}">
                <a16:creationId xmlns="" xmlns:a16="http://schemas.microsoft.com/office/drawing/2014/main" id="{842B87CC-5BC5-4D65-96AA-5B6CA1FB1C7B}"/>
              </a:ext>
            </a:extLst>
          </p:cNvPr>
          <p:cNvGrpSpPr/>
          <p:nvPr/>
        </p:nvGrpSpPr>
        <p:grpSpPr>
          <a:xfrm>
            <a:off x="432000" y="2480629"/>
            <a:ext cx="11365164" cy="501606"/>
            <a:chOff x="1105700" y="2719165"/>
            <a:chExt cx="10490276" cy="501606"/>
          </a:xfrm>
        </p:grpSpPr>
        <p:sp>
          <p:nvSpPr>
            <p:cNvPr id="4" name="Option 1">
              <a:extLst>
                <a:ext uri="{FF2B5EF4-FFF2-40B4-BE49-F238E27FC236}">
                  <a16:creationId xmlns="" xmlns:a16="http://schemas.microsoft.com/office/drawing/2014/main" id="{5601CF5E-C212-47EB-AD6F-E87D3EF1CA6B}"/>
                </a:ext>
              </a:extLst>
            </p:cNvPr>
            <p:cNvSpPr txBox="1"/>
            <p:nvPr/>
          </p:nvSpPr>
          <p:spPr>
            <a:xfrm>
              <a:off x="1683880" y="2739136"/>
              <a:ext cx="9912096" cy="461665"/>
            </a:xfrm>
            <a:prstGeom prst="rect">
              <a:avLst/>
            </a:prstGeom>
            <a:noFill/>
          </p:spPr>
          <p:txBody>
            <a:bodyPr wrap="square" rtlCol="0">
              <a:spAutoFit/>
            </a:bodyPr>
            <a:lstStyle/>
            <a:p>
              <a:r>
                <a:rPr lang="en-AU" sz="2400" dirty="0"/>
                <a:t>Single, detached dwelling above a single garage for that dwelling.</a:t>
              </a:r>
              <a:endParaRPr lang="en-AU" sz="2400" dirty="0">
                <a:solidFill>
                  <a:schemeClr val="tx1"/>
                </a:solidFill>
              </a:endParaRPr>
            </a:p>
          </p:txBody>
        </p:sp>
        <p:sp>
          <p:nvSpPr>
            <p:cNvPr id="5" name="Button 1">
              <a:extLst>
                <a:ext uri="{FF2B5EF4-FFF2-40B4-BE49-F238E27FC236}">
                  <a16:creationId xmlns="" xmlns:a16="http://schemas.microsoft.com/office/drawing/2014/main" id="{3F9CC848-9DE3-43BD-B7ED-87248EB0DFA1}"/>
                </a:ext>
              </a:extLst>
            </p:cNvPr>
            <p:cNvSpPr/>
            <p:nvPr/>
          </p:nvSpPr>
          <p:spPr>
            <a:xfrm>
              <a:off x="1105700" y="2719165"/>
              <a:ext cx="508400" cy="501606"/>
            </a:xfrm>
            <a:prstGeom prst="diamond">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9" name="Option 2">
            <a:extLst>
              <a:ext uri="{FF2B5EF4-FFF2-40B4-BE49-F238E27FC236}">
                <a16:creationId xmlns="" xmlns:a16="http://schemas.microsoft.com/office/drawing/2014/main" id="{297A7497-EB5D-458A-BF0A-A8E73F59C3D4}"/>
              </a:ext>
            </a:extLst>
          </p:cNvPr>
          <p:cNvGrpSpPr/>
          <p:nvPr/>
        </p:nvGrpSpPr>
        <p:grpSpPr>
          <a:xfrm>
            <a:off x="432000" y="3473189"/>
            <a:ext cx="11365164" cy="501606"/>
            <a:chOff x="1149242" y="4306733"/>
            <a:chExt cx="10490276" cy="501606"/>
          </a:xfrm>
        </p:grpSpPr>
        <p:sp>
          <p:nvSpPr>
            <p:cNvPr id="10" name="Option 2">
              <a:extLst>
                <a:ext uri="{FF2B5EF4-FFF2-40B4-BE49-F238E27FC236}">
                  <a16:creationId xmlns="" xmlns:a16="http://schemas.microsoft.com/office/drawing/2014/main" id="{E17D3C21-EAE6-446F-9E6D-F4F03CF2F2FD}"/>
                </a:ext>
              </a:extLst>
            </p:cNvPr>
            <p:cNvSpPr txBox="1"/>
            <p:nvPr/>
          </p:nvSpPr>
          <p:spPr>
            <a:xfrm>
              <a:off x="1727422" y="4326704"/>
              <a:ext cx="9912096" cy="461665"/>
            </a:xfrm>
            <a:prstGeom prst="rect">
              <a:avLst/>
            </a:prstGeom>
            <a:noFill/>
          </p:spPr>
          <p:txBody>
            <a:bodyPr wrap="square" rtlCol="0">
              <a:spAutoFit/>
            </a:bodyPr>
            <a:lstStyle/>
            <a:p>
              <a:r>
                <a:rPr lang="en-AU" sz="2400" dirty="0"/>
                <a:t>An apartment complex.</a:t>
              </a:r>
            </a:p>
          </p:txBody>
        </p:sp>
        <p:sp>
          <p:nvSpPr>
            <p:cNvPr id="11" name="Button 2">
              <a:extLst>
                <a:ext uri="{FF2B5EF4-FFF2-40B4-BE49-F238E27FC236}">
                  <a16:creationId xmlns="" xmlns:a16="http://schemas.microsoft.com/office/drawing/2014/main" id="{C77E14ED-BC68-40E1-8273-E8FB6D94CBC8}"/>
                </a:ext>
              </a:extLst>
            </p:cNvPr>
            <p:cNvSpPr/>
            <p:nvPr/>
          </p:nvSpPr>
          <p:spPr>
            <a:xfrm>
              <a:off x="1149242" y="4306733"/>
              <a:ext cx="508400" cy="501606"/>
            </a:xfrm>
            <a:prstGeom prst="diamond">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6" name="Option 3">
            <a:extLst>
              <a:ext uri="{FF2B5EF4-FFF2-40B4-BE49-F238E27FC236}">
                <a16:creationId xmlns="" xmlns:a16="http://schemas.microsoft.com/office/drawing/2014/main" id="{9F0AB216-0C34-42F1-A24C-B968BBF4E715}"/>
              </a:ext>
            </a:extLst>
          </p:cNvPr>
          <p:cNvGrpSpPr/>
          <p:nvPr/>
        </p:nvGrpSpPr>
        <p:grpSpPr>
          <a:xfrm>
            <a:off x="432000" y="4465749"/>
            <a:ext cx="11365164" cy="850968"/>
            <a:chOff x="1105700" y="3511977"/>
            <a:chExt cx="10490276" cy="850968"/>
          </a:xfrm>
        </p:grpSpPr>
        <p:sp>
          <p:nvSpPr>
            <p:cNvPr id="7" name="Option 3">
              <a:extLst>
                <a:ext uri="{FF2B5EF4-FFF2-40B4-BE49-F238E27FC236}">
                  <a16:creationId xmlns="" xmlns:a16="http://schemas.microsoft.com/office/drawing/2014/main" id="{DDA38C93-73B6-4E58-8241-319B0BAC644E}"/>
                </a:ext>
              </a:extLst>
            </p:cNvPr>
            <p:cNvSpPr txBox="1"/>
            <p:nvPr/>
          </p:nvSpPr>
          <p:spPr>
            <a:xfrm>
              <a:off x="1683880" y="3531948"/>
              <a:ext cx="9912096" cy="830997"/>
            </a:xfrm>
            <a:prstGeom prst="rect">
              <a:avLst/>
            </a:prstGeom>
            <a:noFill/>
          </p:spPr>
          <p:txBody>
            <a:bodyPr wrap="square" rtlCol="0">
              <a:spAutoFit/>
            </a:bodyPr>
            <a:lstStyle/>
            <a:p>
              <a:r>
                <a:rPr lang="en-AU" sz="2400" dirty="0"/>
                <a:t>A row of terrace houses, with common fire walls between them, each with an attached garage.</a:t>
              </a:r>
            </a:p>
          </p:txBody>
        </p:sp>
        <p:sp>
          <p:nvSpPr>
            <p:cNvPr id="8" name="Button 3">
              <a:extLst>
                <a:ext uri="{FF2B5EF4-FFF2-40B4-BE49-F238E27FC236}">
                  <a16:creationId xmlns="" xmlns:a16="http://schemas.microsoft.com/office/drawing/2014/main" id="{11908675-1713-4B99-A83D-FA951B9671A8}"/>
                </a:ext>
              </a:extLst>
            </p:cNvPr>
            <p:cNvSpPr/>
            <p:nvPr/>
          </p:nvSpPr>
          <p:spPr>
            <a:xfrm>
              <a:off x="1105700" y="3511977"/>
              <a:ext cx="508400" cy="501606"/>
            </a:xfrm>
            <a:prstGeom prst="diamond">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2" name="Option 4">
            <a:extLst>
              <a:ext uri="{FF2B5EF4-FFF2-40B4-BE49-F238E27FC236}">
                <a16:creationId xmlns="" xmlns:a16="http://schemas.microsoft.com/office/drawing/2014/main" id="{D063C0FB-B533-4D35-8BA6-CA63BB5C4580}"/>
              </a:ext>
            </a:extLst>
          </p:cNvPr>
          <p:cNvGrpSpPr/>
          <p:nvPr/>
        </p:nvGrpSpPr>
        <p:grpSpPr>
          <a:xfrm>
            <a:off x="432000" y="5458307"/>
            <a:ext cx="11246285" cy="847971"/>
            <a:chOff x="1149242" y="5388734"/>
            <a:chExt cx="10380548" cy="847971"/>
          </a:xfrm>
        </p:grpSpPr>
        <p:sp>
          <p:nvSpPr>
            <p:cNvPr id="13" name="Option 4">
              <a:extLst>
                <a:ext uri="{FF2B5EF4-FFF2-40B4-BE49-F238E27FC236}">
                  <a16:creationId xmlns="" xmlns:a16="http://schemas.microsoft.com/office/drawing/2014/main" id="{D6CA170B-D1E8-4A76-879A-309BED1CDA0F}"/>
                </a:ext>
              </a:extLst>
            </p:cNvPr>
            <p:cNvSpPr txBox="1"/>
            <p:nvPr/>
          </p:nvSpPr>
          <p:spPr>
            <a:xfrm>
              <a:off x="1727422" y="5408705"/>
              <a:ext cx="9802368" cy="828000"/>
            </a:xfrm>
            <a:prstGeom prst="rect">
              <a:avLst/>
            </a:prstGeom>
            <a:noFill/>
          </p:spPr>
          <p:txBody>
            <a:bodyPr wrap="square" rtlCol="0">
              <a:spAutoFit/>
            </a:bodyPr>
            <a:lstStyle/>
            <a:p>
              <a:r>
                <a:rPr lang="en-AU" sz="2400" dirty="0"/>
                <a:t>A 3</a:t>
              </a:r>
              <a:r>
                <a:rPr lang="en-AU" sz="2400" dirty="0" smtClean="0"/>
                <a:t> </a:t>
              </a:r>
              <a:r>
                <a:rPr lang="en-AU" sz="2400" dirty="0"/>
                <a:t>storey building with a shared underground garage and a residential sole occupancy unit on each storey, not including the garage.</a:t>
              </a:r>
              <a:endParaRPr lang="en-AU" sz="2400" dirty="0">
                <a:solidFill>
                  <a:schemeClr val="tx1"/>
                </a:solidFill>
              </a:endParaRPr>
            </a:p>
          </p:txBody>
        </p:sp>
        <p:sp>
          <p:nvSpPr>
            <p:cNvPr id="14" name="Button 4">
              <a:extLst>
                <a:ext uri="{FF2B5EF4-FFF2-40B4-BE49-F238E27FC236}">
                  <a16:creationId xmlns="" xmlns:a16="http://schemas.microsoft.com/office/drawing/2014/main" id="{FFC0A550-8AE1-4974-9956-005B4BD256AE}"/>
                </a:ext>
              </a:extLst>
            </p:cNvPr>
            <p:cNvSpPr/>
            <p:nvPr/>
          </p:nvSpPr>
          <p:spPr>
            <a:xfrm>
              <a:off x="1149242" y="5388734"/>
              <a:ext cx="508400" cy="501606"/>
            </a:xfrm>
            <a:prstGeom prst="diamond">
              <a:avLst/>
            </a:prstGeom>
            <a:solidFill>
              <a:srgbClr val="485CC7"/>
            </a:solidFill>
            <a:ln>
              <a:solidFill>
                <a:srgbClr val="002E5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Response 1 Bubble">
            <a:extLst>
              <a:ext uri="{FF2B5EF4-FFF2-40B4-BE49-F238E27FC236}">
                <a16:creationId xmlns="" xmlns:a16="http://schemas.microsoft.com/office/drawing/2014/main" id="{4470B226-4F06-40D5-8B15-D4D3BB8A7ADC}"/>
              </a:ext>
            </a:extLst>
          </p:cNvPr>
          <p:cNvSpPr/>
          <p:nvPr/>
        </p:nvSpPr>
        <p:spPr>
          <a:xfrm>
            <a:off x="1829547" y="1897467"/>
            <a:ext cx="2344487" cy="603133"/>
          </a:xfrm>
          <a:prstGeom prst="wedgeRoundRectCallout">
            <a:avLst/>
          </a:prstGeom>
          <a:solidFill>
            <a:srgbClr val="DADEF4"/>
          </a:solidFill>
          <a:ln w="635">
            <a:solidFill>
              <a:srgbClr val="002E5D"/>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sz="2400" b="1" dirty="0">
                <a:solidFill>
                  <a:schemeClr val="tx1"/>
                </a:solidFill>
              </a:rPr>
              <a:t>Class 1a</a:t>
            </a:r>
          </a:p>
        </p:txBody>
      </p:sp>
      <p:sp>
        <p:nvSpPr>
          <p:cNvPr id="16" name="Response 2 Bubble">
            <a:extLst>
              <a:ext uri="{FF2B5EF4-FFF2-40B4-BE49-F238E27FC236}">
                <a16:creationId xmlns="" xmlns:a16="http://schemas.microsoft.com/office/drawing/2014/main" id="{037BE40A-DC8B-4131-A656-E09F452533A9}"/>
              </a:ext>
            </a:extLst>
          </p:cNvPr>
          <p:cNvSpPr/>
          <p:nvPr/>
        </p:nvSpPr>
        <p:spPr>
          <a:xfrm>
            <a:off x="3738884" y="2982235"/>
            <a:ext cx="2344487" cy="604690"/>
          </a:xfrm>
          <a:prstGeom prst="wedgeRoundRectCallout">
            <a:avLst/>
          </a:prstGeom>
          <a:solidFill>
            <a:srgbClr val="DADEF4"/>
          </a:solidFill>
          <a:ln w="635">
            <a:solidFill>
              <a:srgbClr val="002E5D"/>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sz="2400" b="1" dirty="0">
                <a:solidFill>
                  <a:schemeClr val="tx1"/>
                </a:solidFill>
              </a:rPr>
              <a:t>Class 2</a:t>
            </a:r>
          </a:p>
        </p:txBody>
      </p:sp>
      <p:sp>
        <p:nvSpPr>
          <p:cNvPr id="17" name="Response  3 Bubble">
            <a:extLst>
              <a:ext uri="{FF2B5EF4-FFF2-40B4-BE49-F238E27FC236}">
                <a16:creationId xmlns="" xmlns:a16="http://schemas.microsoft.com/office/drawing/2014/main" id="{AE8050A3-96AF-4DF6-B3F3-FCC6C6BED0A7}"/>
              </a:ext>
            </a:extLst>
          </p:cNvPr>
          <p:cNvSpPr/>
          <p:nvPr/>
        </p:nvSpPr>
        <p:spPr>
          <a:xfrm>
            <a:off x="5778940" y="3865120"/>
            <a:ext cx="2344487" cy="604690"/>
          </a:xfrm>
          <a:prstGeom prst="wedgeRoundRectCallout">
            <a:avLst/>
          </a:prstGeom>
          <a:solidFill>
            <a:srgbClr val="DADEF4"/>
          </a:solidFill>
          <a:ln w="635">
            <a:solidFill>
              <a:srgbClr val="002E5D"/>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sz="2400" b="1" dirty="0">
                <a:solidFill>
                  <a:schemeClr val="tx1"/>
                </a:solidFill>
              </a:rPr>
              <a:t>Class 1a</a:t>
            </a:r>
          </a:p>
        </p:txBody>
      </p:sp>
      <p:sp>
        <p:nvSpPr>
          <p:cNvPr id="18" name="Response 4 Bubble">
            <a:extLst>
              <a:ext uri="{FF2B5EF4-FFF2-40B4-BE49-F238E27FC236}">
                <a16:creationId xmlns="" xmlns:a16="http://schemas.microsoft.com/office/drawing/2014/main" id="{CE2AAE87-1365-48F1-97C2-CC399A7D4F30}"/>
              </a:ext>
            </a:extLst>
          </p:cNvPr>
          <p:cNvSpPr/>
          <p:nvPr/>
        </p:nvSpPr>
        <p:spPr>
          <a:xfrm>
            <a:off x="7632840" y="4887176"/>
            <a:ext cx="2344487" cy="591102"/>
          </a:xfrm>
          <a:prstGeom prst="wedgeRoundRectCallout">
            <a:avLst/>
          </a:prstGeom>
          <a:solidFill>
            <a:srgbClr val="DADEF4"/>
          </a:solidFill>
          <a:ln w="635">
            <a:solidFill>
              <a:srgbClr val="002E5D"/>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sz="2400" b="1" dirty="0">
                <a:solidFill>
                  <a:schemeClr val="tx1"/>
                </a:solidFill>
              </a:rPr>
              <a:t>Class 2</a:t>
            </a:r>
          </a:p>
        </p:txBody>
      </p:sp>
      <p:pic>
        <p:nvPicPr>
          <p:cNvPr id="20" name="Logo" descr="Blue NCC logo, diagonal lines getting prgressivly thinner from the left bottom corner to the top right corner. ">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32546030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VOLUME ONE LAYOUT SLIDES" val="aTe0tJ2N"/>
  <p:tag name="ARTICULATE_DESIGN_ID_CUSTOM DESIGN" val="LmJeWGCI"/>
  <p:tag name="ARTICULATE_DESIGN_ID_CORE MASTER SLIDE SET" val="CVoi9Jbu"/>
  <p:tag name="ARTICULATE_DESIGN_ID_VOLUME TWO LAYOUT SLIDES" val="mCvCkv9a"/>
  <p:tag name="ARTICULATE_DESIGN_ID_VOLUME THREE LAYOUTS" val="skKT0QKX"/>
  <p:tag name="ARTICULATE_DESIGN_ID_MASTER SLIDE SET" val="NFqpDy3E"/>
  <p:tag name="ARTICULATE_SLIDE_COUNT" val="2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slide set">
  <a:themeElements>
    <a:clrScheme name="New NCC Branding">
      <a:dk1>
        <a:sysClr val="windowText" lastClr="000000"/>
      </a:dk1>
      <a:lt1>
        <a:srgbClr val="FFFFFF"/>
      </a:lt1>
      <a:dk2>
        <a:srgbClr val="44546A"/>
      </a:dk2>
      <a:lt2>
        <a:srgbClr val="FFFFFF"/>
      </a:lt2>
      <a:accent1>
        <a:srgbClr val="002E5D"/>
      </a:accent1>
      <a:accent2>
        <a:srgbClr val="485CC7"/>
      </a:accent2>
      <a:accent3>
        <a:srgbClr val="004680"/>
      </a:accent3>
      <a:accent4>
        <a:srgbClr val="62B5E5"/>
      </a:accent4>
      <a:accent5>
        <a:srgbClr val="E1523D"/>
      </a:accent5>
      <a:accent6>
        <a:srgbClr val="009B7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CB Master template V5.0.pptx" id="{11730B93-07AD-43C3-82E9-23469AF24BCE}" vid="{15BB9D8A-E2A6-4099-B4D0-D6A2361D6F4D}"/>
    </a:ext>
  </a:extLst>
</a:theme>
</file>

<file path=ppt/theme/theme2.xml><?xml version="1.0" encoding="utf-8"?>
<a:theme xmlns:a="http://schemas.openxmlformats.org/drawingml/2006/main" name="Office Theme">
  <a:themeElements>
    <a:clrScheme name="ABCB NCC Colours">
      <a:dk1>
        <a:sysClr val="windowText" lastClr="000000"/>
      </a:dk1>
      <a:lt1>
        <a:srgbClr val="FFFFFF"/>
      </a:lt1>
      <a:dk2>
        <a:srgbClr val="44546A"/>
      </a:dk2>
      <a:lt2>
        <a:srgbClr val="E7E6E6"/>
      </a:lt2>
      <a:accent1>
        <a:srgbClr val="193C6A"/>
      </a:accent1>
      <a:accent2>
        <a:srgbClr val="5762A7"/>
      </a:accent2>
      <a:accent3>
        <a:srgbClr val="00467F"/>
      </a:accent3>
      <a:accent4>
        <a:srgbClr val="1D79B4"/>
      </a:accent4>
      <a:accent5>
        <a:srgbClr val="DF2E26"/>
      </a:accent5>
      <a:accent6>
        <a:srgbClr val="00815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d064c82f-d8ab-4a3d-94af-5f326bc58d2d">WUYEHK7WH6H4-1653706823-1389</_dlc_DocId>
    <_dlc_DocIdUrl xmlns="d064c82f-d8ab-4a3d-94af-5f326bc58d2d">
      <Url>https://dochub/div/australianbuildingcodesboard/businessfunctions/resourcelibrary/guidanceandtraining/_layouts/15/DocIdRedir.aspx?ID=WUYEHK7WH6H4-1653706823-1389</Url>
      <Description>WUYEHK7WH6H4-1653706823-1389</Description>
    </_dlc_DocIdUrl>
    <n99e4c9942c6404eb103464a00e6097b xmlns="d064c82f-d8ab-4a3d-94af-5f326bc58d2d">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712d5b50-1b62-44de-9d3e-74234783b265</TermId>
        </TermInfo>
      </Terms>
    </n99e4c9942c6404eb103464a00e6097b>
    <adb9bed2e36e4a93af574aeb444da63e xmlns="d064c82f-d8ab-4a3d-94af-5f326bc58d2d">
      <Terms xmlns="http://schemas.microsoft.com/office/infopath/2007/PartnerControls">
        <TermInfo xmlns="http://schemas.microsoft.com/office/infopath/2007/PartnerControls">
          <TermName xmlns="http://schemas.microsoft.com/office/infopath/2007/PartnerControls">Tutor</TermName>
          <TermId xmlns="http://schemas.microsoft.com/office/infopath/2007/PartnerControls">1ce3eea8-ddb8-4eff-86b1-4b6040eed2c8</TermId>
        </TermInfo>
        <TermInfo xmlns="http://schemas.microsoft.com/office/infopath/2007/PartnerControls">
          <TermName xmlns="http://schemas.microsoft.com/office/infopath/2007/PartnerControls">Education</TermName>
          <TermId xmlns="http://schemas.microsoft.com/office/infopath/2007/PartnerControls">4d80e486-8489-4dcd-903d-ee8f24163c3c</TermId>
        </TermInfo>
      </Terms>
    </adb9bed2e36e4a93af574aeb444da63e>
    <aa25a1a23adf4c92a153145de6afe324 xmlns="d064c82f-d8ab-4a3d-94af-5f326bc58d2d">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6106d03b-a1a0-4e30-9d91-d5e9fb4314f9</TermId>
        </TermInfo>
      </Terms>
    </aa25a1a23adf4c92a153145de6afe324>
    <pe2555c81638466f9eb614edb9ecde52 xmlns="d064c82f-d8ab-4a3d-94af-5f326bc58d2d">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ab805e68-7a57-486a-be81-1c5c2b6ed4f5</TermId>
        </TermInfo>
      </Terms>
    </pe2555c81638466f9eb614edb9ecde52>
    <g7bcb40ba23249a78edca7d43a67c1c9 xmlns="d064c82f-d8ab-4a3d-94af-5f326bc58d2d">
      <Terms xmlns="http://schemas.microsoft.com/office/infopath/2007/PartnerControls">
        <TermInfo xmlns="http://schemas.microsoft.com/office/infopath/2007/PartnerControls">
          <TermName xmlns="http://schemas.microsoft.com/office/infopath/2007/PartnerControls">Training</TermName>
          <TermId xmlns="http://schemas.microsoft.com/office/infopath/2007/PartnerControls">82b7179b-f672-4694-9a36-74ec64695c9b</TermId>
        </TermInfo>
      </Terms>
    </g7bcb40ba23249a78edca7d43a67c1c9>
    <TaxCatchAll xmlns="d064c82f-d8ab-4a3d-94af-5f326bc58d2d">
      <Value>83</Value>
      <Value>1511</Value>
      <Value>125</Value>
      <Value>224</Value>
      <Value>3</Value>
      <Value>85</Value>
    </TaxCatchAll>
    <Comments xmlns="http://schemas.microsoft.com/sharepoint/v3" xsi:nil="true"/>
    <IconOverlay xmlns="http://schemas.microsoft.com/sharepoint/v4"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4BD8C9492125574A91909CD263A904DF" ma:contentTypeVersion="15" ma:contentTypeDescription="Create a new document." ma:contentTypeScope="" ma:versionID="c6be7631f7c5c7791d22b60eff9893d3">
  <xsd:schema xmlns:xsd="http://www.w3.org/2001/XMLSchema" xmlns:xs="http://www.w3.org/2001/XMLSchema" xmlns:p="http://schemas.microsoft.com/office/2006/metadata/properties" xmlns:ns1="http://schemas.microsoft.com/sharepoint/v3" xmlns:ns2="d064c82f-d8ab-4a3d-94af-5f326bc58d2d" xmlns:ns3="http://schemas.microsoft.com/sharepoint/v4" targetNamespace="http://schemas.microsoft.com/office/2006/metadata/properties" ma:root="true" ma:fieldsID="2868a40c71df0eae5e7a1ab1c1f1ea01" ns1:_="" ns2:_="" ns3:_="">
    <xsd:import namespace="http://schemas.microsoft.com/sharepoint/v3"/>
    <xsd:import namespace="d064c82f-d8ab-4a3d-94af-5f326bc58d2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aa25a1a23adf4c92a153145de6afe324" minOccurs="0"/>
                <xsd:element ref="ns2:TaxCatchAll" minOccurs="0"/>
                <xsd:element ref="ns2:pe2555c81638466f9eb614edb9ecde52" minOccurs="0"/>
                <xsd:element ref="ns2:g7bcb40ba23249a78edca7d43a67c1c9" minOccurs="0"/>
                <xsd:element ref="ns2:adb9bed2e36e4a93af574aeb444da63e" minOccurs="0"/>
                <xsd:element ref="ns2:n99e4c9942c6404eb103464a00e6097b" minOccurs="0"/>
                <xsd:element ref="ns1:Comments"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22"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4c82f-d8ab-4a3d-94af-5f326bc58d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a25a1a23adf4c92a153145de6afe324" ma:index="12" ma:taxonomy="true" ma:internalName="aa25a1a23adf4c92a153145de6afe324" ma:taxonomyFieldName="DocHub_SecurityClassification" ma:displayName="Security Classification" ma:fieldId="{aa25a1a2-3adf-4c92-a153-145de6afe324}" ma:sspId="fb0313f7-9433-48c0-866e-9e0bbee59a50" ma:termSetId="f68a6a0b-bd85-4d9d-9c73-c45af096016b"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ba7ee364-b2a1-4f0a-a954-3c284f763d4f}" ma:internalName="TaxCatchAll" ma:showField="CatchAllData" ma:web="d064c82f-d8ab-4a3d-94af-5f326bc58d2d">
      <xsd:complexType>
        <xsd:complexContent>
          <xsd:extension base="dms:MultiChoiceLookup">
            <xsd:sequence>
              <xsd:element name="Value" type="dms:Lookup" maxOccurs="unbounded" minOccurs="0" nillable="true"/>
            </xsd:sequence>
          </xsd:extension>
        </xsd:complexContent>
      </xsd:complexType>
    </xsd:element>
    <xsd:element name="pe2555c81638466f9eb614edb9ecde52" ma:index="15" ma:taxonomy="true" ma:internalName="pe2555c81638466f9eb614edb9ecde52" ma:taxonomyFieldName="DocHub_DocumentType" ma:displayName="Document Type" ma:indexed="true" ma:fieldId="{9e2555c8-1638-466f-9eb6-14edb9ecde52}" ma:sspId="fb0313f7-9433-48c0-866e-9e0bbee59a50" ma:termSetId="0e4c18c5-28eb-4f9e-8056-b3cddd4b5d9b" ma:anchorId="00000000-0000-0000-0000-000000000000" ma:open="false" ma:isKeyword="false">
      <xsd:complexType>
        <xsd:sequence>
          <xsd:element ref="pc:Terms" minOccurs="0" maxOccurs="1"/>
        </xsd:sequence>
      </xsd:complexType>
    </xsd:element>
    <xsd:element name="g7bcb40ba23249a78edca7d43a67c1c9" ma:index="17" nillable="true" ma:taxonomy="true" ma:internalName="g7bcb40ba23249a78edca7d43a67c1c9" ma:taxonomyFieldName="DocHub_WorkActivity" ma:displayName="Work Activity" ma:indexed="true" ma:fieldId="{07bcb40b-a232-49a7-8edc-a7d43a67c1c9}" ma:sspId="fb0313f7-9433-48c0-866e-9e0bbee59a50" ma:termSetId="6713ebbd-194a-499f-ab84-a4d70e145fb7" ma:anchorId="00000000-0000-0000-0000-000000000000" ma:open="false" ma:isKeyword="false">
      <xsd:complexType>
        <xsd:sequence>
          <xsd:element ref="pc:Terms" minOccurs="0" maxOccurs="1"/>
        </xsd:sequence>
      </xsd:complexType>
    </xsd:element>
    <xsd:element name="adb9bed2e36e4a93af574aeb444da63e" ma:index="19" nillable="true" ma:taxonomy="true" ma:internalName="adb9bed2e36e4a93af574aeb444da63e" ma:taxonomyFieldName="DocHub_Keywords" ma:displayName="Division Keywords" ma:fieldId="{adb9bed2-e36e-4a93-af57-4aeb444da63e}" ma:taxonomyMulti="true" ma:sspId="fb0313f7-9433-48c0-866e-9e0bbee59a50" ma:termSetId="49b4ab08-24a7-4c85-9f80-4fe3e469e22f" ma:anchorId="00000000-0000-0000-0000-000000000000" ma:open="true" ma:isKeyword="false">
      <xsd:complexType>
        <xsd:sequence>
          <xsd:element ref="pc:Terms" minOccurs="0" maxOccurs="1"/>
        </xsd:sequence>
      </xsd:complexType>
    </xsd:element>
    <xsd:element name="n99e4c9942c6404eb103464a00e6097b" ma:index="21" nillable="true" ma:taxonomy="true" ma:internalName="n99e4c9942c6404eb103464a00e6097b" ma:taxonomyFieldName="DocHub_Year" ma:displayName="Year" ma:indexed="true" ma:fieldId="{799e4c99-42c6-404e-b103-464a00e6097b}" ma:sspId="fb0313f7-9433-48c0-866e-9e0bbee59a50" ma:termSetId="07e1743d-d980-4fe7-a67d-b87ecf7f18f6" ma:anchorId="00000000-0000-0000-0000-000000000000" ma:open="false" ma:isKeyword="false">
      <xsd:complexType>
        <xsd:sequence>
          <xsd:element ref="pc:Terms" minOccurs="0" maxOccurs="1"/>
        </xsd:sequence>
      </xsd:complexType>
    </xsd:element>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337342-53D8-4BC5-B3FC-C66647909DE6}">
  <ds:schemaRefs>
    <ds:schemaRef ds:uri="http://schemas.microsoft.com/sharepoint/v3/contenttype/forms"/>
  </ds:schemaRefs>
</ds:datastoreItem>
</file>

<file path=customXml/itemProps2.xml><?xml version="1.0" encoding="utf-8"?>
<ds:datastoreItem xmlns:ds="http://schemas.openxmlformats.org/officeDocument/2006/customXml" ds:itemID="{C1D016D7-F53B-4024-8F48-EB8137502BD3}">
  <ds:schemaRefs>
    <ds:schemaRef ds:uri="http://schemas.microsoft.com/sharepoint/v3"/>
    <ds:schemaRef ds:uri="http://schemas.microsoft.com/office/2006/documentManagement/types"/>
    <ds:schemaRef ds:uri="http://schemas.microsoft.com/sharepoint/v4"/>
    <ds:schemaRef ds:uri="http://purl.org/dc/dcmitype/"/>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d064c82f-d8ab-4a3d-94af-5f326bc58d2d"/>
    <ds:schemaRef ds:uri="http://www.w3.org/XML/1998/namespace"/>
    <ds:schemaRef ds:uri="http://purl.org/dc/terms/"/>
  </ds:schemaRefs>
</ds:datastoreItem>
</file>

<file path=customXml/itemProps3.xml><?xml version="1.0" encoding="utf-8"?>
<ds:datastoreItem xmlns:ds="http://schemas.openxmlformats.org/officeDocument/2006/customXml" ds:itemID="{0E1E4DDD-49E9-470F-9124-BB7818FE2265}">
  <ds:schemaRefs>
    <ds:schemaRef ds:uri="http://schemas.microsoft.com/sharepoint/events"/>
  </ds:schemaRefs>
</ds:datastoreItem>
</file>

<file path=customXml/itemProps4.xml><?xml version="1.0" encoding="utf-8"?>
<ds:datastoreItem xmlns:ds="http://schemas.openxmlformats.org/officeDocument/2006/customXml" ds:itemID="{5F4BC746-F7EF-4103-BA82-C4C207A9D8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64c82f-d8ab-4a3d-94af-5f326bc58d2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5223</TotalTime>
  <Words>7511</Words>
  <Application>Microsoft Office PowerPoint</Application>
  <PresentationFormat>Widescreen</PresentationFormat>
  <Paragraphs>721</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Arial Narrow</vt:lpstr>
      <vt:lpstr>Helvetica Light</vt:lpstr>
      <vt:lpstr>Master slide 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ABCB</dc:creator>
  <cp:lastModifiedBy>Moore, Scarlet</cp:lastModifiedBy>
  <cp:revision>282</cp:revision>
  <cp:lastPrinted>2020-11-29T08:33:13Z</cp:lastPrinted>
  <dcterms:created xsi:type="dcterms:W3CDTF">2020-11-28T14:17:05Z</dcterms:created>
  <dcterms:modified xsi:type="dcterms:W3CDTF">2022-08-18T02:00:06Z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AAE0677D-000A-48B6-B6FE-4970B9FACAC9</vt:lpwstr>
  </property>
  <property fmtid="{D5CDD505-2E9C-101B-9397-08002B2CF9AE}" pid="3" name="ArticulatePath">
    <vt:lpwstr>Presentation1</vt:lpwstr>
  </property>
  <property fmtid="{D5CDD505-2E9C-101B-9397-08002B2CF9AE}" pid="4" name="ContentTypeId">
    <vt:lpwstr>0x0101004BD8C9492125574A91909CD263A904DF</vt:lpwstr>
  </property>
  <property fmtid="{D5CDD505-2E9C-101B-9397-08002B2CF9AE}" pid="5" name="_dlc_DocIdItemGuid">
    <vt:lpwstr>d4e81254-b7a9-47e2-8f95-6f666ba4319d</vt:lpwstr>
  </property>
  <property fmtid="{D5CDD505-2E9C-101B-9397-08002B2CF9AE}" pid="6" name="DocHub_Year">
    <vt:lpwstr>1511;#2021|712d5b50-1b62-44de-9d3e-74234783b265</vt:lpwstr>
  </property>
  <property fmtid="{D5CDD505-2E9C-101B-9397-08002B2CF9AE}" pid="7" name="DocHub_DocumentType">
    <vt:lpwstr>125;#Presentation|ab805e68-7a57-486a-be81-1c5c2b6ed4f5</vt:lpwstr>
  </property>
  <property fmtid="{D5CDD505-2E9C-101B-9397-08002B2CF9AE}" pid="8" name="DocHub_SecurityClassification">
    <vt:lpwstr>3;#OFFICIAL|6106d03b-a1a0-4e30-9d91-d5e9fb4314f9</vt:lpwstr>
  </property>
  <property fmtid="{D5CDD505-2E9C-101B-9397-08002B2CF9AE}" pid="9" name="DocHub_Keywords">
    <vt:lpwstr>224;#Tutor|1ce3eea8-ddb8-4eff-86b1-4b6040eed2c8;#85;#Education|4d80e486-8489-4dcd-903d-ee8f24163c3c</vt:lpwstr>
  </property>
  <property fmtid="{D5CDD505-2E9C-101B-9397-08002B2CF9AE}" pid="10" name="DocHub_WorkActivity">
    <vt:lpwstr>83;#Training|82b7179b-f672-4694-9a36-74ec64695c9b</vt:lpwstr>
  </property>
  <property fmtid="{D5CDD505-2E9C-101B-9397-08002B2CF9AE}" pid="11" name="ArticulateUseProject">
    <vt:lpwstr>1</vt:lpwstr>
  </property>
  <property fmtid="{D5CDD505-2E9C-101B-9397-08002B2CF9AE}" pid="12" name="ArticulateProjectVersion">
    <vt:lpwstr>8</vt:lpwstr>
  </property>
  <property fmtid="{D5CDD505-2E9C-101B-9397-08002B2CF9AE}" pid="13" name="ArticulateProjectFull">
    <vt:lpwstr>D:\Tr 1 Prototyping\Understanding building classifications PROTOTYPE DRAFT V0.13.ppta</vt:lpwstr>
  </property>
</Properties>
</file>