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4.xml" ContentType="application/vnd.openxmlformats-officedocument.theme+xml"/>
  <Override PartName="/ppt/tags/tag71.xml" ContentType="application/vnd.openxmlformats-officedocument.presentationml.tags+xml"/>
  <Override PartName="/ppt/notesSlides/notesSlide1.xml" ContentType="application/vnd.openxmlformats-officedocument.presentationml.notesSlide+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notesSlides/notesSlide4.xml" ContentType="application/vnd.openxmlformats-officedocument.presentationml.notesSlide+xml"/>
  <Override PartName="/ppt/tags/tag75.xml" ContentType="application/vnd.openxmlformats-officedocument.presentationml.tags+xml"/>
  <Override PartName="/ppt/notesSlides/notesSlide5.xml" ContentType="application/vnd.openxmlformats-officedocument.presentationml.notesSlide+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notesSlides/notesSlide13.xml" ContentType="application/vnd.openxmlformats-officedocument.presentationml.notesSlide+xml"/>
  <Override PartName="/ppt/tags/tag84.xml" ContentType="application/vnd.openxmlformats-officedocument.presentationml.tags+xml"/>
  <Override PartName="/ppt/notesSlides/notesSlide14.xml" ContentType="application/vnd.openxmlformats-officedocument.presentationml.notesSlide+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notesSlides/notesSlide17.xml" ContentType="application/vnd.openxmlformats-officedocument.presentationml.notesSlide+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notesSlides/notesSlide19.xml" ContentType="application/vnd.openxmlformats-officedocument.presentationml.notesSlide+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38" r:id="rId6"/>
    <p:sldMasterId id="2147483871" r:id="rId7"/>
  </p:sldMasterIdLst>
  <p:notesMasterIdLst>
    <p:notesMasterId r:id="rId29"/>
  </p:notesMasterIdLst>
  <p:sldIdLst>
    <p:sldId id="259" r:id="rId8"/>
    <p:sldId id="281" r:id="rId9"/>
    <p:sldId id="917" r:id="rId10"/>
    <p:sldId id="845" r:id="rId11"/>
    <p:sldId id="846" r:id="rId12"/>
    <p:sldId id="351" r:id="rId13"/>
    <p:sldId id="819" r:id="rId14"/>
    <p:sldId id="848" r:id="rId15"/>
    <p:sldId id="826" r:id="rId16"/>
    <p:sldId id="829" r:id="rId17"/>
    <p:sldId id="849" r:id="rId18"/>
    <p:sldId id="835" r:id="rId19"/>
    <p:sldId id="839" r:id="rId20"/>
    <p:sldId id="356" r:id="rId21"/>
    <p:sldId id="824" r:id="rId22"/>
    <p:sldId id="758" r:id="rId23"/>
    <p:sldId id="919" r:id="rId24"/>
    <p:sldId id="360" r:id="rId25"/>
    <p:sldId id="302" r:id="rId26"/>
    <p:sldId id="303" r:id="rId27"/>
    <p:sldId id="282"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79" userDrawn="1">
          <p15:clr>
            <a:srgbClr val="A4A3A4"/>
          </p15:clr>
        </p15:guide>
        <p15:guide id="2" orient="horz" pos="1253" userDrawn="1">
          <p15:clr>
            <a:srgbClr val="A4A3A4"/>
          </p15:clr>
        </p15:guide>
        <p15:guide id="3" orient="horz" pos="41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inta Nelligan" initials="JN" lastIdx="11" clrIdx="0">
    <p:extLst>
      <p:ext uri="{19B8F6BF-5375-455C-9EA6-DF929625EA0E}">
        <p15:presenceInfo xmlns:p15="http://schemas.microsoft.com/office/powerpoint/2012/main" userId="ad990f9a64414bef" providerId="Windows Live"/>
      </p:ext>
    </p:extLst>
  </p:cmAuthor>
  <p:cmAuthor id="2" name="Molendijk, Lily" initials="ML" lastIdx="5" clrIdx="1">
    <p:extLst>
      <p:ext uri="{19B8F6BF-5375-455C-9EA6-DF929625EA0E}">
        <p15:presenceInfo xmlns:p15="http://schemas.microsoft.com/office/powerpoint/2012/main" userId="S-1-5-21-2957929095-3120739573-999721741-132089" providerId="AD"/>
      </p:ext>
    </p:extLst>
  </p:cmAuthor>
  <p:cmAuthor id="3" name="Melville, Philip" initials="MP" lastIdx="31" clrIdx="2">
    <p:extLst>
      <p:ext uri="{19B8F6BF-5375-455C-9EA6-DF929625EA0E}">
        <p15:presenceInfo xmlns:p15="http://schemas.microsoft.com/office/powerpoint/2012/main" userId="S-1-5-21-2957929095-3120739573-999721741-118616" providerId="AD"/>
      </p:ext>
    </p:extLst>
  </p:cmAuthor>
  <p:cmAuthor id="4" name="Wright, Clare" initials="WC" lastIdx="108" clrIdx="3">
    <p:extLst>
      <p:ext uri="{19B8F6BF-5375-455C-9EA6-DF929625EA0E}">
        <p15:presenceInfo xmlns:p15="http://schemas.microsoft.com/office/powerpoint/2012/main" userId="S-1-5-21-2957929095-3120739573-999721741-85180" providerId="AD"/>
      </p:ext>
    </p:extLst>
  </p:cmAuthor>
  <p:cmAuthor id="5" name="Galbraith, Penny" initials="GP" lastIdx="39" clrIdx="4">
    <p:extLst>
      <p:ext uri="{19B8F6BF-5375-455C-9EA6-DF929625EA0E}">
        <p15:presenceInfo xmlns:p15="http://schemas.microsoft.com/office/powerpoint/2012/main" userId="S-1-5-21-2957929095-3120739573-999721741-126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EF4"/>
    <a:srgbClr val="002E5D"/>
    <a:srgbClr val="004680"/>
    <a:srgbClr val="A9B4EC"/>
    <a:srgbClr val="D4DEFF"/>
    <a:srgbClr val="0F294C"/>
    <a:srgbClr val="193C6A"/>
    <a:srgbClr val="FFFFFF"/>
    <a:srgbClr val="000000"/>
    <a:srgbClr val="F2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1" autoAdjust="0"/>
    <p:restoredTop sz="48529" autoAdjust="0"/>
  </p:normalViewPr>
  <p:slideViewPr>
    <p:cSldViewPr snapToGrid="0">
      <p:cViewPr varScale="1">
        <p:scale>
          <a:sx n="64" d="100"/>
          <a:sy n="64" d="100"/>
        </p:scale>
        <p:origin x="1734" y="66"/>
      </p:cViewPr>
      <p:guideLst>
        <p:guide pos="2479"/>
        <p:guide orient="horz" pos="1253"/>
        <p:guide orient="horz" pos="4178"/>
      </p:guideLst>
    </p:cSldViewPr>
  </p:slideViewPr>
  <p:notesTextViewPr>
    <p:cViewPr>
      <p:scale>
        <a:sx n="3" d="2"/>
        <a:sy n="3" d="2"/>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r>
              <a:rPr lang="en-AU" dirty="0"/>
              <a:t>When you are ready to begin, click once to progress to the animated introduction to the module. </a:t>
            </a:r>
          </a:p>
          <a:p>
            <a:endParaRPr lang="en-AU" dirty="0"/>
          </a:p>
          <a:p>
            <a:r>
              <a:rPr lang="en-AU" b="1" dirty="0"/>
              <a:t>Facilitator Notes</a:t>
            </a:r>
          </a:p>
          <a:p>
            <a:r>
              <a:rPr lang="en-AU" dirty="0"/>
              <a:t>Add your organisation’s logo to this screen.</a:t>
            </a:r>
          </a:p>
          <a:p>
            <a:endParaRPr lang="en-AU" dirty="0"/>
          </a:p>
          <a:p>
            <a:pPr marL="0" indent="0">
              <a:lnSpc>
                <a:spcPct val="100000"/>
              </a:lnSpc>
              <a:buNone/>
            </a:pPr>
            <a:r>
              <a:rPr lang="en-AU" sz="1200" b="1" dirty="0">
                <a:solidFill>
                  <a:schemeClr val="tx1"/>
                </a:solidFill>
                <a:latin typeface="Arial" panose="020B0604020202020204" pitchFamily="34" charset="0"/>
                <a:cs typeface="Arial" panose="020B0604020202020204" pitchFamily="34" charset="0"/>
              </a:rPr>
              <a:t>Copyright</a:t>
            </a:r>
          </a:p>
          <a:p>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a:p>
        </p:txBody>
      </p:sp>
    </p:spTree>
    <p:extLst>
      <p:ext uri="{BB962C8B-B14F-4D97-AF65-F5344CB8AC3E}">
        <p14:creationId xmlns:p14="http://schemas.microsoft.com/office/powerpoint/2010/main" val="372983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buttons across the top. </a:t>
            </a:r>
          </a:p>
          <a:p>
            <a:r>
              <a:rPr lang="en-AU" b="0" dirty="0"/>
              <a:t>Click each button once to see the corresponding excerpt from NCC Volume One. </a:t>
            </a:r>
          </a:p>
          <a:p>
            <a:r>
              <a:rPr lang="en-AU" b="0" dirty="0"/>
              <a:t>Click a second time to see one or </a:t>
            </a:r>
            <a:r>
              <a:rPr lang="en-AU" b="0" dirty="0" smtClean="0"/>
              <a:t>2 </a:t>
            </a:r>
            <a:r>
              <a:rPr lang="en-AU" b="0" dirty="0"/>
              <a:t>text boxes summarising some key information about the provisions.</a:t>
            </a:r>
          </a:p>
          <a:p>
            <a:r>
              <a:rPr lang="en-AU" b="0" dirty="0"/>
              <a:t>Click the same button a third time to dissolve the excerpt and </a:t>
            </a:r>
            <a:r>
              <a:rPr lang="en-AU" b="0" dirty="0" smtClean="0"/>
              <a:t>summary. </a:t>
            </a:r>
            <a:endParaRPr lang="en-AU" b="0" dirty="0"/>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ALL THE ELEMENTS RELATING TO ONE BUTTON BEFORE BRINGING UP THE NEXT ONE, AS THE ELEMENTS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set of elements before bringing up the next one, then just click the earlier button again to make the elements related to it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discuss the </a:t>
            </a:r>
            <a:r>
              <a:rPr lang="en-AU" dirty="0" smtClean="0"/>
              <a:t>4 </a:t>
            </a:r>
            <a:r>
              <a:rPr lang="en-AU" dirty="0"/>
              <a:t>access provisions relevant to people with disability included in Section E of NCC Volume One. The single Performance Requirement and the </a:t>
            </a:r>
            <a:r>
              <a:rPr lang="en-AU" dirty="0" smtClean="0"/>
              <a:t>3 </a:t>
            </a:r>
            <a:r>
              <a:rPr lang="en-AU" dirty="0"/>
              <a:t>DTS Provisions are presented together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the button for any of the provisions and discuss the excerpt. Ask the trainees to summarise what it requires.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appropriate, bring up the summary/</a:t>
            </a:r>
            <a:r>
              <a:rPr lang="en-AU" dirty="0" err="1"/>
              <a:t>ies</a:t>
            </a:r>
            <a:r>
              <a:rPr lang="en-AU" dirty="0"/>
              <a:t>. For example, you could use this summary to spark discussion, if the trainees are reluctant to respond to questions, or you could use it to summarise the discussion quickly, if the trainees have contributed freely to the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Try to draw the relevant links between the Performance Requirement, </a:t>
            </a:r>
            <a:r>
              <a:rPr lang="en-AU" dirty="0" smtClean="0"/>
              <a:t>E3P4</a:t>
            </a:r>
            <a:r>
              <a:rPr lang="en-AU" dirty="0"/>
              <a:t>, and the </a:t>
            </a:r>
            <a:r>
              <a:rPr lang="en-AU" dirty="0" smtClean="0"/>
              <a:t>DTS </a:t>
            </a:r>
            <a:r>
              <a:rPr lang="en-AU" dirty="0"/>
              <a:t>Provisions.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looking at the excerpt for </a:t>
            </a:r>
            <a:r>
              <a:rPr lang="en-AU" dirty="0" smtClean="0"/>
              <a:t>E3D10 Residential </a:t>
            </a:r>
            <a:r>
              <a:rPr lang="en-AU" dirty="0"/>
              <a:t>care buildings, if you have the time, ask the trainees to look up the definition of residential care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there are no further slides or activities about the provisions of Section E in this module, because they are relatively straightforward.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a:lnSpc>
                <a:spcPct val="100000"/>
              </a:lnSpc>
            </a:pPr>
            <a:r>
              <a:rPr lang="en-AU" sz="1200" b="1" dirty="0" smtClean="0">
                <a:latin typeface="+mn-lt"/>
              </a:rPr>
              <a:t>E3P4 </a:t>
            </a:r>
            <a:r>
              <a:rPr lang="en-AU" sz="1200" b="1" dirty="0">
                <a:latin typeface="+mn-lt"/>
              </a:rPr>
              <a:t>Lift access for people with a disability</a:t>
            </a:r>
          </a:p>
          <a:p>
            <a:pPr marL="171450" indent="-171450">
              <a:lnSpc>
                <a:spcPct val="100000"/>
              </a:lnSpc>
              <a:buFont typeface="Arial" panose="020B0604020202020204" pitchFamily="34" charset="0"/>
              <a:buChar char="•"/>
            </a:pPr>
            <a:r>
              <a:rPr lang="en-AU" sz="1200" b="0" dirty="0">
                <a:latin typeface="+mn-lt"/>
              </a:rPr>
              <a:t>If a building is required to be accessible, then any lifts provided in that building must be accessible lifts.</a:t>
            </a:r>
          </a:p>
          <a:p>
            <a:pPr marL="0" indent="0">
              <a:lnSpc>
                <a:spcPct val="100000"/>
              </a:lnSpc>
              <a:buFont typeface="Arial" panose="020B0604020202020204" pitchFamily="34" charset="0"/>
              <a:buNone/>
            </a:pPr>
            <a:endParaRPr lang="en-AU" sz="1200" b="1" dirty="0">
              <a:latin typeface="+mn-lt"/>
            </a:endParaRPr>
          </a:p>
          <a:p>
            <a:pPr marL="0" indent="0">
              <a:lnSpc>
                <a:spcPct val="100000"/>
              </a:lnSpc>
              <a:buFont typeface="Arial" panose="020B0604020202020204" pitchFamily="34" charset="0"/>
              <a:buNone/>
            </a:pPr>
            <a:r>
              <a:rPr lang="en-AU" sz="1200" b="1" dirty="0" smtClean="0">
                <a:latin typeface="+mn-lt"/>
              </a:rPr>
              <a:t>E3D6 </a:t>
            </a:r>
            <a:r>
              <a:rPr lang="en-AU" sz="1200" b="1" dirty="0">
                <a:latin typeface="+mn-lt"/>
              </a:rPr>
              <a:t>Landings</a:t>
            </a:r>
          </a:p>
          <a:p>
            <a:pPr marL="285750" indent="-285750">
              <a:lnSpc>
                <a:spcPct val="100000"/>
              </a:lnSpc>
              <a:spcBef>
                <a:spcPts val="300"/>
              </a:spcBef>
              <a:spcAft>
                <a:spcPts val="300"/>
              </a:spcAft>
              <a:buFont typeface="Arial" panose="020B0604020202020204" pitchFamily="34" charset="0"/>
              <a:buChar char="•"/>
            </a:pPr>
            <a:r>
              <a:rPr lang="en-AU" sz="1200" dirty="0">
                <a:latin typeface="+mn-lt"/>
              </a:rPr>
              <a:t>If a building that is required to be accessible has a passenger lift, then the landings for the </a:t>
            </a:r>
            <a:r>
              <a:rPr lang="en-AU" sz="1200" dirty="0" smtClean="0">
                <a:latin typeface="+mn-lt"/>
              </a:rPr>
              <a:t>lift will have </a:t>
            </a:r>
            <a:r>
              <a:rPr lang="en-AU" sz="1200" dirty="0">
                <a:latin typeface="+mn-lt"/>
              </a:rPr>
              <a:t>to comply with the accessibility requirements of Section D, Part </a:t>
            </a:r>
            <a:r>
              <a:rPr lang="en-AU" sz="1200" dirty="0" smtClean="0">
                <a:latin typeface="+mn-lt"/>
              </a:rPr>
              <a:t>D4. </a:t>
            </a:r>
            <a:endParaRPr lang="en-AU" sz="1200" dirty="0">
              <a:latin typeface="+mn-lt"/>
            </a:endParaRPr>
          </a:p>
          <a:p>
            <a:pPr marL="285750" indent="-285750">
              <a:lnSpc>
                <a:spcPct val="100000"/>
              </a:lnSpc>
              <a:spcBef>
                <a:spcPts val="300"/>
              </a:spcBef>
              <a:spcAft>
                <a:spcPts val="300"/>
              </a:spcAft>
              <a:buFont typeface="Arial" panose="020B0604020202020204" pitchFamily="34" charset="0"/>
              <a:buChar char="•"/>
            </a:pPr>
            <a:r>
              <a:rPr lang="en-AU" sz="1200" dirty="0">
                <a:latin typeface="+mn-lt"/>
              </a:rPr>
              <a:t>This will potentially affect things like the dimensions of the landing areas and the width of the corridors leading to the landing.</a:t>
            </a:r>
          </a:p>
          <a:p>
            <a:pPr marL="285750" indent="-285750">
              <a:lnSpc>
                <a:spcPct val="100000"/>
              </a:lnSpc>
              <a:spcBef>
                <a:spcPts val="300"/>
              </a:spcBef>
              <a:spcAft>
                <a:spcPts val="300"/>
              </a:spcAft>
              <a:buFont typeface="Arial" panose="020B0604020202020204" pitchFamily="34" charset="0"/>
              <a:buChar char="•"/>
            </a:pPr>
            <a:endParaRPr lang="en-AU" sz="1200" dirty="0">
              <a:latin typeface="+mn-lt"/>
            </a:endParaRPr>
          </a:p>
          <a:p>
            <a:pPr marL="0" indent="0">
              <a:lnSpc>
                <a:spcPct val="100000"/>
              </a:lnSpc>
              <a:buFont typeface="Arial" panose="020B0604020202020204" pitchFamily="34" charset="0"/>
              <a:buNone/>
            </a:pPr>
            <a:r>
              <a:rPr lang="en-AU" sz="1200" b="1" dirty="0" smtClean="0">
                <a:solidFill>
                  <a:schemeClr val="tx1"/>
                </a:solidFill>
                <a:latin typeface="+mn-lt"/>
              </a:rPr>
              <a:t>E3D7 </a:t>
            </a:r>
            <a:r>
              <a:rPr lang="en-AU" sz="1200" b="1" dirty="0">
                <a:solidFill>
                  <a:schemeClr val="tx1"/>
                </a:solidFill>
                <a:latin typeface="+mn-lt"/>
              </a:rPr>
              <a:t>Passenger </a:t>
            </a:r>
            <a:r>
              <a:rPr lang="en-AU" sz="1200" b="1" dirty="0" smtClean="0">
                <a:solidFill>
                  <a:schemeClr val="tx1"/>
                </a:solidFill>
                <a:latin typeface="+mn-lt"/>
              </a:rPr>
              <a:t>lifts and their limitations</a:t>
            </a:r>
            <a:endParaRPr lang="en-AU" sz="1200" b="1" dirty="0">
              <a:solidFill>
                <a:schemeClr val="tx1"/>
              </a:solidFill>
              <a:latin typeface="+mn-lt"/>
            </a:endParaRPr>
          </a:p>
          <a:p>
            <a:pPr marL="17145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Part </a:t>
            </a:r>
            <a:r>
              <a:rPr lang="en-AU" sz="1200" dirty="0" smtClean="0">
                <a:effectLst/>
                <a:latin typeface="+mn-lt"/>
                <a:ea typeface="Calibri" panose="020F0502020204030204" pitchFamily="34" charset="0"/>
                <a:cs typeface="Arial" panose="020B0604020202020204" pitchFamily="34" charset="0"/>
              </a:rPr>
              <a:t>E3D7 </a:t>
            </a:r>
            <a:r>
              <a:rPr lang="en-AU" sz="1200" dirty="0">
                <a:effectLst/>
                <a:latin typeface="+mn-lt"/>
                <a:ea typeface="Calibri" panose="020F0502020204030204" pitchFamily="34" charset="0"/>
                <a:cs typeface="Arial" panose="020B0604020202020204" pitchFamily="34" charset="0"/>
              </a:rPr>
              <a:t>identifies the range of lifts that can be used in </a:t>
            </a:r>
            <a:r>
              <a:rPr lang="en-AU" sz="1200" dirty="0" smtClean="0">
                <a:effectLst/>
                <a:latin typeface="+mn-lt"/>
                <a:ea typeface="Calibri" panose="020F0502020204030204" pitchFamily="34" charset="0"/>
                <a:cs typeface="Arial" panose="020B0604020202020204" pitchFamily="34" charset="0"/>
              </a:rPr>
              <a:t>buildings, and their</a:t>
            </a:r>
            <a:r>
              <a:rPr lang="en-AU" sz="1200" baseline="0" dirty="0" smtClean="0">
                <a:effectLst/>
                <a:latin typeface="+mn-lt"/>
                <a:ea typeface="Calibri" panose="020F0502020204030204" pitchFamily="34" charset="0"/>
                <a:cs typeface="Arial" panose="020B0604020202020204" pitchFamily="34" charset="0"/>
              </a:rPr>
              <a:t> limitations</a:t>
            </a:r>
            <a:r>
              <a:rPr lang="en-AU" sz="1200" dirty="0" smtClean="0">
                <a:effectLst/>
                <a:latin typeface="+mn-lt"/>
                <a:ea typeface="Calibri" panose="020F0502020204030204" pitchFamily="34" charset="0"/>
                <a:cs typeface="Arial" panose="020B0604020202020204" pitchFamily="34" charset="0"/>
              </a:rPr>
              <a:t>.</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While the range is broad and allows for more cost effective approaches, especially for small buildings, there are some limits on when each type of lift can be used. Some types of lifts include:</a:t>
            </a:r>
          </a:p>
          <a:p>
            <a:pPr marL="628650" lvl="1"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An electric passenger </a:t>
            </a:r>
            <a:r>
              <a:rPr lang="en-AU" sz="1200" dirty="0" smtClean="0">
                <a:effectLst/>
                <a:latin typeface="+mn-lt"/>
                <a:ea typeface="Calibri" panose="020F0502020204030204" pitchFamily="34" charset="0"/>
                <a:cs typeface="Arial" panose="020B0604020202020204" pitchFamily="34" charset="0"/>
              </a:rPr>
              <a:t>lift</a:t>
            </a:r>
            <a:endParaRPr lang="en-AU" sz="1200" dirty="0">
              <a:effectLst/>
              <a:latin typeface="+mn-lt"/>
              <a:ea typeface="Calibri" panose="020F0502020204030204" pitchFamily="34" charset="0"/>
              <a:cs typeface="Arial" panose="020B0604020202020204" pitchFamily="34" charset="0"/>
            </a:endParaRPr>
          </a:p>
          <a:p>
            <a:pPr marL="628650" lvl="1"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 stairway platform lift which follows the flight of stairs on rails fixed at one </a:t>
            </a:r>
            <a:r>
              <a:rPr lang="en-AU" sz="1200" dirty="0" smtClean="0">
                <a:effectLst/>
                <a:latin typeface="+mn-lt"/>
                <a:ea typeface="Calibri" panose="020F0502020204030204" pitchFamily="34" charset="0"/>
                <a:cs typeface="Arial" panose="020B0604020202020204" pitchFamily="34" charset="0"/>
              </a:rPr>
              <a:t>side</a:t>
            </a:r>
            <a:endParaRPr lang="en-AU" sz="1200" dirty="0">
              <a:effectLst/>
              <a:latin typeface="+mn-lt"/>
              <a:ea typeface="Calibri" panose="020F0502020204030204" pitchFamily="34" charset="0"/>
              <a:cs typeface="Arial" panose="020B0604020202020204" pitchFamily="34" charset="0"/>
            </a:endParaRPr>
          </a:p>
          <a:p>
            <a:pPr marL="628650" lvl="1"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 low-rise platform </a:t>
            </a:r>
            <a:r>
              <a:rPr lang="en-AU" sz="1200" dirty="0" smtClean="0">
                <a:effectLst/>
                <a:latin typeface="+mn-lt"/>
                <a:ea typeface="Calibri" panose="020F0502020204030204" pitchFamily="34" charset="0"/>
                <a:cs typeface="Arial" panose="020B0604020202020204" pitchFamily="34" charset="0"/>
              </a:rPr>
              <a:t>lift</a:t>
            </a:r>
            <a:endParaRPr lang="en-AU" sz="1200" dirty="0">
              <a:effectLst/>
              <a:latin typeface="+mn-lt"/>
              <a:ea typeface="Calibri" panose="020F0502020204030204" pitchFamily="34" charset="0"/>
              <a:cs typeface="Arial" panose="020B0604020202020204" pitchFamily="34" charset="0"/>
            </a:endParaRPr>
          </a:p>
          <a:p>
            <a:pPr marL="628650" lvl="1"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An inclined lift. </a:t>
            </a:r>
          </a:p>
          <a:p>
            <a:pPr marL="628650" lvl="1" indent="-171450">
              <a:lnSpc>
                <a:spcPct val="100000"/>
              </a:lnSpc>
              <a:spcAft>
                <a:spcPts val="800"/>
              </a:spcAft>
              <a:buFont typeface="Arial" panose="020B0604020202020204" pitchFamily="34" charset="0"/>
              <a:buChar char="•"/>
            </a:pPr>
            <a:endParaRPr lang="en-AU" sz="1200" dirty="0">
              <a:effectLst/>
              <a:latin typeface="+mn-lt"/>
              <a:ea typeface="Calibri" panose="020F0502020204030204" pitchFamily="34" charset="0"/>
              <a:cs typeface="Arial" panose="020B0604020202020204" pitchFamily="34" charset="0"/>
            </a:endParaRPr>
          </a:p>
          <a:p>
            <a:pPr marL="0" indent="0">
              <a:lnSpc>
                <a:spcPct val="100000"/>
              </a:lnSpc>
              <a:spcAft>
                <a:spcPts val="800"/>
              </a:spcAft>
              <a:buFont typeface="Arial" panose="020B0604020202020204" pitchFamily="34" charset="0"/>
              <a:buNone/>
            </a:pPr>
            <a:r>
              <a:rPr lang="en-AU" sz="1200" b="1" dirty="0" smtClean="0">
                <a:effectLst/>
                <a:latin typeface="+mn-lt"/>
                <a:ea typeface="Calibri" panose="020F0502020204030204" pitchFamily="34" charset="0"/>
                <a:cs typeface="Arial" panose="020B0604020202020204" pitchFamily="34" charset="0"/>
              </a:rPr>
              <a:t>E3D8</a:t>
            </a:r>
            <a:r>
              <a:rPr lang="en-AU" sz="1200" dirty="0" smtClean="0">
                <a:effectLst/>
                <a:latin typeface="+mn-lt"/>
                <a:ea typeface="Calibri" panose="020F0502020204030204" pitchFamily="34" charset="0"/>
                <a:cs typeface="Arial" panose="020B0604020202020204" pitchFamily="34" charset="0"/>
              </a:rPr>
              <a:t> </a:t>
            </a:r>
            <a:r>
              <a:rPr lang="en-AU" sz="1200" b="1" dirty="0" smtClean="0">
                <a:effectLst/>
                <a:latin typeface="+mn-lt"/>
                <a:ea typeface="Calibri" panose="020F0502020204030204" pitchFamily="34" charset="0"/>
                <a:cs typeface="Arial" panose="020B0604020202020204" pitchFamily="34" charset="0"/>
              </a:rPr>
              <a:t>Features required by passenger lifts </a:t>
            </a:r>
            <a:r>
              <a:rPr lang="en-AU" sz="1200" dirty="0" smtClean="0">
                <a:effectLst/>
                <a:latin typeface="+mn-lt"/>
                <a:ea typeface="Calibri" panose="020F0502020204030204" pitchFamily="34" charset="0"/>
                <a:cs typeface="Arial" panose="020B0604020202020204" pitchFamily="34" charset="0"/>
              </a:rPr>
              <a:t>provides </a:t>
            </a:r>
            <a:r>
              <a:rPr lang="en-AU" sz="1200" dirty="0">
                <a:effectLst/>
                <a:latin typeface="+mn-lt"/>
                <a:ea typeface="Calibri" panose="020F0502020204030204" pitchFamily="34" charset="0"/>
                <a:cs typeface="Arial" panose="020B0604020202020204" pitchFamily="34" charset="0"/>
              </a:rPr>
              <a:t>general requirements for the main features of different lift types which include requirements that all lifts:</a:t>
            </a:r>
          </a:p>
          <a:p>
            <a:pPr marL="171450" lvl="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Must have a handrail, apart from stairway platform lifts and low-rise lifts.</a:t>
            </a:r>
          </a:p>
          <a:p>
            <a:pPr marL="171450" lvl="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Must have a minimum lift floor dimension of 1400 mm by 1600 mm, if they travel more than 12 m (1100</a:t>
            </a:r>
            <a:r>
              <a:rPr lang="en-AU" sz="1200" baseline="0" dirty="0">
                <a:effectLst/>
                <a:latin typeface="+mn-lt"/>
                <a:ea typeface="Calibri" panose="020F0502020204030204" pitchFamily="34" charset="0"/>
                <a:cs typeface="Arial" panose="020B0604020202020204" pitchFamily="34" charset="0"/>
              </a:rPr>
              <a:t> mm x 1400 mm if less than 12 m)</a:t>
            </a:r>
            <a:r>
              <a:rPr lang="en-AU" sz="1200" dirty="0">
                <a:effectLst/>
                <a:latin typeface="+mn-lt"/>
                <a:ea typeface="Calibri" panose="020F0502020204030204" pitchFamily="34" charset="0"/>
                <a:cs typeface="Arial" panose="020B0604020202020204" pitchFamily="34" charset="0"/>
              </a:rPr>
              <a:t>.</a:t>
            </a:r>
          </a:p>
          <a:p>
            <a:pPr marL="171450" lvl="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Must have lift landing doors at the upper landing, apart from stairway platform lifts.</a:t>
            </a:r>
          </a:p>
          <a:p>
            <a:pPr marL="171450" lvl="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Must have automatic audible information within the lift car to identify the level each time the car stops, if they serve more than 2 levels.</a:t>
            </a:r>
          </a:p>
          <a:p>
            <a:pPr marL="0" lvl="0" indent="0">
              <a:lnSpc>
                <a:spcPct val="100000"/>
              </a:lnSpc>
              <a:spcBef>
                <a:spcPts val="200"/>
              </a:spcBef>
              <a:spcAft>
                <a:spcPts val="200"/>
              </a:spcAft>
              <a:buFont typeface="Arial" panose="020B0604020202020204" pitchFamily="34" charset="0"/>
              <a:buNone/>
              <a:defRPr/>
            </a:pPr>
            <a:endParaRPr lang="en-AU" sz="1200" b="1" dirty="0">
              <a:solidFill>
                <a:schemeClr val="tx1"/>
              </a:solidFill>
              <a:latin typeface="+mn-lt"/>
            </a:endParaRPr>
          </a:p>
          <a:p>
            <a:pPr marL="0" lvl="0" indent="0">
              <a:lnSpc>
                <a:spcPct val="100000"/>
              </a:lnSpc>
              <a:spcBef>
                <a:spcPts val="200"/>
              </a:spcBef>
              <a:spcAft>
                <a:spcPts val="200"/>
              </a:spcAft>
              <a:buFont typeface="Arial" panose="020B0604020202020204" pitchFamily="34" charset="0"/>
              <a:buNone/>
              <a:defRPr/>
            </a:pPr>
            <a:r>
              <a:rPr lang="en-AU" sz="1200" b="1" dirty="0" smtClean="0">
                <a:solidFill>
                  <a:schemeClr val="tx1"/>
                </a:solidFill>
                <a:latin typeface="+mn-lt"/>
              </a:rPr>
              <a:t>E3D10 </a:t>
            </a:r>
            <a:r>
              <a:rPr lang="en-AU" sz="1200" b="1" dirty="0">
                <a:solidFill>
                  <a:schemeClr val="tx1"/>
                </a:solidFill>
                <a:latin typeface="+mn-lt"/>
              </a:rPr>
              <a:t>Residential care buildings</a:t>
            </a:r>
          </a:p>
          <a:p>
            <a:pPr marL="285750" lvl="0" indent="-285750">
              <a:lnSpc>
                <a:spcPct val="100000"/>
              </a:lnSpc>
              <a:spcBef>
                <a:spcPts val="200"/>
              </a:spcBef>
              <a:spcAft>
                <a:spcPts val="200"/>
              </a:spcAft>
              <a:buFont typeface="Arial" panose="020B0604020202020204" pitchFamily="34" charset="0"/>
              <a:buChar char="•"/>
              <a:defRPr/>
            </a:pPr>
            <a:r>
              <a:rPr lang="en-AU" sz="1200" dirty="0">
                <a:latin typeface="+mn-lt"/>
              </a:rPr>
              <a:t>Only applies to a Class 9c residential care building.</a:t>
            </a:r>
          </a:p>
          <a:p>
            <a:pPr marL="285750" lvl="0" indent="-285750">
              <a:lnSpc>
                <a:spcPct val="100000"/>
              </a:lnSpc>
              <a:spcBef>
                <a:spcPts val="200"/>
              </a:spcBef>
              <a:spcAft>
                <a:spcPts val="200"/>
              </a:spcAft>
              <a:buFont typeface="Arial" panose="020B0604020202020204" pitchFamily="34" charset="0"/>
              <a:buChar char="•"/>
              <a:defRPr/>
            </a:pPr>
            <a:r>
              <a:rPr lang="en-AU" sz="1200" dirty="0">
                <a:latin typeface="+mn-lt"/>
              </a:rPr>
              <a:t>In these buildings, there is a high likelihood that some occupants will not be able to evacuate on their own. Therefore, the building’s design and construction needs to take this into account.</a:t>
            </a:r>
          </a:p>
          <a:p>
            <a:pPr marL="285750" lvl="0" indent="-285750">
              <a:lnSpc>
                <a:spcPct val="100000"/>
              </a:lnSpc>
              <a:spcBef>
                <a:spcPts val="200"/>
              </a:spcBef>
              <a:spcAft>
                <a:spcPts val="200"/>
              </a:spcAft>
              <a:buFont typeface="Arial" panose="020B0604020202020204" pitchFamily="34" charset="0"/>
              <a:buChar char="•"/>
              <a:defRPr/>
            </a:pPr>
            <a:r>
              <a:rPr lang="en-AU" sz="1200" dirty="0">
                <a:latin typeface="+mn-lt"/>
              </a:rPr>
              <a:t>If any occupants might need to evacuate from a level that doesn’t go out directly on the street or some form of open space, then the provisions shown must be met.</a:t>
            </a:r>
          </a:p>
          <a:p>
            <a:pPr>
              <a:lnSpc>
                <a:spcPct val="100000"/>
              </a:lnSpc>
              <a:spcAft>
                <a:spcPts val="800"/>
              </a:spcAft>
            </a:pPr>
            <a:endParaRPr lang="en-AU" sz="1200" dirty="0">
              <a:latin typeface="+mn-lt"/>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391652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buttons across the top. </a:t>
            </a:r>
          </a:p>
          <a:p>
            <a:r>
              <a:rPr lang="en-AU" b="0" dirty="0"/>
              <a:t>Click each button once to see the corresponding excerpt from NCC Volume One. </a:t>
            </a:r>
          </a:p>
          <a:p>
            <a:r>
              <a:rPr lang="en-AU" b="0" dirty="0"/>
              <a:t>Click a second time to see one or more text boxes summarising some key information about the provisions.</a:t>
            </a:r>
          </a:p>
          <a:p>
            <a:r>
              <a:rPr lang="en-AU" b="0" dirty="0"/>
              <a:t>Click the same button a third time to dissolve the excerpt and summary/</a:t>
            </a:r>
            <a:r>
              <a:rPr lang="en-AU" b="0" dirty="0" err="1"/>
              <a:t>ies</a:t>
            </a:r>
            <a:r>
              <a:rPr lang="en-AU" b="0" dirty="0"/>
              <a:t>.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ALL THE ELEMENTS RELATED TO ONE BUTTON BEFORE BRINGING UP THE NEXT ONE, AS THE ELEMENTS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the elements relating to one button before bringing up the next one, then just click the earlier button again to make the elements related to it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discuss selected</a:t>
            </a:r>
            <a:r>
              <a:rPr lang="en-AU" baseline="0" dirty="0"/>
              <a:t> </a:t>
            </a:r>
            <a:r>
              <a:rPr lang="en-AU" dirty="0"/>
              <a:t>accessibility provisions from Section F of NCC Volume One. This slide presents the one Performance Requirement and the </a:t>
            </a:r>
            <a:r>
              <a:rPr lang="en-AU" dirty="0" smtClean="0"/>
              <a:t>3 </a:t>
            </a:r>
            <a:r>
              <a:rPr lang="en-AU" dirty="0"/>
              <a:t>DTS Provisions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the button for any of the provisions and discuss the excerpt. Ask the trainees to summarise what it requires.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appropriate, bring up the summary box or boxes. For example, you could use the summary to spark discussion, if the trainees are reluctant to respond to questions, or you could use it to summarise the discussion quickly, if the trainees have contributed freely to the discussion. Some notes are provided below which can help to guide this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Try to draw the relevant links between the Performance Requirement, </a:t>
            </a:r>
            <a:r>
              <a:rPr lang="en-AU" dirty="0" smtClean="0"/>
              <a:t>F4P1, </a:t>
            </a:r>
            <a:r>
              <a:rPr lang="en-AU" dirty="0"/>
              <a:t>and the </a:t>
            </a:r>
            <a:r>
              <a:rPr lang="en-AU" dirty="0" smtClean="0"/>
              <a:t>3 </a:t>
            </a:r>
            <a:r>
              <a:rPr lang="en-AU" dirty="0"/>
              <a:t>DTS Provisions included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indent="0">
              <a:lnSpc>
                <a:spcPct val="100000"/>
              </a:lnSpc>
              <a:buFont typeface="Arial" panose="020B0604020202020204" pitchFamily="34" charset="0"/>
              <a:buNone/>
            </a:pPr>
            <a:r>
              <a:rPr lang="en-AU" sz="1200" b="1" dirty="0" smtClean="0">
                <a:latin typeface="+mn-lt"/>
              </a:rPr>
              <a:t>F4D5 </a:t>
            </a:r>
            <a:r>
              <a:rPr lang="en-AU" sz="1200" b="1" dirty="0">
                <a:latin typeface="+mn-lt"/>
              </a:rPr>
              <a:t>Accessible sanitary facilities</a:t>
            </a:r>
          </a:p>
          <a:p>
            <a:pPr marL="171450" indent="-171450">
              <a:lnSpc>
                <a:spcPct val="100000"/>
              </a:lnSpc>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general term ‘accessible sanitary facilities’ refers to: </a:t>
            </a:r>
          </a:p>
          <a:p>
            <a:pPr marL="628650" lvl="1" indent="-171450">
              <a:lnSpc>
                <a:spcPct val="100000"/>
              </a:lnSpc>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Accessible unisex sanitary compartments (referred to generally as ‘accessible unisex toilets’, not ‘disabled toilets</a:t>
            </a:r>
            <a:r>
              <a:rPr lang="en-AU" sz="1200" kern="1200" dirty="0" smtClean="0">
                <a:solidFill>
                  <a:schemeClr val="tx1"/>
                </a:solidFill>
                <a:effectLst/>
                <a:latin typeface="+mn-lt"/>
                <a:ea typeface="+mn-ea"/>
                <a:cs typeface="Arial" panose="020B0604020202020204" pitchFamily="34" charset="0"/>
              </a:rPr>
              <a:t>’)</a:t>
            </a:r>
            <a:endParaRPr lang="en-AU" sz="1200" kern="1200" dirty="0">
              <a:solidFill>
                <a:schemeClr val="tx1"/>
              </a:solidFill>
              <a:effectLst/>
              <a:latin typeface="+mn-lt"/>
              <a:ea typeface="+mn-ea"/>
              <a:cs typeface="Arial" panose="020B0604020202020204" pitchFamily="34" charset="0"/>
            </a:endParaRPr>
          </a:p>
          <a:p>
            <a:pPr marL="628650" lvl="1" indent="-171450">
              <a:lnSpc>
                <a:spcPct val="100000"/>
              </a:lnSpc>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Accessible unisex </a:t>
            </a:r>
            <a:r>
              <a:rPr lang="en-AU" sz="1200" kern="1200" dirty="0" smtClean="0">
                <a:solidFill>
                  <a:schemeClr val="tx1"/>
                </a:solidFill>
                <a:effectLst/>
                <a:latin typeface="+mn-lt"/>
                <a:ea typeface="+mn-ea"/>
                <a:cs typeface="Arial" panose="020B0604020202020204" pitchFamily="34" charset="0"/>
              </a:rPr>
              <a:t>showers</a:t>
            </a:r>
            <a:endParaRPr lang="en-AU" sz="1200" kern="1200" dirty="0">
              <a:solidFill>
                <a:schemeClr val="tx1"/>
              </a:solidFill>
              <a:effectLst/>
              <a:latin typeface="+mn-lt"/>
              <a:ea typeface="+mn-ea"/>
              <a:cs typeface="Arial" panose="020B0604020202020204" pitchFamily="34" charset="0"/>
            </a:endParaRPr>
          </a:p>
          <a:p>
            <a:pPr marL="628650" lvl="1" indent="-171450">
              <a:lnSpc>
                <a:spcPct val="100000"/>
              </a:lnSpc>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Toilets suitable for people with ambulant disabilities</a:t>
            </a:r>
            <a:r>
              <a:rPr lang="en-AU" sz="1200" kern="1200" dirty="0" smtClean="0">
                <a:solidFill>
                  <a:schemeClr val="tx1"/>
                </a:solidFill>
                <a:effectLst/>
                <a:latin typeface="+mn-lt"/>
                <a:ea typeface="+mn-ea"/>
                <a:cs typeface="Arial" panose="020B0604020202020204" pitchFamily="34" charset="0"/>
              </a:rPr>
              <a:t>.</a:t>
            </a:r>
            <a:endParaRPr lang="en-AU" sz="1200" kern="1200" dirty="0">
              <a:solidFill>
                <a:schemeClr val="tx1"/>
              </a:solidFill>
              <a:effectLst/>
              <a:latin typeface="+mn-lt"/>
              <a:ea typeface="+mn-ea"/>
              <a:cs typeface="Arial" panose="020B0604020202020204" pitchFamily="34" charset="0"/>
            </a:endParaRPr>
          </a:p>
          <a:p>
            <a:pPr marL="171450" indent="-171450">
              <a:lnSpc>
                <a:spcPct val="100000"/>
              </a:lnSpc>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Part F4D5 sets </a:t>
            </a:r>
            <a:r>
              <a:rPr lang="en-AU" sz="1200" kern="1200" dirty="0">
                <a:solidFill>
                  <a:schemeClr val="tx1"/>
                </a:solidFill>
                <a:effectLst/>
                <a:latin typeface="+mn-lt"/>
                <a:ea typeface="+mn-ea"/>
                <a:cs typeface="Arial" panose="020B0604020202020204" pitchFamily="34" charset="0"/>
              </a:rPr>
              <a:t>out:</a:t>
            </a:r>
          </a:p>
          <a:p>
            <a:pPr marL="628650" lvl="1" indent="-171450">
              <a:lnSpc>
                <a:spcPct val="100000"/>
              </a:lnSpc>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Where accessible unisex sanitary compartments and unisex showers are required to be provided.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Arial" panose="020B0604020202020204" pitchFamily="34" charset="0"/>
              </a:rPr>
              <a:t>Requirements for ambulant accessible toilet cubicles</a:t>
            </a:r>
            <a:r>
              <a:rPr lang="en-AU" sz="1200" kern="1200" dirty="0" smtClean="0">
                <a:solidFill>
                  <a:schemeClr val="tx1"/>
                </a:solidFill>
                <a:effectLst/>
                <a:latin typeface="+mn-lt"/>
                <a:ea typeface="+mn-ea"/>
                <a:cs typeface="Arial" panose="020B060402020202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Arial" panose="020B0604020202020204" pitchFamily="34" charset="0"/>
              </a:rPr>
              <a:t>Also refer to F4D6 Accessible</a:t>
            </a:r>
            <a:r>
              <a:rPr lang="en-AU" sz="1200" kern="1200" baseline="0" dirty="0" smtClean="0">
                <a:solidFill>
                  <a:schemeClr val="tx1"/>
                </a:solidFill>
                <a:effectLst/>
                <a:latin typeface="+mn-lt"/>
                <a:ea typeface="+mn-ea"/>
                <a:cs typeface="Arial" panose="020B0604020202020204" pitchFamily="34" charset="0"/>
              </a:rPr>
              <a:t> unisex sanitary compartments and F4D7 Accessible unisex showers.</a:t>
            </a:r>
            <a:endParaRPr lang="en-AU" sz="1200" kern="1200" dirty="0">
              <a:solidFill>
                <a:schemeClr val="tx1"/>
              </a:solidFill>
              <a:effectLst/>
              <a:latin typeface="+mn-lt"/>
              <a:ea typeface="+mn-ea"/>
              <a:cs typeface="Arial" panose="020B0604020202020204" pitchFamily="34" charset="0"/>
            </a:endParaRPr>
          </a:p>
          <a:p>
            <a:pPr marL="171450" indent="-171450">
              <a:lnSpc>
                <a:spcPct val="100000"/>
              </a:lnSpc>
              <a:spcAft>
                <a:spcPts val="800"/>
              </a:spcAft>
              <a:buFont typeface="Arial" panose="020B0604020202020204" pitchFamily="34" charset="0"/>
              <a:buChar char="•"/>
            </a:pPr>
            <a:r>
              <a:rPr lang="en-AU" sz="1200" dirty="0" smtClean="0">
                <a:effectLst/>
                <a:latin typeface="+mn-lt"/>
                <a:ea typeface="Calibri" panose="020F0502020204030204" pitchFamily="34" charset="0"/>
                <a:cs typeface="Arial" panose="020B0604020202020204" pitchFamily="34" charset="0"/>
              </a:rPr>
              <a:t>Generally</a:t>
            </a:r>
            <a:r>
              <a:rPr lang="en-AU" sz="1200" dirty="0">
                <a:effectLst/>
                <a:latin typeface="+mn-lt"/>
                <a:ea typeface="Calibri" panose="020F0502020204030204" pitchFamily="34" charset="0"/>
                <a:cs typeface="Arial" panose="020B0604020202020204" pitchFamily="34" charset="0"/>
              </a:rPr>
              <a:t>, accessible unisex sanitary compartments must be provided:</a:t>
            </a:r>
          </a:p>
          <a:p>
            <a:pPr marL="628650" lvl="1" indent="-171450">
              <a:lnSpc>
                <a:spcPct val="100000"/>
              </a:lnSpc>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In buildings required to be accessible and containing </a:t>
            </a:r>
            <a:r>
              <a:rPr lang="en-AU" sz="1200" dirty="0" smtClean="0">
                <a:effectLst/>
                <a:latin typeface="+mn-lt"/>
                <a:ea typeface="Calibri" panose="020F0502020204030204" pitchFamily="34" charset="0"/>
                <a:cs typeface="Arial" panose="020B0604020202020204" pitchFamily="34" charset="0"/>
              </a:rPr>
              <a:t>toilets</a:t>
            </a:r>
            <a:endParaRPr lang="en-AU" sz="1200" dirty="0">
              <a:effectLst/>
              <a:latin typeface="+mn-lt"/>
              <a:ea typeface="Calibri" panose="020F0502020204030204" pitchFamily="34" charset="0"/>
              <a:cs typeface="Arial" panose="020B0604020202020204" pitchFamily="34" charset="0"/>
            </a:endParaRPr>
          </a:p>
          <a:p>
            <a:pPr marL="628650" lvl="1"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On every accessible storey where there are toilets</a:t>
            </a:r>
            <a:r>
              <a:rPr lang="en-AU" sz="1200" dirty="0" smtClean="0">
                <a:effectLst/>
                <a:latin typeface="+mn-lt"/>
                <a:ea typeface="Calibri" panose="020F0502020204030204" pitchFamily="34" charset="0"/>
                <a:cs typeface="Arial" panose="020B0604020202020204" pitchFamily="34" charset="0"/>
              </a:rPr>
              <a:t>.</a:t>
            </a:r>
            <a:endParaRPr lang="en-AU" sz="1200" dirty="0">
              <a:effectLst/>
              <a:latin typeface="+mn-l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dirty="0">
                <a:effectLst/>
                <a:latin typeface="+mn-lt"/>
                <a:ea typeface="Calibri" panose="020F0502020204030204" pitchFamily="34" charset="0"/>
                <a:cs typeface="Arial" panose="020B0604020202020204" pitchFamily="34" charset="0"/>
              </a:rPr>
              <a:t>Some individuals may require assistance using a toilet. Accessible toilets are therefore required to be unisex to allow for assistance by someone of any gender without entering an area reserved for a specific gender. </a:t>
            </a:r>
          </a:p>
          <a:p>
            <a:pPr marL="17145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Circulation spaces and features of an accessible unisex toilet must comply with AS 1428.1: </a:t>
            </a:r>
            <a:r>
              <a:rPr lang="en-AU" sz="1200" i="1" dirty="0">
                <a:effectLst/>
                <a:latin typeface="+mn-lt"/>
                <a:ea typeface="Calibri" panose="020F0502020204030204" pitchFamily="34" charset="0"/>
                <a:cs typeface="Arial" panose="020B0604020202020204" pitchFamily="34" charset="0"/>
              </a:rPr>
              <a:t>Design for access and mobility - General requirements for access - New building work.</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While the NCC only requires a closet pan, washbasin, shelf or bench top and a sanitary towel disposal bin within a toilet, if other fixtures and fittings are included, such as a soap dispenser or mirror, they must also comply with the requirements of AS 1428.1</a:t>
            </a:r>
            <a:r>
              <a:rPr lang="en-AU" sz="1200" dirty="0" smtClean="0">
                <a:effectLst/>
                <a:latin typeface="+mn-lt"/>
                <a:ea typeface="Calibri" panose="020F0502020204030204" pitchFamily="34" charset="0"/>
                <a:cs typeface="Arial" panose="020B0604020202020204" pitchFamily="34" charset="0"/>
              </a:rPr>
              <a:t>.</a:t>
            </a:r>
            <a:endParaRPr lang="en-AU" sz="1200" kern="1200" dirty="0">
              <a:solidFill>
                <a:schemeClr val="tx1"/>
              </a:solidFill>
              <a:effectLst/>
              <a:latin typeface="+mn-lt"/>
              <a:ea typeface="+mn-ea"/>
              <a:cs typeface="Arial" panose="020B0604020202020204" pitchFamily="34" charset="0"/>
            </a:endParaRPr>
          </a:p>
          <a:p>
            <a:pPr marL="285750" indent="-2857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We also need to consider ‘ambulant accessible toilets’. </a:t>
            </a:r>
          </a:p>
          <a:p>
            <a:pPr marL="285750" indent="-2857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 person with an ambulant disability is someone who is able to move about without the need for a wheeled mobility device, but who would benefit from a raised pan and handrails to assist in raising and lowering. </a:t>
            </a:r>
          </a:p>
          <a:p>
            <a:pPr marL="285750" indent="-2857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The design specifications for ‘ambulant accessible toilets’ are in AS 1428.1 and include features such as door openings of minimum 700 mm, grab rails on both sides of the cubicle and a pan seat height of between 460 mm and 480 mm. </a:t>
            </a:r>
          </a:p>
          <a:p>
            <a:pPr marL="285750" indent="-2857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The requirements for ‘ambulant accessible toilets’ are only triggered if there are male/female toilets </a:t>
            </a:r>
            <a:r>
              <a:rPr lang="en-AU" sz="1200" u="sng" dirty="0">
                <a:effectLst/>
                <a:latin typeface="+mn-lt"/>
                <a:ea typeface="Calibri" panose="020F0502020204030204" pitchFamily="34" charset="0"/>
                <a:cs typeface="Arial" panose="020B0604020202020204" pitchFamily="34" charset="0"/>
              </a:rPr>
              <a:t>in </a:t>
            </a:r>
            <a:r>
              <a:rPr lang="en-AU" sz="1200" u="sng" dirty="0" smtClean="0">
                <a:effectLst/>
                <a:latin typeface="+mn-lt"/>
                <a:ea typeface="Calibri" panose="020F0502020204030204" pitchFamily="34" charset="0"/>
                <a:cs typeface="Arial" panose="020B0604020202020204" pitchFamily="34" charset="0"/>
              </a:rPr>
              <a:t>addition</a:t>
            </a:r>
            <a:r>
              <a:rPr lang="en-AU" sz="1200" u="none" dirty="0" smtClean="0">
                <a:effectLst/>
                <a:latin typeface="+mn-lt"/>
                <a:ea typeface="Calibri" panose="020F0502020204030204" pitchFamily="34" charset="0"/>
                <a:cs typeface="Arial" panose="020B0604020202020204" pitchFamily="34" charset="0"/>
              </a:rPr>
              <a:t> </a:t>
            </a:r>
            <a:r>
              <a:rPr lang="en-AU" sz="1200" dirty="0" smtClean="0">
                <a:effectLst/>
                <a:latin typeface="+mn-lt"/>
                <a:ea typeface="Calibri" panose="020F0502020204030204" pitchFamily="34" charset="0"/>
                <a:cs typeface="Arial" panose="020B0604020202020204" pitchFamily="34" charset="0"/>
              </a:rPr>
              <a:t>to </a:t>
            </a:r>
            <a:r>
              <a:rPr lang="en-AU" sz="1200" dirty="0">
                <a:effectLst/>
                <a:latin typeface="+mn-lt"/>
                <a:ea typeface="Calibri" panose="020F0502020204030204" pitchFamily="34" charset="0"/>
                <a:cs typeface="Arial" panose="020B0604020202020204" pitchFamily="34" charset="0"/>
              </a:rPr>
              <a:t>an accessible unisex toilet at a bank of toilets.</a:t>
            </a:r>
          </a:p>
          <a:p>
            <a:pPr marL="285750" indent="-2857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Design specifications for ‘ambulant accessible cubicles’ are also in AS 1428.1.</a:t>
            </a:r>
          </a:p>
          <a:p>
            <a:pPr marL="0" indent="0">
              <a:lnSpc>
                <a:spcPct val="100000"/>
              </a:lnSpc>
              <a:buFont typeface="Arial" panose="020B0604020202020204" pitchFamily="34" charset="0"/>
              <a:buNone/>
            </a:pPr>
            <a:endParaRPr lang="en-AU" sz="1200" dirty="0">
              <a:latin typeface="+mn-lt"/>
            </a:endParaRPr>
          </a:p>
          <a:p>
            <a:pPr marL="0" indent="0">
              <a:lnSpc>
                <a:spcPct val="100000"/>
              </a:lnSpc>
              <a:buFont typeface="Arial" panose="020B0604020202020204" pitchFamily="34" charset="0"/>
              <a:buNone/>
            </a:pPr>
            <a:r>
              <a:rPr lang="en-AU" sz="1200" b="1" dirty="0" smtClean="0">
                <a:solidFill>
                  <a:schemeClr val="tx1"/>
                </a:solidFill>
                <a:latin typeface="+mn-lt"/>
              </a:rPr>
              <a:t>F4D12</a:t>
            </a:r>
            <a:r>
              <a:rPr lang="en-AU" sz="1200" b="1" baseline="0" dirty="0" smtClean="0">
                <a:solidFill>
                  <a:schemeClr val="tx1"/>
                </a:solidFill>
                <a:latin typeface="+mn-lt"/>
              </a:rPr>
              <a:t> </a:t>
            </a:r>
            <a:r>
              <a:rPr lang="en-AU" sz="1200" b="1" dirty="0" smtClean="0">
                <a:solidFill>
                  <a:schemeClr val="tx1"/>
                </a:solidFill>
                <a:latin typeface="+mn-lt"/>
              </a:rPr>
              <a:t>Adult </a:t>
            </a:r>
            <a:r>
              <a:rPr lang="en-AU" sz="1200" b="1" dirty="0">
                <a:solidFill>
                  <a:schemeClr val="tx1"/>
                </a:solidFill>
                <a:latin typeface="+mn-lt"/>
              </a:rPr>
              <a:t>change facilities</a:t>
            </a:r>
          </a:p>
          <a:p>
            <a:pPr marL="285750" indent="-285750">
              <a:lnSpc>
                <a:spcPct val="100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NCC requires accessible adult change facilities to be provided in some Class 6 shopping centres and some Class 9b buildings, depending on their purpose, floor space area and design occupancy levels. </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This requirement is primarily targeted at large public buildings including shopping centres, sports stadiums, aquatic centres, museums, art galleries and airports.</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Part </a:t>
            </a:r>
            <a:r>
              <a:rPr lang="en-US" sz="1200" dirty="0" smtClean="0">
                <a:effectLst/>
                <a:latin typeface="+mn-lt"/>
                <a:ea typeface="Calibri" panose="020F0502020204030204" pitchFamily="34" charset="0"/>
                <a:cs typeface="Arial" panose="020B0604020202020204" pitchFamily="34" charset="0"/>
              </a:rPr>
              <a:t>F4D12 </a:t>
            </a:r>
            <a:r>
              <a:rPr lang="en-US" sz="1200" dirty="0">
                <a:effectLst/>
                <a:latin typeface="+mn-lt"/>
                <a:ea typeface="Calibri" panose="020F0502020204030204" pitchFamily="34" charset="0"/>
                <a:cs typeface="Arial" panose="020B0604020202020204" pitchFamily="34" charset="0"/>
              </a:rPr>
              <a:t>in conjunction with Specification </a:t>
            </a:r>
            <a:r>
              <a:rPr lang="en-US" sz="1200" dirty="0" smtClean="0">
                <a:effectLst/>
                <a:latin typeface="+mn-lt"/>
                <a:ea typeface="Calibri" panose="020F0502020204030204" pitchFamily="34" charset="0"/>
                <a:cs typeface="Arial" panose="020B0604020202020204" pitchFamily="34" charset="0"/>
              </a:rPr>
              <a:t>27, </a:t>
            </a:r>
            <a:r>
              <a:rPr lang="en-US" sz="1200" dirty="0">
                <a:effectLst/>
                <a:latin typeface="+mn-lt"/>
                <a:ea typeface="Calibri" panose="020F0502020204030204" pitchFamily="34" charset="0"/>
                <a:cs typeface="Arial" panose="020B0604020202020204" pitchFamily="34" charset="0"/>
              </a:rPr>
              <a:t>sets out the particular requirements and specifications for accessible adult change facilities.</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buFont typeface="Arial" panose="020B0604020202020204" pitchFamily="34" charset="0"/>
              <a:buNone/>
            </a:pPr>
            <a:endParaRPr lang="en-AU" sz="1200" dirty="0">
              <a:latin typeface="+mn-lt"/>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263200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question buttons on the left. </a:t>
            </a:r>
          </a:p>
          <a:p>
            <a:r>
              <a:rPr lang="en-AU" b="0" dirty="0"/>
              <a:t>Click each button to see the corresponding question on the right.</a:t>
            </a:r>
          </a:p>
          <a:p>
            <a:r>
              <a:rPr lang="en-AU" b="0" dirty="0"/>
              <a:t>Click the same button a second time to see the answer to the question at the bottom on the right in a blue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QUESTION AND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for</a:t>
            </a:r>
            <a:r>
              <a:rPr lang="en-AU" baseline="0" dirty="0"/>
              <a:t> trainees to actively engage in locating, reading and </a:t>
            </a:r>
            <a:r>
              <a:rPr lang="en-AU" dirty="0"/>
              <a:t>interpret</a:t>
            </a:r>
            <a:r>
              <a:rPr lang="en-AU" baseline="0" dirty="0"/>
              <a:t> </a:t>
            </a:r>
            <a:r>
              <a:rPr lang="en-AU" dirty="0"/>
              <a:t>the DTS Provisions in Section F of Volume One. Each question requires the trainees to locate and interpret some provisions within this Section of Volume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ask trainees to complete some or all of the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Section F of </a:t>
            </a:r>
            <a:r>
              <a:rPr lang="en-AU" dirty="0" smtClean="0"/>
              <a:t>Volume </a:t>
            </a:r>
            <a:r>
              <a:rPr lang="en-AU" dirty="0"/>
              <a:t>One. Discuss their answers, emphasising correct interpretation of the provisions, including checking definitions and referring to other sections, other </a:t>
            </a:r>
            <a:r>
              <a:rPr lang="en-AU" dirty="0" smtClean="0"/>
              <a:t>volumes </a:t>
            </a:r>
            <a:r>
              <a:rPr lang="en-AU" dirty="0"/>
              <a:t>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could discuss the other provisions within Section F and what their intention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AU" b="1" dirty="0"/>
              <a:t>Question 1:</a:t>
            </a:r>
            <a:r>
              <a:rPr lang="en-AU" b="0" dirty="0"/>
              <a:t> </a:t>
            </a:r>
            <a:r>
              <a:rPr lang="en-AU" sz="1200" b="1" dirty="0"/>
              <a:t>According to Part </a:t>
            </a:r>
            <a:r>
              <a:rPr lang="en-AU" sz="1200" b="1" dirty="0" smtClean="0"/>
              <a:t>F4, </a:t>
            </a:r>
            <a:r>
              <a:rPr lang="en-AU" sz="1200" b="1" dirty="0"/>
              <a:t>what facilities/elements must an accessible unisex sanitary compartment contain?</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1:</a:t>
            </a:r>
          </a:p>
          <a:p>
            <a:pPr marL="171450" indent="-171450">
              <a:lnSpc>
                <a:spcPct val="100000"/>
              </a:lnSpc>
              <a:spcBef>
                <a:spcPts val="0"/>
              </a:spcBef>
              <a:spcAft>
                <a:spcPts val="0"/>
              </a:spcAft>
              <a:buFont typeface="Arial" panose="020B0604020202020204" pitchFamily="34" charset="0"/>
              <a:buChar char="•"/>
              <a:defRPr/>
            </a:pPr>
            <a:r>
              <a:rPr lang="en-AU" sz="1200" b="0" dirty="0" smtClean="0">
                <a:latin typeface="+mn-lt"/>
              </a:rPr>
              <a:t>F4D5 </a:t>
            </a:r>
            <a:r>
              <a:rPr lang="en-AU" sz="1200" b="0" dirty="0">
                <a:latin typeface="+mn-lt"/>
              </a:rPr>
              <a:t>Accessible sanitary facilities</a:t>
            </a:r>
          </a:p>
          <a:p>
            <a:pPr marL="171450" indent="-171450">
              <a:lnSpc>
                <a:spcPct val="100000"/>
              </a:lnSpc>
              <a:spcBef>
                <a:spcPts val="0"/>
              </a:spcBef>
              <a:spcAft>
                <a:spcPts val="0"/>
              </a:spcAft>
              <a:buFont typeface="Arial" panose="020B0604020202020204" pitchFamily="34" charset="0"/>
              <a:buChar char="•"/>
              <a:defRPr/>
            </a:pPr>
            <a:r>
              <a:rPr lang="en-AU" sz="1200" b="0" dirty="0">
                <a:latin typeface="+mn-lt"/>
              </a:rPr>
              <a:t>An accessible unisex sanitary compartment must contain a:</a:t>
            </a:r>
          </a:p>
          <a:p>
            <a:pPr marL="628650" lvl="1" indent="-171450">
              <a:lnSpc>
                <a:spcPct val="100000"/>
              </a:lnSpc>
              <a:spcBef>
                <a:spcPts val="0"/>
              </a:spcBef>
              <a:spcAft>
                <a:spcPts val="0"/>
              </a:spcAft>
              <a:buFont typeface="Arial" panose="020B0604020202020204" pitchFamily="34" charset="0"/>
              <a:buChar char="•"/>
              <a:defRPr/>
            </a:pPr>
            <a:r>
              <a:rPr lang="en-AU" sz="1200" b="0" dirty="0">
                <a:latin typeface="+mn-lt"/>
              </a:rPr>
              <a:t>Closet pan</a:t>
            </a:r>
          </a:p>
          <a:p>
            <a:pPr marL="628650" lvl="1" indent="-171450">
              <a:lnSpc>
                <a:spcPct val="100000"/>
              </a:lnSpc>
              <a:spcBef>
                <a:spcPts val="0"/>
              </a:spcBef>
              <a:spcAft>
                <a:spcPts val="0"/>
              </a:spcAft>
              <a:buFont typeface="Arial" panose="020B0604020202020204" pitchFamily="34" charset="0"/>
              <a:buChar char="•"/>
              <a:defRPr/>
            </a:pPr>
            <a:r>
              <a:rPr lang="en-AU" sz="1200" b="0" dirty="0">
                <a:latin typeface="+mn-lt"/>
              </a:rPr>
              <a:t>Washbasin</a:t>
            </a:r>
          </a:p>
          <a:p>
            <a:pPr marL="628650" lvl="1" indent="-171450">
              <a:lnSpc>
                <a:spcPct val="100000"/>
              </a:lnSpc>
              <a:spcBef>
                <a:spcPts val="0"/>
              </a:spcBef>
              <a:spcAft>
                <a:spcPts val="0"/>
              </a:spcAft>
              <a:buFont typeface="Arial" panose="020B0604020202020204" pitchFamily="34" charset="0"/>
              <a:buChar char="•"/>
              <a:defRPr/>
            </a:pPr>
            <a:r>
              <a:rPr lang="en-AU" sz="1200" b="0" dirty="0">
                <a:latin typeface="+mn-lt"/>
              </a:rPr>
              <a:t>Shelf or </a:t>
            </a:r>
            <a:r>
              <a:rPr lang="en-AU" sz="1200" b="0" dirty="0" smtClean="0">
                <a:latin typeface="+mn-lt"/>
              </a:rPr>
              <a:t>bench top</a:t>
            </a:r>
            <a:endParaRPr lang="en-AU" sz="1200" b="0" dirty="0">
              <a:latin typeface="+mn-lt"/>
            </a:endParaRPr>
          </a:p>
          <a:p>
            <a:pPr marL="628650" lvl="1" indent="-171450">
              <a:lnSpc>
                <a:spcPct val="100000"/>
              </a:lnSpc>
              <a:spcBef>
                <a:spcPts val="0"/>
              </a:spcBef>
              <a:spcAft>
                <a:spcPts val="0"/>
              </a:spcAft>
              <a:buFont typeface="Arial" panose="020B0604020202020204" pitchFamily="34" charset="0"/>
              <a:buChar char="•"/>
              <a:defRPr/>
            </a:pPr>
            <a:r>
              <a:rPr lang="en-AU" sz="1200" b="0" dirty="0">
                <a:latin typeface="+mn-lt"/>
              </a:rPr>
              <a:t>Means for </a:t>
            </a:r>
            <a:r>
              <a:rPr lang="en-AU" sz="1200" b="0" dirty="0" smtClean="0">
                <a:latin typeface="+mn-lt"/>
              </a:rPr>
              <a:t>disposal </a:t>
            </a:r>
            <a:r>
              <a:rPr lang="en-AU" sz="1200" b="0" dirty="0">
                <a:latin typeface="+mn-lt"/>
              </a:rPr>
              <a:t>of sanitary </a:t>
            </a:r>
            <a:r>
              <a:rPr lang="en-AU" sz="1200" b="0" dirty="0" smtClean="0">
                <a:latin typeface="+mn-lt"/>
              </a:rPr>
              <a:t>products</a:t>
            </a:r>
          </a:p>
          <a:p>
            <a:pPr marL="628650" lvl="1" indent="-171450">
              <a:lnSpc>
                <a:spcPct val="100000"/>
              </a:lnSpc>
              <a:spcBef>
                <a:spcPts val="0"/>
              </a:spcBef>
              <a:spcAft>
                <a:spcPts val="0"/>
              </a:spcAft>
              <a:buFont typeface="Arial" panose="020B0604020202020204" pitchFamily="34" charset="0"/>
              <a:buChar char="•"/>
              <a:defRPr/>
            </a:pPr>
            <a:r>
              <a:rPr lang="en-AU" sz="1200" b="0" dirty="0" smtClean="0">
                <a:latin typeface="+mn-lt"/>
              </a:rPr>
              <a:t>Other</a:t>
            </a:r>
            <a:r>
              <a:rPr lang="en-AU" sz="1200" b="0" baseline="0" dirty="0" smtClean="0">
                <a:latin typeface="+mn-lt"/>
              </a:rPr>
              <a:t> fixtures and fittings to comply with AS 1428.1.</a:t>
            </a:r>
            <a:endParaRPr lang="en-AU" sz="1200" b="0" dirty="0">
              <a:latin typeface="+mn-lt"/>
            </a:endParaRPr>
          </a:p>
          <a:p>
            <a:endParaRPr lang="en-AU" b="1" dirty="0"/>
          </a:p>
          <a:p>
            <a:pPr marL="0" marR="0" lvl="0" indent="0" algn="l" defTabSz="914400" rtl="0" eaLnBrk="1" fontAlgn="auto" latinLnBrk="0" hangingPunct="1">
              <a:lnSpc>
                <a:spcPct val="100000"/>
              </a:lnSpc>
              <a:spcBef>
                <a:spcPts val="200"/>
              </a:spcBef>
              <a:spcAft>
                <a:spcPts val="200"/>
              </a:spcAft>
              <a:buClrTx/>
              <a:buSzTx/>
              <a:buFontTx/>
              <a:buNone/>
              <a:tabLst>
                <a:tab pos="360363" algn="l"/>
              </a:tabLst>
              <a:defRPr/>
            </a:pPr>
            <a:r>
              <a:rPr lang="en-AU" b="1" dirty="0"/>
              <a:t>Question 2: </a:t>
            </a:r>
            <a:r>
              <a:rPr lang="en-AU" sz="1200" b="1" dirty="0"/>
              <a:t>According to Part </a:t>
            </a:r>
            <a:r>
              <a:rPr lang="en-AU" sz="1200" b="1" dirty="0" smtClean="0"/>
              <a:t>F4, </a:t>
            </a:r>
            <a:r>
              <a:rPr lang="en-AU" sz="1200" b="1" dirty="0"/>
              <a:t>where and how many accessible unisex sanitary compartments must be located in a Class 5, </a:t>
            </a:r>
            <a:r>
              <a:rPr lang="en-AU" sz="1200" b="1" dirty="0" smtClean="0"/>
              <a:t>6 </a:t>
            </a:r>
            <a:r>
              <a:rPr lang="en-AU" sz="1200" b="1" dirty="0"/>
              <a:t>or 7 building?</a:t>
            </a: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b="1"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t>Answer 2:</a:t>
            </a:r>
          </a:p>
          <a:p>
            <a:pPr marL="171450" lvl="0" indent="-171450">
              <a:buFont typeface="Arial" panose="020B0604020202020204" pitchFamily="34" charset="0"/>
              <a:buChar char="•"/>
              <a:defRPr/>
            </a:pPr>
            <a:r>
              <a:rPr lang="en-AU" sz="1200" dirty="0">
                <a:latin typeface="+mn-lt"/>
              </a:rPr>
              <a:t>Part </a:t>
            </a:r>
            <a:r>
              <a:rPr lang="en-AU" sz="1200" dirty="0" smtClean="0">
                <a:latin typeface="+mn-lt"/>
              </a:rPr>
              <a:t>F4D6 </a:t>
            </a:r>
            <a:r>
              <a:rPr lang="en-AU" sz="1200" dirty="0">
                <a:latin typeface="+mn-lt"/>
              </a:rPr>
              <a:t>Accessible </a:t>
            </a:r>
            <a:r>
              <a:rPr lang="en-AU" sz="1200" dirty="0" smtClean="0">
                <a:latin typeface="+mn-lt"/>
              </a:rPr>
              <a:t>unisex sanitary compartments</a:t>
            </a:r>
            <a:endParaRPr lang="en-AU" sz="1200" dirty="0">
              <a:latin typeface="+mn-lt"/>
            </a:endParaRPr>
          </a:p>
          <a:p>
            <a:pPr marL="171450" lvl="0" indent="-171450">
              <a:buFont typeface="Arial" panose="020B0604020202020204" pitchFamily="34" charset="0"/>
              <a:buChar char="•"/>
              <a:defRPr/>
            </a:pPr>
            <a:r>
              <a:rPr lang="en-AU" sz="1200" dirty="0" smtClean="0">
                <a:latin typeface="+mn-lt"/>
              </a:rPr>
              <a:t>If required </a:t>
            </a:r>
            <a:r>
              <a:rPr lang="en-AU" sz="1200" dirty="0">
                <a:latin typeface="+mn-lt"/>
              </a:rPr>
              <a:t>according to </a:t>
            </a:r>
            <a:r>
              <a:rPr lang="en-AU" sz="1200" dirty="0" smtClean="0">
                <a:latin typeface="+mn-lt"/>
              </a:rPr>
              <a:t>F4D5, </a:t>
            </a:r>
            <a:r>
              <a:rPr lang="en-AU" sz="1200" dirty="0">
                <a:latin typeface="+mn-lt"/>
              </a:rPr>
              <a:t>then:</a:t>
            </a:r>
          </a:p>
          <a:p>
            <a:pPr marL="628650" lvl="1" indent="-171450">
              <a:buFont typeface="Arial" panose="020B0604020202020204" pitchFamily="34" charset="0"/>
              <a:buChar char="•"/>
              <a:defRPr/>
            </a:pPr>
            <a:r>
              <a:rPr lang="en-AU" sz="1200" dirty="0">
                <a:latin typeface="+mn-lt"/>
              </a:rPr>
              <a:t>One unisex sanitary compartment must be located on every storey that contains sanitary compartments</a:t>
            </a:r>
          </a:p>
          <a:p>
            <a:pPr marL="628650" lvl="1" indent="-171450">
              <a:buFont typeface="Arial" panose="020B0604020202020204" pitchFamily="34" charset="0"/>
              <a:buChar char="•"/>
              <a:defRPr/>
            </a:pPr>
            <a:r>
              <a:rPr lang="en-AU" sz="1200" dirty="0">
                <a:latin typeface="+mn-lt"/>
              </a:rPr>
              <a:t>If there is more than one bank of male and female sanitary compartments on any storey, then one unisex sanitary compartment must be located at not less than 50% of those </a:t>
            </a:r>
            <a:r>
              <a:rPr lang="en-AU" sz="1200" dirty="0" smtClean="0">
                <a:latin typeface="+mn-lt"/>
              </a:rPr>
              <a:t>banks.</a:t>
            </a:r>
            <a:endParaRPr lang="en-AU" sz="1200" dirty="0">
              <a:latin typeface="+mn-lt"/>
            </a:endParaRP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200" b="0" dirty="0"/>
              <a:t>For example, if there are </a:t>
            </a:r>
            <a:r>
              <a:rPr lang="en-AU" sz="1200" b="0" dirty="0" smtClean="0"/>
              <a:t>4 </a:t>
            </a:r>
            <a:r>
              <a:rPr lang="en-AU" sz="1200" b="0" dirty="0"/>
              <a:t>sets of sanitary compartments on a floor, then at least </a:t>
            </a:r>
            <a:r>
              <a:rPr lang="en-AU" sz="1200" b="0" dirty="0" smtClean="0"/>
              <a:t>2 </a:t>
            </a:r>
            <a:r>
              <a:rPr lang="en-AU" sz="1200" b="0" dirty="0"/>
              <a:t>of those sets must have an accessible unisex sanitary compartment.</a:t>
            </a: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a:t>According to Part </a:t>
            </a:r>
            <a:r>
              <a:rPr lang="en-AU" sz="1200" b="1" dirty="0" smtClean="0"/>
              <a:t>F4, </a:t>
            </a:r>
            <a:r>
              <a:rPr lang="en-AU" sz="1200" b="1" dirty="0"/>
              <a:t>where and how many accessible unisex showers must be located in a Class 5, </a:t>
            </a:r>
            <a:r>
              <a:rPr lang="en-AU" sz="1200" b="1" dirty="0" smtClean="0"/>
              <a:t>6 </a:t>
            </a:r>
            <a:r>
              <a:rPr lang="en-AU" sz="1200" b="1" dirty="0"/>
              <a:t>or 7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3:</a:t>
            </a:r>
          </a:p>
          <a:p>
            <a:pPr marL="171450" lvl="0" indent="-171450">
              <a:buFont typeface="Arial" panose="020B0604020202020204" pitchFamily="34" charset="0"/>
              <a:buChar char="•"/>
              <a:defRPr/>
            </a:pPr>
            <a:r>
              <a:rPr lang="en-AU" sz="1200" dirty="0" smtClean="0">
                <a:latin typeface="+mn-lt"/>
              </a:rPr>
              <a:t>Part F4D7 Accessible </a:t>
            </a:r>
            <a:r>
              <a:rPr lang="en-AU" sz="1200" dirty="0">
                <a:latin typeface="+mn-lt"/>
              </a:rPr>
              <a:t>unisex showers</a:t>
            </a:r>
          </a:p>
          <a:p>
            <a:pPr marL="171450" lvl="0" indent="-171450">
              <a:buFont typeface="Arial" panose="020B0604020202020204" pitchFamily="34" charset="0"/>
              <a:buChar char="•"/>
              <a:defRPr/>
            </a:pPr>
            <a:r>
              <a:rPr lang="en-AU" sz="1200" dirty="0">
                <a:latin typeface="+mn-lt"/>
              </a:rPr>
              <a:t>If one or more showers are required according to </a:t>
            </a:r>
            <a:r>
              <a:rPr lang="en-AU" sz="1200" dirty="0" smtClean="0">
                <a:latin typeface="+mn-lt"/>
              </a:rPr>
              <a:t>F4D5, </a:t>
            </a:r>
            <a:r>
              <a:rPr lang="en-AU" sz="1200" dirty="0">
                <a:latin typeface="+mn-lt"/>
              </a:rPr>
              <a:t>then there must be at least one accessible shower for every </a:t>
            </a:r>
            <a:r>
              <a:rPr lang="en-AU" sz="1200" dirty="0" smtClean="0">
                <a:latin typeface="+mn-lt"/>
              </a:rPr>
              <a:t>10 </a:t>
            </a:r>
            <a:r>
              <a:rPr lang="en-AU" sz="1200" dirty="0">
                <a:latin typeface="+mn-lt"/>
              </a:rPr>
              <a:t>showers, or part thereof</a:t>
            </a:r>
          </a:p>
          <a:p>
            <a:pPr marL="171450" indent="-171450">
              <a:buFont typeface="Arial" panose="020B0604020202020204" pitchFamily="34" charset="0"/>
              <a:buChar char="•"/>
            </a:pPr>
            <a:r>
              <a:rPr lang="en-AU" b="0" dirty="0"/>
              <a:t>So, for example, if there:</a:t>
            </a:r>
          </a:p>
          <a:p>
            <a:pPr marL="628650" lvl="1" indent="-171450">
              <a:buFont typeface="Arial" panose="020B0604020202020204" pitchFamily="34" charset="0"/>
              <a:buChar char="•"/>
            </a:pPr>
            <a:r>
              <a:rPr lang="en-AU" b="0" dirty="0" smtClean="0"/>
              <a:t>Is </a:t>
            </a:r>
            <a:r>
              <a:rPr lang="en-AU" b="0" dirty="0"/>
              <a:t>one shower required, then it must be an accessible shower, or there must be an additional accessible shower.</a:t>
            </a:r>
          </a:p>
          <a:p>
            <a:pPr marL="628650" lvl="1" indent="-171450">
              <a:buFont typeface="Arial" panose="020B0604020202020204" pitchFamily="34" charset="0"/>
              <a:buChar char="•"/>
            </a:pPr>
            <a:r>
              <a:rPr lang="en-AU" b="0" dirty="0"/>
              <a:t>Are </a:t>
            </a:r>
            <a:r>
              <a:rPr lang="en-AU" b="0" dirty="0" smtClean="0"/>
              <a:t>2 </a:t>
            </a:r>
            <a:r>
              <a:rPr lang="en-AU" b="0" dirty="0"/>
              <a:t>showers required, then </a:t>
            </a:r>
            <a:r>
              <a:rPr lang="en-AU" b="1" dirty="0"/>
              <a:t>one</a:t>
            </a:r>
            <a:r>
              <a:rPr lang="en-AU" b="0" dirty="0"/>
              <a:t> must be an accessible shower.</a:t>
            </a:r>
          </a:p>
          <a:p>
            <a:pPr marL="628650" lvl="1" indent="-171450">
              <a:buFont typeface="Arial" panose="020B0604020202020204" pitchFamily="34" charset="0"/>
              <a:buChar char="•"/>
            </a:pPr>
            <a:r>
              <a:rPr lang="en-AU" b="0" dirty="0"/>
              <a:t>Are 10 showers required, then </a:t>
            </a:r>
            <a:r>
              <a:rPr lang="en-AU" b="1" dirty="0"/>
              <a:t>one</a:t>
            </a:r>
            <a:r>
              <a:rPr lang="en-AU" b="0" dirty="0"/>
              <a:t> must be an accessible shower.</a:t>
            </a:r>
          </a:p>
          <a:p>
            <a:pPr marL="628650" lvl="1" indent="-171450">
              <a:buFont typeface="Arial" panose="020B0604020202020204" pitchFamily="34" charset="0"/>
              <a:buChar char="•"/>
            </a:pPr>
            <a:r>
              <a:rPr lang="en-AU" b="0" dirty="0"/>
              <a:t>Are 11-20 showers required, then </a:t>
            </a:r>
            <a:r>
              <a:rPr lang="en-AU" b="1" dirty="0" smtClean="0"/>
              <a:t>2</a:t>
            </a:r>
            <a:r>
              <a:rPr lang="en-AU" b="0" dirty="0" smtClean="0"/>
              <a:t> </a:t>
            </a:r>
            <a:r>
              <a:rPr lang="en-AU" b="0" dirty="0"/>
              <a:t>must be accessible showers.</a:t>
            </a:r>
          </a:p>
          <a:p>
            <a:pPr marL="628650" lvl="1" indent="-171450">
              <a:buFont typeface="Arial" panose="020B0604020202020204" pitchFamily="34" charset="0"/>
              <a:buChar char="•"/>
            </a:pPr>
            <a:r>
              <a:rPr lang="en-AU" b="0" dirty="0"/>
              <a:t>Are 21-30 showers required, then </a:t>
            </a:r>
            <a:r>
              <a:rPr lang="en-AU" b="1" dirty="0" smtClean="0"/>
              <a:t>3</a:t>
            </a:r>
            <a:r>
              <a:rPr lang="en-AU" b="0" dirty="0" smtClean="0"/>
              <a:t> </a:t>
            </a:r>
            <a:r>
              <a:rPr lang="en-AU" b="0" dirty="0"/>
              <a:t>must be accessible showers.</a:t>
            </a:r>
          </a:p>
          <a:p>
            <a:endParaRPr lang="en-AU" b="1" dirty="0"/>
          </a:p>
          <a:p>
            <a:pPr marL="0" marR="0" lvl="0" indent="0" algn="l" defTabSz="914400" rtl="0" eaLnBrk="1" fontAlgn="auto" latinLnBrk="0" hangingPunct="1">
              <a:lnSpc>
                <a:spcPct val="100000"/>
              </a:lnSpc>
              <a:spcBef>
                <a:spcPts val="200"/>
              </a:spcBef>
              <a:spcAft>
                <a:spcPts val="200"/>
              </a:spcAft>
              <a:buClrTx/>
              <a:buSzTx/>
              <a:buFontTx/>
              <a:buNone/>
              <a:tabLst/>
              <a:defRPr/>
            </a:pPr>
            <a:r>
              <a:rPr lang="en-AU" b="1" dirty="0"/>
              <a:t>Question 4: </a:t>
            </a:r>
            <a:r>
              <a:rPr lang="en-AU" sz="1200" b="1" dirty="0">
                <a:latin typeface="+mn-lt"/>
              </a:rPr>
              <a:t>Where in Part </a:t>
            </a:r>
            <a:r>
              <a:rPr lang="en-AU" sz="1200" b="1" dirty="0" smtClean="0">
                <a:latin typeface="+mn-lt"/>
              </a:rPr>
              <a:t>F4 </a:t>
            </a:r>
            <a:r>
              <a:rPr lang="en-AU" sz="1200" b="1" dirty="0">
                <a:latin typeface="+mn-lt"/>
              </a:rPr>
              <a:t>will you find requirements for hoists, change tables, changing rails and signage in accessible adult change facilities?</a:t>
            </a:r>
          </a:p>
          <a:p>
            <a:pPr marL="0" marR="0" lvl="0" indent="0" algn="l" defTabSz="914400" rtl="0" eaLnBrk="1" fontAlgn="auto" latinLnBrk="0" hangingPunct="1">
              <a:lnSpc>
                <a:spcPct val="100000"/>
              </a:lnSpc>
              <a:spcBef>
                <a:spcPts val="200"/>
              </a:spcBef>
              <a:spcAft>
                <a:spcPts val="200"/>
              </a:spcAft>
              <a:buClrTx/>
              <a:buSzTx/>
              <a:buFontTx/>
              <a:buNone/>
              <a:tabLst/>
              <a:defRPr/>
            </a:pPr>
            <a:endParaRPr lang="en-AU" sz="1200" b="1" dirty="0"/>
          </a:p>
          <a:p>
            <a:pPr marL="0" marR="0" lvl="0" indent="0" algn="l" defTabSz="914400" rtl="0" eaLnBrk="1" fontAlgn="auto" latinLnBrk="0" hangingPunct="1">
              <a:lnSpc>
                <a:spcPct val="100000"/>
              </a:lnSpc>
              <a:spcBef>
                <a:spcPts val="200"/>
              </a:spcBef>
              <a:spcAft>
                <a:spcPts val="200"/>
              </a:spcAft>
              <a:buClrTx/>
              <a:buSzTx/>
              <a:buFontTx/>
              <a:buNone/>
              <a:tabLst/>
              <a:defRPr/>
            </a:pPr>
            <a:r>
              <a:rPr lang="en-AU" sz="1200" b="1" dirty="0"/>
              <a:t>Answer 4:</a:t>
            </a:r>
          </a:p>
          <a:p>
            <a:pPr marL="171450" lvl="0" indent="-171450">
              <a:buFont typeface="Arial" panose="020B0604020202020204" pitchFamily="34" charset="0"/>
              <a:buChar char="•"/>
              <a:defRPr/>
            </a:pPr>
            <a:r>
              <a:rPr lang="en-AU" sz="1200" dirty="0">
                <a:latin typeface="+mn-lt"/>
              </a:rPr>
              <a:t>Specification </a:t>
            </a:r>
            <a:r>
              <a:rPr lang="en-AU" sz="1200" dirty="0" smtClean="0">
                <a:latin typeface="+mn-lt"/>
              </a:rPr>
              <a:t>27 </a:t>
            </a:r>
            <a:r>
              <a:rPr lang="en-AU" sz="1200" dirty="0">
                <a:latin typeface="+mn-lt"/>
              </a:rPr>
              <a:t>Accessible adult change </a:t>
            </a:r>
            <a:r>
              <a:rPr lang="en-AU" sz="1200" dirty="0" smtClean="0">
                <a:latin typeface="+mn-lt"/>
              </a:rPr>
              <a:t>facilities (referenced in F4D12)</a:t>
            </a:r>
            <a:endParaRPr lang="en-AU" sz="1200" dirty="0">
              <a:latin typeface="+mn-lt"/>
            </a:endParaRPr>
          </a:p>
          <a:p>
            <a:pPr marL="171450" lvl="0" indent="-171450">
              <a:buFont typeface="Arial" panose="020B0604020202020204" pitchFamily="34" charset="0"/>
              <a:buChar char="•"/>
              <a:defRPr/>
            </a:pPr>
            <a:r>
              <a:rPr lang="en-AU" sz="1200" dirty="0" smtClean="0">
                <a:latin typeface="+mn-lt"/>
              </a:rPr>
              <a:t>S27C3 </a:t>
            </a:r>
            <a:r>
              <a:rPr lang="en-AU" sz="1200" dirty="0">
                <a:latin typeface="+mn-lt"/>
              </a:rPr>
              <a:t>Hoist</a:t>
            </a:r>
          </a:p>
          <a:p>
            <a:pPr marL="171450" lvl="0" indent="-171450">
              <a:buFont typeface="Arial" panose="020B0604020202020204" pitchFamily="34" charset="0"/>
              <a:buChar char="•"/>
              <a:defRPr/>
            </a:pPr>
            <a:r>
              <a:rPr lang="en-AU" sz="1200" dirty="0" smtClean="0">
                <a:latin typeface="+mn-lt"/>
              </a:rPr>
              <a:t>S27C7 Change </a:t>
            </a:r>
            <a:r>
              <a:rPr lang="en-AU" sz="1200" dirty="0">
                <a:latin typeface="+mn-lt"/>
              </a:rPr>
              <a:t>table</a:t>
            </a:r>
          </a:p>
          <a:p>
            <a:pPr marL="171450" lvl="0" indent="-171450">
              <a:buFont typeface="Arial" panose="020B0604020202020204" pitchFamily="34" charset="0"/>
              <a:buChar char="•"/>
              <a:defRPr/>
            </a:pPr>
            <a:r>
              <a:rPr lang="en-AU" sz="1200" dirty="0" smtClean="0">
                <a:latin typeface="+mn-lt"/>
              </a:rPr>
              <a:t>S27C8 Changing </a:t>
            </a:r>
            <a:r>
              <a:rPr lang="en-AU" sz="1200" dirty="0">
                <a:latin typeface="+mn-lt"/>
              </a:rPr>
              <a:t>rails</a:t>
            </a:r>
          </a:p>
          <a:p>
            <a:pPr marL="171450" lvl="0" indent="-171450">
              <a:buFont typeface="Arial" panose="020B0604020202020204" pitchFamily="34" charset="0"/>
              <a:buChar char="•"/>
              <a:defRPr/>
            </a:pPr>
            <a:r>
              <a:rPr lang="en-AU" sz="1200" dirty="0" smtClean="0">
                <a:latin typeface="+mn-lt"/>
              </a:rPr>
              <a:t>S27C10 Signage.</a:t>
            </a:r>
            <a:endParaRPr lang="en-AU" sz="1200" dirty="0">
              <a:latin typeface="+mn-lt"/>
            </a:endParaRPr>
          </a:p>
          <a:p>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2714334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6 questions relating to the accessibility content of different Sections of </a:t>
            </a:r>
            <a:r>
              <a:rPr lang="en-AU" b="0" dirty="0" smtClean="0"/>
              <a:t>Volume </a:t>
            </a:r>
            <a:r>
              <a:rPr lang="en-AU" b="0" dirty="0"/>
              <a:t>One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question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 question/radio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questions/radio buttons,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This slide contains a simple and quick</a:t>
            </a:r>
            <a:r>
              <a:rPr lang="en-AU" baseline="0" dirty="0"/>
              <a:t> </a:t>
            </a:r>
            <a:r>
              <a:rPr lang="en-AU" dirty="0"/>
              <a:t>activity that asks</a:t>
            </a:r>
            <a:r>
              <a:rPr lang="en-AU" baseline="0" dirty="0"/>
              <a:t> trainees </a:t>
            </a:r>
            <a:r>
              <a:rPr lang="en-AU" dirty="0"/>
              <a:t>to look at the different Sections and identify which ones contain the provisions relevant to different aspects of accessibility.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each question and discuss the trainees’ answers. Refer them to </a:t>
            </a:r>
            <a:r>
              <a:rPr lang="en-AU" dirty="0" smtClean="0"/>
              <a:t>Volume </a:t>
            </a:r>
            <a:r>
              <a:rPr lang="en-AU" dirty="0"/>
              <a:t>One to check the contents of the different Sections and Parts.</a:t>
            </a:r>
            <a:endParaRPr lang="en-AU"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question to see the relevant Section and Part name in a popup.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a:p>
        </p:txBody>
      </p:sp>
    </p:spTree>
    <p:extLst>
      <p:ext uri="{BB962C8B-B14F-4D97-AF65-F5344CB8AC3E}">
        <p14:creationId xmlns:p14="http://schemas.microsoft.com/office/powerpoint/2010/main" val="365073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illustration of the </a:t>
            </a:r>
            <a:r>
              <a:rPr lang="en-AU" b="0" dirty="0" smtClean="0"/>
              <a:t>4 </a:t>
            </a:r>
            <a:r>
              <a:rPr lang="en-AU" b="0" dirty="0"/>
              <a:t>possible Assessment Methods.</a:t>
            </a:r>
          </a:p>
          <a:p>
            <a:r>
              <a:rPr lang="en-AU" b="0" dirty="0"/>
              <a:t>Click on any of the </a:t>
            </a:r>
            <a:r>
              <a:rPr lang="en-AU" b="0" dirty="0" smtClean="0"/>
              <a:t>4 </a:t>
            </a:r>
            <a:r>
              <a:rPr lang="en-AU" b="0" dirty="0"/>
              <a:t>Assessment Methods to see a description of that method, as it applies to the accessibility provisions of </a:t>
            </a:r>
            <a:r>
              <a:rPr lang="en-AU" b="0" dirty="0" smtClean="0"/>
              <a:t>Volume </a:t>
            </a:r>
            <a:r>
              <a:rPr lang="en-AU" b="0" dirty="0"/>
              <a:t>One.</a:t>
            </a:r>
          </a:p>
          <a:p>
            <a:r>
              <a:rPr lang="en-AU" b="0" dirty="0"/>
              <a:t>Click again on the same Assessment Method to dissolve the description.</a:t>
            </a:r>
          </a:p>
          <a:p>
            <a:endParaRPr lang="en-AU" b="0" dirty="0"/>
          </a:p>
          <a:p>
            <a:r>
              <a:rPr lang="en-AU" b="1" dirty="0"/>
              <a:t>Facilitator notes</a:t>
            </a:r>
          </a:p>
          <a:p>
            <a:r>
              <a:rPr lang="en-AU" dirty="0"/>
              <a:t>The purpose of this slide is to discuss the different types of Assessment Methods that can be used to demonstrate compliance with the accessibility Performance Requirements of </a:t>
            </a:r>
            <a:r>
              <a:rPr lang="en-AU" dirty="0" smtClean="0"/>
              <a:t>Volume </a:t>
            </a:r>
            <a:r>
              <a:rPr lang="en-AU" dirty="0"/>
              <a:t>One.</a:t>
            </a:r>
          </a:p>
          <a:p>
            <a:endParaRPr lang="en-AU" dirty="0"/>
          </a:p>
          <a:p>
            <a:r>
              <a:rPr lang="en-AU" dirty="0"/>
              <a:t>Discuss the </a:t>
            </a:r>
            <a:r>
              <a:rPr lang="en-AU" dirty="0" smtClean="0"/>
              <a:t>Assessment </a:t>
            </a:r>
            <a:r>
              <a:rPr lang="en-AU" dirty="0"/>
              <a:t>Methods as they apply in this case.  </a:t>
            </a:r>
          </a:p>
          <a:p>
            <a:endParaRPr lang="en-AU" dirty="0"/>
          </a:p>
          <a:p>
            <a:r>
              <a:rPr lang="en-AU" dirty="0"/>
              <a:t>When appropriate, select the box for each method to bring up a popup that explains it in more detail. Collapse each box as you finish with it.</a:t>
            </a:r>
          </a:p>
          <a:p>
            <a:endParaRPr lang="en-AU" dirty="0"/>
          </a:p>
          <a:p>
            <a:r>
              <a:rPr lang="en-AU" dirty="0"/>
              <a:t>Note that the next slide contains an activity looking at some of the Verification Methods related to accessibility in Volume One.</a:t>
            </a:r>
          </a:p>
          <a:p>
            <a:endParaRPr lang="en-AU" dirty="0"/>
          </a:p>
          <a:p>
            <a:r>
              <a:rPr lang="en-AU" b="1" dirty="0"/>
              <a:t>Things you could discuss on this slide include:</a:t>
            </a:r>
          </a:p>
          <a:p>
            <a:pPr marL="171450" indent="-171450">
              <a:buFont typeface="Arial" panose="020B0604020202020204" pitchFamily="34" charset="0"/>
              <a:buChar char="•"/>
            </a:pPr>
            <a:r>
              <a:rPr lang="en-AU" dirty="0"/>
              <a:t>Whether you choose to use a DTS Solution or a Performance Solution or a combination of </a:t>
            </a:r>
            <a:r>
              <a:rPr lang="en-AU" dirty="0" smtClean="0"/>
              <a:t>both, </a:t>
            </a:r>
            <a:r>
              <a:rPr lang="en-AU" dirty="0"/>
              <a:t>you may need to provide some evidence that the proposed solution complies with the Performance Requirements.</a:t>
            </a:r>
          </a:p>
          <a:p>
            <a:pPr marL="171450" indent="-171450">
              <a:buFont typeface="Arial" panose="020B0604020202020204" pitchFamily="34" charset="0"/>
              <a:buChar char="•"/>
            </a:pPr>
            <a:r>
              <a:rPr lang="en-AU" dirty="0"/>
              <a:t>The NCC recognises </a:t>
            </a:r>
            <a:r>
              <a:rPr lang="en-AU" dirty="0" smtClean="0"/>
              <a:t>4 </a:t>
            </a:r>
            <a:r>
              <a:rPr lang="en-AU" dirty="0"/>
              <a:t>valid ways of assessing possible compliance solutions, which are shown on the slide.</a:t>
            </a:r>
          </a:p>
          <a:p>
            <a:pPr marL="171450" indent="-171450">
              <a:buFont typeface="Arial" panose="020B0604020202020204" pitchFamily="34" charset="0"/>
              <a:buChar char="•"/>
            </a:pPr>
            <a:r>
              <a:rPr lang="en-AU" dirty="0"/>
              <a:t>All </a:t>
            </a:r>
            <a:r>
              <a:rPr lang="en-AU" dirty="0" smtClean="0"/>
              <a:t>4 </a:t>
            </a:r>
            <a:r>
              <a:rPr lang="en-AU" dirty="0"/>
              <a:t>methods can be used to demonstrate compliance with all or part of the Performance Requirements when you are using a Performance Solution.  </a:t>
            </a:r>
          </a:p>
          <a:p>
            <a:pPr marL="171450" indent="-171450">
              <a:buFont typeface="Arial" panose="020B0604020202020204" pitchFamily="34" charset="0"/>
              <a:buChar char="•"/>
            </a:pPr>
            <a:r>
              <a:rPr lang="en-AU" dirty="0" smtClean="0"/>
              <a:t>The </a:t>
            </a:r>
            <a:r>
              <a:rPr lang="en-AU" dirty="0"/>
              <a:t>various accessibility related Sections and Parts of NCC Volume One include a number of relevant Verification Methods, each of which can be used in certain circumstances.</a:t>
            </a: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a:p>
        </p:txBody>
      </p:sp>
    </p:spTree>
    <p:extLst>
      <p:ext uri="{BB962C8B-B14F-4D97-AF65-F5344CB8AC3E}">
        <p14:creationId xmlns:p14="http://schemas.microsoft.com/office/powerpoint/2010/main" val="1808799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a:t>
            </a:r>
            <a:r>
              <a:rPr lang="en-AU" b="0" dirty="0" smtClean="0"/>
              <a:t>banner,</a:t>
            </a:r>
            <a:r>
              <a:rPr lang="en-AU" b="0" baseline="0" dirty="0" smtClean="0"/>
              <a:t> </a:t>
            </a:r>
            <a:r>
              <a:rPr lang="en-AU" b="0" dirty="0" smtClean="0"/>
              <a:t>the </a:t>
            </a:r>
            <a:r>
              <a:rPr lang="en-AU" b="0" dirty="0"/>
              <a:t>overall question on the </a:t>
            </a:r>
            <a:r>
              <a:rPr lang="en-AU" b="0" dirty="0" smtClean="0"/>
              <a:t>left and the blue dividing</a:t>
            </a:r>
            <a:r>
              <a:rPr lang="en-AU" b="0" baseline="0" dirty="0" smtClean="0"/>
              <a:t> line</a:t>
            </a:r>
            <a:r>
              <a:rPr lang="en-AU" b="0" dirty="0" smtClean="0"/>
              <a:t>. </a:t>
            </a:r>
            <a:endParaRPr lang="en-AU" b="0" dirty="0"/>
          </a:p>
          <a:p>
            <a:r>
              <a:rPr lang="en-AU" b="0" dirty="0"/>
              <a:t>Click once to see the first question on the right at the top.</a:t>
            </a:r>
          </a:p>
          <a:p>
            <a:r>
              <a:rPr lang="en-AU" b="0" dirty="0"/>
              <a:t>Click a second time to see the answer to the question at the bottom on the right in a blue box.</a:t>
            </a:r>
          </a:p>
          <a:p>
            <a:r>
              <a:rPr lang="en-AU" b="0" dirty="0"/>
              <a:t>Click a third time to dissolve the first question and answer, and see the second question on the right at the top.</a:t>
            </a:r>
          </a:p>
          <a:p>
            <a:r>
              <a:rPr lang="en-AU" b="0" dirty="0"/>
              <a:t>Click a fourth time to see the answer to the second question at the bottom on the right in a blue box.</a:t>
            </a:r>
          </a:p>
          <a:p>
            <a:r>
              <a:rPr lang="en-AU" b="0" dirty="0"/>
              <a:t>Click a fifth time to dissolve the second question and answer, and see the third question on the right at the top.</a:t>
            </a:r>
          </a:p>
          <a:p>
            <a:r>
              <a:rPr lang="en-AU" b="0" dirty="0"/>
              <a:t>Click a sixth time to see the answer to the third question at the bottom on the right in a blue box.</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encourage trainees to investigate the </a:t>
            </a:r>
            <a:r>
              <a:rPr lang="en-AU" dirty="0" smtClean="0"/>
              <a:t>Verification Methods. There </a:t>
            </a:r>
            <a:r>
              <a:rPr lang="en-AU" dirty="0"/>
              <a:t>is no presentation of content.</a:t>
            </a:r>
            <a:r>
              <a:rPr lang="en-AU" baseline="0" dirty="0"/>
              <a:t> T</a:t>
            </a:r>
            <a:r>
              <a:rPr lang="en-AU" dirty="0"/>
              <a:t>rainees are asked to answer some simple questions about the Verification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activity slide is designed to increase the variety in the presentation and keep the trainees actively</a:t>
            </a:r>
            <a:r>
              <a:rPr lang="en-AU" baseline="0" dirty="0"/>
              <a:t> </a:t>
            </a:r>
            <a:r>
              <a:rPr lang="en-AU" dirty="0"/>
              <a:t>engaged.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Progress through the questions on the slide. At each one gi</a:t>
            </a:r>
            <a:r>
              <a:rPr lang="en-AU" dirty="0"/>
              <a:t>ve the trainees’ time to find their answers in </a:t>
            </a:r>
            <a:r>
              <a:rPr lang="en-AU" dirty="0" smtClean="0"/>
              <a:t>NCC </a:t>
            </a:r>
            <a:r>
              <a:rPr lang="en-AU" dirty="0"/>
              <a:t>Volume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 the Verification Methods can be used for the purposes described, but do not have to be used. They can apply </a:t>
            </a:r>
            <a:r>
              <a:rPr lang="en-AU" dirty="0" smtClean="0"/>
              <a:t>when a </a:t>
            </a:r>
            <a:r>
              <a:rPr lang="en-AU" dirty="0"/>
              <a:t>Performance Solution is selected.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449263" indent="-449263">
              <a:spcBef>
                <a:spcPts val="200"/>
              </a:spcBef>
              <a:spcAft>
                <a:spcPts val="200"/>
              </a:spcAft>
              <a:tabLst>
                <a:tab pos="449263" algn="l"/>
              </a:tabLst>
            </a:pPr>
            <a:r>
              <a:rPr lang="en-AU" b="1" dirty="0"/>
              <a:t>Question 1: </a:t>
            </a:r>
            <a:r>
              <a:rPr lang="en-AU" sz="1200" b="1" dirty="0">
                <a:solidFill>
                  <a:schemeClr val="tx1"/>
                </a:solidFill>
                <a:latin typeface="Segoe UI" panose="020B0502040204020203" pitchFamily="34" charset="0"/>
              </a:rPr>
              <a:t>To verify that the proposed number of sanitary facilities in a building complies with </a:t>
            </a:r>
            <a:r>
              <a:rPr lang="en-AU" sz="1200" b="1" dirty="0" smtClean="0">
                <a:solidFill>
                  <a:schemeClr val="tx1"/>
                </a:solidFill>
                <a:latin typeface="Segoe UI" panose="020B0502040204020203" pitchFamily="34" charset="0"/>
              </a:rPr>
              <a:t>F4P1</a:t>
            </a:r>
            <a:r>
              <a:rPr lang="en-AU" sz="1200" b="1" dirty="0">
                <a:solidFill>
                  <a:schemeClr val="tx1"/>
                </a:solidFill>
                <a:latin typeface="Segoe UI" panose="020B0502040204020203" pitchFamily="34" charset="0"/>
              </a:rPr>
              <a:t>?</a:t>
            </a:r>
          </a:p>
          <a:p>
            <a:pPr marL="449263" indent="-449263">
              <a:spcBef>
                <a:spcPts val="200"/>
              </a:spcBef>
              <a:spcAft>
                <a:spcPts val="200"/>
              </a:spcAft>
              <a:tabLst>
                <a:tab pos="449263" algn="l"/>
              </a:tabLst>
            </a:pPr>
            <a:r>
              <a:rPr lang="en-AU" sz="1200" b="1" dirty="0">
                <a:solidFill>
                  <a:schemeClr val="tx1"/>
                </a:solidFill>
                <a:latin typeface="Segoe UI" panose="020B0502040204020203" pitchFamily="34" charset="0"/>
              </a:rPr>
              <a:t>Answer 1: </a:t>
            </a:r>
            <a:r>
              <a:rPr lang="en-AU" sz="1200" b="0" dirty="0" smtClean="0">
                <a:solidFill>
                  <a:schemeClr val="tx1"/>
                </a:solidFill>
              </a:rPr>
              <a:t>F4V1 </a:t>
            </a:r>
            <a:r>
              <a:rPr lang="en-AU" sz="1200" b="0" dirty="0">
                <a:solidFill>
                  <a:schemeClr val="tx1"/>
                </a:solidFill>
              </a:rPr>
              <a:t>Sanitary facilities</a:t>
            </a:r>
          </a:p>
          <a:p>
            <a:endParaRPr lang="en-AU"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a:t>Question 2: </a:t>
            </a:r>
            <a:r>
              <a:rPr lang="en-AU" sz="1200" b="1" dirty="0">
                <a:solidFill>
                  <a:schemeClr val="tx1"/>
                </a:solidFill>
                <a:latin typeface="Segoe UI" panose="020B0502040204020203" pitchFamily="34" charset="0"/>
              </a:rPr>
              <a:t>To verify compliance with access requirements to and within a building, using a reference building?</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solidFill>
                  <a:schemeClr val="tx1"/>
                </a:solidFill>
                <a:latin typeface="Segoe UI" panose="020B0502040204020203" pitchFamily="34" charset="0"/>
              </a:rPr>
              <a:t>Answer 2: </a:t>
            </a:r>
            <a:r>
              <a:rPr lang="en-AU" sz="1200" b="0" dirty="0" smtClean="0">
                <a:solidFill>
                  <a:schemeClr val="tx1"/>
                </a:solidFill>
              </a:rPr>
              <a:t>D1V2 </a:t>
            </a:r>
            <a:r>
              <a:rPr lang="en-AU" sz="1200" b="0" dirty="0">
                <a:solidFill>
                  <a:schemeClr val="tx1"/>
                </a:solidFill>
              </a:rPr>
              <a:t>Access to and within a building</a:t>
            </a: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a:t>
            </a:r>
            <a:r>
              <a:rPr lang="en-AU" sz="1200" b="1" dirty="0">
                <a:solidFill>
                  <a:schemeClr val="tx1"/>
                </a:solidFill>
                <a:latin typeface="+mn-lt"/>
              </a:rPr>
              <a:t> To verify compliance with requirements for the slip resistance of a </a:t>
            </a:r>
            <a:r>
              <a:rPr lang="en-AU" sz="1200" b="1" dirty="0" smtClean="0">
                <a:solidFill>
                  <a:schemeClr val="tx1"/>
                </a:solidFill>
                <a:latin typeface="+mn-lt"/>
              </a:rPr>
              <a:t>wheelchair </a:t>
            </a:r>
            <a:r>
              <a:rPr lang="en-AU" sz="1200" b="1" dirty="0">
                <a:solidFill>
                  <a:schemeClr val="tx1"/>
                </a:solidFill>
                <a:latin typeface="+mn-lt"/>
              </a:rPr>
              <a:t>ramp?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Segoe UI" panose="020B0502040204020203" pitchFamily="34" charset="0"/>
              </a:rPr>
              <a:t>Answer 3: </a:t>
            </a:r>
            <a:r>
              <a:rPr lang="en-AU" sz="1200" b="0" dirty="0" smtClean="0">
                <a:solidFill>
                  <a:schemeClr val="tx1"/>
                </a:solidFill>
              </a:rPr>
              <a:t>D1V3 </a:t>
            </a:r>
            <a:r>
              <a:rPr lang="en-AU" sz="1200" b="0" dirty="0">
                <a:solidFill>
                  <a:schemeClr val="tx1"/>
                </a:solidFill>
              </a:rPr>
              <a:t>Ramp gradient, crossfall, surface profile and slip resistance for ramps used by </a:t>
            </a:r>
            <a:r>
              <a:rPr lang="en-AU" sz="1200" b="0" dirty="0" smtClean="0">
                <a:solidFill>
                  <a:schemeClr val="tx1"/>
                </a:solidFill>
              </a:rPr>
              <a:t>wheelchairs</a:t>
            </a:r>
            <a:endParaRPr lang="en-AU" sz="1200" b="0" dirty="0">
              <a:solidFill>
                <a:schemeClr val="tx1"/>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a:p>
        </p:txBody>
      </p:sp>
    </p:spTree>
    <p:extLst>
      <p:ext uri="{BB962C8B-B14F-4D97-AF65-F5344CB8AC3E}">
        <p14:creationId xmlns:p14="http://schemas.microsoft.com/office/powerpoint/2010/main" val="4018214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t>
            </a:r>
            <a:r>
              <a:rPr lang="en-AU" dirty="0" smtClean="0"/>
              <a:t>3 </a:t>
            </a:r>
            <a:r>
              <a:rPr lang="en-AU" dirty="0"/>
              <a:t>buttons on the left and the list of questions on the right.</a:t>
            </a:r>
          </a:p>
          <a:p>
            <a:r>
              <a:rPr lang="en-AU" dirty="0"/>
              <a:t>Click any button once to bring in an illustration and a description of a building. </a:t>
            </a:r>
          </a:p>
          <a:p>
            <a:r>
              <a:rPr lang="en-AU" dirty="0"/>
              <a:t>Click the same button a second time to remove the illustration and description.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BUILDING’S INFORMATION BEFORE BRINGING UP THE NEXT ONE, AS THE IMAGES AND TEXT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building’s information before bringing up the next one, then just click the button for the earlier building again to make the image and the description disappear.</a:t>
            </a:r>
          </a:p>
          <a:p>
            <a:endParaRPr lang="en-AU" dirty="0"/>
          </a:p>
          <a:p>
            <a:r>
              <a:rPr lang="en-AU" b="1" dirty="0"/>
              <a:t>Facilitators notes</a:t>
            </a:r>
          </a:p>
          <a:p>
            <a:r>
              <a:rPr lang="en-AU" dirty="0"/>
              <a:t>The purpose of this slide is to sum up the preceding requirements through a series of examples,</a:t>
            </a:r>
            <a:r>
              <a:rPr lang="en-AU" baseline="0" dirty="0"/>
              <a:t> and help trainees </a:t>
            </a:r>
            <a:r>
              <a:rPr lang="en-AU" dirty="0"/>
              <a:t>understand how different provisions have to be considered holistically to determine how to provide effective and compliant</a:t>
            </a:r>
            <a:r>
              <a:rPr lang="en-AU" baseline="0" dirty="0"/>
              <a:t> </a:t>
            </a:r>
            <a:r>
              <a:rPr lang="en-AU" dirty="0"/>
              <a:t>accessibility within Class 2-9 buildings.  </a:t>
            </a:r>
          </a:p>
          <a:p>
            <a:endParaRPr lang="en-AU" dirty="0"/>
          </a:p>
          <a:p>
            <a:r>
              <a:rPr lang="en-AU" dirty="0"/>
              <a:t>Select a button to bring up the information on one of the example buildings and discuss the questions for each building. Try to tease out which aspects might need the greatest consideration in each case.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no answers are provided, as the intention here is to stimulate discussion of the different provisions and how they can be met in order to provide safe, equitable and dignified access to and within a building, rather than to provide any definitive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some cases, the group might not have enough information to answer a question. It is still helpful to discuss the question in these cases. You can discuss the kind of information they would need to have about the building to make a decision, and how the same provisions would apply in different situations.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example, how many blocks of sanitary facilities will each floor of the office building have? This will make a difference to how many accessible unisex compartments are required. You may not know how many blocks of facilities are included on each floor, but you can still discuss and review the fact that the requirement is for at least 50% of these sanitary blocks to include at least one accessible unisex compartment.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look at as many or as few of the example buildings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accessibility material or you are pressed for time, you could just skip this slide entirely.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look at just one of the buildings. </a:t>
            </a:r>
            <a:r>
              <a:rPr lang="en-AU" b="0" dirty="0"/>
              <a:t>Note that the descriptions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the accessibility provisions and how they can be met, you might want to discuss all </a:t>
            </a:r>
            <a:r>
              <a:rPr lang="en-AU" dirty="0" smtClean="0"/>
              <a:t>3 </a:t>
            </a:r>
            <a:r>
              <a:rPr lang="en-AU" dirty="0"/>
              <a:t>buildings. </a:t>
            </a:r>
          </a:p>
          <a:p>
            <a:endParaRPr lang="en-AU" dirty="0"/>
          </a:p>
          <a:p>
            <a:r>
              <a:rPr lang="en-AU" b="1" dirty="0"/>
              <a:t>Building 1: Apartment building</a:t>
            </a:r>
          </a:p>
          <a:p>
            <a:pPr marL="177800" indent="-177800">
              <a:buFont typeface="Arial" panose="020B0604020202020204" pitchFamily="34" charset="0"/>
              <a:buChar char="•"/>
            </a:pPr>
            <a:r>
              <a:rPr lang="en-US" sz="1200" b="0" dirty="0" smtClean="0"/>
              <a:t>5 </a:t>
            </a:r>
            <a:r>
              <a:rPr lang="en-US" sz="1200" b="0" dirty="0" err="1"/>
              <a:t>storey</a:t>
            </a:r>
            <a:r>
              <a:rPr lang="en-US" sz="1200" b="0" dirty="0"/>
              <a:t> block of 16 apartments</a:t>
            </a:r>
          </a:p>
          <a:p>
            <a:pPr marL="177800" indent="-177800">
              <a:buFont typeface="Arial" panose="020B0604020202020204" pitchFamily="34" charset="0"/>
              <a:buChar char="•"/>
            </a:pPr>
            <a:r>
              <a:rPr lang="en-US" sz="1200" b="0" dirty="0"/>
              <a:t>Common laundry on ground floor and rec-room on first floor</a:t>
            </a:r>
          </a:p>
          <a:p>
            <a:pPr marL="177800" indent="-177800">
              <a:buFont typeface="Arial" panose="020B0604020202020204" pitchFamily="34" charset="0"/>
              <a:buChar char="•"/>
            </a:pPr>
            <a:r>
              <a:rPr lang="en-US" sz="1200" b="0" dirty="0"/>
              <a:t>Front entry higher than the street</a:t>
            </a:r>
          </a:p>
          <a:p>
            <a:pPr marL="177800" indent="-177800">
              <a:buFont typeface="Arial" panose="020B0604020202020204" pitchFamily="34" charset="0"/>
              <a:buChar char="•"/>
            </a:pPr>
            <a:r>
              <a:rPr lang="en-US" sz="1200" b="0" dirty="0"/>
              <a:t>Rear entry at ground level</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Building 2: Office building</a:t>
            </a:r>
          </a:p>
          <a:p>
            <a:pPr marL="177800" indent="-177800">
              <a:buFont typeface="Arial" panose="020B0604020202020204" pitchFamily="34" charset="0"/>
              <a:buChar char="•"/>
            </a:pPr>
            <a:r>
              <a:rPr lang="en-US" sz="1200" b="0" dirty="0"/>
              <a:t>Multi-</a:t>
            </a:r>
            <a:r>
              <a:rPr lang="en-US" sz="1200" b="0" dirty="0" err="1"/>
              <a:t>storey</a:t>
            </a:r>
            <a:r>
              <a:rPr lang="en-US" sz="1200" b="0" dirty="0"/>
              <a:t> office building</a:t>
            </a:r>
          </a:p>
          <a:p>
            <a:pPr marL="177800" indent="-177800">
              <a:buFont typeface="Arial" panose="020B0604020202020204" pitchFamily="34" charset="0"/>
              <a:buChar char="•"/>
            </a:pPr>
            <a:r>
              <a:rPr lang="en-US" sz="1200" b="0" dirty="0" smtClean="0"/>
              <a:t>2,300 </a:t>
            </a:r>
            <a:r>
              <a:rPr lang="en-US" sz="1200" b="0" dirty="0"/>
              <a:t>m</a:t>
            </a:r>
            <a:r>
              <a:rPr lang="en-US" sz="1200" b="0" baseline="30000" dirty="0"/>
              <a:t>2</a:t>
            </a:r>
            <a:r>
              <a:rPr lang="en-US" sz="1200" b="0" dirty="0"/>
              <a:t> floor area</a:t>
            </a:r>
          </a:p>
          <a:p>
            <a:pPr marL="177800" indent="-177800">
              <a:buFont typeface="Arial" panose="020B0604020202020204" pitchFamily="34" charset="0"/>
              <a:buChar char="•"/>
            </a:pPr>
            <a:r>
              <a:rPr lang="en-US" sz="1200" b="0" dirty="0"/>
              <a:t>Kitchen and shower facilities on each floor</a:t>
            </a:r>
          </a:p>
          <a:p>
            <a:pPr marL="177800" indent="-177800">
              <a:buFont typeface="Arial" panose="020B0604020202020204" pitchFamily="34" charset="0"/>
              <a:buChar char="•"/>
            </a:pPr>
            <a:r>
              <a:rPr lang="en-US" sz="1200" b="0" dirty="0"/>
              <a:t>Entry from street level and underground carpark</a:t>
            </a:r>
          </a:p>
          <a:p>
            <a:pPr marL="177800" indent="-177800">
              <a:buFont typeface="Arial" panose="020B0604020202020204" pitchFamily="34" charset="0"/>
              <a:buChar char="•"/>
            </a:pPr>
            <a:endParaRPr lang="en-US" sz="1200" b="0" dirty="0"/>
          </a:p>
          <a:p>
            <a:pPr marL="0" indent="0">
              <a:buFont typeface="Arial" panose="020B0604020202020204" pitchFamily="34" charset="0"/>
              <a:buNone/>
            </a:pPr>
            <a:r>
              <a:rPr lang="en-US" sz="1200" b="1" dirty="0"/>
              <a:t>Building 3: Block of </a:t>
            </a:r>
            <a:r>
              <a:rPr lang="en-US" sz="1200" b="1" dirty="0" smtClean="0"/>
              <a:t>2 </a:t>
            </a:r>
            <a:r>
              <a:rPr lang="en-US" sz="1200" b="1" dirty="0"/>
              <a:t>shops</a:t>
            </a:r>
          </a:p>
          <a:p>
            <a:pPr marL="177800" indent="-177800">
              <a:buFont typeface="Arial" panose="020B0604020202020204" pitchFamily="34" charset="0"/>
              <a:buChar char="•"/>
            </a:pPr>
            <a:r>
              <a:rPr lang="en-US" sz="1200" b="0" dirty="0"/>
              <a:t>Small block of 2 shops, each with its own street entry</a:t>
            </a:r>
          </a:p>
          <a:p>
            <a:pPr marL="177800" indent="-177800">
              <a:buFont typeface="Arial" panose="020B0604020202020204" pitchFamily="34" charset="0"/>
              <a:buChar char="•"/>
            </a:pPr>
            <a:r>
              <a:rPr lang="en-US" sz="1200" b="0" dirty="0"/>
              <a:t>Single </a:t>
            </a:r>
            <a:r>
              <a:rPr lang="en-US" sz="1200" b="0" dirty="0" err="1"/>
              <a:t>storey</a:t>
            </a:r>
            <a:endParaRPr lang="en-US" sz="1200" b="0" dirty="0"/>
          </a:p>
          <a:p>
            <a:pPr marL="0" indent="0">
              <a:buFont typeface="Arial" panose="020B0604020202020204" pitchFamily="34" charset="0"/>
              <a:buNone/>
            </a:pPr>
            <a:endParaRPr lang="en-US" sz="1200" b="0"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a:p>
        </p:txBody>
      </p:sp>
    </p:spTree>
    <p:extLst>
      <p:ext uri="{BB962C8B-B14F-4D97-AF65-F5344CB8AC3E}">
        <p14:creationId xmlns:p14="http://schemas.microsoft.com/office/powerpoint/2010/main" val="269204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b="0" dirty="0"/>
              <a:t>Click once to bring up the left-hand block and blue dividing line.</a:t>
            </a:r>
          </a:p>
          <a:p>
            <a:r>
              <a:rPr lang="en-AU" b="0" dirty="0"/>
              <a:t>Click a second time to bring </a:t>
            </a:r>
            <a:r>
              <a:rPr lang="en-AU" b="0" u="none" dirty="0">
                <a:solidFill>
                  <a:srgbClr val="FF0000"/>
                </a:solidFill>
              </a:rPr>
              <a:t>up the right hand block.</a:t>
            </a:r>
          </a:p>
          <a:p>
            <a:endParaRPr lang="en-AU" b="0" u="none" dirty="0">
              <a:solidFill>
                <a:srgbClr val="FF0000"/>
              </a:solidFill>
            </a:endParaRPr>
          </a:p>
          <a:p>
            <a:r>
              <a:rPr lang="en-AU" b="0" u="none" dirty="0">
                <a:solidFill>
                  <a:srgbClr val="FF0000"/>
                </a:solidFill>
              </a:rPr>
              <a:t>Press Enter to move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describe how the accessibility provisions in </a:t>
            </a:r>
            <a:r>
              <a:rPr lang="en-AU" dirty="0" smtClean="0"/>
              <a:t>Volume </a:t>
            </a:r>
            <a:r>
              <a:rPr lang="en-AU" dirty="0"/>
              <a:t>One apply to existing buildings that are being upgraded (renovated or extended).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Ask the question in the banner and discuss the trainees answers. This gives the more knowledgeable trainees the chance to demonstrate their understanding.</a:t>
            </a:r>
          </a:p>
          <a:p>
            <a:endParaRPr lang="en-AU" dirty="0"/>
          </a:p>
          <a:p>
            <a:r>
              <a:rPr lang="en-AU" dirty="0"/>
              <a:t>Progress the slide and discuss the contents of the left hand block. Then discuss the slide again </a:t>
            </a:r>
            <a:r>
              <a:rPr lang="en-AU" dirty="0" smtClean="0"/>
              <a:t>and </a:t>
            </a:r>
            <a:r>
              <a:rPr lang="en-AU" dirty="0"/>
              <a:t>discuss the right hand block.</a:t>
            </a:r>
          </a:p>
          <a:p>
            <a:endParaRPr lang="en-AU" dirty="0"/>
          </a:p>
          <a:p>
            <a:r>
              <a:rPr lang="en-AU" dirty="0"/>
              <a:t>If the group is interested in this aspect, then you could take the link to the AHRC website and look at the </a:t>
            </a:r>
            <a:r>
              <a:rPr lang="en-AU" i="1" dirty="0"/>
              <a:t>Guideline on the application of the Premises Standards</a:t>
            </a:r>
            <a:r>
              <a:rPr lang="en-AU" dirty="0"/>
              <a:t>. Otherwise, just explain that this guideline exists, if they are ever in need of help with applying the </a:t>
            </a:r>
            <a:r>
              <a:rPr lang="en-AU" i="1" dirty="0"/>
              <a:t>Premises Standard</a:t>
            </a:r>
            <a:r>
              <a:rPr lang="en-AU" dirty="0"/>
              <a:t>s.</a:t>
            </a:r>
          </a:p>
          <a:p>
            <a:endParaRPr lang="en-AU" dirty="0"/>
          </a:p>
          <a:p>
            <a:pPr marL="0" indent="0">
              <a:lnSpc>
                <a:spcPct val="100000"/>
              </a:lnSpc>
              <a:spcAft>
                <a:spcPts val="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Application to existing buildings</a:t>
            </a:r>
            <a:r>
              <a:rPr lang="en-US" sz="1200" dirty="0">
                <a:effectLst/>
                <a:latin typeface="+mn-lt"/>
                <a:ea typeface="Calibri" panose="020F0502020204030204" pitchFamily="34" charset="0"/>
                <a:cs typeface="Arial" panose="020B0604020202020204" pitchFamily="34" charset="0"/>
              </a:rPr>
              <a:t>:</a:t>
            </a:r>
          </a:p>
          <a:p>
            <a:pPr marL="171450" lvl="0" indent="-171450">
              <a:lnSpc>
                <a:spcPct val="100000"/>
              </a:lnSpc>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Generally, the NCC applies equally to new buildings and new building work in existing buildings by virtue of </a:t>
            </a:r>
            <a:r>
              <a:rPr lang="en-US" sz="1200" dirty="0" smtClean="0">
                <a:effectLst/>
                <a:latin typeface="+mn-lt"/>
                <a:ea typeface="Calibri" panose="020F0502020204030204" pitchFamily="34" charset="0"/>
                <a:cs typeface="Arial" panose="020B0604020202020204" pitchFamily="34" charset="0"/>
              </a:rPr>
              <a:t>state </a:t>
            </a:r>
            <a:r>
              <a:rPr lang="en-US" sz="1200" dirty="0">
                <a:effectLst/>
                <a:latin typeface="+mn-lt"/>
                <a:ea typeface="Calibri" panose="020F0502020204030204" pitchFamily="34" charset="0"/>
                <a:cs typeface="Arial" panose="020B0604020202020204" pitchFamily="34" charset="0"/>
              </a:rPr>
              <a:t>and </a:t>
            </a:r>
            <a:r>
              <a:rPr lang="en-US" sz="1200" dirty="0" smtClean="0">
                <a:effectLst/>
                <a:latin typeface="+mn-lt"/>
                <a:ea typeface="Calibri" panose="020F0502020204030204" pitchFamily="34" charset="0"/>
                <a:cs typeface="Arial" panose="020B0604020202020204" pitchFamily="34" charset="0"/>
              </a:rPr>
              <a:t>territory </a:t>
            </a:r>
            <a:r>
              <a:rPr lang="en-US" sz="1200" dirty="0">
                <a:effectLst/>
                <a:latin typeface="+mn-lt"/>
                <a:ea typeface="Calibri" panose="020F0502020204030204" pitchFamily="34" charset="0"/>
                <a:cs typeface="Arial" panose="020B0604020202020204" pitchFamily="34" charset="0"/>
              </a:rPr>
              <a:t>building regulations that apply the NCC</a:t>
            </a:r>
            <a:r>
              <a:rPr lang="en-US" sz="1200" dirty="0" smtClean="0">
                <a:effectLst/>
                <a:latin typeface="+mn-lt"/>
                <a:ea typeface="Calibri" panose="020F0502020204030204" pitchFamily="34" charset="0"/>
                <a:cs typeface="Arial" panose="020B0604020202020204" pitchFamily="34" charset="0"/>
              </a:rPr>
              <a:t>.</a:t>
            </a:r>
          </a:p>
          <a:p>
            <a:pPr marL="171450" lvl="0" indent="-171450">
              <a:lnSpc>
                <a:spcPct val="100000"/>
              </a:lnSpc>
              <a:spcAft>
                <a:spcPts val="0"/>
              </a:spcAft>
              <a:buFont typeface="Arial" panose="020B0604020202020204" pitchFamily="34" charset="0"/>
              <a:buChar char="•"/>
            </a:pPr>
            <a:endParaRPr lang="en-AU" sz="1200" dirty="0">
              <a:effectLst/>
              <a:latin typeface="+mn-lt"/>
              <a:ea typeface="Calibri" panose="020F0502020204030204" pitchFamily="34" charset="0"/>
              <a:cs typeface="Arial" panose="020B0604020202020204" pitchFamily="34" charset="0"/>
            </a:endParaRPr>
          </a:p>
          <a:p>
            <a:pPr marL="171450" lvl="0" indent="-171450">
              <a:lnSpc>
                <a:spcPct val="100000"/>
              </a:lnSpc>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However, the </a:t>
            </a:r>
            <a:r>
              <a:rPr lang="en-US" i="1" dirty="0"/>
              <a:t>Disability (Access to Premises</a:t>
            </a:r>
            <a:r>
              <a:rPr lang="en-US" dirty="0"/>
              <a:t> – </a:t>
            </a:r>
            <a:r>
              <a:rPr lang="en-US" i="1" dirty="0"/>
              <a:t>Buildings</a:t>
            </a:r>
            <a:r>
              <a:rPr lang="en-US" dirty="0"/>
              <a:t>) </a:t>
            </a:r>
            <a:r>
              <a:rPr lang="en-US" i="1" dirty="0"/>
              <a:t>Standards</a:t>
            </a:r>
            <a:r>
              <a:rPr lang="en-US" dirty="0"/>
              <a:t> 2010 (</a:t>
            </a:r>
            <a:r>
              <a:rPr lang="en-US" i="1" dirty="0"/>
              <a:t>Premises Standards</a:t>
            </a:r>
            <a:r>
              <a:rPr lang="en-US" dirty="0"/>
              <a:t>)</a:t>
            </a:r>
            <a:r>
              <a:rPr lang="en-US" sz="1200" dirty="0">
                <a:effectLst/>
                <a:latin typeface="+mn-lt"/>
                <a:ea typeface="Calibri" panose="020F0502020204030204" pitchFamily="34" charset="0"/>
                <a:cs typeface="Arial" panose="020B0604020202020204" pitchFamily="34" charset="0"/>
              </a:rPr>
              <a:t> have different requirements for some existing buildings or features. Under building law, differentiating the requirements for existing buildings is the responsibility of </a:t>
            </a:r>
            <a:r>
              <a:rPr lang="en-US" sz="1200" dirty="0" smtClean="0">
                <a:effectLst/>
                <a:latin typeface="+mn-lt"/>
                <a:ea typeface="Calibri" panose="020F0502020204030204" pitchFamily="34" charset="0"/>
                <a:cs typeface="Arial" panose="020B0604020202020204" pitchFamily="34" charset="0"/>
              </a:rPr>
              <a:t>the Commonwealth</a:t>
            </a:r>
            <a:r>
              <a:rPr lang="en-US" sz="1200" baseline="0" dirty="0" smtClean="0">
                <a:effectLst/>
                <a:latin typeface="+mn-lt"/>
                <a:ea typeface="Calibri" panose="020F0502020204030204" pitchFamily="34" charset="0"/>
                <a:cs typeface="Arial" panose="020B0604020202020204" pitchFamily="34" charset="0"/>
              </a:rPr>
              <a:t> Government. </a:t>
            </a:r>
            <a:br>
              <a:rPr lang="en-US" sz="1200" baseline="0" dirty="0" smtClean="0">
                <a:effectLst/>
                <a:latin typeface="+mn-lt"/>
                <a:ea typeface="Calibri" panose="020F0502020204030204" pitchFamily="34" charset="0"/>
                <a:cs typeface="Arial" panose="020B0604020202020204" pitchFamily="34" charset="0"/>
              </a:rPr>
            </a:br>
            <a:endParaRPr lang="en-US" sz="1200" baseline="0" dirty="0" smtClean="0">
              <a:effectLst/>
              <a:latin typeface="+mn-lt"/>
              <a:ea typeface="Calibri" panose="020F0502020204030204" pitchFamily="34" charset="0"/>
              <a:cs typeface="Arial" panose="020B0604020202020204" pitchFamily="34" charset="0"/>
            </a:endParaRPr>
          </a:p>
          <a:p>
            <a:pPr marL="171450" lvl="0" indent="-171450">
              <a:lnSpc>
                <a:spcPct val="100000"/>
              </a:lnSpc>
              <a:spcAft>
                <a:spcPts val="0"/>
              </a:spcAft>
              <a:buFont typeface="Arial" panose="020B0604020202020204" pitchFamily="34" charset="0"/>
              <a:buChar char="•"/>
            </a:pPr>
            <a:r>
              <a:rPr lang="en-US" sz="1200" dirty="0" smtClean="0">
                <a:effectLst/>
                <a:latin typeface="+mn-lt"/>
                <a:ea typeface="Calibri" panose="020F0502020204030204" pitchFamily="34" charset="0"/>
                <a:cs typeface="Arial" panose="020B0604020202020204" pitchFamily="34" charset="0"/>
              </a:rPr>
              <a:t>For </a:t>
            </a:r>
            <a:r>
              <a:rPr lang="en-US" sz="1200" dirty="0">
                <a:effectLst/>
                <a:latin typeface="+mn-lt"/>
                <a:ea typeface="Calibri" panose="020F0502020204030204" pitchFamily="34" charset="0"/>
                <a:cs typeface="Arial" panose="020B0604020202020204" pitchFamily="34" charset="0"/>
              </a:rPr>
              <a:t>this reason, a full understanding of what is required can only be achieved by looking </a:t>
            </a:r>
            <a:r>
              <a:rPr lang="en-US" sz="1200" dirty="0" smtClean="0">
                <a:effectLst/>
                <a:latin typeface="+mn-lt"/>
                <a:ea typeface="Calibri" panose="020F0502020204030204" pitchFamily="34" charset="0"/>
                <a:cs typeface="Arial" panose="020B0604020202020204" pitchFamily="34" charset="0"/>
              </a:rPr>
              <a:t>at:</a:t>
            </a:r>
          </a:p>
          <a:p>
            <a:pPr marL="628650" lvl="1" indent="-171450">
              <a:lnSpc>
                <a:spcPct val="100000"/>
              </a:lnSpc>
              <a:spcAft>
                <a:spcPts val="0"/>
              </a:spcAft>
              <a:buFont typeface="Arial" panose="020B0604020202020204" pitchFamily="34" charset="0"/>
              <a:buChar char="•"/>
            </a:pPr>
            <a:r>
              <a:rPr lang="en-US" sz="1200" dirty="0" smtClean="0">
                <a:effectLst/>
                <a:latin typeface="+mn-lt"/>
                <a:ea typeface="Calibri" panose="020F0502020204030204" pitchFamily="34" charset="0"/>
                <a:cs typeface="Arial" panose="020B0604020202020204" pitchFamily="34" charset="0"/>
              </a:rPr>
              <a:t>the NCC</a:t>
            </a:r>
          </a:p>
          <a:p>
            <a:pPr marL="628650" lvl="1" indent="-171450">
              <a:lnSpc>
                <a:spcPct val="100000"/>
              </a:lnSpc>
              <a:spcAft>
                <a:spcPts val="0"/>
              </a:spcAft>
              <a:buFont typeface="Arial" panose="020B0604020202020204" pitchFamily="34" charset="0"/>
              <a:buChar char="•"/>
            </a:pPr>
            <a:r>
              <a:rPr lang="en-US" sz="1200" dirty="0" smtClean="0">
                <a:effectLst/>
                <a:latin typeface="+mn-lt"/>
                <a:ea typeface="Calibri" panose="020F0502020204030204" pitchFamily="34" charset="0"/>
                <a:cs typeface="Arial" panose="020B0604020202020204" pitchFamily="34" charset="0"/>
              </a:rPr>
              <a:t>relevant state </a:t>
            </a:r>
            <a:r>
              <a:rPr lang="en-US" sz="1200" dirty="0">
                <a:effectLst/>
                <a:latin typeface="+mn-lt"/>
                <a:ea typeface="Calibri" panose="020F0502020204030204" pitchFamily="34" charset="0"/>
                <a:cs typeface="Arial" panose="020B0604020202020204" pitchFamily="34" charset="0"/>
              </a:rPr>
              <a:t>and </a:t>
            </a:r>
            <a:r>
              <a:rPr lang="en-US" sz="1200" dirty="0" smtClean="0">
                <a:effectLst/>
                <a:latin typeface="+mn-lt"/>
                <a:ea typeface="Calibri" panose="020F0502020204030204" pitchFamily="34" charset="0"/>
                <a:cs typeface="Arial" panose="020B0604020202020204" pitchFamily="34" charset="0"/>
              </a:rPr>
              <a:t>territory </a:t>
            </a:r>
            <a:r>
              <a:rPr lang="en-US" sz="1200" dirty="0">
                <a:effectLst/>
                <a:latin typeface="+mn-lt"/>
                <a:ea typeface="Calibri" panose="020F0502020204030204" pitchFamily="34" charset="0"/>
                <a:cs typeface="Arial" panose="020B0604020202020204" pitchFamily="34" charset="0"/>
              </a:rPr>
              <a:t>building </a:t>
            </a:r>
            <a:r>
              <a:rPr lang="en-US" sz="1200" dirty="0" smtClean="0">
                <a:effectLst/>
                <a:latin typeface="+mn-lt"/>
                <a:ea typeface="Calibri" panose="020F0502020204030204" pitchFamily="34" charset="0"/>
                <a:cs typeface="Arial" panose="020B0604020202020204" pitchFamily="34" charset="0"/>
              </a:rPr>
              <a:t>regulations,</a:t>
            </a:r>
            <a:r>
              <a:rPr lang="en-US" sz="1200" baseline="0" dirty="0" smtClean="0">
                <a:effectLst/>
                <a:latin typeface="+mn-lt"/>
                <a:ea typeface="Calibri" panose="020F0502020204030204" pitchFamily="34" charset="0"/>
                <a:cs typeface="Arial" panose="020B0604020202020204" pitchFamily="34" charset="0"/>
              </a:rPr>
              <a:t> AND</a:t>
            </a:r>
          </a:p>
          <a:p>
            <a:pPr marL="628650" lvl="1" indent="-171450">
              <a:lnSpc>
                <a:spcPct val="100000"/>
              </a:lnSpc>
              <a:spcAft>
                <a:spcPts val="0"/>
              </a:spcAft>
              <a:buFont typeface="Arial" panose="020B0604020202020204" pitchFamily="34" charset="0"/>
              <a:buChar char="•"/>
            </a:pPr>
            <a:r>
              <a:rPr lang="en-US" sz="1200" baseline="0" dirty="0" smtClean="0">
                <a:effectLst/>
                <a:latin typeface="+mn-lt"/>
                <a:ea typeface="Calibri" panose="020F0502020204030204" pitchFamily="34" charset="0"/>
                <a:cs typeface="Arial" panose="020B0604020202020204" pitchFamily="34" charset="0"/>
              </a:rPr>
              <a:t>relevant federal regulations.</a:t>
            </a:r>
            <a:br>
              <a:rPr lang="en-US" sz="1200" baseline="0" dirty="0" smtClean="0">
                <a:effectLst/>
                <a:latin typeface="+mn-lt"/>
                <a:ea typeface="Calibri" panose="020F0502020204030204" pitchFamily="34" charset="0"/>
                <a:cs typeface="Arial" panose="020B0604020202020204" pitchFamily="34" charset="0"/>
              </a:rPr>
            </a:br>
            <a:endParaRPr lang="en-AU" sz="1200" dirty="0">
              <a:effectLst/>
              <a:latin typeface="+mn-lt"/>
              <a:ea typeface="Calibri" panose="020F0502020204030204" pitchFamily="34" charset="0"/>
              <a:cs typeface="Arial" panose="020B0604020202020204" pitchFamily="34" charset="0"/>
            </a:endParaRPr>
          </a:p>
          <a:p>
            <a:pPr marL="171450" lvl="0" indent="-171450">
              <a:lnSpc>
                <a:spcPct val="100000"/>
              </a:lnSpc>
              <a:spcAft>
                <a:spcPts val="0"/>
              </a:spcAft>
              <a:buFont typeface="Arial" panose="020B0604020202020204" pitchFamily="34" charset="0"/>
              <a:buChar char="•"/>
            </a:pPr>
            <a:r>
              <a:rPr lang="en-US" sz="1200" dirty="0" smtClean="0">
                <a:effectLst/>
                <a:latin typeface="+mn-lt"/>
                <a:ea typeface="Calibri" panose="020F0502020204030204" pitchFamily="34" charset="0"/>
                <a:cs typeface="Arial" panose="020B0604020202020204" pitchFamily="34" charset="0"/>
              </a:rPr>
              <a:t>Three </a:t>
            </a:r>
            <a:r>
              <a:rPr lang="en-US" sz="1200" dirty="0">
                <a:effectLst/>
                <a:latin typeface="+mn-lt"/>
                <a:ea typeface="Calibri" panose="020F0502020204030204" pitchFamily="34" charset="0"/>
                <a:cs typeface="Arial" panose="020B0604020202020204" pitchFamily="34" charset="0"/>
              </a:rPr>
              <a:t>areas for particular consideration are: </a:t>
            </a:r>
            <a:endParaRPr lang="en-AU" sz="1200" dirty="0">
              <a:effectLst/>
              <a:latin typeface="+mn-lt"/>
              <a:ea typeface="Calibri" panose="020F050202020403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Concessions to the requirements for upgrades to existing lifts and accessible unisex toilets.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Exemptions for existing Class 1b and Class 2 buildings.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Application of what is referred to in the </a:t>
            </a:r>
            <a:r>
              <a:rPr lang="en-US" sz="1200" i="1" dirty="0">
                <a:effectLst/>
                <a:latin typeface="+mn-lt"/>
                <a:ea typeface="Calibri" panose="020F0502020204030204" pitchFamily="34" charset="0"/>
                <a:cs typeface="Arial" panose="020B0604020202020204" pitchFamily="34" charset="0"/>
              </a:rPr>
              <a:t>Premises Standards</a:t>
            </a:r>
            <a:r>
              <a:rPr lang="en-US" sz="1200" dirty="0">
                <a:effectLst/>
                <a:latin typeface="+mn-lt"/>
                <a:ea typeface="Calibri" panose="020F0502020204030204" pitchFamily="34" charset="0"/>
                <a:cs typeface="Arial" panose="020B0604020202020204" pitchFamily="34" charset="0"/>
              </a:rPr>
              <a:t> as the ‘affected part’ of a building</a:t>
            </a:r>
            <a:r>
              <a:rPr lang="en-US" sz="1200" dirty="0" smtClean="0">
                <a:effectLst/>
                <a:latin typeface="+mn-lt"/>
                <a:ea typeface="Calibri" panose="020F0502020204030204" pitchFamily="34" charset="0"/>
                <a:cs typeface="Arial" panose="020B0604020202020204" pitchFamily="34" charset="0"/>
              </a:rPr>
              <a:t>.</a:t>
            </a:r>
            <a:br>
              <a:rPr lang="en-US" sz="1200" dirty="0" smtClean="0">
                <a:effectLst/>
                <a:latin typeface="+mn-lt"/>
                <a:ea typeface="Calibri" panose="020F0502020204030204" pitchFamily="34" charset="0"/>
                <a:cs typeface="Arial" panose="020B0604020202020204" pitchFamily="34" charset="0"/>
              </a:rPr>
            </a:br>
            <a:endParaRPr lang="en-US" sz="1200" dirty="0">
              <a:effectLst/>
              <a:latin typeface="+mn-l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AU" dirty="0"/>
              <a:t>The </a:t>
            </a:r>
            <a:r>
              <a:rPr lang="en-AU" i="1" dirty="0"/>
              <a:t>Premises Standards</a:t>
            </a:r>
            <a:r>
              <a:rPr lang="en-AU" dirty="0"/>
              <a:t> provide:</a:t>
            </a:r>
          </a:p>
          <a:p>
            <a:pPr marL="628650" lvl="1" indent="-171450">
              <a:buFont typeface="Arial" panose="020B0604020202020204" pitchFamily="34" charset="0"/>
              <a:buChar char="•"/>
            </a:pPr>
            <a:r>
              <a:rPr lang="en-AU" dirty="0"/>
              <a:t>Concessions for</a:t>
            </a:r>
            <a:r>
              <a:rPr lang="en-AU" baseline="0" dirty="0"/>
              <a:t> changes to existing lifts and toilets.</a:t>
            </a:r>
          </a:p>
          <a:p>
            <a:pPr marL="628650" lvl="1" indent="-171450">
              <a:buFont typeface="Arial" panose="020B0604020202020204" pitchFamily="34" charset="0"/>
              <a:buChar char="•"/>
            </a:pPr>
            <a:r>
              <a:rPr lang="en-AU" baseline="0" dirty="0"/>
              <a:t>Some exemptions </a:t>
            </a:r>
            <a:r>
              <a:rPr lang="en-US" sz="1200" dirty="0"/>
              <a:t>Class 1b and Class 2 buildings</a:t>
            </a:r>
            <a:r>
              <a:rPr lang="en-AU" baseline="0" dirty="0"/>
              <a:t>.</a:t>
            </a:r>
          </a:p>
          <a:p>
            <a:pPr marL="628650" lvl="1" indent="-171450">
              <a:lnSpc>
                <a:spcPct val="100000"/>
              </a:lnSpc>
              <a:spcAft>
                <a:spcPts val="0"/>
              </a:spcAft>
              <a:buFont typeface="Arial" panose="020B0604020202020204" pitchFamily="34" charset="0"/>
              <a:buChar char="•"/>
            </a:pPr>
            <a:endParaRPr lang="en-AU" sz="1200" dirty="0">
              <a:effectLst/>
              <a:latin typeface="+mn-lt"/>
              <a:ea typeface="Calibri" panose="020F0502020204030204" pitchFamily="34" charset="0"/>
              <a:cs typeface="Arial" panose="020B0604020202020204" pitchFamily="34" charset="0"/>
            </a:endParaRPr>
          </a:p>
          <a:p>
            <a:pPr marL="0" indent="0">
              <a:lnSpc>
                <a:spcPct val="100000"/>
              </a:lnSpc>
              <a:buFont typeface="Arial" panose="020B0604020202020204" pitchFamily="34" charset="0"/>
              <a:buNone/>
            </a:pPr>
            <a:r>
              <a:rPr lang="en-AU" sz="1200" b="1" dirty="0">
                <a:latin typeface="+mn-lt"/>
              </a:rPr>
              <a:t>Affected part of the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rPr>
              <a:t>In some situations, the </a:t>
            </a:r>
            <a:r>
              <a:rPr lang="en-AU" sz="1200" i="1" dirty="0">
                <a:latin typeface="+mn-lt"/>
              </a:rPr>
              <a:t>Premises Standards</a:t>
            </a:r>
            <a:r>
              <a:rPr lang="en-AU" sz="1200" dirty="0">
                <a:latin typeface="+mn-lt"/>
              </a:rPr>
              <a:t> require an upgrade to the ‘affected part’ of a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rPr>
              <a:t>The affected part of a building is the path of travel from the principal pedestrian entrance (main entrance) to the area of the new work within the building</a:t>
            </a:r>
            <a:r>
              <a:rPr lang="en-AU" sz="1200" dirty="0" smtClean="0">
                <a:latin typeface="+mn-lt"/>
              </a:rPr>
              <a:t>.</a:t>
            </a:r>
            <a:br>
              <a:rPr lang="en-AU" sz="1200" dirty="0" smtClean="0">
                <a:latin typeface="+mn-lt"/>
              </a:rPr>
            </a:br>
            <a:endParaRPr lang="en-AU" sz="1200" dirty="0">
              <a:latin typeface="+mn-lt"/>
            </a:endParaRPr>
          </a:p>
          <a:p>
            <a:pPr marL="17145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In a multi-storey building, </a:t>
            </a:r>
            <a:r>
              <a:rPr lang="en-US" sz="1200" dirty="0">
                <a:effectLst/>
                <a:latin typeface="+mn-lt"/>
                <a:ea typeface="Calibri" panose="020F0502020204030204" pitchFamily="34" charset="0"/>
                <a:cs typeface="Arial" panose="020B0604020202020204" pitchFamily="34" charset="0"/>
              </a:rPr>
              <a:t>providing an accessible path of travel</a:t>
            </a:r>
            <a:r>
              <a:rPr lang="en-AU" sz="1200" dirty="0">
                <a:effectLst/>
                <a:latin typeface="+mn-lt"/>
                <a:ea typeface="Calibri" panose="020F0502020204030204" pitchFamily="34" charset="0"/>
                <a:cs typeface="Arial" panose="020B0604020202020204" pitchFamily="34" charset="0"/>
              </a:rPr>
              <a:t> could mean:</a:t>
            </a:r>
          </a:p>
          <a:p>
            <a:pPr marL="628650" lvl="1" indent="-171450">
              <a:lnSpc>
                <a:spcPct val="100000"/>
              </a:lnSpc>
              <a:spcAft>
                <a:spcPts val="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An upgrade of the path of travel from the main entrance to the lift and up the lift to the floor where the new work is taking place. </a:t>
            </a:r>
          </a:p>
          <a:p>
            <a:pPr marL="628650" lvl="1" indent="-171450">
              <a:lnSpc>
                <a:spcPct val="100000"/>
              </a:lnSpc>
              <a:spcAft>
                <a:spcPts val="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Removing a front entry step.</a:t>
            </a:r>
          </a:p>
          <a:p>
            <a:pPr marL="628650" lvl="1" indent="-171450">
              <a:lnSpc>
                <a:spcPct val="100000"/>
              </a:lnSpc>
              <a:spcAft>
                <a:spcPts val="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Upgrading required handrails.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Upgrading the access features of the lift such as braille and tactile lift buttons.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Arial" panose="020B0604020202020204" pitchFamily="34" charset="0"/>
              </a:rPr>
              <a:t>A combination of these and other measures</a:t>
            </a:r>
            <a:r>
              <a:rPr lang="en-US" sz="1200" dirty="0" smtClean="0">
                <a:effectLst/>
                <a:latin typeface="+mn-lt"/>
                <a:ea typeface="Calibri" panose="020F0502020204030204" pitchFamily="34" charset="0"/>
                <a:cs typeface="Arial" panose="020B0604020202020204" pitchFamily="34" charset="0"/>
              </a:rPr>
              <a:t>.</a:t>
            </a:r>
            <a:br>
              <a:rPr lang="en-US" sz="1200" dirty="0" smtClean="0">
                <a:effectLst/>
                <a:latin typeface="+mn-lt"/>
                <a:ea typeface="Calibri" panose="020F0502020204030204" pitchFamily="34" charset="0"/>
                <a:cs typeface="Arial" panose="020B0604020202020204" pitchFamily="34" charset="0"/>
              </a:rPr>
            </a:b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The reason for this requirement is to encourage more extensive upgrades of buildings over time and to ensure that in appropriate cases, access is available to new areas of buildings that include accessibility</a:t>
            </a:r>
            <a:r>
              <a:rPr lang="en-AU" sz="1200" dirty="0" smtClean="0">
                <a:effectLst/>
                <a:latin typeface="+mn-lt"/>
                <a:ea typeface="Calibri" panose="020F0502020204030204" pitchFamily="34" charset="0"/>
                <a:cs typeface="Arial" panose="020B0604020202020204" pitchFamily="34" charset="0"/>
              </a:rPr>
              <a:t>.</a:t>
            </a:r>
          </a:p>
          <a:p>
            <a:pPr marL="171450" indent="-171450">
              <a:lnSpc>
                <a:spcPct val="100000"/>
              </a:lnSpc>
              <a:spcAft>
                <a:spcPts val="0"/>
              </a:spcAft>
              <a:buFont typeface="Arial" panose="020B0604020202020204" pitchFamily="34" charset="0"/>
              <a:buChar char="•"/>
            </a:pP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For example, there is little point in having level 6 or 10 of a building fully accessible if you cannot get to that area</a:t>
            </a:r>
            <a:r>
              <a:rPr lang="en-AU" sz="1200" dirty="0" smtClean="0">
                <a:effectLst/>
                <a:latin typeface="+mn-lt"/>
                <a:ea typeface="Calibri" panose="020F0502020204030204" pitchFamily="34" charset="0"/>
                <a:cs typeface="Arial" panose="020B0604020202020204" pitchFamily="34" charset="0"/>
              </a:rPr>
              <a:t>.</a:t>
            </a:r>
          </a:p>
          <a:p>
            <a:pPr marL="171450" indent="-171450">
              <a:lnSpc>
                <a:spcPct val="100000"/>
              </a:lnSpc>
              <a:spcAft>
                <a:spcPts val="0"/>
              </a:spcAft>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Guidance on the application of the </a:t>
            </a:r>
            <a:r>
              <a:rPr lang="en-AU" i="1" baseline="0" dirty="0"/>
              <a:t>Premises Standards </a:t>
            </a:r>
            <a:r>
              <a:rPr lang="en-AU" baseline="0" dirty="0"/>
              <a:t>is available from the Australian Human Rights Commission.</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a:p>
        </p:txBody>
      </p:sp>
    </p:spTree>
    <p:extLst>
      <p:ext uri="{BB962C8B-B14F-4D97-AF65-F5344CB8AC3E}">
        <p14:creationId xmlns:p14="http://schemas.microsoft.com/office/powerpoint/2010/main" val="297702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r>
              <a:rPr lang="en-AU" dirty="0" smtClean="0"/>
              <a:t>.</a:t>
            </a:r>
            <a:endParaRPr lang="en-AU" dirty="0"/>
          </a:p>
          <a:p>
            <a:r>
              <a:rPr lang="en-AU" dirty="0"/>
              <a:t>Click once to see the left hand block of text which lists some relevant Australian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 second time to see the right hand block which lists some other guides and handbooks that are relevant to accessibility within NCC Volume One.</a:t>
            </a:r>
          </a:p>
          <a:p>
            <a:endParaRPr lang="en-AU" dirty="0"/>
          </a:p>
          <a:p>
            <a:r>
              <a:rPr lang="en-AU" dirty="0"/>
              <a:t>Press Enter to progress to the next slide.</a:t>
            </a:r>
          </a:p>
          <a:p>
            <a:endParaRPr lang="en-AU" dirty="0"/>
          </a:p>
          <a:p>
            <a:r>
              <a:rPr lang="en-AU" b="1" dirty="0"/>
              <a:t>Facilitator notes</a:t>
            </a:r>
          </a:p>
          <a:p>
            <a:r>
              <a:rPr lang="en-AU" dirty="0"/>
              <a:t>The purpose of this slide is to discuss other resources that may be useful to the trainees when they are using the accessibility provisions of NCC Volume One.</a:t>
            </a:r>
          </a:p>
          <a:p>
            <a:endParaRPr lang="en-AU" dirty="0"/>
          </a:p>
          <a:p>
            <a:r>
              <a:rPr lang="en-AU" dirty="0"/>
              <a:t>Discuss the contents and purpose of the various Australian </a:t>
            </a:r>
            <a:r>
              <a:rPr lang="en-AU" dirty="0" smtClean="0"/>
              <a:t>Standards, including the</a:t>
            </a:r>
            <a:r>
              <a:rPr lang="en-AU" baseline="0" dirty="0" smtClean="0"/>
              <a:t> ABCB Standard for Livable Housing Design</a:t>
            </a:r>
            <a:r>
              <a:rPr lang="en-AU" dirty="0" smtClean="0"/>
              <a:t>.</a:t>
            </a:r>
          </a:p>
          <a:p>
            <a:endParaRPr lang="en-AU" dirty="0"/>
          </a:p>
          <a:p>
            <a:r>
              <a:rPr lang="en-AU" dirty="0"/>
              <a:t>Then progress the slide and discuss the </a:t>
            </a:r>
            <a:r>
              <a:rPr lang="en-AU" i="1" dirty="0"/>
              <a:t>Guide to NCC Volume One </a:t>
            </a:r>
            <a:r>
              <a:rPr lang="en-AU" dirty="0"/>
              <a:t>and</a:t>
            </a:r>
            <a:r>
              <a:rPr lang="en-AU" i="1" dirty="0"/>
              <a:t> </a:t>
            </a:r>
            <a:r>
              <a:rPr lang="en-AU" dirty="0"/>
              <a:t>the Access Verification Methods Handbook.</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Links are provided to relevant documents/locations on the ABCB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Compliance with </a:t>
            </a:r>
            <a:r>
              <a:rPr lang="en-AU" sz="1200" i="1" dirty="0"/>
              <a:t>AS 1428.1 Design for access and mobility – General requirements for access – New building work</a:t>
            </a:r>
            <a:r>
              <a:rPr lang="en-AU" dirty="0"/>
              <a:t> is mandatory if they have chosen to use a DTS Solution and this standard is referenced in an applicable provision.</a:t>
            </a:r>
          </a:p>
          <a:p>
            <a:pPr marL="171450" indent="-171450">
              <a:buFont typeface="Arial" panose="020B0604020202020204" pitchFamily="34" charset="0"/>
              <a:buChar char="•"/>
            </a:pPr>
            <a:r>
              <a:rPr lang="en-AU" dirty="0"/>
              <a:t>Use of the </a:t>
            </a:r>
            <a:r>
              <a:rPr lang="en-AU" i="1" dirty="0"/>
              <a:t>Guide to NCC Volume One</a:t>
            </a:r>
            <a:r>
              <a:rPr lang="en-AU" dirty="0"/>
              <a:t> and the handbook is </a:t>
            </a:r>
            <a:r>
              <a:rPr lang="en-AU" b="1" dirty="0"/>
              <a:t>not mandatory</a:t>
            </a:r>
            <a:r>
              <a:rPr lang="en-AU" dirty="0"/>
              <a:t>. They provide guidance and help, but nothing in them needs to be complied with in order to comply with the NCC.</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a:p>
        </p:txBody>
      </p:sp>
    </p:spTree>
    <p:extLst>
      <p:ext uri="{BB962C8B-B14F-4D97-AF65-F5344CB8AC3E}">
        <p14:creationId xmlns:p14="http://schemas.microsoft.com/office/powerpoint/2010/main" val="2706522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 and the left-hand block and blue dividing line.</a:t>
            </a:r>
          </a:p>
          <a:p>
            <a:r>
              <a:rPr lang="en-AU" b="0" dirty="0"/>
              <a:t>Click once to bring up the centre block and next blue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to reinforce the key content.</a:t>
            </a:r>
          </a:p>
          <a:p>
            <a:endParaRPr lang="en-AU" dirty="0"/>
          </a:p>
          <a:p>
            <a:r>
              <a:rPr lang="en-AU" dirty="0"/>
              <a:t>Remind trainees that they can get more information and access the NCC</a:t>
            </a:r>
            <a:r>
              <a:rPr lang="en-AU" baseline="0" dirty="0"/>
              <a:t> </a:t>
            </a:r>
            <a:r>
              <a:rPr lang="en-AU" dirty="0"/>
              <a:t>from the ABCB website (ncc.abcb.gov.au). </a:t>
            </a:r>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371217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on the NCC provisions for access for people (including</a:t>
            </a:r>
            <a:r>
              <a:rPr lang="en-AU" baseline="0" dirty="0"/>
              <a:t> those</a:t>
            </a:r>
            <a:r>
              <a:rPr lang="en-AU" dirty="0"/>
              <a:t> with disability) in Volume One.</a:t>
            </a:r>
          </a:p>
          <a:p>
            <a:endParaRPr lang="en-AU" dirty="0"/>
          </a:p>
          <a:p>
            <a:r>
              <a:rPr lang="en-AU" dirty="0"/>
              <a:t>That is what you will learn about in this presentation.</a:t>
            </a:r>
          </a:p>
          <a:p>
            <a:endParaRPr lang="en-AU" dirty="0"/>
          </a:p>
          <a:p>
            <a:r>
              <a:rPr lang="en-AU" dirty="0"/>
              <a:t>Note that this presentation assumes a general knowledge of:</a:t>
            </a:r>
          </a:p>
          <a:p>
            <a:pPr marL="171450" indent="-171450">
              <a:buFont typeface="Arial" panose="020B0604020202020204" pitchFamily="34" charset="0"/>
              <a:buChar char="•"/>
            </a:pPr>
            <a:r>
              <a:rPr lang="en-AU" dirty="0"/>
              <a:t>Building classifications in the NCC. This is covered in another module, </a:t>
            </a:r>
            <a:r>
              <a:rPr lang="en-AU" i="1" dirty="0"/>
              <a:t>Understanding building classifications in the NCC</a:t>
            </a:r>
          </a:p>
          <a:p>
            <a:pPr marL="171450" indent="-171450">
              <a:buFont typeface="Arial" panose="020B0604020202020204" pitchFamily="34" charset="0"/>
              <a:buChar char="•"/>
            </a:pPr>
            <a:r>
              <a:rPr lang="en-AU" dirty="0"/>
              <a:t>The structure and purpose of NCC Volume One and some of the key concepts in this </a:t>
            </a:r>
            <a:r>
              <a:rPr lang="en-AU" dirty="0" smtClean="0"/>
              <a:t>volume</a:t>
            </a:r>
            <a:r>
              <a:rPr lang="en-AU" dirty="0"/>
              <a:t>, such as construction types and rise in </a:t>
            </a:r>
            <a:r>
              <a:rPr lang="en-AU" dirty="0" smtClean="0"/>
              <a:t>storeys</a:t>
            </a:r>
            <a:r>
              <a:rPr lang="en-AU" dirty="0"/>
              <a:t>. This is covered in another module, </a:t>
            </a:r>
            <a:r>
              <a:rPr lang="en-AU" i="1" dirty="0"/>
              <a:t>Using NCC Volume One</a:t>
            </a:r>
            <a:r>
              <a:rPr lang="en-AU" dirty="0"/>
              <a:t>.</a:t>
            </a:r>
          </a:p>
          <a:p>
            <a:pPr marL="171450" indent="-171450">
              <a:buFont typeface="Arial" panose="020B0604020202020204" pitchFamily="34" charset="0"/>
              <a:buChar char="•"/>
            </a:pPr>
            <a:r>
              <a:rPr lang="en-AU" i="0" dirty="0" smtClean="0"/>
              <a:t>The </a:t>
            </a:r>
            <a:r>
              <a:rPr lang="en-AU" i="0" dirty="0"/>
              <a:t>performance-based nature of the NCC, including things like the relationships between Performance Requirements, DTS Provisions, Assessment Methods, Verification Methods. This is </a:t>
            </a:r>
            <a:r>
              <a:rPr lang="en-AU" dirty="0"/>
              <a:t>covered in another module, </a:t>
            </a:r>
            <a:r>
              <a:rPr lang="en-AU" i="1" dirty="0"/>
              <a:t>Understanding the performance-based code</a:t>
            </a:r>
            <a:r>
              <a:rPr lang="en-AU" dirty="0" smtClean="0"/>
              <a:t>.</a:t>
            </a:r>
          </a:p>
          <a:p>
            <a:pPr marL="171450" indent="-171450">
              <a:buFont typeface="Arial" panose="020B0604020202020204" pitchFamily="34" charset="0"/>
              <a:buChar char="•"/>
            </a:pPr>
            <a:r>
              <a:rPr lang="en-AU" i="0" dirty="0" smtClean="0"/>
              <a:t>Livable</a:t>
            </a:r>
            <a:r>
              <a:rPr lang="en-AU" i="0" baseline="0" dirty="0" smtClean="0"/>
              <a:t> housing design is not covered in this Tutor module. </a:t>
            </a:r>
            <a:endParaRPr lang="en-AU" i="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2272324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top left block with 2 blue dividing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see the bottom left block and another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and the last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some key points from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949987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a:p>
        </p:txBody>
      </p:sp>
    </p:spTree>
    <p:extLst>
      <p:ext uri="{BB962C8B-B14F-4D97-AF65-F5344CB8AC3E}">
        <p14:creationId xmlns:p14="http://schemas.microsoft.com/office/powerpoint/2010/main" val="347306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a:t>
            </a:r>
          </a:p>
          <a:p>
            <a:r>
              <a:rPr lang="en-AU" b="0" dirty="0"/>
              <a:t>Click once to bring up the left-hand block and blue dividing line.</a:t>
            </a:r>
          </a:p>
          <a:p>
            <a:r>
              <a:rPr lang="en-AU" b="0" dirty="0"/>
              <a:t>Click a second time to bring </a:t>
            </a:r>
            <a:r>
              <a:rPr lang="en-AU" b="0" u="none" dirty="0">
                <a:solidFill>
                  <a:srgbClr val="FF0000"/>
                </a:solidFill>
              </a:rPr>
              <a:t>up the right hand block.</a:t>
            </a:r>
          </a:p>
          <a:p>
            <a:endParaRPr lang="en-AU" b="0" u="none" dirty="0">
              <a:solidFill>
                <a:srgbClr val="FF0000"/>
              </a:solidFill>
            </a:endParaRPr>
          </a:p>
          <a:p>
            <a:r>
              <a:rPr lang="en-AU" b="0" u="none" dirty="0">
                <a:solidFill>
                  <a:srgbClr val="FF0000"/>
                </a:solidFill>
              </a:rPr>
              <a:t>Click on the text “people with disability” in the left hand block to bring up a box containing the definition of disability from the Disability Discrimination Act 1992. </a:t>
            </a:r>
          </a:p>
          <a:p>
            <a:r>
              <a:rPr lang="en-AU" b="0" u="none" dirty="0">
                <a:solidFill>
                  <a:srgbClr val="FF0000"/>
                </a:solidFill>
              </a:rPr>
              <a:t>Click on the definition to collapse the definition box.</a:t>
            </a:r>
          </a:p>
          <a:p>
            <a:endParaRPr lang="en-AU" b="0" u="none" dirty="0">
              <a:solidFill>
                <a:srgbClr val="FF0000"/>
              </a:solidFill>
            </a:endParaRPr>
          </a:p>
          <a:p>
            <a:r>
              <a:rPr lang="en-AU" b="0" u="none" dirty="0">
                <a:solidFill>
                  <a:srgbClr val="FF0000"/>
                </a:solidFill>
              </a:rPr>
              <a:t>Click on the text “access” in the right hand block to bring up a box containing the definitions of accessible and accessway from Schedule </a:t>
            </a:r>
            <a:r>
              <a:rPr lang="en-AU" b="0" u="none" dirty="0" smtClean="0">
                <a:solidFill>
                  <a:srgbClr val="FF0000"/>
                </a:solidFill>
              </a:rPr>
              <a:t>1 </a:t>
            </a:r>
            <a:r>
              <a:rPr lang="en-AU" b="0" u="none" dirty="0">
                <a:solidFill>
                  <a:srgbClr val="FF0000"/>
                </a:solidFill>
              </a:rPr>
              <a:t>Definitions in any Volume of the NCC. </a:t>
            </a:r>
          </a:p>
          <a:p>
            <a:r>
              <a:rPr lang="en-AU" b="0" u="none" dirty="0">
                <a:solidFill>
                  <a:srgbClr val="FF0000"/>
                </a:solidFill>
              </a:rPr>
              <a:t>Click on the definition to collapse the definition box</a:t>
            </a:r>
            <a:r>
              <a:rPr lang="en-AU" b="0" u="none" dirty="0" smtClean="0">
                <a:solidFill>
                  <a:srgbClr val="FF0000"/>
                </a:solidFill>
              </a:rPr>
              <a:t>. </a:t>
            </a:r>
            <a:endParaRPr lang="en-AU" b="0" u="none" dirty="0">
              <a:solidFill>
                <a:srgbClr val="FF0000"/>
              </a:solidFill>
            </a:endParaRPr>
          </a:p>
          <a:p>
            <a:endParaRPr lang="en-AU" b="0" u="none" dirty="0">
              <a:solidFill>
                <a:srgbClr val="FF0000"/>
              </a:solidFill>
            </a:endParaRPr>
          </a:p>
          <a:p>
            <a:r>
              <a:rPr lang="en-AU" b="0" u="none" dirty="0">
                <a:solidFill>
                  <a:srgbClr val="FF0000"/>
                </a:solidFill>
              </a:rPr>
              <a:t>Press Enter to move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provide some context before looking at the specific accessibility provisions in Volume One of the NCC.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slide as you think the group needs. If they are interested in the background to the provisions, then you could spend longer discussing this material. If they want to get more quickly into the meat of the presentation, then you could present this quickly then move on.</a:t>
            </a:r>
          </a:p>
          <a:p>
            <a:endParaRPr lang="en-AU" dirty="0"/>
          </a:p>
          <a:p>
            <a:r>
              <a:rPr lang="en-AU" dirty="0"/>
              <a:t>The definitions are provided as popups so that you can choose to look at them if it is appropriate for the group, or helps to answer questions.</a:t>
            </a:r>
          </a:p>
          <a:p>
            <a:endParaRPr lang="en-AU" dirty="0"/>
          </a:p>
          <a:p>
            <a:r>
              <a:rPr lang="en-AU" b="1" dirty="0"/>
              <a:t>Things you could discuss on this slide include:</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The definition of disability shown here is used in anti-discrimination law, not the NCC. It is very broad and covers about 20% of Australians. </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People protected from discrimination by those laws may experience difficulties using buildings, so buildings need to be designed and constructed in ways to ensure they are accessible. </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It's not just people with a mobility disability who experience barriers to accessing and using buildings. Potential barriers to access </a:t>
            </a:r>
            <a:r>
              <a:rPr lang="en-AU" sz="1200" kern="1200" baseline="0" dirty="0">
                <a:solidFill>
                  <a:schemeClr val="tx1"/>
                </a:solidFill>
                <a:effectLst/>
                <a:latin typeface="Arial" panose="020B0604020202020204" pitchFamily="34" charset="0"/>
                <a:ea typeface="+mn-ea"/>
                <a:cs typeface="Arial" panose="020B0604020202020204" pitchFamily="34" charset="0"/>
              </a:rPr>
              <a:t>may affect anyone – both people with and without disability.</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dirty="0"/>
              <a:t>Two examples of how a</a:t>
            </a:r>
            <a:r>
              <a:rPr lang="en-AU" baseline="0" dirty="0"/>
              <a:t> person’s</a:t>
            </a:r>
            <a:r>
              <a:rPr lang="en-AU" dirty="0"/>
              <a:t> needs can affect building design: </a:t>
            </a:r>
          </a:p>
          <a:p>
            <a:pPr marL="628650" lvl="1" indent="-171450">
              <a:buFont typeface="Arial" panose="020B0604020202020204" pitchFamily="34" charset="0"/>
              <a:buChar char="•"/>
            </a:pPr>
            <a:r>
              <a:rPr lang="en-AU" dirty="0"/>
              <a:t>The absence of contrast</a:t>
            </a:r>
            <a:r>
              <a:rPr lang="en-AU" baseline="0" dirty="0"/>
              <a:t> on stair nosings makes stairs more hazardous for all users but especially for </a:t>
            </a:r>
            <a:r>
              <a:rPr lang="en-AU" dirty="0"/>
              <a:t>people with a visual</a:t>
            </a:r>
            <a:r>
              <a:rPr lang="en-AU" baseline="0" dirty="0"/>
              <a:t> impairment</a:t>
            </a:r>
            <a:r>
              <a:rPr lang="en-AU" dirty="0"/>
              <a:t>. </a:t>
            </a:r>
          </a:p>
          <a:p>
            <a:pPr marL="628650" lvl="1" indent="-171450">
              <a:buFont typeface="Arial" panose="020B0604020202020204" pitchFamily="34" charset="0"/>
              <a:buChar char="•"/>
            </a:pPr>
            <a:r>
              <a:rPr lang="en-AU" dirty="0"/>
              <a:t>A stepped entrance creates a barrier for people who</a:t>
            </a:r>
            <a:r>
              <a:rPr lang="en-AU" baseline="0" dirty="0"/>
              <a:t> use wheelchairs and other people with mobility impairments such as sore knees or hips.</a:t>
            </a:r>
          </a:p>
          <a:p>
            <a:pPr marL="628650" lvl="1" indent="-171450">
              <a:buFont typeface="Arial" panose="020B0604020202020204" pitchFamily="34" charset="0"/>
              <a:buChar char="•"/>
            </a:pPr>
            <a:r>
              <a:rPr lang="en-AU" baseline="0" dirty="0"/>
              <a:t>Challenges hearing in a place with amplified sound, such as a theatre or conference venue.</a:t>
            </a:r>
            <a:endParaRPr lang="en-AU" dirty="0"/>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Good access has benefits for all people. For example:</a:t>
            </a:r>
          </a:p>
          <a:p>
            <a:pPr marL="628650" lvl="1" indent="-171450">
              <a:buFont typeface="Arial" panose="020B0604020202020204" pitchFamily="34" charset="0"/>
              <a:buChar char="•"/>
            </a:pPr>
            <a:r>
              <a:rPr lang="en-AU" dirty="0"/>
              <a:t>Families with small </a:t>
            </a:r>
            <a:r>
              <a:rPr lang="en-AU" dirty="0" smtClean="0"/>
              <a:t>children</a:t>
            </a:r>
            <a:endParaRPr lang="en-AU" dirty="0"/>
          </a:p>
          <a:p>
            <a:pPr marL="628650" lvl="1" indent="-171450">
              <a:buFont typeface="Arial" panose="020B0604020202020204" pitchFamily="34" charset="0"/>
              <a:buChar char="•"/>
            </a:pPr>
            <a:r>
              <a:rPr lang="en-AU" dirty="0"/>
              <a:t>Older </a:t>
            </a:r>
            <a:r>
              <a:rPr lang="en-AU" dirty="0" smtClean="0"/>
              <a:t>people</a:t>
            </a:r>
            <a:endParaRPr lang="en-AU" dirty="0"/>
          </a:p>
          <a:p>
            <a:pPr marL="628650" lvl="1" indent="-171450">
              <a:buFont typeface="Arial" panose="020B0604020202020204" pitchFamily="34" charset="0"/>
              <a:buChar char="•"/>
            </a:pPr>
            <a:r>
              <a:rPr lang="en-AU" dirty="0"/>
              <a:t>People</a:t>
            </a:r>
            <a:r>
              <a:rPr lang="en-AU" baseline="0" dirty="0"/>
              <a:t> with temporary </a:t>
            </a:r>
            <a:r>
              <a:rPr lang="en-AU" baseline="0" dirty="0" smtClean="0"/>
              <a:t>injuries</a:t>
            </a:r>
            <a:endParaRPr lang="en-AU" dirty="0"/>
          </a:p>
          <a:p>
            <a:pPr marL="628650" lvl="1" indent="-171450">
              <a:buFont typeface="Arial" panose="020B0604020202020204" pitchFamily="34" charset="0"/>
              <a:buChar char="•"/>
            </a:pPr>
            <a:r>
              <a:rPr lang="en-AU" dirty="0"/>
              <a:t>Anyone delivering or picking up goods.</a:t>
            </a:r>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Accessibility requirements</a:t>
            </a:r>
            <a:r>
              <a:rPr lang="en-AU" baseline="0" dirty="0" smtClean="0"/>
              <a:t> </a:t>
            </a:r>
            <a:r>
              <a:rPr lang="en-AU" dirty="0" smtClean="0"/>
              <a:t>are </a:t>
            </a:r>
            <a:r>
              <a:rPr lang="en-AU" dirty="0"/>
              <a:t>not new to the NCC. </a:t>
            </a:r>
            <a:r>
              <a:rPr lang="en-AU" dirty="0" smtClean="0"/>
              <a:t>These requirements </a:t>
            </a:r>
            <a:r>
              <a:rPr lang="en-AU" dirty="0"/>
              <a:t>have been in the </a:t>
            </a:r>
            <a:r>
              <a:rPr lang="en-AU" dirty="0" smtClean="0"/>
              <a:t>Building Code of Australia</a:t>
            </a:r>
            <a:r>
              <a:rPr lang="en-AU" baseline="0" dirty="0" smtClean="0"/>
              <a:t> (BCA) </a:t>
            </a:r>
            <a:r>
              <a:rPr lang="en-AU" dirty="0" smtClean="0"/>
              <a:t>since </a:t>
            </a:r>
            <a:r>
              <a:rPr lang="en-AU" dirty="0"/>
              <a:t>1990. Some of the issues covered in the current NCC remain very similar to previous requirements. </a:t>
            </a:r>
          </a:p>
          <a:p>
            <a:pPr marL="171450" indent="-171450">
              <a:buFont typeface="Arial" panose="020B0604020202020204" pitchFamily="34" charset="0"/>
              <a:buChar char="•"/>
            </a:pPr>
            <a:r>
              <a:rPr lang="en-AU" dirty="0"/>
              <a:t>These requirements primarily focus on commercial and public buildings, i.e. Class 3 and 5-9 buildings, rather than private housing. However, the NCC contains some requirements for certain Class 1b and Class 10 buildings and </a:t>
            </a:r>
            <a:r>
              <a:rPr lang="en-AU" dirty="0" smtClean="0"/>
              <a:t>structures.</a:t>
            </a:r>
          </a:p>
          <a:p>
            <a:pPr marL="171450" indent="-171450">
              <a:buFont typeface="Arial" panose="020B0604020202020204" pitchFamily="34" charset="0"/>
              <a:buChar char="•"/>
            </a:pPr>
            <a:r>
              <a:rPr lang="en-AU" sz="1200" dirty="0" smtClean="0">
                <a:latin typeface="+mn-lt"/>
              </a:rPr>
              <a:t>Although </a:t>
            </a:r>
            <a:r>
              <a:rPr lang="en-AU" sz="1200" dirty="0">
                <a:latin typeface="+mn-lt"/>
              </a:rPr>
              <a:t>the BCA has had access requirements since 1990 there were inconsistencies between the BCA requirements and the </a:t>
            </a:r>
            <a:r>
              <a:rPr lang="en-AU" sz="1200" i="1" dirty="0">
                <a:latin typeface="+mn-lt"/>
              </a:rPr>
              <a:t>Commonwealth Disability Discrimination Act 1992, (DDA)</a:t>
            </a:r>
            <a:r>
              <a:rPr lang="en-AU" sz="1200" dirty="0">
                <a:latin typeface="+mn-lt"/>
              </a:rPr>
              <a:t>. This led to uncertainty for the building industry including developers, designers, builders and certifiers. </a:t>
            </a:r>
          </a:p>
          <a:p>
            <a:pPr marL="171450" indent="-171450">
              <a:buFont typeface="Arial" panose="020B0604020202020204" pitchFamily="34" charset="0"/>
              <a:buChar char="•"/>
            </a:pPr>
            <a:r>
              <a:rPr lang="en-AU" sz="1200" dirty="0">
                <a:latin typeface="+mn-lt"/>
              </a:rPr>
              <a:t>As a consequence, there had been a number successful DDA complaints about buildings which were BCA compliant. </a:t>
            </a:r>
          </a:p>
          <a:p>
            <a:pPr marL="171450" indent="-171450">
              <a:buFont typeface="Arial" panose="020B0604020202020204" pitchFamily="34" charset="0"/>
              <a:buChar char="•"/>
            </a:pPr>
            <a:r>
              <a:rPr lang="en-AU" sz="1200" dirty="0">
                <a:latin typeface="+mn-lt"/>
              </a:rPr>
              <a:t>One example is Cocks v the State of Queensland 1994, where a complaint was made against the Brisbane Convention Centre.  The cost of rectification was in the order of $300,000. In 2020, this would be approximately $561,000. </a:t>
            </a:r>
          </a:p>
          <a:p>
            <a:pPr marL="171450" indent="-171450">
              <a:buFont typeface="Arial" panose="020B0604020202020204" pitchFamily="34" charset="0"/>
              <a:buChar char="•"/>
            </a:pPr>
            <a:r>
              <a:rPr lang="en-AU" dirty="0"/>
              <a:t>To address the inconsistencies between building law and the DDA, the Commonwealth Government resolved to develop a Disability Standard covering buildings, which would be reflected in the BCA when completed. The BCA was updated in 2011 as a result.</a:t>
            </a:r>
          </a:p>
          <a:p>
            <a:pPr marL="171450" indent="-171450">
              <a:buFont typeface="Arial" panose="020B0604020202020204" pitchFamily="34" charset="0"/>
              <a:buChar char="•"/>
            </a:pPr>
            <a:r>
              <a:rPr lang="en-AU" dirty="0"/>
              <a:t>The NCC access provisions reflect the requirements of the </a:t>
            </a:r>
            <a:r>
              <a:rPr lang="en-AU" i="1" dirty="0"/>
              <a:t>Disability (Access to Premises – Buildings) Standards 2010</a:t>
            </a:r>
            <a:r>
              <a:rPr lang="en-AU" dirty="0"/>
              <a:t>, known as the </a:t>
            </a:r>
            <a:r>
              <a:rPr lang="en-AU" i="1" dirty="0"/>
              <a:t>Premises Standards</a:t>
            </a:r>
            <a:r>
              <a:rPr lang="en-AU" dirty="0"/>
              <a:t>. The </a:t>
            </a:r>
            <a:r>
              <a:rPr lang="en-AU" i="1" dirty="0"/>
              <a:t>Premises Standards</a:t>
            </a:r>
            <a:r>
              <a:rPr lang="en-AU" dirty="0"/>
              <a:t> were developed to provide certainty in relation to what levels of access to public buildings would satisfy the general non-discrimination requirements of the DDA.  They provide a uniform set of requirements that apply both in relation to non-discriminatory access under the DDA and in relation to the requirements for access that must be complied with in order to obtain a building approval under building law.</a:t>
            </a:r>
          </a:p>
          <a:p>
            <a:pPr marL="171450" indent="-171450">
              <a:buFont typeface="Arial" panose="020B0604020202020204" pitchFamily="34" charset="0"/>
              <a:buChar char="•"/>
            </a:pPr>
            <a:r>
              <a:rPr lang="en-AU" dirty="0"/>
              <a:t>The </a:t>
            </a:r>
            <a:r>
              <a:rPr lang="en-AU" i="1" dirty="0"/>
              <a:t>Premises Standards</a:t>
            </a:r>
            <a:r>
              <a:rPr lang="en-AU" dirty="0"/>
              <a:t> can be found at </a:t>
            </a:r>
            <a:r>
              <a:rPr lang="en-AU" dirty="0">
                <a:solidFill>
                  <a:srgbClr val="FF0000"/>
                </a:solidFill>
              </a:rPr>
              <a:t>www.legislation.gov.au/Details/F2020C00976. </a:t>
            </a:r>
          </a:p>
          <a:p>
            <a:pPr marL="171450" indent="-171450">
              <a:buFont typeface="Arial" panose="020B0604020202020204" pitchFamily="34" charset="0"/>
              <a:buChar char="•"/>
            </a:pPr>
            <a:r>
              <a:rPr lang="en-AU" dirty="0"/>
              <a:t>There is an amendment to the Premises Standards that was passed in 2020. It can be found at https://</a:t>
            </a:r>
            <a:r>
              <a:rPr lang="en-AU" dirty="0" smtClean="0"/>
              <a:t>www.legislation.gov.au/Details/F2020L01245.</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a:p>
        </p:txBody>
      </p:sp>
    </p:spTree>
    <p:extLst>
      <p:ext uri="{BB962C8B-B14F-4D97-AF65-F5344CB8AC3E}">
        <p14:creationId xmlns:p14="http://schemas.microsoft.com/office/powerpoint/2010/main" val="206148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the title in the banner. It has </a:t>
            </a:r>
            <a:r>
              <a:rPr lang="en-AU" dirty="0" smtClean="0"/>
              <a:t>2 </a:t>
            </a:r>
            <a:r>
              <a:rPr lang="en-AU" dirty="0"/>
              <a:t>layers.</a:t>
            </a:r>
          </a:p>
          <a:p>
            <a:r>
              <a:rPr lang="en-AU" dirty="0"/>
              <a:t>Click once to bring in the left hand block of Layer 1.</a:t>
            </a:r>
          </a:p>
          <a:p>
            <a:r>
              <a:rPr lang="en-AU" dirty="0"/>
              <a:t>Click a second time to bring in the right hand block of Layer 1.</a:t>
            </a:r>
          </a:p>
          <a:p>
            <a:r>
              <a:rPr lang="en-AU" dirty="0"/>
              <a:t>Click a third time to bring in the whole of Layer 2</a:t>
            </a:r>
            <a:r>
              <a:rPr lang="en-AU" dirty="0" smtClean="0"/>
              <a:t>. </a:t>
            </a:r>
            <a:endParaRPr lang="en-AU" dirty="0"/>
          </a:p>
          <a:p>
            <a:endParaRPr lang="en-AU" dirty="0"/>
          </a:p>
          <a:p>
            <a:r>
              <a:rPr lang="en-AU" b="1" dirty="0"/>
              <a:t>Facilitator notes</a:t>
            </a:r>
          </a:p>
          <a:p>
            <a:r>
              <a:rPr lang="en-AU" dirty="0"/>
              <a:t>The purpose of this slide is to discuss the limitations of the accessibility provisions in Volume One of the NCC. That is, what these provisions do and don’t cover. Layer 1 discusses the general objectives of the provisions and what they do and don’t cover. Layer 2 expands on what the provisions cover.</a:t>
            </a:r>
          </a:p>
          <a:p>
            <a:endParaRPr lang="en-AU" dirty="0"/>
          </a:p>
          <a:p>
            <a:r>
              <a:rPr lang="en-AU" dirty="0"/>
              <a:t>Ask the question in the title and discuss the trainees’ answers, to give the more knowledgeable trainees a chance to demonstrate their knowledge.</a:t>
            </a:r>
          </a:p>
          <a:p>
            <a:endParaRPr lang="en-AU" dirty="0"/>
          </a:p>
          <a:p>
            <a:r>
              <a:rPr lang="en-AU" dirty="0"/>
              <a:t>When you are ready, progress through both layers of the slide and discuss the information provided, using the notes below to assist in the discussion.</a:t>
            </a:r>
          </a:p>
          <a:p>
            <a:endParaRPr lang="en-AU" dirty="0"/>
          </a:p>
          <a:p>
            <a:r>
              <a:rPr lang="en-AU" dirty="0"/>
              <a:t>Note that the next slide includes an illustration of the different kinds of access that need to be considered.</a:t>
            </a:r>
          </a:p>
          <a:p>
            <a:endParaRPr lang="en-AU" dirty="0"/>
          </a:p>
          <a:p>
            <a:r>
              <a:rPr lang="en-AU" b="1" dirty="0"/>
              <a:t>Things you could discuss on this slide include:</a:t>
            </a:r>
          </a:p>
          <a:p>
            <a:endParaRPr lang="en-AU" b="1" dirty="0"/>
          </a:p>
          <a:p>
            <a:pPr marL="171450" indent="-171450">
              <a:buFont typeface="Arial" panose="020B0604020202020204" pitchFamily="34" charset="0"/>
              <a:buChar char="•"/>
            </a:pPr>
            <a:r>
              <a:rPr lang="en-AU" sz="1200" dirty="0">
                <a:latin typeface="+mn-lt"/>
              </a:rPr>
              <a:t>The NCC sets out the </a:t>
            </a:r>
            <a:r>
              <a:rPr lang="en-AU" sz="1200" b="1" dirty="0">
                <a:latin typeface="+mn-lt"/>
              </a:rPr>
              <a:t>minimum</a:t>
            </a:r>
            <a:r>
              <a:rPr lang="en-AU" sz="1200" dirty="0">
                <a:latin typeface="+mn-lt"/>
              </a:rPr>
              <a:t> requirements for the provision of safe, equitable and dignified access to buildings.</a:t>
            </a:r>
          </a:p>
          <a:p>
            <a:pPr marL="171450" indent="-171450">
              <a:buFont typeface="Arial" panose="020B0604020202020204" pitchFamily="34" charset="0"/>
              <a:buChar char="•"/>
            </a:pPr>
            <a:endParaRPr lang="en-AU" sz="1200" dirty="0">
              <a:latin typeface="+mn-lt"/>
            </a:endParaRPr>
          </a:p>
          <a:p>
            <a:pPr marL="171450" indent="-171450">
              <a:buFont typeface="Arial" panose="020B0604020202020204" pitchFamily="34" charset="0"/>
              <a:buChar char="•"/>
            </a:pPr>
            <a:r>
              <a:rPr lang="en-AU" sz="1200" dirty="0">
                <a:latin typeface="+mn-lt"/>
              </a:rPr>
              <a:t>The overall access objectives are to:</a:t>
            </a:r>
          </a:p>
          <a:p>
            <a:pPr marL="628650" lvl="1" indent="-171450">
              <a:buFont typeface="Arial" panose="020B0604020202020204" pitchFamily="34" charset="0"/>
              <a:buChar char="•"/>
            </a:pPr>
            <a:r>
              <a:rPr lang="en-AU" sz="1200" dirty="0">
                <a:latin typeface="+mn-lt"/>
              </a:rPr>
              <a:t>Ensure, as much as possible, that people can use buildings independently and with dignity.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mn-ea"/>
                <a:cs typeface="Arial" panose="020B0604020202020204" pitchFamily="34" charset="0"/>
              </a:rPr>
              <a:t>Ensure that buildings provide a ‘continuous accessible path of travel’ i.e. one that does not include features that might impede safe, equitable and dignified movement and access to facilities.</a:t>
            </a:r>
          </a:p>
          <a:p>
            <a:pPr marL="628650" lvl="1" indent="-171450">
              <a:buFont typeface="Arial" panose="020B0604020202020204" pitchFamily="34" charset="0"/>
              <a:buChar char="•"/>
            </a:pPr>
            <a:r>
              <a:rPr lang="en-AU" sz="1200" dirty="0">
                <a:latin typeface="+mn-lt"/>
              </a:rPr>
              <a:t>Provide, as far as is reasonable, people with safe, equitable and dignified access to:</a:t>
            </a:r>
          </a:p>
          <a:p>
            <a:pPr marL="1106487" lvl="3" indent="-342900">
              <a:buFont typeface="Arial" panose="020B0604020202020204" pitchFamily="34" charset="0"/>
              <a:buChar char="•"/>
              <a:tabLst>
                <a:tab pos="723900" algn="l"/>
              </a:tabLst>
            </a:pPr>
            <a:r>
              <a:rPr lang="en-AU" sz="1200" dirty="0">
                <a:latin typeface="+mn-lt"/>
              </a:rPr>
              <a:t>A </a:t>
            </a:r>
            <a:r>
              <a:rPr lang="en-AU" sz="1200" dirty="0" smtClean="0">
                <a:latin typeface="+mn-lt"/>
              </a:rPr>
              <a:t>building</a:t>
            </a:r>
            <a:endParaRPr lang="en-AU" sz="1200" dirty="0">
              <a:latin typeface="+mn-lt"/>
            </a:endParaRPr>
          </a:p>
          <a:p>
            <a:pPr marL="1106487" lvl="3" indent="-342900">
              <a:spcAft>
                <a:spcPts val="1200"/>
              </a:spcAft>
              <a:buFont typeface="Arial" panose="020B0604020202020204" pitchFamily="34" charset="0"/>
              <a:buChar char="•"/>
              <a:tabLst>
                <a:tab pos="723900" algn="l"/>
              </a:tabLst>
            </a:pPr>
            <a:r>
              <a:rPr lang="en-AU" sz="1200" dirty="0">
                <a:latin typeface="+mn-lt"/>
              </a:rPr>
              <a:t>The services and facilities within the </a:t>
            </a:r>
            <a:r>
              <a:rPr lang="en-AU" sz="1200" dirty="0" smtClean="0">
                <a:latin typeface="+mn-lt"/>
              </a:rPr>
              <a:t>building;</a:t>
            </a:r>
            <a:r>
              <a:rPr lang="en-AU" sz="1200" baseline="0" dirty="0" smtClean="0">
                <a:latin typeface="+mn-lt"/>
              </a:rPr>
              <a:t> and</a:t>
            </a:r>
          </a:p>
          <a:p>
            <a:pPr marL="1106487" lvl="3" indent="-342900">
              <a:spcAft>
                <a:spcPts val="1200"/>
              </a:spcAft>
              <a:buFont typeface="Arial" panose="020B0604020202020204" pitchFamily="34" charset="0"/>
              <a:buChar char="•"/>
              <a:tabLst>
                <a:tab pos="723900" algn="l"/>
              </a:tabLst>
            </a:pPr>
            <a:r>
              <a:rPr lang="en-AU" sz="1200" baseline="0" dirty="0" smtClean="0">
                <a:latin typeface="+mn-lt"/>
              </a:rPr>
              <a:t>Safeguard occupants from illness or injury while evacuating in an emergency.</a:t>
            </a:r>
            <a:endParaRPr lang="en-AU" sz="1200" dirty="0">
              <a:latin typeface="+mn-lt"/>
            </a:endParaRPr>
          </a:p>
          <a:p>
            <a:pPr marL="1106487" lvl="3" indent="-342900">
              <a:spcAft>
                <a:spcPts val="1200"/>
              </a:spcAft>
              <a:buFont typeface="Arial" panose="020B0604020202020204" pitchFamily="34" charset="0"/>
              <a:buChar char="•"/>
              <a:tabLst>
                <a:tab pos="723900" algn="l"/>
              </a:tabLst>
            </a:pPr>
            <a:endParaRPr lang="en-AU" sz="1200" dirty="0">
              <a:latin typeface="+mn-lt"/>
            </a:endParaRPr>
          </a:p>
          <a:p>
            <a:pPr marL="171450" indent="-171450">
              <a:buFont typeface="Arial" panose="020B0604020202020204" pitchFamily="34" charset="0"/>
              <a:buChar char="•"/>
            </a:pPr>
            <a:r>
              <a:rPr lang="en-AU" sz="1200" dirty="0">
                <a:latin typeface="+mn-lt"/>
              </a:rPr>
              <a:t>Examples of adhering to the access principles include:</a:t>
            </a:r>
          </a:p>
          <a:p>
            <a:pPr marL="628650" lvl="1" indent="-171450">
              <a:buFont typeface="Arial" panose="020B0604020202020204" pitchFamily="34" charset="0"/>
              <a:buChar char="•"/>
            </a:pPr>
            <a:r>
              <a:rPr lang="en-AU" sz="1200" dirty="0">
                <a:latin typeface="+mn-lt"/>
              </a:rPr>
              <a:t>Accessible entry to a new building must be the principal pedestrian entrance and not one around the back of the building.</a:t>
            </a:r>
          </a:p>
          <a:p>
            <a:pPr marL="628650" lvl="1" indent="-171450">
              <a:buFont typeface="Arial" panose="020B0604020202020204" pitchFamily="34" charset="0"/>
              <a:buChar char="•"/>
            </a:pPr>
            <a:r>
              <a:rPr lang="en-AU" sz="1200" dirty="0">
                <a:latin typeface="+mn-lt"/>
              </a:rPr>
              <a:t>Gaining access to a swimming pool should not rely on someone having to be carried into it.</a:t>
            </a:r>
          </a:p>
          <a:p>
            <a:pPr marL="628650" lvl="1" indent="-171450">
              <a:buFont typeface="Arial" panose="020B0604020202020204" pitchFamily="34" charset="0"/>
              <a:buChar char="•"/>
            </a:pPr>
            <a:endParaRPr lang="en-AU"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Arial" panose="020B0604020202020204" pitchFamily="34" charset="0"/>
                <a:ea typeface="+mn-ea"/>
                <a:cs typeface="Arial" panose="020B0604020202020204" pitchFamily="34" charset="0"/>
              </a:rPr>
              <a:t>While there are some exceptions and exemptions within the NCC, access is required to most spaces and facilities within a building used by the occupants - who may be customers, visitors or staff. </a:t>
            </a:r>
          </a:p>
          <a:p>
            <a:pPr marL="171450" indent="-171450">
              <a:buFont typeface="Arial" panose="020B0604020202020204" pitchFamily="34" charset="0"/>
              <a:buChar char="•"/>
            </a:pPr>
            <a:r>
              <a:rPr lang="en-AU" sz="1200" dirty="0">
                <a:latin typeface="+mn-lt"/>
              </a:rPr>
              <a:t>The NCC is mainly concerned with the physical construction of the building. Generally speaking, what happens after construction in terms of fit out and ongoing use and management are not covered by the NCC, but </a:t>
            </a:r>
            <a:r>
              <a:rPr lang="en-AU" sz="1200" dirty="0" smtClean="0">
                <a:latin typeface="+mn-lt"/>
              </a:rPr>
              <a:t>continues </a:t>
            </a:r>
            <a:r>
              <a:rPr lang="en-AU" sz="1200" dirty="0">
                <a:latin typeface="+mn-lt"/>
              </a:rPr>
              <a:t>to be covered by discrimination law.</a:t>
            </a:r>
          </a:p>
          <a:p>
            <a:pPr marL="171450" indent="-171450">
              <a:buFont typeface="Arial" panose="020B0604020202020204" pitchFamily="34" charset="0"/>
              <a:buChar char="•"/>
            </a:pPr>
            <a:endParaRPr lang="en-AU" sz="1200" dirty="0">
              <a:latin typeface="+mn-lt"/>
            </a:endParaRPr>
          </a:p>
          <a:p>
            <a:pPr marL="171450" indent="-171450">
              <a:buFont typeface="Arial" panose="020B0604020202020204" pitchFamily="34" charset="0"/>
              <a:buChar char="•"/>
            </a:pPr>
            <a:r>
              <a:rPr lang="en-AU" sz="1200" dirty="0">
                <a:latin typeface="+mn-lt"/>
              </a:rPr>
              <a:t>The NCC does </a:t>
            </a:r>
            <a:r>
              <a:rPr lang="en-AU" sz="1200" b="1" dirty="0">
                <a:latin typeface="+mn-lt"/>
              </a:rPr>
              <a:t>not</a:t>
            </a:r>
            <a:r>
              <a:rPr lang="en-AU" sz="1200" dirty="0">
                <a:latin typeface="+mn-lt"/>
              </a:rPr>
              <a:t> address </a:t>
            </a:r>
            <a:r>
              <a:rPr lang="en-AU" sz="1200" dirty="0" smtClean="0">
                <a:latin typeface="+mn-lt"/>
              </a:rPr>
              <a:t>3 </a:t>
            </a:r>
            <a:r>
              <a:rPr lang="en-AU" sz="1200" dirty="0">
                <a:latin typeface="+mn-lt"/>
              </a:rPr>
              <a:t>areas:</a:t>
            </a:r>
          </a:p>
          <a:p>
            <a:pPr marL="628650" lvl="1" indent="-171450">
              <a:buFont typeface="Arial" panose="020B0604020202020204" pitchFamily="34" charset="0"/>
              <a:buChar char="•"/>
            </a:pPr>
            <a:r>
              <a:rPr lang="en-AU" sz="1200" dirty="0">
                <a:latin typeface="+mn-lt"/>
              </a:rPr>
              <a:t>Fixtures and fittings used in a building, such as furniture or reception desks.</a:t>
            </a:r>
          </a:p>
          <a:p>
            <a:pPr marL="628650" lvl="1" indent="-171450">
              <a:buFont typeface="Arial" panose="020B0604020202020204" pitchFamily="34" charset="0"/>
              <a:buChar char="•"/>
            </a:pPr>
            <a:r>
              <a:rPr lang="en-AU" sz="1200" dirty="0">
                <a:latin typeface="+mn-lt"/>
              </a:rPr>
              <a:t>Wayfinding information, such as room numbers or general information signs.</a:t>
            </a:r>
          </a:p>
          <a:p>
            <a:pPr marL="628650" lvl="1" indent="-171450">
              <a:buFont typeface="Arial" panose="020B0604020202020204" pitchFamily="34" charset="0"/>
              <a:buChar char="•"/>
            </a:pPr>
            <a:r>
              <a:rPr lang="en-AU" sz="1200" dirty="0">
                <a:latin typeface="+mn-lt"/>
              </a:rPr>
              <a:t>Management policies or staff behaviour – for example, if the staff at a nightclub refuse to allow a blind person entry.</a:t>
            </a:r>
          </a:p>
          <a:p>
            <a:pPr marL="628650" lvl="1" indent="-171450">
              <a:buFont typeface="Arial" panose="020B0604020202020204" pitchFamily="34" charset="0"/>
              <a:buChar char="•"/>
            </a:pPr>
            <a:endParaRPr lang="en-AU" sz="1200" dirty="0">
              <a:latin typeface="+mn-lt"/>
            </a:endParaRPr>
          </a:p>
          <a:p>
            <a:pPr marL="171450" indent="-171450">
              <a:buFont typeface="Arial" panose="020B0604020202020204" pitchFamily="34" charset="0"/>
              <a:buChar char="•"/>
            </a:pPr>
            <a:r>
              <a:rPr lang="en-AU" dirty="0"/>
              <a:t>So, it is important to comply with the access provisions in the NCC, so that a building is built in such a way as to be as accessible to as many people as possible.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It is important to note however, that because Volume One applies to a broad range of buildings –</a:t>
            </a:r>
            <a:r>
              <a:rPr lang="en-AU" sz="1200" kern="1200" baseline="0" dirty="0">
                <a:solidFill>
                  <a:schemeClr val="tx1"/>
                </a:solidFill>
                <a:effectLst/>
                <a:latin typeface="Arial" panose="020B0604020202020204" pitchFamily="34" charset="0"/>
                <a:ea typeface="+mn-ea"/>
                <a:cs typeface="Arial" panose="020B0604020202020204" pitchFamily="34" charset="0"/>
              </a:rPr>
              <a:t> for example,</a:t>
            </a:r>
            <a:r>
              <a:rPr lang="en-AU" sz="1200" kern="1200" dirty="0">
                <a:solidFill>
                  <a:schemeClr val="tx1"/>
                </a:solidFill>
                <a:effectLst/>
                <a:latin typeface="Arial" panose="020B0604020202020204" pitchFamily="34" charset="0"/>
                <a:ea typeface="+mn-ea"/>
                <a:cs typeface="Arial" panose="020B0604020202020204" pitchFamily="34" charset="0"/>
              </a:rPr>
              <a:t> commercial, industrial, multi-residential, and institutional buildings</a:t>
            </a:r>
            <a:r>
              <a:rPr lang="en-AU" sz="1200" kern="1200" baseline="0" dirty="0">
                <a:solidFill>
                  <a:schemeClr val="tx1"/>
                </a:solidFill>
                <a:effectLst/>
                <a:latin typeface="Arial" panose="020B0604020202020204" pitchFamily="34" charset="0"/>
                <a:ea typeface="+mn-ea"/>
                <a:cs typeface="Arial" panose="020B0604020202020204" pitchFamily="34" charset="0"/>
              </a:rPr>
              <a:t> -</a:t>
            </a:r>
            <a:r>
              <a:rPr lang="en-AU" sz="1200" kern="1200" dirty="0">
                <a:solidFill>
                  <a:schemeClr val="tx1"/>
                </a:solidFill>
                <a:effectLst/>
                <a:latin typeface="Arial" panose="020B0604020202020204" pitchFamily="34" charset="0"/>
                <a:ea typeface="+mn-ea"/>
                <a:cs typeface="Arial" panose="020B0604020202020204" pitchFamily="34" charset="0"/>
              </a:rPr>
              <a:t> some Performance Requirements may have limited application, generally dependent on the specific building classification - i.e. not all requirements apply to all designs.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a:p>
        </p:txBody>
      </p:sp>
    </p:spTree>
    <p:extLst>
      <p:ext uri="{BB962C8B-B14F-4D97-AF65-F5344CB8AC3E}">
        <p14:creationId xmlns:p14="http://schemas.microsoft.com/office/powerpoint/2010/main" val="76449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title and image on the slide.</a:t>
            </a:r>
          </a:p>
          <a:p>
            <a:r>
              <a:rPr lang="en-AU" b="0" dirty="0"/>
              <a:t>Click on each red number on the image to bring up an explanation of the kind of access that must be provided, and in some cases, an arrow and/or a popup that illustrates more about the particular kind of access.</a:t>
            </a:r>
          </a:p>
          <a:p>
            <a:r>
              <a:rPr lang="en-AU" b="0" dirty="0"/>
              <a:t>Click on each red number a second time to remove the popup image and/or arrow, if there is one. (The item in the numbered list on the right remains on </a:t>
            </a:r>
            <a:r>
              <a:rPr lang="en-AU" b="0" dirty="0" smtClean="0"/>
              <a:t>screen.)</a:t>
            </a:r>
            <a:endParaRPr lang="en-AU" b="1" dirty="0"/>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illustrate the specifics of the kind of access required under the NCC. It is a simple illustration designed to show that access for people with disability is about more than just putting in a ramp or lift. It is designed to be a more visual and interesting way of presenting these </a:t>
            </a:r>
            <a:r>
              <a:rPr lang="en-AU" dirty="0" smtClean="0"/>
              <a:t>7 </a:t>
            </a:r>
            <a:r>
              <a:rPr lang="en-AU" dirty="0"/>
              <a:t>access requirements.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Bring up each item in the list of access requirements and discuss them. It is more useful to access the items in order, because the list on the right, then appears in order. But you can bring the items up in any order you want to. You can also leave all the arrows for numbers 1-4 on the slide while building the rest of the list, or you can remove the arrow for each item from the slide before bringing up the next one. The images for numbers 5-7 write over the top of each other, so it will be best to remove each of these before calling up the next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how all the items work together to allow a person with a disability to enter and move around in the building, and gain access to all the locations and facilities in the building that they should be able to have access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 each type of access requirement in the list needs to be considered, in the context of the particular building, its purpose and its users.</a:t>
            </a:r>
          </a:p>
          <a:p>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a:p>
        </p:txBody>
      </p:sp>
    </p:spTree>
    <p:extLst>
      <p:ext uri="{BB962C8B-B14F-4D97-AF65-F5344CB8AC3E}">
        <p14:creationId xmlns:p14="http://schemas.microsoft.com/office/powerpoint/2010/main" val="190835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dirty="0"/>
              <a:t>Click once to bring in list of sections related to access on the left.</a:t>
            </a:r>
          </a:p>
          <a:p>
            <a:r>
              <a:rPr lang="en-AU" dirty="0"/>
              <a:t>Click each Section title once to see an expansion box on the right that summarises the provisions in that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the Section title a second time to close the expansion box.</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BEFORE BRINGING UP THE NEXT ONE, AS THE DESCRIPTIONS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Section again to make its description dissolve.</a:t>
            </a:r>
          </a:p>
          <a:p>
            <a:endParaRPr lang="en-AU" dirty="0"/>
          </a:p>
          <a:p>
            <a:r>
              <a:rPr lang="en-AU" b="1" dirty="0"/>
              <a:t>Facilitators notes</a:t>
            </a:r>
          </a:p>
          <a:p>
            <a:r>
              <a:rPr lang="en-AU" dirty="0"/>
              <a:t>The purpose of this slide is to provide an overview of the Sections and provisions of NCC Volume One that relate to accessibility. </a:t>
            </a:r>
          </a:p>
          <a:p>
            <a:endParaRPr lang="en-AU" dirty="0"/>
          </a:p>
          <a:p>
            <a:r>
              <a:rPr lang="en-AU" dirty="0"/>
              <a:t>Ask the question in the banner and give the trainees a chance to demonstrate what they know about the accessibility </a:t>
            </a:r>
            <a:r>
              <a:rPr lang="en-AU" dirty="0" smtClean="0"/>
              <a:t>provisions </a:t>
            </a:r>
            <a:r>
              <a:rPr lang="en-AU" dirty="0"/>
              <a:t>of Volume One (i.e. access for people with disability). This makes it less likely that the more knowledgeable trainees will feel that they are being taught the basics.</a:t>
            </a:r>
          </a:p>
          <a:p>
            <a:endParaRPr lang="en-AU" dirty="0"/>
          </a:p>
          <a:p>
            <a:r>
              <a:rPr lang="en-AU" dirty="0"/>
              <a:t>When you are ready, click once to bring in the list of relevant Section titles. Discuss this list, emphasising that it is not just Section D that contains provisions that are relevant for accessibility. To ensure appropriate and compliant access to a building, a builder or designer may have to look at a number of other provisions in other Sections of the </a:t>
            </a:r>
            <a:r>
              <a:rPr lang="en-AU" dirty="0" smtClean="0"/>
              <a:t>volume</a:t>
            </a:r>
            <a:r>
              <a:rPr lang="en-AU" dirty="0"/>
              <a:t>.</a:t>
            </a:r>
          </a:p>
          <a:p>
            <a:endParaRPr lang="en-AU" dirty="0"/>
          </a:p>
          <a:p>
            <a:r>
              <a:rPr lang="en-AU" dirty="0"/>
              <a:t>Select any of the Section titles to see an expansion box that describes the contents of that Section.  This slide is designed to be flexible, so you can look at as many or as few of these expansion boxes as you think is helpful.</a:t>
            </a:r>
          </a:p>
          <a:p>
            <a:endParaRPr lang="en-AU" dirty="0"/>
          </a:p>
          <a:p>
            <a:r>
              <a:rPr lang="en-AU" dirty="0"/>
              <a:t>You may want to ask the trainees to look at the main contents listing in NCC Volume One online to see the various relevant Sections and Parts within the whole structure.</a:t>
            </a:r>
          </a:p>
          <a:p>
            <a:endParaRPr lang="en-AU" dirty="0"/>
          </a:p>
          <a:p>
            <a:r>
              <a:rPr lang="en-AU" dirty="0"/>
              <a:t>Note that later slides will look at the specific requirements in Sections D, E, F and </a:t>
            </a:r>
            <a:r>
              <a:rPr lang="en-AU" dirty="0" smtClean="0"/>
              <a:t>I, </a:t>
            </a:r>
            <a:r>
              <a:rPr lang="en-AU" dirty="0"/>
              <a:t>so there is no need to go into detail here. There is no more detail re Section G in this module.</a:t>
            </a:r>
          </a:p>
          <a:p>
            <a:endParaRPr lang="en-AU" dirty="0"/>
          </a:p>
          <a:p>
            <a:r>
              <a:rPr lang="en-AU" b="1" dirty="0"/>
              <a:t>Things you could discuss on this slide include:</a:t>
            </a:r>
          </a:p>
          <a:p>
            <a:endParaRPr lang="en-AU" b="1" dirty="0"/>
          </a:p>
          <a:p>
            <a:pPr marL="171450" indent="-171450">
              <a:buFont typeface="Arial" panose="020B0604020202020204" pitchFamily="34" charset="0"/>
              <a:buChar char="•"/>
            </a:pPr>
            <a:r>
              <a:rPr lang="en-US" dirty="0"/>
              <a:t>NCC Volume One contains a number of sections with requirements relevant to accessibility. It is easier to look at the Table of Contents and see that Section D is relevant, but they need to look beyond this to identify the other provisions in other Sections. </a:t>
            </a:r>
          </a:p>
          <a:p>
            <a:pPr marL="171450" indent="-171450">
              <a:buFont typeface="Arial" panose="020B0604020202020204" pitchFamily="34" charset="0"/>
              <a:buChar char="•"/>
            </a:pPr>
            <a:r>
              <a:rPr lang="en-US" dirty="0"/>
              <a:t>For accessibility</a:t>
            </a:r>
            <a:r>
              <a:rPr lang="en-US" baseline="0" dirty="0"/>
              <a:t>, t</a:t>
            </a:r>
            <a:r>
              <a:rPr lang="en-US" dirty="0"/>
              <a:t>here are a </a:t>
            </a:r>
            <a:r>
              <a:rPr lang="en-US" dirty="0" smtClean="0"/>
              <a:t>total of:</a:t>
            </a:r>
            <a:endParaRPr lang="en-US" dirty="0"/>
          </a:p>
          <a:p>
            <a:pPr marL="628650" lvl="1" indent="-171450">
              <a:buFont typeface="Arial" panose="020B0604020202020204" pitchFamily="34" charset="0"/>
              <a:buChar char="•"/>
            </a:pPr>
            <a:r>
              <a:rPr lang="en-US" dirty="0" smtClean="0"/>
              <a:t>10 Performance </a:t>
            </a:r>
            <a:r>
              <a:rPr lang="en-US" dirty="0"/>
              <a:t>Requirements across </a:t>
            </a:r>
            <a:r>
              <a:rPr lang="en-US" dirty="0" smtClean="0"/>
              <a:t>3 Sections </a:t>
            </a:r>
            <a:r>
              <a:rPr lang="en-US" dirty="0"/>
              <a:t>of NCC Volume One, which are Sections D, </a:t>
            </a:r>
            <a:r>
              <a:rPr lang="en-US" dirty="0" smtClean="0"/>
              <a:t>E,</a:t>
            </a:r>
            <a:r>
              <a:rPr lang="en-US" baseline="0" dirty="0" smtClean="0"/>
              <a:t> </a:t>
            </a:r>
            <a:r>
              <a:rPr lang="en-US" dirty="0" smtClean="0"/>
              <a:t>F and G.</a:t>
            </a:r>
            <a:endParaRPr lang="en-US" dirty="0"/>
          </a:p>
          <a:p>
            <a:pPr marL="628650" lvl="1" indent="-171450">
              <a:buFont typeface="Arial" panose="020B0604020202020204" pitchFamily="34" charset="0"/>
              <a:buChar char="•"/>
            </a:pPr>
            <a:r>
              <a:rPr lang="en-US" dirty="0" smtClean="0"/>
              <a:t>4 Verification </a:t>
            </a:r>
            <a:r>
              <a:rPr lang="en-US" dirty="0"/>
              <a:t>Methods across Sections D, E and F.</a:t>
            </a:r>
          </a:p>
          <a:p>
            <a:pPr marL="628650" lvl="1" indent="-171450">
              <a:buFont typeface="Arial" panose="020B0604020202020204" pitchFamily="34" charset="0"/>
              <a:buChar char="•"/>
            </a:pPr>
            <a:r>
              <a:rPr lang="en-US" dirty="0" smtClean="0"/>
              <a:t>36 DTS </a:t>
            </a:r>
            <a:r>
              <a:rPr lang="en-US" dirty="0"/>
              <a:t>Provisions across </a:t>
            </a:r>
            <a:r>
              <a:rPr lang="en-US" dirty="0" smtClean="0"/>
              <a:t>4 </a:t>
            </a:r>
            <a:r>
              <a:rPr lang="en-US" dirty="0"/>
              <a:t>Sections, which are Sections D, E, </a:t>
            </a:r>
            <a:r>
              <a:rPr lang="en-US" dirty="0" smtClean="0"/>
              <a:t>F, G and I.</a:t>
            </a:r>
            <a:endParaRPr lang="en-US" dirty="0"/>
          </a:p>
          <a:p>
            <a:pPr marL="628650" lvl="1" indent="-171450">
              <a:buFont typeface="Arial" panose="020B0604020202020204" pitchFamily="34" charset="0"/>
              <a:buChar char="•"/>
            </a:pPr>
            <a:r>
              <a:rPr lang="en-US" dirty="0" smtClean="0"/>
              <a:t>4 Specifications </a:t>
            </a:r>
            <a:r>
              <a:rPr lang="en-US" dirty="0"/>
              <a:t>across Sections D, E and F.</a:t>
            </a:r>
          </a:p>
          <a:p>
            <a:pPr marL="171450" indent="-171450">
              <a:buFont typeface="Arial" panose="020B0604020202020204" pitchFamily="34" charset="0"/>
              <a:buChar char="•"/>
            </a:pPr>
            <a:r>
              <a:rPr lang="en-US" dirty="0"/>
              <a:t>The Performance Requirements represent minimum requirements. Building designers/owners/builders can choose to introduce additional or alternative measures to provide greater accessibility within a building and to its occupants. For example, a care home or day centre for people with disability.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Section A Governing Requirements</a:t>
            </a:r>
            <a:r>
              <a:rPr lang="en-US" dirty="0"/>
              <a:t> is common across the NCC and covers how to use and apply the NCC. The various Parts of Section A can apply to</a:t>
            </a:r>
            <a:r>
              <a:rPr lang="en-US" baseline="0" dirty="0"/>
              <a:t> accessibility</a:t>
            </a:r>
            <a:r>
              <a:rPr lang="en-US" dirty="0"/>
              <a:t>, for example:</a:t>
            </a:r>
          </a:p>
          <a:p>
            <a:pPr marL="628650" lvl="1" indent="-171450">
              <a:buFont typeface="Arial" panose="020B0604020202020204" pitchFamily="34" charset="0"/>
              <a:buChar char="•"/>
            </a:pPr>
            <a:r>
              <a:rPr lang="en-US" dirty="0"/>
              <a:t>Part A1 Interpreting the NCC describes how to interpret provisions within the NCC, including things like Application statements, Limitation statements, Exceptions statements.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A5 Documentation of design and construction describes the requirements for evidence and documentation to prove compliance with relevant access Performance Requirements.</a:t>
            </a:r>
          </a:p>
          <a:p>
            <a:pPr marL="628650" lvl="1" indent="-171450">
              <a:buFont typeface="Arial" panose="020B0604020202020204" pitchFamily="34" charset="0"/>
              <a:buChar char="•"/>
            </a:pPr>
            <a:r>
              <a:rPr lang="en-US" dirty="0"/>
              <a:t>Part A6 Building classifications describes the building classes, which in part determine which accessibility provisions apply to a building or part of a building.</a:t>
            </a:r>
          </a:p>
          <a:p>
            <a:pPr marL="628650" lvl="1" indent="-171450">
              <a:buFont typeface="Arial" panose="020B0604020202020204" pitchFamily="34" charset="0"/>
              <a:buChar char="•"/>
            </a:pPr>
            <a:r>
              <a:rPr lang="en-US" dirty="0"/>
              <a:t>Part A7 describes the treatment of united buildings, which can have implications for accessibility requirements.</a:t>
            </a:r>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a:t>
            </a:r>
            <a:r>
              <a:rPr lang="en-AU" dirty="0" smtClean="0"/>
              <a:t>4 main </a:t>
            </a:r>
            <a:r>
              <a:rPr lang="en-AU" dirty="0"/>
              <a:t>sections of NCC Volume One containing Performance Requirements </a:t>
            </a:r>
            <a:r>
              <a:rPr lang="en-AU" dirty="0" smtClean="0"/>
              <a:t>primarily related </a:t>
            </a:r>
            <a:r>
              <a:rPr lang="en-AU" dirty="0"/>
              <a:t>to accessibility are</a:t>
            </a:r>
            <a:r>
              <a:rPr lang="en-AU" dirty="0" smtClean="0"/>
              <a:t>:</a:t>
            </a:r>
          </a:p>
          <a:p>
            <a:pPr marL="171450" indent="-171450">
              <a:buFont typeface="Arial" panose="020B0604020202020204" pitchFamily="34" charset="0"/>
              <a:buChar char="•"/>
            </a:pPr>
            <a:endParaRPr lang="en-AU" dirty="0" smtClean="0"/>
          </a:p>
          <a:p>
            <a:pPr marL="628650" lvl="1" indent="-171450">
              <a:buFont typeface="Arial" panose="020B0604020202020204" pitchFamily="34" charset="0"/>
              <a:buChar char="•"/>
            </a:pPr>
            <a:r>
              <a:rPr lang="en-US" b="1" dirty="0" smtClean="0"/>
              <a:t>Section </a:t>
            </a:r>
            <a:r>
              <a:rPr lang="en-US" b="1" dirty="0"/>
              <a:t>D Access and egress</a:t>
            </a:r>
            <a:r>
              <a:rPr lang="en-US" dirty="0"/>
              <a:t>, which:</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Focuses on how people enter, leave and move around a building. This obviously has implications for the ease with which people with disability can access and move around the building, and how they can evacuate from the building in an emergency.</a:t>
            </a:r>
          </a:p>
          <a:p>
            <a:pPr marL="1085850" lvl="2" indent="-171450">
              <a:buFont typeface="Arial" panose="020B0604020202020204" pitchFamily="34" charset="0"/>
              <a:buChar char="•"/>
            </a:pPr>
            <a:r>
              <a:rPr lang="en-US" dirty="0"/>
              <a:t>Has </a:t>
            </a:r>
            <a:r>
              <a:rPr lang="en-US" dirty="0" smtClean="0"/>
              <a:t>7 </a:t>
            </a:r>
            <a:r>
              <a:rPr lang="en-US" dirty="0"/>
              <a:t>Performance Requirements relevant to </a:t>
            </a:r>
            <a:r>
              <a:rPr lang="en-AU" dirty="0"/>
              <a:t>access for people with disability</a:t>
            </a:r>
            <a:r>
              <a:rPr lang="en-US" dirty="0"/>
              <a:t>, as well as </a:t>
            </a:r>
            <a:r>
              <a:rPr lang="en-US" dirty="0" smtClean="0"/>
              <a:t>2 </a:t>
            </a:r>
            <a:r>
              <a:rPr lang="en-US" dirty="0"/>
              <a:t>relevant Verification Methods, </a:t>
            </a:r>
            <a:r>
              <a:rPr lang="en-US" dirty="0" smtClean="0"/>
              <a:t>one Part </a:t>
            </a:r>
            <a:r>
              <a:rPr lang="en-US" dirty="0"/>
              <a:t>containing DTS </a:t>
            </a:r>
            <a:r>
              <a:rPr lang="en-US" dirty="0" smtClean="0"/>
              <a:t>Provisions (Part D4), </a:t>
            </a:r>
            <a:r>
              <a:rPr lang="en-US" dirty="0"/>
              <a:t>and </a:t>
            </a:r>
            <a:r>
              <a:rPr lang="en-US" dirty="0" smtClean="0"/>
              <a:t>2 </a:t>
            </a:r>
            <a:r>
              <a:rPr lang="en-US" dirty="0"/>
              <a:t>relevant </a:t>
            </a:r>
            <a:r>
              <a:rPr lang="en-US" dirty="0" smtClean="0"/>
              <a:t>Specifications (Braille</a:t>
            </a:r>
            <a:r>
              <a:rPr lang="en-US" baseline="0" dirty="0" smtClean="0"/>
              <a:t> and tactile signs and accessible water entry – swimming pools)</a:t>
            </a:r>
            <a:r>
              <a:rPr lang="en-US" dirty="0" smtClean="0"/>
              <a:t>.</a:t>
            </a:r>
            <a:endParaRPr lang="en-US" dirty="0"/>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Section E Services and equipment</a:t>
            </a:r>
            <a:r>
              <a:rPr lang="en-US" dirty="0"/>
              <a:t>, which:</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Contains provisions related to the use of lifts for the evacuation of people with disability.</a:t>
            </a:r>
          </a:p>
          <a:p>
            <a:pPr marL="1085850" lvl="2" indent="-171450">
              <a:buFont typeface="Arial" panose="020B0604020202020204" pitchFamily="34" charset="0"/>
              <a:buChar char="•"/>
            </a:pPr>
            <a:r>
              <a:rPr lang="en-US" dirty="0"/>
              <a:t>Has one relevant Performance Requirement, one Verification Method, </a:t>
            </a:r>
            <a:r>
              <a:rPr lang="en-US" dirty="0" smtClean="0"/>
              <a:t>3 </a:t>
            </a:r>
            <a:r>
              <a:rPr lang="en-US" dirty="0"/>
              <a:t>DTS Provisions and one relevant Specification.</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Section F Health and amenity</a:t>
            </a:r>
            <a:r>
              <a:rPr lang="en-US" dirty="0"/>
              <a:t>, which:</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Contains provisions related to the provision of sanitary facilities that are accessible.</a:t>
            </a:r>
          </a:p>
          <a:p>
            <a:pPr marL="1085850" lvl="2" indent="-171450">
              <a:buFont typeface="Arial" panose="020B0604020202020204" pitchFamily="34" charset="0"/>
              <a:buChar char="•"/>
            </a:pPr>
            <a:r>
              <a:rPr lang="en-US" dirty="0"/>
              <a:t>Has one relevant Performance Requirement, one Verification Method, </a:t>
            </a:r>
            <a:r>
              <a:rPr lang="en-US" dirty="0" smtClean="0"/>
              <a:t>four </a:t>
            </a:r>
            <a:r>
              <a:rPr lang="en-US" dirty="0"/>
              <a:t>DTS Provisions and one relevant Specification</a:t>
            </a:r>
            <a:r>
              <a:rPr lang="en-US" dirty="0" smtClean="0"/>
              <a:t>.</a:t>
            </a:r>
          </a:p>
          <a:p>
            <a:pPr marL="1085850" lvl="2"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b="1" dirty="0" smtClean="0"/>
              <a:t>Section G Ancillary Provisions</a:t>
            </a:r>
            <a:r>
              <a:rPr lang="en-US" dirty="0" smtClean="0"/>
              <a:t>, which:</a:t>
            </a:r>
          </a:p>
          <a:p>
            <a:pPr marL="1085850" lvl="2" indent="-171450">
              <a:buFont typeface="Arial" panose="020B0604020202020204" pitchFamily="34" charset="0"/>
              <a:buChar char="•"/>
            </a:pPr>
            <a:r>
              <a:rPr lang="en-US" dirty="0" smtClean="0"/>
              <a:t>Contains one relevant</a:t>
            </a:r>
            <a:r>
              <a:rPr lang="en-US" baseline="0" dirty="0" smtClean="0"/>
              <a:t> Performance Requirement and one DTS Provision concerning livable housing design requirements for Class 2 buildings. </a:t>
            </a:r>
          </a:p>
          <a:p>
            <a:pPr marL="1257300" lvl="2" indent="-342900">
              <a:spcBef>
                <a:spcPts val="300"/>
              </a:spcBef>
              <a:spcAft>
                <a:spcPts val="300"/>
              </a:spcAft>
              <a:buFont typeface="Arial" panose="020B0604020202020204" pitchFamily="34" charset="0"/>
              <a:buChar char="•"/>
            </a:pPr>
            <a:r>
              <a:rPr lang="en-US" sz="2000" b="1" dirty="0" smtClean="0"/>
              <a:t>Part G7 Livable housing design </a:t>
            </a:r>
            <a:r>
              <a:rPr lang="en-US" sz="2000" dirty="0" smtClean="0"/>
              <a:t>= includes requirements for improving access and usability for dwellings – for both owners and visitors </a:t>
            </a:r>
          </a:p>
          <a:p>
            <a:pPr marL="1257300" lvl="2" indent="-342900">
              <a:spcBef>
                <a:spcPts val="300"/>
              </a:spcBef>
              <a:spcAft>
                <a:spcPts val="300"/>
              </a:spcAft>
              <a:buFont typeface="Arial" panose="020B0604020202020204" pitchFamily="34" charset="0"/>
              <a:buChar char="•"/>
            </a:pPr>
            <a:r>
              <a:rPr lang="en-US" sz="2000" b="1" dirty="0" smtClean="0"/>
              <a:t>G7P1 Livable housing design is a specific Performance Requirement addressing accessibility.</a:t>
            </a:r>
            <a:r>
              <a:rPr lang="en-US" sz="2000" b="1" baseline="0" dirty="0" smtClean="0"/>
              <a:t> </a:t>
            </a:r>
          </a:p>
          <a:p>
            <a:pPr marL="1257300" lvl="2" indent="-342900">
              <a:spcBef>
                <a:spcPts val="300"/>
              </a:spcBef>
              <a:spcAft>
                <a:spcPts val="300"/>
              </a:spcAft>
              <a:buFont typeface="Arial" panose="020B0604020202020204" pitchFamily="34" charset="0"/>
              <a:buChar char="•"/>
            </a:pPr>
            <a:r>
              <a:rPr lang="en-US" sz="2000" b="1" dirty="0" smtClean="0"/>
              <a:t>The DTS provision G7D2</a:t>
            </a:r>
            <a:r>
              <a:rPr lang="en-US" sz="2000" b="1" baseline="0" dirty="0" smtClean="0"/>
              <a:t> Livable housing design </a:t>
            </a:r>
            <a:r>
              <a:rPr lang="en-US" sz="2000" baseline="0" dirty="0" smtClean="0"/>
              <a:t>states that t</a:t>
            </a:r>
            <a:r>
              <a:rPr lang="en-US" sz="2000" dirty="0" smtClean="0"/>
              <a:t>he ABCB Standard on Livable Housing Design must be complied with for compliance</a:t>
            </a:r>
            <a:r>
              <a:rPr lang="en-US" sz="2000" baseline="0" dirty="0" smtClean="0"/>
              <a:t> with G7D2, subject to the terms of the exemption applying to G7D2.  </a:t>
            </a:r>
            <a:endParaRPr lang="en-US" baseline="0" dirty="0" smtClean="0"/>
          </a:p>
          <a:p>
            <a:pPr marL="1085850" lvl="2"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AU" b="1" dirty="0" smtClean="0"/>
              <a:t>Section I </a:t>
            </a:r>
            <a:r>
              <a:rPr lang="en-AU" b="1" dirty="0"/>
              <a:t>Special use </a:t>
            </a:r>
            <a:r>
              <a:rPr lang="en-AU" b="1" dirty="0" smtClean="0"/>
              <a:t>buildings</a:t>
            </a:r>
            <a:r>
              <a:rPr lang="en-AU" b="0" dirty="0" smtClean="0"/>
              <a:t>, which:</a:t>
            </a:r>
            <a:endParaRPr lang="en-AU" b="1" dirty="0"/>
          </a:p>
          <a:p>
            <a:pPr marL="1085850" lvl="2" indent="-171450">
              <a:buFont typeface="Arial" panose="020B0604020202020204" pitchFamily="34" charset="0"/>
              <a:buChar char="•"/>
            </a:pPr>
            <a:r>
              <a:rPr lang="en-AU" dirty="0"/>
              <a:t>Contains </a:t>
            </a:r>
            <a:r>
              <a:rPr lang="en-AU" dirty="0" smtClean="0"/>
              <a:t>16 </a:t>
            </a:r>
            <a:r>
              <a:rPr lang="en-AU" dirty="0"/>
              <a:t>additional DTS Provisions that apply only to Class 9b or Class 10 public transport buildings, as listed on the slide. </a:t>
            </a:r>
          </a:p>
          <a:p>
            <a:pPr marL="1085850" lvl="2" indent="-171450">
              <a:buFont typeface="Arial" panose="020B0604020202020204" pitchFamily="34" charset="0"/>
              <a:buChar char="•"/>
            </a:pPr>
            <a:r>
              <a:rPr lang="en-AU" dirty="0"/>
              <a:t>The provisions within Part </a:t>
            </a:r>
            <a:r>
              <a:rPr lang="en-AU" dirty="0" smtClean="0"/>
              <a:t>I2 </a:t>
            </a:r>
            <a:r>
              <a:rPr lang="en-AU" dirty="0"/>
              <a:t>Public transport buildings derive from the </a:t>
            </a:r>
            <a:r>
              <a:rPr lang="en-AU" i="1" dirty="0"/>
              <a:t>Disability Standards for Accessible Public Transport 2002</a:t>
            </a:r>
            <a:r>
              <a:rPr lang="en-AU" dirty="0"/>
              <a:t>. This is a national disability standard, agreed to by Australian governments. </a:t>
            </a:r>
          </a:p>
          <a:p>
            <a:pPr marL="1085850" lvl="2" indent="-171450">
              <a:buFont typeface="Arial" panose="020B0604020202020204" pitchFamily="34" charset="0"/>
              <a:buChar char="•"/>
            </a:pPr>
            <a:r>
              <a:rPr lang="en-AU" dirty="0"/>
              <a:t>The design specifications in the </a:t>
            </a:r>
            <a:r>
              <a:rPr lang="en-AU" i="1" dirty="0"/>
              <a:t>Disability Standards for Accessible Public Transport 2002</a:t>
            </a:r>
            <a:r>
              <a:rPr lang="en-AU" dirty="0"/>
              <a:t> are sometimes different to those that generally apply within the NCC. As a result, Part </a:t>
            </a:r>
            <a:r>
              <a:rPr lang="en-AU" dirty="0" smtClean="0"/>
              <a:t>I2 </a:t>
            </a:r>
            <a:r>
              <a:rPr lang="en-AU" dirty="0"/>
              <a:t>sometimes refers to different editions of Australian Standards for things like accessways, ramps, stairways, signage, lifts and doorways.  </a:t>
            </a:r>
          </a:p>
          <a:p>
            <a:pPr marL="1085850" lvl="2" indent="-171450">
              <a:buFont typeface="Arial" panose="020B0604020202020204" pitchFamily="34" charset="0"/>
              <a:buChar char="•"/>
            </a:pPr>
            <a:r>
              <a:rPr lang="en-AU" b="1" dirty="0"/>
              <a:t>If there is a </a:t>
            </a:r>
            <a:r>
              <a:rPr lang="en-AU" b="1" dirty="0" smtClean="0"/>
              <a:t>difference </a:t>
            </a:r>
            <a:r>
              <a:rPr lang="en-AU" b="1" dirty="0"/>
              <a:t>between some aspect of a DTS Provision in Part </a:t>
            </a:r>
            <a:r>
              <a:rPr lang="en-AU" b="1" dirty="0" smtClean="0"/>
              <a:t>I2 </a:t>
            </a:r>
            <a:r>
              <a:rPr lang="en-AU" b="1" dirty="0"/>
              <a:t>and some aspect of a related provision in another Section of the NCC, then the provision within Part </a:t>
            </a:r>
            <a:r>
              <a:rPr lang="en-AU" b="1" dirty="0" smtClean="0"/>
              <a:t>I2 </a:t>
            </a:r>
            <a:r>
              <a:rPr lang="en-AU" b="1" dirty="0"/>
              <a:t>takes precedence</a:t>
            </a:r>
            <a:r>
              <a:rPr lang="en-AU" b="1" dirty="0" smtClean="0"/>
              <a:t>.</a:t>
            </a:r>
            <a:endParaRPr lang="en-AU" b="1" dirty="0"/>
          </a:p>
          <a:p>
            <a:pPr marL="914400" lvl="2" indent="0">
              <a:buFont typeface="Arial" panose="020B0604020202020204" pitchFamily="34" charset="0"/>
              <a:buNone/>
            </a:pPr>
            <a:endParaRPr lang="en-AU" b="1" dirty="0" smtClean="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a:p>
        </p:txBody>
      </p:sp>
    </p:spTree>
    <p:extLst>
      <p:ext uri="{BB962C8B-B14F-4D97-AF65-F5344CB8AC3E}">
        <p14:creationId xmlns:p14="http://schemas.microsoft.com/office/powerpoint/2010/main" val="376505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buttons on the left. </a:t>
            </a:r>
          </a:p>
          <a:p>
            <a:r>
              <a:rPr lang="en-AU" b="0" dirty="0"/>
              <a:t>Click each button to see a list of the corresponding elements, or a description, on the right.</a:t>
            </a:r>
          </a:p>
          <a:p>
            <a:r>
              <a:rPr lang="en-AU" b="0" dirty="0"/>
              <a:t>Click the same button a second time to dissolve the list or description.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EXPANSION BOX BEFORE BRINGING UP THE NEXT ONE, AS THE QUESTIONS AND ANSWERS WRITE OVER THE TOP OF EACH OTHER. </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box before bringing up the next one, then just click the earlier button again to make its expansion box dissolve.</a:t>
            </a:r>
          </a:p>
          <a:p>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provide an overview of the main access provisions relevant to people with disability included in Section D of NCC Volume One. Note this presentation does not take trainees through each and every provision within Section D.</a:t>
            </a:r>
            <a:r>
              <a:rPr lang="en-AU" baseline="0" dirty="0"/>
              <a:t>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the button for one of the elements and discuss the list of inclusions. Try to tease out how each area contributes to access for people. If the trainees can link each Performance Requirement, Verification Method, DTS Provision or Specification to one or more specific outcome related to accessibility then they will understand and remember the different elements better.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all the Performance Requirements are together at the front of this Section, followed by the Verification Methods, then the DTS Provisions and then the Specifications.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next </a:t>
            </a:r>
            <a:r>
              <a:rPr lang="en-AU" b="0" dirty="0" smtClean="0"/>
              <a:t>3</a:t>
            </a:r>
            <a:r>
              <a:rPr lang="en-AU" dirty="0" smtClean="0"/>
              <a:t> </a:t>
            </a:r>
            <a:r>
              <a:rPr lang="en-AU" dirty="0"/>
              <a:t>slides show examples of the accessibility provisions from Section D of NCC Volume One and ask the trainees to discuss and interpret the provisions in more detail.  </a:t>
            </a:r>
            <a:r>
              <a:rPr lang="en-AU" b="0" dirty="0"/>
              <a:t>These include a slide on Performance Requirements, and </a:t>
            </a:r>
            <a:r>
              <a:rPr lang="en-AU" b="0" dirty="0" smtClean="0"/>
              <a:t>2 </a:t>
            </a:r>
            <a:r>
              <a:rPr lang="en-AU" b="0" dirty="0"/>
              <a:t>on the DTS Provisions.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could choose to look at and discuss each set of provisions – Performance Requirements, Verification Methods, DTS Provisions and Specifications – while presenting this slide, and the following 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Section D Access and egress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In broad terms, Section D requires buildings to allow for safe movement into, out of and within a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Primary addresses: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Access and </a:t>
            </a:r>
            <a:r>
              <a:rPr lang="en-AU" b="0" dirty="0" smtClean="0"/>
              <a:t>car parking</a:t>
            </a:r>
            <a:endParaRPr lang="en-AU"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Movement to and within a </a:t>
            </a:r>
            <a:r>
              <a:rPr lang="en-AU" b="0" dirty="0" smtClean="0"/>
              <a:t>building</a:t>
            </a:r>
            <a:endParaRPr lang="en-AU"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Safe evacuation during an emergency.</a:t>
            </a:r>
          </a:p>
          <a:p>
            <a:endParaRPr lang="en-AU" b="1" dirty="0"/>
          </a:p>
          <a:p>
            <a:r>
              <a:rPr lang="en-AU" b="1" dirty="0"/>
              <a:t>Performance Requirements</a:t>
            </a:r>
          </a:p>
          <a:p>
            <a:pPr marL="171450" indent="-171450">
              <a:buFont typeface="Arial" panose="020B0604020202020204" pitchFamily="34" charset="0"/>
              <a:buChar char="•"/>
            </a:pPr>
            <a:r>
              <a:rPr lang="en-AU" dirty="0"/>
              <a:t>All the Performance Requirements for Section D are at the front of the Section.</a:t>
            </a:r>
          </a:p>
          <a:p>
            <a:pPr marL="171450" indent="-171450">
              <a:buFont typeface="Arial" panose="020B0604020202020204" pitchFamily="34" charset="0"/>
              <a:buChar char="•"/>
            </a:pPr>
            <a:r>
              <a:rPr lang="en-AU" dirty="0"/>
              <a:t>There are </a:t>
            </a:r>
            <a:r>
              <a:rPr lang="en-AU" dirty="0" smtClean="0"/>
              <a:t>9 </a:t>
            </a:r>
            <a:r>
              <a:rPr lang="en-AU" dirty="0"/>
              <a:t>in total. Their names pretty well define what they are about.</a:t>
            </a:r>
          </a:p>
          <a:p>
            <a:pPr marL="171450" indent="-171450">
              <a:buFont typeface="Arial" panose="020B0604020202020204" pitchFamily="34" charset="0"/>
              <a:buChar char="•"/>
            </a:pPr>
            <a:r>
              <a:rPr lang="en-AU" dirty="0" smtClean="0"/>
              <a:t>7 </a:t>
            </a:r>
            <a:r>
              <a:rPr lang="en-AU" dirty="0"/>
              <a:t>of these are relevant to access for people with disability.</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Verification Methods</a:t>
            </a:r>
          </a:p>
          <a:p>
            <a:pPr marL="171450" indent="-171450">
              <a:lnSpc>
                <a:spcPct val="100000"/>
              </a:lnSpc>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Section D also describes </a:t>
            </a:r>
            <a:r>
              <a:rPr lang="en-US" sz="1200" dirty="0" smtClean="0">
                <a:effectLst/>
                <a:latin typeface="+mn-lt"/>
                <a:ea typeface="Calibri" panose="020F0502020204030204" pitchFamily="34" charset="0"/>
                <a:cs typeface="Arial" panose="020B0604020202020204" pitchFamily="34" charset="0"/>
              </a:rPr>
              <a:t>4 </a:t>
            </a:r>
            <a:r>
              <a:rPr lang="en-US" sz="1200" dirty="0">
                <a:effectLst/>
                <a:latin typeface="+mn-lt"/>
                <a:ea typeface="Calibri" panose="020F0502020204030204" pitchFamily="34" charset="0"/>
                <a:cs typeface="Arial" panose="020B0604020202020204" pitchFamily="34" charset="0"/>
              </a:rPr>
              <a:t>Verification Methods, which may be used as Performance Solutions to assess compliance with</a:t>
            </a:r>
            <a:r>
              <a:rPr lang="en-US" sz="1200" b="1" dirty="0">
                <a:effectLst/>
                <a:latin typeface="+mn-lt"/>
                <a:ea typeface="Calibri" panose="020F0502020204030204" pitchFamily="34" charset="0"/>
                <a:cs typeface="Arial" panose="020B0604020202020204" pitchFamily="34" charset="0"/>
              </a:rPr>
              <a:t> part or all</a:t>
            </a:r>
            <a:r>
              <a:rPr lang="en-US" sz="1200" dirty="0">
                <a:effectLst/>
                <a:latin typeface="+mn-lt"/>
                <a:ea typeface="Calibri" panose="020F0502020204030204" pitchFamily="34" charset="0"/>
                <a:cs typeface="Arial" panose="020B0604020202020204" pitchFamily="34" charset="0"/>
              </a:rPr>
              <a:t> of the Performance Requirements of Section D. </a:t>
            </a:r>
          </a:p>
          <a:p>
            <a:pPr marL="171450" indent="-171450">
              <a:lnSpc>
                <a:spcPct val="100000"/>
              </a:lnSpc>
              <a:spcAft>
                <a:spcPts val="0"/>
              </a:spcAft>
              <a:buFont typeface="Arial" panose="020B0604020202020204" pitchFamily="34" charset="0"/>
              <a:buChar char="•"/>
            </a:pPr>
            <a:r>
              <a:rPr lang="en-US" sz="1200" dirty="0" smtClean="0">
                <a:effectLst/>
                <a:latin typeface="+mn-lt"/>
                <a:ea typeface="Calibri" panose="020F0502020204030204" pitchFamily="34" charset="0"/>
                <a:cs typeface="Arial" panose="020B0604020202020204" pitchFamily="34" charset="0"/>
              </a:rPr>
              <a:t>2 </a:t>
            </a:r>
            <a:r>
              <a:rPr lang="en-US" sz="1200" dirty="0">
                <a:effectLst/>
                <a:latin typeface="+mn-lt"/>
                <a:ea typeface="Calibri" panose="020F0502020204030204" pitchFamily="34" charset="0"/>
                <a:cs typeface="Arial" panose="020B0604020202020204" pitchFamily="34" charset="0"/>
              </a:rPr>
              <a:t>of these Verification Methods are relevant to </a:t>
            </a:r>
            <a:r>
              <a:rPr lang="en-AU" sz="1200" dirty="0">
                <a:effectLst/>
                <a:latin typeface="+mn-lt"/>
                <a:ea typeface="Calibri" panose="020F0502020204030204" pitchFamily="34" charset="0"/>
                <a:cs typeface="Arial" panose="020B0604020202020204" pitchFamily="34" charset="0"/>
              </a:rPr>
              <a:t>access for people with disability</a:t>
            </a:r>
            <a:r>
              <a:rPr lang="en-US" sz="1200" dirty="0">
                <a:effectLst/>
                <a:latin typeface="+mn-lt"/>
                <a:ea typeface="Calibri" panose="020F0502020204030204" pitchFamily="34" charset="0"/>
                <a:cs typeface="Arial" panose="020B0604020202020204" pitchFamily="34" charset="0"/>
              </a:rPr>
              <a:t>.</a:t>
            </a:r>
            <a:endParaRPr lang="en-AU" sz="1200" dirty="0">
              <a:effectLst/>
              <a:latin typeface="+mn-lt"/>
              <a:ea typeface="Calibri" panose="020F0502020204030204" pitchFamily="34" charset="0"/>
              <a:cs typeface="Arial" panose="020B0604020202020204" pitchFamily="34" charset="0"/>
            </a:endParaRPr>
          </a:p>
          <a:p>
            <a:pPr marL="628650" lvl="1" indent="-171450">
              <a:lnSpc>
                <a:spcPct val="100000"/>
              </a:lnSpc>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Verification Method </a:t>
            </a:r>
            <a:r>
              <a:rPr lang="en-US" sz="1200" dirty="0" smtClean="0">
                <a:effectLst/>
                <a:latin typeface="+mn-lt"/>
                <a:ea typeface="Calibri" panose="020F0502020204030204" pitchFamily="34" charset="0"/>
                <a:cs typeface="Arial" panose="020B0604020202020204" pitchFamily="34" charset="0"/>
              </a:rPr>
              <a:t>D1V2 </a:t>
            </a:r>
            <a:r>
              <a:rPr lang="en-US" sz="1200" dirty="0">
                <a:effectLst/>
                <a:latin typeface="+mn-lt"/>
                <a:ea typeface="Calibri" panose="020F0502020204030204" pitchFamily="34" charset="0"/>
                <a:cs typeface="Arial" panose="020B0604020202020204" pitchFamily="34" charset="0"/>
              </a:rPr>
              <a:t>provides a way to verify that a building provides safe and equitable access to and within a building. It verifies compliance with </a:t>
            </a:r>
            <a:r>
              <a:rPr lang="en-US" sz="1200" dirty="0" smtClean="0">
                <a:effectLst/>
                <a:latin typeface="+mn-lt"/>
                <a:ea typeface="Calibri" panose="020F0502020204030204" pitchFamily="34" charset="0"/>
                <a:cs typeface="Arial" panose="020B0604020202020204" pitchFamily="34" charset="0"/>
              </a:rPr>
              <a:t>D1P1</a:t>
            </a:r>
            <a:r>
              <a:rPr lang="en-US" sz="1200" dirty="0">
                <a:effectLst/>
                <a:latin typeface="+mn-lt"/>
                <a:ea typeface="Calibri" panose="020F0502020204030204" pitchFamily="34" charset="0"/>
                <a:cs typeface="Arial" panose="020B0604020202020204" pitchFamily="34" charset="0"/>
              </a:rPr>
              <a:t>, </a:t>
            </a:r>
            <a:r>
              <a:rPr lang="en-US" sz="1200" dirty="0" smtClean="0">
                <a:effectLst/>
                <a:latin typeface="+mn-lt"/>
                <a:ea typeface="Calibri" panose="020F0502020204030204" pitchFamily="34" charset="0"/>
                <a:cs typeface="Arial" panose="020B0604020202020204" pitchFamily="34" charset="0"/>
              </a:rPr>
              <a:t>D1P2</a:t>
            </a:r>
            <a:r>
              <a:rPr lang="en-US" sz="1200" dirty="0">
                <a:effectLst/>
                <a:latin typeface="+mn-lt"/>
                <a:ea typeface="Calibri" panose="020F0502020204030204" pitchFamily="34" charset="0"/>
                <a:cs typeface="Arial" panose="020B0604020202020204" pitchFamily="34" charset="0"/>
              </a:rPr>
              <a:t>, and </a:t>
            </a:r>
            <a:r>
              <a:rPr lang="en-US" sz="1200" dirty="0" smtClean="0">
                <a:effectLst/>
                <a:latin typeface="+mn-lt"/>
                <a:ea typeface="Calibri" panose="020F0502020204030204" pitchFamily="34" charset="0"/>
                <a:cs typeface="Arial" panose="020B0604020202020204" pitchFamily="34" charset="0"/>
              </a:rPr>
              <a:t>D1P6</a:t>
            </a:r>
            <a:r>
              <a:rPr lang="en-US" sz="1200" dirty="0">
                <a:effectLst/>
                <a:latin typeface="+mn-lt"/>
                <a:ea typeface="Calibri" panose="020F0502020204030204" pitchFamily="34" charset="0"/>
                <a:cs typeface="Arial" panose="020B0604020202020204" pitchFamily="34" charset="0"/>
              </a:rPr>
              <a:t>.  (And </a:t>
            </a:r>
            <a:r>
              <a:rPr lang="en-US" sz="1200" dirty="0" smtClean="0">
                <a:effectLst/>
                <a:latin typeface="+mn-lt"/>
                <a:ea typeface="Calibri" panose="020F0502020204030204" pitchFamily="34" charset="0"/>
                <a:cs typeface="Arial" panose="020B0604020202020204" pitchFamily="34" charset="0"/>
              </a:rPr>
              <a:t>E3P4 </a:t>
            </a:r>
            <a:r>
              <a:rPr lang="en-US" sz="1200" dirty="0">
                <a:effectLst/>
                <a:latin typeface="+mn-lt"/>
                <a:ea typeface="Calibri" panose="020F0502020204030204" pitchFamily="34" charset="0"/>
                <a:cs typeface="Arial" panose="020B0604020202020204" pitchFamily="34" charset="0"/>
              </a:rPr>
              <a:t>and/or </a:t>
            </a:r>
            <a:r>
              <a:rPr lang="en-US" sz="1200" dirty="0" smtClean="0">
                <a:effectLst/>
                <a:latin typeface="+mn-lt"/>
                <a:ea typeface="Calibri" panose="020F0502020204030204" pitchFamily="34" charset="0"/>
                <a:cs typeface="Arial" panose="020B0604020202020204" pitchFamily="34" charset="0"/>
              </a:rPr>
              <a:t>F4P1</a:t>
            </a:r>
            <a:r>
              <a:rPr lang="en-US" sz="1200" dirty="0">
                <a:effectLst/>
                <a:latin typeface="+mn-lt"/>
                <a:ea typeface="Calibri" panose="020F0502020204030204" pitchFamily="34" charset="0"/>
                <a:cs typeface="Arial" panose="020B0604020202020204" pitchFamily="34" charset="0"/>
              </a:rPr>
              <a:t>)</a:t>
            </a:r>
            <a:endParaRPr lang="en-AU" sz="1200" dirty="0">
              <a:effectLst/>
              <a:latin typeface="+mn-lt"/>
              <a:ea typeface="Calibri" panose="020F0502020204030204" pitchFamily="34" charset="0"/>
              <a:cs typeface="Arial" panose="020B0604020202020204" pitchFamily="34" charset="0"/>
            </a:endParaRPr>
          </a:p>
          <a:p>
            <a:pPr marL="628650" lvl="1" indent="-171450">
              <a:lnSpc>
                <a:spcPct val="100000"/>
              </a:lnSpc>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Verification Method </a:t>
            </a:r>
            <a:r>
              <a:rPr lang="en-US" sz="1200" dirty="0" smtClean="0">
                <a:effectLst/>
                <a:latin typeface="+mn-lt"/>
                <a:ea typeface="Calibri" panose="020F0502020204030204" pitchFamily="34" charset="0"/>
                <a:cs typeface="Arial" panose="020B0604020202020204" pitchFamily="34" charset="0"/>
              </a:rPr>
              <a:t>D1V3 </a:t>
            </a:r>
            <a:r>
              <a:rPr lang="en-US" sz="1200" dirty="0">
                <a:effectLst/>
                <a:latin typeface="+mn-lt"/>
                <a:ea typeface="Calibri" panose="020F0502020204030204" pitchFamily="34" charset="0"/>
                <a:cs typeface="Arial" panose="020B0604020202020204" pitchFamily="34" charset="0"/>
              </a:rPr>
              <a:t>provides a way to verify compliance with </a:t>
            </a:r>
            <a:r>
              <a:rPr lang="en-US" sz="1200" dirty="0" smtClean="0">
                <a:effectLst/>
                <a:latin typeface="+mn-lt"/>
                <a:ea typeface="Calibri" panose="020F0502020204030204" pitchFamily="34" charset="0"/>
                <a:cs typeface="Arial" panose="020B0604020202020204" pitchFamily="34" charset="0"/>
              </a:rPr>
              <a:t>D1P2 </a:t>
            </a:r>
            <a:r>
              <a:rPr lang="en-US" sz="1200" dirty="0">
                <a:effectLst/>
                <a:latin typeface="+mn-lt"/>
                <a:ea typeface="Calibri" panose="020F0502020204030204" pitchFamily="34" charset="0"/>
                <a:cs typeface="Arial" panose="020B0604020202020204" pitchFamily="34" charset="0"/>
              </a:rPr>
              <a:t>to provide safe movement to and within a building via ramps used by wheelchairs.</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Remember, a Verification Method is just one way to verify compliance via a Performance Solution. </a:t>
            </a:r>
            <a:endParaRPr lang="en-AU" sz="1200" dirty="0">
              <a:effectLst/>
              <a:latin typeface="+mn-lt"/>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dirty="0"/>
          </a:p>
          <a:p>
            <a:pPr marL="0" indent="0">
              <a:buFont typeface="Arial" panose="020B0604020202020204" pitchFamily="34" charset="0"/>
              <a:buNone/>
            </a:pPr>
            <a:r>
              <a:rPr lang="en-AU" b="1" dirty="0">
                <a:solidFill>
                  <a:schemeClr val="tx1"/>
                </a:solidFill>
              </a:rPr>
              <a:t>DTS Provisions</a:t>
            </a:r>
          </a:p>
          <a:p>
            <a:pPr marL="171450" indent="-171450">
              <a:lnSpc>
                <a:spcPct val="100000"/>
              </a:lnSpc>
              <a:spcAft>
                <a:spcPts val="8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relevant Deemed-to-Satisfy Provisions in Section D are contained in Part </a:t>
            </a:r>
            <a:r>
              <a:rPr lang="en-US" sz="1200" dirty="0" smtClean="0">
                <a:effectLst/>
                <a:latin typeface="+mn-lt"/>
                <a:ea typeface="Calibri" panose="020F0502020204030204" pitchFamily="34" charset="0"/>
                <a:cs typeface="Arial" panose="020B0604020202020204" pitchFamily="34" charset="0"/>
              </a:rPr>
              <a:t>D4 </a:t>
            </a:r>
            <a:r>
              <a:rPr lang="en-US" sz="1200" dirty="0">
                <a:effectLst/>
                <a:latin typeface="+mn-lt"/>
                <a:ea typeface="Calibri" panose="020F0502020204030204" pitchFamily="34" charset="0"/>
                <a:cs typeface="Arial" panose="020B0604020202020204" pitchFamily="34" charset="0"/>
              </a:rPr>
              <a:t>Access for people with a disability. </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Aft>
                <a:spcPts val="8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 number of these provisions apply differently in different building classifications.</a:t>
            </a:r>
          </a:p>
          <a:p>
            <a:pPr marL="171450" indent="-171450">
              <a:lnSpc>
                <a:spcPct val="100000"/>
              </a:lnSpc>
              <a:spcAft>
                <a:spcPts val="800"/>
              </a:spcAft>
              <a:buFont typeface="Arial" panose="020B0604020202020204" pitchFamily="34" charset="0"/>
              <a:buChar char="•"/>
            </a:pPr>
            <a:endParaRPr lang="en-AU" sz="1200" dirty="0">
              <a:effectLst/>
              <a:latin typeface="+mn-lt"/>
              <a:ea typeface="Calibri" panose="020F0502020204030204" pitchFamily="34" charset="0"/>
              <a:cs typeface="Arial" panose="020B0604020202020204" pitchFamily="34" charset="0"/>
            </a:endParaRPr>
          </a:p>
          <a:p>
            <a:pPr marL="171450" lvl="0" indent="-171450">
              <a:lnSpc>
                <a:spcPct val="100000"/>
              </a:lnSpc>
              <a:spcBef>
                <a:spcPts val="200"/>
              </a:spcBef>
              <a:spcAft>
                <a:spcPts val="200"/>
              </a:spcAft>
              <a:buFont typeface="Arial" panose="020B0604020202020204" pitchFamily="34" charset="0"/>
              <a:buChar char="•"/>
              <a:defRPr/>
            </a:pPr>
            <a:r>
              <a:rPr lang="en-AU" sz="1200" dirty="0">
                <a:latin typeface="+mn-lt"/>
              </a:rPr>
              <a:t>Some points re specific provisions</a:t>
            </a:r>
            <a:r>
              <a:rPr lang="en-AU" sz="1200" dirty="0" smtClean="0">
                <a:latin typeface="+mn-lt"/>
              </a:rPr>
              <a:t>:</a:t>
            </a:r>
            <a:endParaRPr lang="en-AU" sz="1200" dirty="0">
              <a:latin typeface="+mn-lt"/>
            </a:endParaRP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D4D1 describes the link between the DTS Provisions and the Performance Requirements.</a:t>
            </a: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D4D2 </a:t>
            </a:r>
            <a:r>
              <a:rPr lang="en-AU" sz="1200" dirty="0">
                <a:latin typeface="+mn-lt"/>
              </a:rPr>
              <a:t>contains general building access </a:t>
            </a:r>
            <a:r>
              <a:rPr lang="en-AU" sz="1200" dirty="0" smtClean="0">
                <a:latin typeface="+mn-lt"/>
              </a:rPr>
              <a:t>requirements.</a:t>
            </a: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D4D3 </a:t>
            </a:r>
            <a:r>
              <a:rPr lang="en-AU" sz="1200" dirty="0">
                <a:latin typeface="+mn-lt"/>
              </a:rPr>
              <a:t>specifies the extent of access that must be provided to buildings. Different classes of buildings may have different access requirements. For example, an office building (Class 5) would generally require access to all areas normally used by the occupants, whereas hotels (Class 3) would only require access to common areas of the building and some of the hotel rooms/units, but not all.</a:t>
            </a: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D4D4 </a:t>
            </a:r>
            <a:r>
              <a:rPr lang="en-AU" sz="1200" dirty="0">
                <a:latin typeface="+mn-lt"/>
              </a:rPr>
              <a:t>specifies </a:t>
            </a:r>
            <a:r>
              <a:rPr lang="en-AU" sz="1200" dirty="0" smtClean="0">
                <a:latin typeface="+mn-lt"/>
              </a:rPr>
              <a:t>parts of buildings</a:t>
            </a:r>
            <a:r>
              <a:rPr lang="en-AU" sz="1200" baseline="0" dirty="0" smtClean="0">
                <a:latin typeface="+mn-lt"/>
              </a:rPr>
              <a:t> to be accessible including </a:t>
            </a:r>
            <a:r>
              <a:rPr lang="en-AU" sz="1200" dirty="0" err="1" smtClean="0">
                <a:latin typeface="+mn-lt"/>
              </a:rPr>
              <a:t>accessways</a:t>
            </a:r>
            <a:r>
              <a:rPr lang="en-AU" sz="1200" dirty="0" smtClean="0">
                <a:latin typeface="+mn-lt"/>
              </a:rPr>
              <a:t> such as ramps, corridors, stairways.</a:t>
            </a:r>
            <a:endParaRPr lang="en-AU" sz="1200" dirty="0">
              <a:latin typeface="+mn-lt"/>
            </a:endParaRP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D4D5 contains </a:t>
            </a:r>
            <a:r>
              <a:rPr lang="en-AU" sz="1200" dirty="0">
                <a:latin typeface="+mn-lt"/>
              </a:rPr>
              <a:t>a number of exemptions for providing </a:t>
            </a:r>
            <a:r>
              <a:rPr lang="en-AU" sz="1200" dirty="0" smtClean="0">
                <a:latin typeface="+mn-lt"/>
              </a:rPr>
              <a:t>access.</a:t>
            </a: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D4D6 contains requirements</a:t>
            </a:r>
            <a:r>
              <a:rPr lang="en-AU" sz="1200" baseline="0" dirty="0" smtClean="0">
                <a:latin typeface="+mn-lt"/>
              </a:rPr>
              <a:t> for accessible </a:t>
            </a:r>
            <a:r>
              <a:rPr lang="en-AU" sz="1200" baseline="0" dirty="0" err="1" smtClean="0">
                <a:latin typeface="+mn-lt"/>
              </a:rPr>
              <a:t>carparking</a:t>
            </a:r>
            <a:r>
              <a:rPr lang="en-AU" sz="1200" baseline="0" dirty="0" smtClean="0">
                <a:latin typeface="+mn-lt"/>
              </a:rPr>
              <a:t>.</a:t>
            </a:r>
            <a:endParaRPr lang="en-AU" sz="1200" dirty="0">
              <a:latin typeface="+mn-lt"/>
            </a:endParaRP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D4D7 </a:t>
            </a:r>
            <a:r>
              <a:rPr lang="en-AU" sz="1200" dirty="0">
                <a:latin typeface="+mn-lt"/>
              </a:rPr>
              <a:t>covers accessible signage </a:t>
            </a:r>
            <a:r>
              <a:rPr lang="en-AU" sz="1200" dirty="0" smtClean="0">
                <a:latin typeface="+mn-lt"/>
              </a:rPr>
              <a:t>.</a:t>
            </a: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D4D8 contains requirements</a:t>
            </a:r>
            <a:r>
              <a:rPr lang="en-AU" sz="1200" baseline="0" dirty="0" smtClean="0">
                <a:latin typeface="+mn-lt"/>
              </a:rPr>
              <a:t> for hearing augmentation requirements</a:t>
            </a:r>
            <a:endParaRPr lang="en-AU" sz="1200" dirty="0" smtClean="0">
              <a:latin typeface="+mn-lt"/>
            </a:endParaRP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D4D9 </a:t>
            </a:r>
            <a:r>
              <a:rPr lang="en-AU" sz="1200" dirty="0">
                <a:latin typeface="+mn-lt"/>
              </a:rPr>
              <a:t>specifies requirements for tactile indicators to assist people with visual or vision impairment to avoid hazardous situations.</a:t>
            </a: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D4D10 </a:t>
            </a:r>
            <a:r>
              <a:rPr lang="en-AU" sz="1200" dirty="0">
                <a:latin typeface="+mn-lt"/>
              </a:rPr>
              <a:t>specifies requirements</a:t>
            </a:r>
            <a:r>
              <a:rPr lang="en-AU" sz="1200" baseline="0" dirty="0">
                <a:latin typeface="+mn-lt"/>
              </a:rPr>
              <a:t> for wheelchair seating spaces within Class 9b assembly buildings – for example a sporting stadium. </a:t>
            </a:r>
            <a:endParaRPr lang="en-AU" sz="1200" baseline="0" dirty="0" smtClean="0">
              <a:latin typeface="+mn-lt"/>
            </a:endParaRPr>
          </a:p>
          <a:p>
            <a:pPr marL="628650" marR="0" lvl="1"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baseline="0" dirty="0" smtClean="0">
                <a:latin typeface="+mn-lt"/>
              </a:rPr>
              <a:t>D4D11 </a:t>
            </a:r>
            <a:r>
              <a:rPr lang="en-AU" sz="1200" dirty="0" smtClean="0">
                <a:latin typeface="+mn-lt"/>
              </a:rPr>
              <a:t>contains requirements</a:t>
            </a:r>
            <a:r>
              <a:rPr lang="en-AU" sz="1200" baseline="0" dirty="0" smtClean="0">
                <a:latin typeface="+mn-lt"/>
              </a:rPr>
              <a:t> for accessible entry/exits for swimming pools. </a:t>
            </a:r>
            <a:endParaRPr lang="en-AU" sz="1200" dirty="0" smtClean="0">
              <a:latin typeface="+mn-lt"/>
            </a:endParaRP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D4D12 </a:t>
            </a:r>
            <a:r>
              <a:rPr lang="en-AU" sz="1200" dirty="0">
                <a:latin typeface="+mn-lt"/>
              </a:rPr>
              <a:t>specifies requirements for ramps that are part of a designated accessway.</a:t>
            </a:r>
          </a:p>
          <a:p>
            <a:pPr marL="628650" lvl="1" indent="-171450">
              <a:lnSpc>
                <a:spcPct val="100000"/>
              </a:lnSpc>
              <a:spcBef>
                <a:spcPts val="200"/>
              </a:spcBef>
              <a:spcAft>
                <a:spcPts val="200"/>
              </a:spcAft>
              <a:buFont typeface="Arial" panose="020B0604020202020204" pitchFamily="34" charset="0"/>
              <a:buChar char="•"/>
              <a:defRPr/>
            </a:pPr>
            <a:r>
              <a:rPr lang="en-AU" sz="1200" dirty="0" smtClean="0">
                <a:latin typeface="+mn-lt"/>
              </a:rPr>
              <a:t>D4D13 </a:t>
            </a:r>
            <a:r>
              <a:rPr lang="en-AU" sz="1200" dirty="0">
                <a:latin typeface="+mn-lt"/>
              </a:rPr>
              <a:t>specifies requirements for glazing within an accessway.</a:t>
            </a:r>
          </a:p>
          <a:p>
            <a:pPr marL="342900" lvl="0" indent="-342900">
              <a:spcBef>
                <a:spcPts val="200"/>
              </a:spcBef>
              <a:spcAft>
                <a:spcPts val="200"/>
              </a:spcAft>
              <a:buFont typeface="Arial" panose="020B0604020202020204" pitchFamily="34" charset="0"/>
              <a:buChar char="•"/>
              <a:defRPr/>
            </a:pPr>
            <a:endParaRPr lang="en-AU" sz="1800" dirty="0"/>
          </a:p>
          <a:p>
            <a:pPr marL="0" lvl="0" indent="0">
              <a:spcBef>
                <a:spcPts val="200"/>
              </a:spcBef>
              <a:spcAft>
                <a:spcPts val="200"/>
              </a:spcAft>
              <a:buFont typeface="Arial" panose="020B0604020202020204" pitchFamily="34" charset="0"/>
              <a:buNone/>
              <a:defRPr/>
            </a:pPr>
            <a:r>
              <a:rPr lang="en-AU" sz="1200" b="1" dirty="0">
                <a:solidFill>
                  <a:schemeClr val="tx1"/>
                </a:solidFill>
              </a:rPr>
              <a:t>Specifications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There </a:t>
            </a:r>
            <a:r>
              <a:rPr lang="en-US" sz="1200" dirty="0" smtClean="0">
                <a:latin typeface="+mn-lt"/>
                <a:cs typeface="Arial" panose="020B0604020202020204" pitchFamily="34" charset="0"/>
              </a:rPr>
              <a:t>are also 2 specifications </a:t>
            </a:r>
            <a:r>
              <a:rPr lang="en-US" sz="1200" dirty="0">
                <a:latin typeface="+mn-lt"/>
                <a:cs typeface="Arial" panose="020B0604020202020204" pitchFamily="34" charset="0"/>
              </a:rPr>
              <a:t>supporting the accessibility provisions in Section </a:t>
            </a:r>
            <a:r>
              <a:rPr lang="en-US" sz="1200" dirty="0" smtClean="0">
                <a:latin typeface="+mn-lt"/>
                <a:cs typeface="Arial" panose="020B0604020202020204" pitchFamily="34" charset="0"/>
              </a:rPr>
              <a:t>D. They </a:t>
            </a:r>
            <a:r>
              <a:rPr lang="en-US" sz="1200" dirty="0">
                <a:latin typeface="+mn-lt"/>
                <a:cs typeface="Arial" panose="020B0604020202020204" pitchFamily="34" charset="0"/>
              </a:rPr>
              <a:t>contain detailed information to apply the relevant DTS Provisions</a:t>
            </a:r>
            <a:r>
              <a:rPr lang="en-US" sz="1200" dirty="0" smtClean="0">
                <a:latin typeface="+mn-lt"/>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n-lt"/>
                <a:cs typeface="Arial" panose="020B0604020202020204" pitchFamily="34" charset="0"/>
              </a:rPr>
              <a:t>Specification</a:t>
            </a:r>
            <a:r>
              <a:rPr lang="en-US" sz="1200" baseline="0" dirty="0" smtClean="0">
                <a:latin typeface="+mn-lt"/>
                <a:cs typeface="Arial" panose="020B0604020202020204" pitchFamily="34" charset="0"/>
              </a:rPr>
              <a:t> 15 Braille and tactile signs - </a:t>
            </a:r>
            <a:r>
              <a:rPr lang="en-US" sz="1200" i="0" baseline="0" dirty="0" smtClean="0">
                <a:latin typeface="+mn-lt"/>
                <a:cs typeface="Arial" panose="020B0604020202020204" pitchFamily="34" charset="0"/>
              </a:rPr>
              <a:t>T</a:t>
            </a:r>
            <a:r>
              <a:rPr lang="en-US" sz="1200" i="0" dirty="0" smtClean="0">
                <a:latin typeface="+mn-lt"/>
                <a:cs typeface="Arial" panose="020B0604020202020204" pitchFamily="34" charset="0"/>
              </a:rPr>
              <a:t>actile</a:t>
            </a:r>
            <a:r>
              <a:rPr lang="en-US" sz="1200" dirty="0" smtClean="0">
                <a:latin typeface="+mn-lt"/>
                <a:cs typeface="Arial" panose="020B0604020202020204" pitchFamily="34" charset="0"/>
              </a:rPr>
              <a:t> </a:t>
            </a:r>
            <a:r>
              <a:rPr lang="en-US" sz="1200" dirty="0">
                <a:latin typeface="+mn-lt"/>
                <a:cs typeface="Arial" panose="020B0604020202020204" pitchFamily="34" charset="0"/>
              </a:rPr>
              <a:t>means relating to our sense of touch. A tactile sign is one that you can touch in order to gain information from it</a:t>
            </a:r>
            <a:r>
              <a:rPr lang="en-US" sz="1200" dirty="0" smtClean="0">
                <a:latin typeface="+mn-lt"/>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Specification 16 Accessible water entry/exit from swimming pools.</a:t>
            </a:r>
          </a:p>
          <a:p>
            <a:pPr>
              <a:lnSpc>
                <a:spcPct val="107000"/>
              </a:lnSpc>
              <a:spcAft>
                <a:spcPts val="800"/>
              </a:spcAft>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144636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buttons below. </a:t>
            </a:r>
          </a:p>
          <a:p>
            <a:r>
              <a:rPr lang="en-AU" b="0" dirty="0"/>
              <a:t>Click on any button to see the relevant excerpt.</a:t>
            </a:r>
          </a:p>
          <a:p>
            <a:r>
              <a:rPr lang="en-AU" b="0" dirty="0"/>
              <a:t>Click on the same button a second time to see a set of highlights for that excerpt, which could be lines, arrows or shaded boxes. </a:t>
            </a:r>
          </a:p>
          <a:p>
            <a:r>
              <a:rPr lang="en-AU" b="0" dirty="0"/>
              <a:t>Click an each highlight to bring up an explanation bubble relating to the highlighted item.</a:t>
            </a:r>
          </a:p>
          <a:p>
            <a:r>
              <a:rPr lang="en-AU" b="0" dirty="0"/>
              <a:t>Click the same red highlight a second time to remove the explanation bubble.</a:t>
            </a:r>
          </a:p>
          <a:p>
            <a:r>
              <a:rPr lang="en-AU" b="0" dirty="0"/>
              <a:t>Click the button for the provision a third time to remove the excerpt and its associated 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EXPLANATION BUBBLE BEFORE BRINGING UP THE NEXT ONE, AS THE BUBBLES WRITE OVER THE TOP OF EACH OTHER. THE SAME IS TRUE FOR THE EXCERPTS AND HIGHLIGHTS.</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explanation bubble, or excerpt before bringing up the next one, then just click the item that brought in the earlier element again to make it dissolve.</a:t>
            </a:r>
          </a:p>
          <a:p>
            <a:endParaRPr lang="en-AU" b="0" dirty="0"/>
          </a:p>
          <a:p>
            <a:r>
              <a:rPr lang="en-AU" b="1" dirty="0"/>
              <a:t>Facilitator notes</a:t>
            </a:r>
          </a:p>
          <a:p>
            <a:r>
              <a:rPr lang="en-AU" dirty="0"/>
              <a:t>The purpose of this slide is to help the trainees to read and interpret the Performance Requirements in Section D of the NCC relevant to access for people with disability. It aims to give them confidence that they can identify, read and understand the Performance Requirements. It does this by presenting </a:t>
            </a:r>
            <a:r>
              <a:rPr lang="en-AU" dirty="0" smtClean="0"/>
              <a:t>4 </a:t>
            </a:r>
            <a:r>
              <a:rPr lang="en-AU" dirty="0"/>
              <a:t>of the key Performance Requirements for discussion, and highlighting key aspects of each one. This includes discussion of the significance of the qualitative, flexible language used in a Performance Requirement and the need to clearly understand the meaning of defined terms. Note that the remaining Performance Requirements have not been included to limit the length of the presentation. However, you can look at them in </a:t>
            </a:r>
            <a:r>
              <a:rPr lang="en-AU" dirty="0" smtClean="0"/>
              <a:t>Volume </a:t>
            </a:r>
            <a:r>
              <a:rPr lang="en-AU" dirty="0"/>
              <a:t>One and discuss them also, if you want to.</a:t>
            </a:r>
          </a:p>
          <a:p>
            <a:endParaRPr lang="en-AU" dirty="0"/>
          </a:p>
          <a:p>
            <a:r>
              <a:rPr lang="en-AU" dirty="0"/>
              <a:t>Ideally, the trainees should try to locate each requirement in Volume One and look at it in context.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each excerpt, specifically focusing on </a:t>
            </a:r>
            <a:r>
              <a:rPr lang="en-AU" b="1" dirty="0"/>
              <a:t>what performance is required. </a:t>
            </a:r>
            <a:r>
              <a:rPr lang="en-AU" dirty="0"/>
              <a:t>That is, how must the building, or building element perform when used for its intended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to bring in the highlights, and discuss how this </a:t>
            </a:r>
            <a:r>
              <a:rPr lang="en-AU" b="1" dirty="0"/>
              <a:t>Performance Requirement is measured.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example, is the Performance Requirement qualitative or quantitative?  That is, does it specify an attribute or quality that must be achieved? Or does it give a value that provides an absolute measure of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kinds of clauses indicating flexibility allow the approval authority to determine the degree of compliance necessary in each particular case. This would be subject to all variables and facts being analysed to determine the particular level of performance that needed to be achieved in each case.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You can select the highlights on the excerpt and discuss the descriptions that pop 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b="1" dirty="0" smtClean="0"/>
              <a:t>Things </a:t>
            </a:r>
            <a:r>
              <a:rPr lang="en-AU" b="1" dirty="0"/>
              <a:t>you could discuss on this slide include:</a:t>
            </a:r>
          </a:p>
          <a:p>
            <a:endParaRPr lang="en-AU"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Most of these Performance Requirements are qualitative, rather than quantitative. They specify an attribute that must be achieved, not an absolute value. So, for example, the Performance Requirement is that people can access the building and places within it.  The Requirement does not state how this access must be provided, as this will depend on the situation in the individual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For example, </a:t>
            </a:r>
            <a:r>
              <a:rPr lang="en-AU" dirty="0" smtClean="0"/>
              <a:t>D1P6 </a:t>
            </a:r>
            <a:r>
              <a:rPr lang="en-AU" dirty="0"/>
              <a:t>requires that paths of travel to exits are appropriate, but doesn’t say exactly how long or short a path to an exit should be or how complex a path would be considered inappropriate. You need to look at the building, how it will be used, who will use it etc, and make a determination about what kinds of exit paths are reasonable. If the building is a hospital, for example, you need to take into account that many occupants are likely to have limited mobility and might need help to find their way to an exit.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Lots of different things can make a building more accessible, it is not just about ramps and accessible </a:t>
            </a:r>
            <a:r>
              <a:rPr lang="en-AU" dirty="0" smtClean="0"/>
              <a:t>car parking.</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Nor is accessibility just related to </a:t>
            </a:r>
            <a:r>
              <a:rPr lang="en-AU" baseline="0" dirty="0"/>
              <a:t>people with mobility disability (e.g. </a:t>
            </a:r>
            <a:r>
              <a:rPr lang="en-AU" dirty="0"/>
              <a:t>wheelchair access</a:t>
            </a:r>
            <a:r>
              <a:rPr lang="en-AU" baseline="0" dirty="0"/>
              <a:t>)</a:t>
            </a:r>
            <a:r>
              <a:rPr lang="en-AU" dirty="0"/>
              <a:t>. So the measures that might be required to make a space suitably accessible can vary.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Features that make a space accessible for people with disability can also make it easier and safer to use for people without disability. For example: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Removing steps/level changes reduces the risk of slips, trips and falls for everyone.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Wider accessways and doorways can also make movement in a building easier for all users.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Installing a lift can make access to other levels easier for people who are carrying large or heavy items, or for people with children in prams.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a:p>
        </p:txBody>
      </p:sp>
    </p:spTree>
    <p:extLst>
      <p:ext uri="{BB962C8B-B14F-4D97-AF65-F5344CB8AC3E}">
        <p14:creationId xmlns:p14="http://schemas.microsoft.com/office/powerpoint/2010/main" val="88746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6 </a:t>
            </a:r>
            <a:r>
              <a:rPr lang="en-AU" b="0" dirty="0"/>
              <a:t>question buttons on the left. </a:t>
            </a:r>
          </a:p>
          <a:p>
            <a:r>
              <a:rPr lang="en-AU" b="0" dirty="0"/>
              <a:t>Click each button to see the corresponding question on the right.</a:t>
            </a:r>
          </a:p>
          <a:p>
            <a:r>
              <a:rPr lang="en-AU" b="0" dirty="0"/>
              <a:t>Click the same button a second time to see the answer to the question at the bottom on the right in a blue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QUESTION AND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prompt</a:t>
            </a:r>
            <a:r>
              <a:rPr lang="en-AU" baseline="0" dirty="0"/>
              <a:t> trainees to </a:t>
            </a:r>
            <a:r>
              <a:rPr lang="en-AU" dirty="0"/>
              <a:t>actively engage in locating, reading and interpreting the DTS Provisions in Part </a:t>
            </a:r>
            <a:r>
              <a:rPr lang="en-AU" dirty="0" smtClean="0"/>
              <a:t>D4 </a:t>
            </a:r>
            <a:r>
              <a:rPr lang="en-AU" dirty="0"/>
              <a:t>of Volume One.</a:t>
            </a:r>
            <a:r>
              <a:rPr lang="en-AU" baseline="0" dirty="0"/>
              <a:t> </a:t>
            </a:r>
            <a:r>
              <a:rPr lang="en-AU" dirty="0"/>
              <a:t>Each question requires the trainees to locate and interpret some provisions within this Section of Volume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 questions as you like</a:t>
            </a:r>
            <a:r>
              <a:rPr lang="en-AU" b="0" dirty="0"/>
              <a: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Section D of </a:t>
            </a:r>
            <a:r>
              <a:rPr lang="en-AU" dirty="0" smtClean="0"/>
              <a:t>Volume </a:t>
            </a:r>
            <a:r>
              <a:rPr lang="en-AU" dirty="0"/>
              <a:t>One. Discuss their answers, emphasising correct interpretation of the provisions, including checking definitions and referring to other sections, other volumes 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AU" b="1" dirty="0"/>
              <a:t>Question 1:</a:t>
            </a:r>
            <a:r>
              <a:rPr lang="en-AU" b="0" dirty="0"/>
              <a:t> </a:t>
            </a:r>
            <a:r>
              <a:rPr lang="en-AU" sz="1200" b="1" dirty="0"/>
              <a:t>According to Part </a:t>
            </a:r>
            <a:r>
              <a:rPr lang="en-AU" sz="1200" b="1" dirty="0" smtClean="0"/>
              <a:t>D4D2, </a:t>
            </a:r>
            <a:r>
              <a:rPr lang="en-AU" sz="1200" b="1" dirty="0"/>
              <a:t>what parts of a Class 2 building must be accessible, as defined by the NCC?</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AU" sz="1200" b="1"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AU" sz="1200" b="1" dirty="0"/>
              <a:t>Answer 1:</a:t>
            </a:r>
          </a:p>
          <a:p>
            <a:pPr marL="171450" indent="-171450">
              <a:buFont typeface="Arial" panose="020B0604020202020204" pitchFamily="34" charset="0"/>
              <a:buChar char="•"/>
              <a:defRPr/>
            </a:pPr>
            <a:r>
              <a:rPr lang="en-AU" sz="1200" b="0" i="0" dirty="0" smtClean="0">
                <a:latin typeface="+mn-lt"/>
              </a:rPr>
              <a:t>D4D2(4)</a:t>
            </a:r>
            <a:endParaRPr lang="en-AU" sz="1200" b="0" i="0" dirty="0">
              <a:latin typeface="+mn-lt"/>
            </a:endParaRPr>
          </a:p>
          <a:p>
            <a:pPr marL="171450" indent="-171450">
              <a:buFont typeface="Arial" panose="020B0604020202020204" pitchFamily="34" charset="0"/>
              <a:buChar char="•"/>
              <a:defRPr/>
            </a:pPr>
            <a:r>
              <a:rPr lang="en-AU" sz="1200" b="0" i="0" dirty="0">
                <a:latin typeface="+mn-lt"/>
              </a:rPr>
              <a:t>Access is required to common areas within the building</a:t>
            </a:r>
          </a:p>
          <a:p>
            <a:pPr marL="171450" indent="-171450">
              <a:buFont typeface="Arial" panose="020B0604020202020204" pitchFamily="34" charset="0"/>
              <a:buChar char="•"/>
            </a:pPr>
            <a:r>
              <a:rPr lang="en-AU" sz="1200" b="0" i="0" dirty="0">
                <a:latin typeface="+mn-lt"/>
              </a:rPr>
              <a:t>From a pedestrian entrance that must be accessible to at least one floor containing SOUs and to the entrance doorway of each SOU on that level</a:t>
            </a:r>
          </a:p>
          <a:p>
            <a:pPr marL="171450" indent="-171450">
              <a:buFont typeface="Arial" panose="020B0604020202020204" pitchFamily="34" charset="0"/>
              <a:buChar char="•"/>
            </a:pPr>
            <a:r>
              <a:rPr lang="en-AU" sz="1200" b="0" i="0" dirty="0">
                <a:latin typeface="+mn-lt"/>
              </a:rPr>
              <a:t>To and within not less than one of each type of room or space for use in common by the residents, including a cooking facility, sauna, gymnasium, swimming pool, common laundry, games room, individual shop, eating area, or the like</a:t>
            </a:r>
          </a:p>
          <a:p>
            <a:pPr marL="171450" indent="-171450">
              <a:buFont typeface="Arial" panose="020B0604020202020204" pitchFamily="34" charset="0"/>
              <a:buChar char="•"/>
            </a:pPr>
            <a:r>
              <a:rPr lang="en-AU" sz="1200" b="0" i="0" dirty="0">
                <a:latin typeface="+mn-lt"/>
              </a:rPr>
              <a:t>Where a ramp complying with AS 1428.1 or a passenger lift is installed:</a:t>
            </a:r>
          </a:p>
          <a:p>
            <a:pPr marL="628650" lvl="1" indent="-171450">
              <a:buFont typeface="Arial" panose="020B0604020202020204" pitchFamily="34" charset="0"/>
              <a:buChar char="•"/>
            </a:pPr>
            <a:r>
              <a:rPr lang="en-AU" sz="1200" b="0" i="0" dirty="0" smtClean="0">
                <a:latin typeface="+mn-lt"/>
              </a:rPr>
              <a:t>to </a:t>
            </a:r>
            <a:r>
              <a:rPr lang="en-AU" sz="1200" b="0" i="0" dirty="0">
                <a:latin typeface="+mn-lt"/>
              </a:rPr>
              <a:t>the entrance doorway of each SOU, and</a:t>
            </a:r>
          </a:p>
          <a:p>
            <a:pPr marL="628650" lvl="1" indent="-171450">
              <a:buFont typeface="Arial" panose="020B0604020202020204" pitchFamily="34" charset="0"/>
              <a:buChar char="•"/>
            </a:pPr>
            <a:r>
              <a:rPr lang="en-AU" sz="1200" b="0" i="0" dirty="0" smtClean="0">
                <a:latin typeface="+mn-lt"/>
              </a:rPr>
              <a:t>to </a:t>
            </a:r>
            <a:r>
              <a:rPr lang="en-AU" sz="1200" b="0" i="0" dirty="0">
                <a:latin typeface="+mn-lt"/>
              </a:rPr>
              <a:t>and within rooms or spaces for use in common by the residents that are located on the levels served by the lift or ramp</a:t>
            </a:r>
          </a:p>
          <a:p>
            <a:endParaRPr lang="en-AU" dirty="0"/>
          </a:p>
          <a:p>
            <a:pPr marL="0" marR="0" lvl="0" indent="0" algn="l" defTabSz="914400" rtl="0" eaLnBrk="1" fontAlgn="auto" latinLnBrk="0" hangingPunct="1">
              <a:lnSpc>
                <a:spcPct val="100000"/>
              </a:lnSpc>
              <a:spcBef>
                <a:spcPts val="200"/>
              </a:spcBef>
              <a:spcAft>
                <a:spcPts val="200"/>
              </a:spcAft>
              <a:buClrTx/>
              <a:buSzTx/>
              <a:buFontTx/>
              <a:buNone/>
              <a:tabLst>
                <a:tab pos="360363" algn="l"/>
              </a:tabLst>
              <a:defRPr/>
            </a:pPr>
            <a:r>
              <a:rPr lang="en-AU" b="1" dirty="0"/>
              <a:t>Question 2: </a:t>
            </a:r>
            <a:r>
              <a:rPr lang="en-AU" sz="1200" b="1" dirty="0"/>
              <a:t>According to Part </a:t>
            </a:r>
            <a:r>
              <a:rPr lang="en-AU" sz="1200" b="1" dirty="0" smtClean="0"/>
              <a:t>D4, </a:t>
            </a:r>
            <a:r>
              <a:rPr lang="en-AU" sz="1200" b="1" dirty="0"/>
              <a:t>what areas are </a:t>
            </a:r>
            <a:r>
              <a:rPr lang="en-AU" sz="1200" b="1" u="sng" dirty="0"/>
              <a:t>not</a:t>
            </a:r>
            <a:r>
              <a:rPr lang="en-AU" sz="1200" b="1" dirty="0"/>
              <a:t> required to be accessible in a Class 2 to 9 building?</a:t>
            </a: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b="1"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t>Answer 2:</a:t>
            </a:r>
          </a:p>
          <a:p>
            <a:pPr marL="171450" lvl="0" indent="-171450">
              <a:buFont typeface="Arial" panose="020B0604020202020204" pitchFamily="34" charset="0"/>
              <a:buChar char="•"/>
              <a:defRPr/>
            </a:pPr>
            <a:r>
              <a:rPr lang="en-AU" sz="1200" dirty="0">
                <a:latin typeface="+mn-lt"/>
              </a:rPr>
              <a:t>Part </a:t>
            </a:r>
            <a:r>
              <a:rPr lang="en-AU" sz="1200" dirty="0" smtClean="0">
                <a:latin typeface="+mn-lt"/>
              </a:rPr>
              <a:t>D4D5 </a:t>
            </a:r>
            <a:r>
              <a:rPr lang="en-AU" sz="1200" dirty="0">
                <a:latin typeface="+mn-lt"/>
              </a:rPr>
              <a:t>Exemptions</a:t>
            </a:r>
          </a:p>
          <a:p>
            <a:pPr marL="171450" lvl="0" indent="-171450">
              <a:lnSpc>
                <a:spcPct val="100000"/>
              </a:lnSpc>
              <a:buFont typeface="Arial" panose="020B0604020202020204" pitchFamily="34" charset="0"/>
              <a:buChar char="•"/>
              <a:defRPr/>
            </a:pPr>
            <a:r>
              <a:rPr lang="en-AU" sz="1200" dirty="0">
                <a:latin typeface="+mn-lt"/>
              </a:rPr>
              <a:t>The following areas are </a:t>
            </a:r>
            <a:r>
              <a:rPr lang="en-AU" sz="1200" b="1" dirty="0">
                <a:latin typeface="+mn-lt"/>
              </a:rPr>
              <a:t>not</a:t>
            </a:r>
            <a:r>
              <a:rPr lang="en-AU" sz="1200" dirty="0">
                <a:latin typeface="+mn-lt"/>
              </a:rPr>
              <a:t> required to be accessible:</a:t>
            </a:r>
          </a:p>
          <a:p>
            <a:pPr marL="685800" lvl="1" indent="-228600">
              <a:lnSpc>
                <a:spcPct val="100000"/>
              </a:lnSpc>
              <a:spcAft>
                <a:spcPts val="800"/>
              </a:spcAft>
              <a:buAutoNum type="alphaLcParenBoth"/>
            </a:pPr>
            <a:r>
              <a:rPr lang="en-AU" sz="1200" dirty="0">
                <a:solidFill>
                  <a:srgbClr val="000000"/>
                </a:solidFill>
                <a:effectLst/>
                <a:latin typeface="+mn-lt"/>
                <a:ea typeface="Calibri" panose="020F0502020204030204" pitchFamily="34" charset="0"/>
                <a:cs typeface="Arial" panose="020B0604020202020204" pitchFamily="34" charset="0"/>
              </a:rPr>
              <a:t>An area where access would be inappropriate because of the particular purpose for which the area is </a:t>
            </a:r>
            <a:r>
              <a:rPr lang="en-AU" sz="1200" dirty="0" smtClean="0">
                <a:solidFill>
                  <a:srgbClr val="000000"/>
                </a:solidFill>
                <a:effectLst/>
                <a:latin typeface="+mn-lt"/>
                <a:ea typeface="Calibri" panose="020F0502020204030204" pitchFamily="34" charset="0"/>
                <a:cs typeface="Arial" panose="020B0604020202020204" pitchFamily="34" charset="0"/>
              </a:rPr>
              <a:t>used.</a:t>
            </a:r>
            <a:endParaRPr lang="en-AU" sz="1200" dirty="0">
              <a:solidFill>
                <a:srgbClr val="000000"/>
              </a:solidFill>
              <a:effectLst/>
              <a:latin typeface="+mn-lt"/>
              <a:ea typeface="Calibri" panose="020F0502020204030204" pitchFamily="34" charset="0"/>
              <a:cs typeface="Arial" panose="020B0604020202020204" pitchFamily="34" charset="0"/>
            </a:endParaRPr>
          </a:p>
          <a:p>
            <a:pPr marL="685800" lvl="1" indent="-228600">
              <a:lnSpc>
                <a:spcPct val="100000"/>
              </a:lnSpc>
              <a:spcAft>
                <a:spcPts val="800"/>
              </a:spcAft>
              <a:buAutoNum type="alphaLcParenBoth"/>
            </a:pPr>
            <a:r>
              <a:rPr lang="en-AU" sz="1200" dirty="0">
                <a:solidFill>
                  <a:srgbClr val="000000"/>
                </a:solidFill>
                <a:effectLst/>
                <a:latin typeface="+mn-lt"/>
                <a:ea typeface="Calibri" panose="020F0502020204030204" pitchFamily="34" charset="0"/>
                <a:cs typeface="Arial" panose="020B0604020202020204" pitchFamily="34" charset="0"/>
              </a:rPr>
              <a:t>An area that would pose a health or safety risk for people with a </a:t>
            </a:r>
            <a:r>
              <a:rPr lang="en-AU" sz="1200" dirty="0" smtClean="0">
                <a:solidFill>
                  <a:srgbClr val="000000"/>
                </a:solidFill>
                <a:effectLst/>
                <a:latin typeface="+mn-lt"/>
                <a:ea typeface="Calibri" panose="020F0502020204030204" pitchFamily="34" charset="0"/>
                <a:cs typeface="Arial" panose="020B0604020202020204" pitchFamily="34" charset="0"/>
              </a:rPr>
              <a:t>disability.</a:t>
            </a:r>
            <a:endParaRPr lang="en-AU" sz="1200" dirty="0">
              <a:effectLst/>
              <a:latin typeface="+mn-lt"/>
              <a:ea typeface="Calibri" panose="020F0502020204030204" pitchFamily="34" charset="0"/>
              <a:cs typeface="Arial" panose="020B0604020202020204" pitchFamily="34" charset="0"/>
            </a:endParaRPr>
          </a:p>
          <a:p>
            <a:pPr lvl="1">
              <a:lnSpc>
                <a:spcPct val="100000"/>
              </a:lnSpc>
              <a:spcAft>
                <a:spcPts val="800"/>
              </a:spcAft>
            </a:pPr>
            <a:r>
              <a:rPr lang="en-AU" sz="1200" dirty="0">
                <a:solidFill>
                  <a:srgbClr val="000000"/>
                </a:solidFill>
                <a:effectLst/>
                <a:latin typeface="+mn-lt"/>
                <a:ea typeface="Calibri" panose="020F0502020204030204" pitchFamily="34" charset="0"/>
                <a:cs typeface="Arial" panose="020B0604020202020204" pitchFamily="34" charset="0"/>
              </a:rPr>
              <a:t>(c)  Any path of travel providing access only to an area exempted by (a) or (b</a:t>
            </a:r>
            <a:r>
              <a:rPr lang="en-AU" sz="1200" dirty="0" smtClean="0">
                <a:solidFill>
                  <a:srgbClr val="000000"/>
                </a:solidFill>
                <a:effectLst/>
                <a:latin typeface="+mn-lt"/>
                <a:ea typeface="Calibri" panose="020F0502020204030204" pitchFamily="34" charset="0"/>
                <a:cs typeface="Arial" panose="020B0604020202020204" pitchFamily="34" charset="0"/>
              </a:rPr>
              <a:t>).</a:t>
            </a:r>
            <a:endParaRPr lang="en-AU" sz="1200" dirty="0">
              <a:solidFill>
                <a:srgbClr val="000000"/>
              </a:solidFill>
              <a:effectLst/>
              <a:latin typeface="+mn-lt"/>
              <a:ea typeface="Calibri" panose="020F0502020204030204" pitchFamily="34" charset="0"/>
              <a:cs typeface="Arial" panose="020B0604020202020204" pitchFamily="34" charset="0"/>
            </a:endParaRPr>
          </a:p>
          <a:p>
            <a:pPr lvl="1">
              <a:lnSpc>
                <a:spcPct val="100000"/>
              </a:lnSpc>
              <a:spcAft>
                <a:spcPts val="800"/>
              </a:spcAft>
            </a:pPr>
            <a:endParaRPr lang="en-AU" sz="1200" dirty="0">
              <a:effectLst/>
              <a:latin typeface="+mn-l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AU" b="0" dirty="0"/>
              <a:t>For example, you would be unlikely to need to provide </a:t>
            </a:r>
            <a:r>
              <a:rPr lang="en-AU" sz="1200" dirty="0">
                <a:solidFill>
                  <a:srgbClr val="000000"/>
                </a:solidFill>
                <a:effectLst/>
                <a:latin typeface="+mn-lt"/>
                <a:ea typeface="Calibri" panose="020F0502020204030204" pitchFamily="34" charset="0"/>
                <a:cs typeface="Arial" panose="020B0604020202020204" pitchFamily="34" charset="0"/>
              </a:rPr>
              <a:t>wheelchair access to a diving platform at a swimming pool because it would be dangerous to use a wheelchair on such a ramp. </a:t>
            </a: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a:t>According to Part </a:t>
            </a:r>
            <a:r>
              <a:rPr lang="en-AU" sz="1200" b="1" dirty="0" smtClean="0"/>
              <a:t>D4, </a:t>
            </a:r>
            <a:r>
              <a:rPr lang="en-AU" sz="1200" b="1" dirty="0"/>
              <a:t>how many parking spaces would need to be reserved for people with disability in a shopping centre with parking for a total of 1200 cars?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3:</a:t>
            </a:r>
          </a:p>
          <a:p>
            <a:pPr marL="171450" lvl="0" indent="-171450">
              <a:buFont typeface="Arial" panose="020B0604020202020204" pitchFamily="34" charset="0"/>
              <a:buChar char="•"/>
              <a:defRPr/>
            </a:pPr>
            <a:r>
              <a:rPr lang="en-AU" sz="1200" dirty="0"/>
              <a:t>Part </a:t>
            </a:r>
            <a:r>
              <a:rPr lang="en-AU" sz="1200" dirty="0" smtClean="0"/>
              <a:t>D4D6 </a:t>
            </a:r>
            <a:r>
              <a:rPr lang="en-AU" sz="1200" dirty="0"/>
              <a:t>Accessible </a:t>
            </a:r>
            <a:r>
              <a:rPr lang="en-AU" sz="1200" dirty="0" err="1" smtClean="0"/>
              <a:t>carparking</a:t>
            </a:r>
            <a:r>
              <a:rPr lang="en-AU" sz="1200" dirty="0" smtClean="0"/>
              <a:t> (Class 6)</a:t>
            </a:r>
            <a:endParaRPr lang="en-AU" sz="1200" dirty="0"/>
          </a:p>
          <a:p>
            <a:pPr marL="171450" lvl="0" indent="-171450">
              <a:buFont typeface="Arial" panose="020B0604020202020204" pitchFamily="34" charset="0"/>
              <a:buChar char="•"/>
              <a:defRPr/>
            </a:pPr>
            <a:r>
              <a:rPr lang="en-AU" sz="1200" dirty="0" smtClean="0"/>
              <a:t>22 </a:t>
            </a:r>
            <a:r>
              <a:rPr lang="en-AU" sz="1200" dirty="0"/>
              <a:t>carparking spaces for people with a disability</a:t>
            </a:r>
          </a:p>
          <a:p>
            <a:pPr marL="171450" lvl="0" indent="-171450">
              <a:buFont typeface="Arial" panose="020B0604020202020204" pitchFamily="34" charset="0"/>
              <a:buChar char="•"/>
              <a:defRPr/>
            </a:pPr>
            <a:r>
              <a:rPr lang="en-AU" sz="1200" dirty="0"/>
              <a:t>(1000/50 = 20 spaces) + (200/100 = 2 spaces) = 22 spaces</a:t>
            </a:r>
          </a:p>
          <a:p>
            <a:endParaRPr lang="en-AU" b="1" dirty="0"/>
          </a:p>
          <a:p>
            <a:pPr marL="0" marR="0" lvl="0" indent="0" algn="l" defTabSz="914400" rtl="0" eaLnBrk="1" fontAlgn="auto" latinLnBrk="0" hangingPunct="1">
              <a:lnSpc>
                <a:spcPct val="100000"/>
              </a:lnSpc>
              <a:spcBef>
                <a:spcPts val="200"/>
              </a:spcBef>
              <a:spcAft>
                <a:spcPts val="200"/>
              </a:spcAft>
              <a:buClrTx/>
              <a:buSzTx/>
              <a:buFontTx/>
              <a:buNone/>
              <a:tabLst/>
              <a:defRPr/>
            </a:pPr>
            <a:r>
              <a:rPr lang="en-AU" b="1" dirty="0"/>
              <a:t>Question 4: </a:t>
            </a:r>
            <a:r>
              <a:rPr lang="en-AU" sz="1200" b="1" dirty="0"/>
              <a:t>According to Part </a:t>
            </a:r>
            <a:r>
              <a:rPr lang="en-AU" sz="1200" b="1" dirty="0" smtClean="0"/>
              <a:t>D4, </a:t>
            </a:r>
            <a:r>
              <a:rPr lang="en-AU" sz="1200" b="1" dirty="0"/>
              <a:t>what Australian Standard must signage in an accessible building comply with? </a:t>
            </a:r>
          </a:p>
          <a:p>
            <a:pPr lvl="0">
              <a:spcBef>
                <a:spcPts val="200"/>
              </a:spcBef>
              <a:spcAft>
                <a:spcPts val="200"/>
              </a:spcAft>
              <a:defRPr/>
            </a:pPr>
            <a:endParaRPr lang="en-AU" sz="1200" b="1" dirty="0"/>
          </a:p>
          <a:p>
            <a:pPr lvl="0">
              <a:spcBef>
                <a:spcPts val="200"/>
              </a:spcBef>
              <a:spcAft>
                <a:spcPts val="200"/>
              </a:spcAft>
              <a:defRPr/>
            </a:pPr>
            <a:r>
              <a:rPr lang="en-AU" sz="1200" b="1" dirty="0"/>
              <a:t>Answer 4:</a:t>
            </a:r>
          </a:p>
          <a:p>
            <a:pPr marL="171450" lvl="0" indent="-171450">
              <a:buFont typeface="Arial" panose="020B0604020202020204" pitchFamily="34" charset="0"/>
              <a:buChar char="•"/>
              <a:defRPr/>
            </a:pPr>
            <a:r>
              <a:rPr lang="en-AU" sz="1200" dirty="0"/>
              <a:t>Part </a:t>
            </a:r>
            <a:r>
              <a:rPr lang="en-AU" sz="1200" dirty="0" smtClean="0"/>
              <a:t>D4D7 </a:t>
            </a:r>
            <a:r>
              <a:rPr lang="en-AU" sz="1200" dirty="0"/>
              <a:t>Signage, various clauses</a:t>
            </a:r>
          </a:p>
          <a:p>
            <a:pPr marL="171450" lvl="0" indent="-171450">
              <a:buFont typeface="Arial" panose="020B0604020202020204" pitchFamily="34" charset="0"/>
              <a:buChar char="•"/>
              <a:defRPr/>
            </a:pPr>
            <a:r>
              <a:rPr lang="en-AU" sz="1200" i="1" dirty="0"/>
              <a:t>AS 1428.1 Design for access and mobility – General requirements for access – New building work</a:t>
            </a:r>
          </a:p>
          <a:p>
            <a:endParaRPr lang="en-AU" b="1" dirty="0"/>
          </a:p>
          <a:p>
            <a:pPr marL="0" marR="0" lvl="0" indent="0" algn="l" defTabSz="914400" rtl="0" eaLnBrk="1" fontAlgn="auto" latinLnBrk="0" hangingPunct="1">
              <a:lnSpc>
                <a:spcPct val="100000"/>
              </a:lnSpc>
              <a:spcBef>
                <a:spcPts val="200"/>
              </a:spcBef>
              <a:spcAft>
                <a:spcPts val="200"/>
              </a:spcAft>
              <a:buClrTx/>
              <a:buSzTx/>
              <a:buFontTx/>
              <a:buNone/>
              <a:tabLst/>
              <a:defRPr/>
            </a:pPr>
            <a:r>
              <a:rPr lang="en-AU" b="1" dirty="0"/>
              <a:t>Question 5:</a:t>
            </a:r>
            <a:r>
              <a:rPr lang="en-AU" b="0" dirty="0"/>
              <a:t> </a:t>
            </a:r>
            <a:r>
              <a:rPr lang="en-AU" sz="1200" b="1" dirty="0"/>
              <a:t>According to Part </a:t>
            </a:r>
            <a:r>
              <a:rPr lang="en-AU" sz="1200" b="1" dirty="0" smtClean="0"/>
              <a:t>D4, </a:t>
            </a:r>
            <a:r>
              <a:rPr lang="en-AU" sz="1200" b="1" dirty="0"/>
              <a:t>when are tactile ground surface indicators required in a Class 2-9 building?</a:t>
            </a:r>
          </a:p>
          <a:p>
            <a:pPr lvl="0">
              <a:spcBef>
                <a:spcPts val="200"/>
              </a:spcBef>
              <a:spcAft>
                <a:spcPts val="200"/>
              </a:spcAft>
              <a:defRPr/>
            </a:pPr>
            <a:endParaRPr lang="en-AU" sz="1200" b="1" dirty="0"/>
          </a:p>
          <a:p>
            <a:pPr lvl="0">
              <a:spcBef>
                <a:spcPts val="200"/>
              </a:spcBef>
              <a:spcAft>
                <a:spcPts val="200"/>
              </a:spcAft>
              <a:defRPr/>
            </a:pPr>
            <a:r>
              <a:rPr lang="en-AU" sz="1200" b="1" dirty="0"/>
              <a:t>Answer 5:</a:t>
            </a:r>
          </a:p>
          <a:p>
            <a:pPr marL="171450" lvl="0" indent="-171450">
              <a:buFont typeface="Arial" panose="020B0604020202020204" pitchFamily="34" charset="0"/>
              <a:buChar char="•"/>
              <a:defRPr/>
            </a:pPr>
            <a:r>
              <a:rPr lang="en-AU" sz="1200" dirty="0"/>
              <a:t>Part </a:t>
            </a:r>
            <a:r>
              <a:rPr lang="en-AU" sz="1200" dirty="0" smtClean="0"/>
              <a:t>D4D9 </a:t>
            </a:r>
            <a:r>
              <a:rPr lang="en-AU" sz="1200" dirty="0"/>
              <a:t>Tactile indicators, Clause </a:t>
            </a:r>
            <a:r>
              <a:rPr lang="en-AU" sz="1200" dirty="0" smtClean="0"/>
              <a:t>(1)</a:t>
            </a:r>
            <a:endParaRPr lang="en-AU" sz="1200" dirty="0"/>
          </a:p>
          <a:p>
            <a:pPr marL="171450" lvl="0" indent="-171450">
              <a:buFont typeface="Arial" panose="020B0604020202020204" pitchFamily="34" charset="0"/>
              <a:buChar char="•"/>
              <a:defRPr/>
            </a:pPr>
            <a:r>
              <a:rPr lang="en-AU" sz="1200" dirty="0"/>
              <a:t>Must be provided to warn people who are blind or have a vision impairment that they are approaching: </a:t>
            </a:r>
          </a:p>
          <a:p>
            <a:pPr marL="628650" lvl="1" indent="-171450">
              <a:buFont typeface="Arial" panose="020B0604020202020204" pitchFamily="34" charset="0"/>
              <a:buChar char="•"/>
            </a:pPr>
            <a:r>
              <a:rPr lang="en-AU" sz="1200" dirty="0">
                <a:latin typeface="+mn-lt"/>
              </a:rPr>
              <a:t>Any stairway that is not a fire-isolated stairway, and any ramp that is not a fire-isolated ramp, step ramp, kerb ramp or swimming pool ramp </a:t>
            </a:r>
          </a:p>
          <a:p>
            <a:pPr marL="628650" lvl="1" indent="-171450">
              <a:buFont typeface="Arial" panose="020B0604020202020204" pitchFamily="34" charset="0"/>
              <a:buChar char="•"/>
            </a:pPr>
            <a:r>
              <a:rPr lang="en-AU" sz="1200" dirty="0">
                <a:latin typeface="+mn-lt"/>
              </a:rPr>
              <a:t>An escalator or a passenger conveyor or moving walk</a:t>
            </a:r>
          </a:p>
          <a:p>
            <a:pPr marL="628650" lvl="1" indent="-171450">
              <a:buFont typeface="Arial" panose="020B0604020202020204" pitchFamily="34" charset="0"/>
              <a:buChar char="•"/>
            </a:pPr>
            <a:r>
              <a:rPr lang="en-AU" sz="1200" dirty="0">
                <a:latin typeface="+mn-lt"/>
              </a:rPr>
              <a:t>If there is no suitable barrier:</a:t>
            </a:r>
          </a:p>
          <a:p>
            <a:pPr marL="1085850" lvl="2" indent="-171450">
              <a:buFont typeface="Arial" panose="020B0604020202020204" pitchFamily="34" charset="0"/>
              <a:buChar char="•"/>
            </a:pPr>
            <a:r>
              <a:rPr lang="en-AU" sz="1200" dirty="0">
                <a:latin typeface="+mn-lt"/>
              </a:rPr>
              <a:t>An overhead obstruction less than 2 m above floor level, other than a doorway</a:t>
            </a:r>
          </a:p>
          <a:p>
            <a:pPr marL="1085850" lvl="2" indent="-171450">
              <a:buFont typeface="Arial" panose="020B0604020202020204" pitchFamily="34" charset="0"/>
              <a:buChar char="•"/>
            </a:pPr>
            <a:r>
              <a:rPr lang="en-AU" sz="1200" dirty="0">
                <a:latin typeface="+mn-lt"/>
              </a:rPr>
              <a:t>An accessway that meets a roadway next to a pedestrian entrance to a building, if there is no kerb or kerb ramp at that point, excluding a pedestrian entrance serving an area covered by the exemptions in </a:t>
            </a:r>
            <a:r>
              <a:rPr lang="en-AU" sz="1200" dirty="0" smtClean="0">
                <a:latin typeface="+mn-lt"/>
              </a:rPr>
              <a:t>D4D5, </a:t>
            </a:r>
          </a:p>
          <a:p>
            <a:pPr marL="628650" lvl="1" indent="-171450">
              <a:buFont typeface="Arial" panose="020B0604020202020204" pitchFamily="34" charset="0"/>
              <a:buChar char="•"/>
            </a:pPr>
            <a:r>
              <a:rPr lang="en-AU" sz="1200" dirty="0" smtClean="0">
                <a:latin typeface="+mn-lt"/>
              </a:rPr>
              <a:t>and areas exempted by D4D5.</a:t>
            </a:r>
            <a:endParaRPr lang="en-AU" sz="1200" dirty="0">
              <a:latin typeface="+mn-lt"/>
            </a:endParaRPr>
          </a:p>
          <a:p>
            <a:endParaRPr lang="en-AU" dirty="0"/>
          </a:p>
          <a:p>
            <a:r>
              <a:rPr lang="en-AU" b="1" dirty="0"/>
              <a:t>Note</a:t>
            </a:r>
            <a:r>
              <a:rPr lang="en-AU" dirty="0"/>
              <a:t>: If you look at this question, you might also want to ask the trainees to look at Specification </a:t>
            </a:r>
            <a:r>
              <a:rPr lang="en-AU" dirty="0" smtClean="0"/>
              <a:t>15, </a:t>
            </a:r>
            <a:r>
              <a:rPr lang="en-AU" dirty="0"/>
              <a:t>which explains the requirements for Braille and tactile signs.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6: </a:t>
            </a:r>
            <a:r>
              <a:rPr lang="en-AU" sz="1200" b="1" dirty="0" smtClean="0"/>
              <a:t>Read out scenario, and ask</a:t>
            </a:r>
            <a:r>
              <a:rPr lang="en-AU" sz="1200" b="1" baseline="0" dirty="0" smtClean="0"/>
              <a:t> students to find the relevant part in Part D4. </a:t>
            </a:r>
            <a:endParaRPr lang="en-AU" sz="1200" b="1" dirty="0"/>
          </a:p>
          <a:p>
            <a:endParaRPr lang="en-AU" dirty="0"/>
          </a:p>
          <a:p>
            <a:r>
              <a:rPr lang="en-AU" b="1" dirty="0"/>
              <a:t>Answer 6: </a:t>
            </a:r>
          </a:p>
          <a:p>
            <a:pPr marL="285750" lvl="0" indent="-285750">
              <a:buFont typeface="Arial" panose="020B0604020202020204" pitchFamily="34" charset="0"/>
              <a:buChar char="•"/>
              <a:defRPr/>
            </a:pPr>
            <a:r>
              <a:rPr lang="en-AU" sz="1200" dirty="0" smtClean="0"/>
              <a:t>Part D4D8 Hearing augmentation, Clause (2)(b)</a:t>
            </a:r>
          </a:p>
          <a:p>
            <a:pPr marL="285750" lvl="0" indent="-285750">
              <a:buFont typeface="Arial" panose="020B0604020202020204" pitchFamily="34" charset="0"/>
              <a:buChar char="•"/>
              <a:defRPr/>
            </a:pPr>
            <a:r>
              <a:rPr lang="en-AU" sz="1200" dirty="0" smtClean="0"/>
              <a:t>The hearing augmentation system must cover at least 95% of the floor area served by the auditorium’s inbuilt amplification system</a:t>
            </a:r>
          </a:p>
          <a:p>
            <a:pPr marL="285750" lvl="0" indent="-285750">
              <a:buFont typeface="Arial" panose="020B0604020202020204" pitchFamily="34" charset="0"/>
              <a:buChar char="•"/>
              <a:defRPr/>
            </a:pPr>
            <a:r>
              <a:rPr lang="en-AU" sz="1200" dirty="0" smtClean="0"/>
              <a:t>25 receivers are required (20 plus 5)</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3364423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14.jpg"/><Relationship Id="rId4"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jpe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12.jp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0.jpeg"/><Relationship Id="rId9" Type="http://schemas.openxmlformats.org/officeDocument/2006/relationships/image" Target="../media/image13.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2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24.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20.jpeg"/><Relationship Id="rId5" Type="http://schemas.openxmlformats.org/officeDocument/2006/relationships/image" Target="../media/image1.jpeg"/><Relationship Id="rId4" Type="http://schemas.openxmlformats.org/officeDocument/2006/relationships/image" Target="../media/image25.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26.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5.xml"/><Relationship Id="rId5" Type="http://schemas.openxmlformats.org/officeDocument/2006/relationships/image" Target="../media/image1.jpeg"/><Relationship Id="rId4" Type="http://schemas.openxmlformats.org/officeDocument/2006/relationships/image" Target="../media/image27.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0.jpe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Master" Target="../slideMasters/slideMaster2.xml"/><Relationship Id="rId1" Type="http://schemas.openxmlformats.org/officeDocument/2006/relationships/tags" Target="../tags/tag45.xml"/><Relationship Id="rId6" Type="http://schemas.openxmlformats.org/officeDocument/2006/relationships/image" Target="../media/image13.jpg"/><Relationship Id="rId5" Type="http://schemas.openxmlformats.org/officeDocument/2006/relationships/image" Target="../media/image14.jpg"/><Relationship Id="rId4" Type="http://schemas.openxmlformats.org/officeDocument/2006/relationships/image" Target="../media/image12.jp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8.jpeg"/><Relationship Id="rId7"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4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21.jpeg"/><Relationship Id="rId4" Type="http://schemas.openxmlformats.org/officeDocument/2006/relationships/image" Target="../media/image30.jpeg"/><Relationship Id="rId9" Type="http://schemas.openxmlformats.org/officeDocument/2006/relationships/image" Target="../media/image20.jpeg"/></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12.jpg"/><Relationship Id="rId2" Type="http://schemas.openxmlformats.org/officeDocument/2006/relationships/slideMaster" Target="../slideMasters/slideMaster3.xml"/><Relationship Id="rId1" Type="http://schemas.openxmlformats.org/officeDocument/2006/relationships/tags" Target="../tags/tag5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0.jpeg"/><Relationship Id="rId9" Type="http://schemas.openxmlformats.org/officeDocument/2006/relationships/image" Target="../media/image13.jp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3.xml"/><Relationship Id="rId1" Type="http://schemas.openxmlformats.org/officeDocument/2006/relationships/tags" Target="../tags/tag55.xml"/><Relationship Id="rId5" Type="http://schemas.openxmlformats.org/officeDocument/2006/relationships/image" Target="../media/image1.jpeg"/><Relationship Id="rId4" Type="http://schemas.openxmlformats.org/officeDocument/2006/relationships/image" Target="../media/image23.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56.xml"/><Relationship Id="rId6" Type="http://schemas.openxmlformats.org/officeDocument/2006/relationships/image" Target="../media/image24.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3.xml"/><Relationship Id="rId1" Type="http://schemas.openxmlformats.org/officeDocument/2006/relationships/tags" Target="../tags/tag57.xml"/><Relationship Id="rId6" Type="http://schemas.openxmlformats.org/officeDocument/2006/relationships/image" Target="../media/image20.jpeg"/><Relationship Id="rId5" Type="http://schemas.openxmlformats.org/officeDocument/2006/relationships/image" Target="../media/image1.jpeg"/><Relationship Id="rId4" Type="http://schemas.openxmlformats.org/officeDocument/2006/relationships/image" Target="../media/image25.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59.xml"/><Relationship Id="rId6" Type="http://schemas.openxmlformats.org/officeDocument/2006/relationships/image" Target="../media/image26.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3.xml"/><Relationship Id="rId1" Type="http://schemas.openxmlformats.org/officeDocument/2006/relationships/tags" Target="../tags/tag60.xml"/><Relationship Id="rId5" Type="http://schemas.openxmlformats.org/officeDocument/2006/relationships/image" Target="../media/image1.jpeg"/><Relationship Id="rId4" Type="http://schemas.openxmlformats.org/officeDocument/2006/relationships/image" Target="../media/image27.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3.xml"/><Relationship Id="rId1" Type="http://schemas.openxmlformats.org/officeDocument/2006/relationships/tags" Target="../tags/tag6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0.jpeg"/></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70.xml"/><Relationship Id="rId6" Type="http://schemas.openxmlformats.org/officeDocument/2006/relationships/image" Target="../media/image13.jpg"/><Relationship Id="rId5" Type="http://schemas.openxmlformats.org/officeDocument/2006/relationships/image" Target="../media/image14.jpg"/><Relationship Id="rId4"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9"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 xmlns:a16="http://schemas.microsoft.com/office/drawing/2014/main"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3200" y="0"/>
            <a:ext cx="1622361" cy="162236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70169" y="2623974"/>
            <a:ext cx="2886746" cy="2886746"/>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65140" y="2625593"/>
            <a:ext cx="2885127" cy="288512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5198" y="2623974"/>
            <a:ext cx="2886746" cy="28867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3000"/>
                                        <p:tgtEl>
                                          <p:spTgt spid="3"/>
                                        </p:tgtEl>
                                      </p:cBhvr>
                                    </p:animEffect>
                                    <p:set>
                                      <p:cBhvr>
                                        <p:cTn id="10"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a:extLst>
              <a:ext uri="{FF2B5EF4-FFF2-40B4-BE49-F238E27FC236}">
                <a16:creationId xmlns="" xmlns:a16="http://schemas.microsoft.com/office/drawing/2014/main" id="{C3D3E5C5-C5D9-451B-94D1-E6DC683020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87061" y="4912048"/>
            <a:ext cx="1080000" cy="1080000"/>
          </a:xfrm>
          <a:prstGeom prst="rect">
            <a:avLst/>
          </a:prstGeom>
        </p:spPr>
      </p:pic>
      <p:cxnSp>
        <p:nvCxnSpPr>
          <p:cNvPr id="39" name="Straight Connector 38">
            <a:extLst>
              <a:ext uri="{FF2B5EF4-FFF2-40B4-BE49-F238E27FC236}">
                <a16:creationId xmlns="" xmlns:a16="http://schemas.microsoft.com/office/drawing/2014/main" id="{B293FB77-C16E-46CF-8CDC-005A2CD4DF5F}"/>
              </a:ext>
            </a:extLst>
          </p:cNvPr>
          <p:cNvCxnSpPr>
            <a:cxnSpLocks/>
          </p:cNvCxnSpPr>
          <p:nvPr userDrawn="1"/>
        </p:nvCxnSpPr>
        <p:spPr>
          <a:xfrm>
            <a:off x="7367778" y="3916450"/>
            <a:ext cx="36004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Picture 5">
            <a:extLst>
              <a:ext uri="{FF2B5EF4-FFF2-40B4-BE49-F238E27FC236}">
                <a16:creationId xmlns="" xmlns:a16="http://schemas.microsoft.com/office/drawing/2014/main" id="{B89A5013-DABC-4F5F-ACA8-674496E9B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9986" y="2743197"/>
            <a:ext cx="2630557" cy="2630557"/>
          </a:xfrm>
          <a:prstGeom prst="rect">
            <a:avLst/>
          </a:prstGeom>
        </p:spPr>
      </p:pic>
      <p:pic>
        <p:nvPicPr>
          <p:cNvPr id="11" name="Picture 10">
            <a:extLst>
              <a:ext uri="{FF2B5EF4-FFF2-40B4-BE49-F238E27FC236}">
                <a16:creationId xmlns="" xmlns:a16="http://schemas.microsoft.com/office/drawing/2014/main" id="{C7E61D5D-BDE5-4537-B3C6-7A5BC280A6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7991" y="2743197"/>
            <a:ext cx="2630557" cy="2630557"/>
          </a:xfrm>
          <a:prstGeom prst="rect">
            <a:avLst/>
          </a:prstGeom>
        </p:spPr>
      </p:pic>
      <p:pic>
        <p:nvPicPr>
          <p:cNvPr id="12" name="Picture 11">
            <a:extLst>
              <a:ext uri="{FF2B5EF4-FFF2-40B4-BE49-F238E27FC236}">
                <a16:creationId xmlns="" xmlns:a16="http://schemas.microsoft.com/office/drawing/2014/main" id="{DBDDCF4B-5DD8-4960-90E5-C67DE5E079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93988" y="2743197"/>
            <a:ext cx="2630557" cy="2630557"/>
          </a:xfrm>
          <a:prstGeom prst="rect">
            <a:avLst/>
          </a:prstGeom>
        </p:spPr>
      </p:pic>
      <p:pic>
        <p:nvPicPr>
          <p:cNvPr id="13" name="Logo">
            <a:extLst>
              <a:ext uri="{FF2B5EF4-FFF2-40B4-BE49-F238E27FC236}">
                <a16:creationId xmlns="" xmlns:a16="http://schemas.microsoft.com/office/drawing/2014/main" id="{D18EBA45-13F9-4B66-AB74-B13D2CC452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7565" y="12850"/>
            <a:ext cx="1623600" cy="1623600"/>
          </a:xfrm>
          <a:prstGeom prst="rect">
            <a:avLst/>
          </a:prstGeom>
        </p:spPr>
      </p:pic>
      <p:sp>
        <p:nvSpPr>
          <p:cNvPr id="10" name="Slide Title">
            <a:extLst>
              <a:ext uri="{FF2B5EF4-FFF2-40B4-BE49-F238E27FC236}">
                <a16:creationId xmlns=""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a:extLst>
              <a:ext uri="{FF2B5EF4-FFF2-40B4-BE49-F238E27FC236}">
                <a16:creationId xmlns="" xmlns:a16="http://schemas.microsoft.com/office/drawing/2014/main" id="{A35C43B3-F8F6-4913-9806-26CA25B45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6121" y="4878542"/>
            <a:ext cx="1080655" cy="1039091"/>
          </a:xfrm>
          <a:prstGeom prst="rect">
            <a:avLst/>
          </a:prstGeom>
        </p:spPr>
      </p:pic>
      <p:cxnSp>
        <p:nvCxnSpPr>
          <p:cNvPr id="39" name="Straight Connector 38">
            <a:extLst>
              <a:ext uri="{FF2B5EF4-FFF2-40B4-BE49-F238E27FC236}">
                <a16:creationId xmlns=""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Volume Tw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4" name="Title logo" descr="NCC Volume 3 Logo. A stylised tap with a drop of water falling from it, in bright green.">
            <a:extLst>
              <a:ext uri="{FF2B5EF4-FFF2-40B4-BE49-F238E27FC236}">
                <a16:creationId xmlns="" xmlns:a16="http://schemas.microsoft.com/office/drawing/2014/main" id="{1EF8326A-463F-4E09-B382-C12145DC007B}"/>
              </a:ext>
              <a:ext uri="{C183D7F6-B498-43B3-948B-1728B52AA6E4}">
                <adec:decorative xmlns="" xmlns:adec="http://schemas.microsoft.com/office/drawing/2017/decorative" val="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9235" y="11420"/>
            <a:ext cx="1623600" cy="1623600"/>
          </a:xfrm>
          <a:prstGeom prst="rect">
            <a:avLst/>
          </a:prstGeom>
        </p:spPr>
      </p:pic>
      <p:sp>
        <p:nvSpPr>
          <p:cNvPr id="10" name="Slide Title">
            <a:extLst>
              <a:ext uri="{FF2B5EF4-FFF2-40B4-BE49-F238E27FC236}">
                <a16:creationId xmlns="" xmlns:a16="http://schemas.microsoft.com/office/drawing/2014/main"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2"/>
                                        </p:tgtEl>
                                      </p:cBhvr>
                                    </p:animEffect>
                                    <p:set>
                                      <p:cBhvr>
                                        <p:cTn id="10"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05691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9569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54840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30647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96043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0647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2223560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26711"/>
            <a:ext cx="5192854" cy="1188000"/>
            <a:chOff x="651589" y="726711"/>
            <a:chExt cx="5192854" cy="1188000"/>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1670"/>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5224"/>
            <a:ext cx="5192854" cy="1188000"/>
            <a:chOff x="651589" y="2045224"/>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70183"/>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5776"/>
            <a:ext cx="5192854" cy="1188000"/>
            <a:chOff x="651589" y="3405776"/>
            <a:chExt cx="5192854" cy="1188000"/>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30735"/>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6094"/>
              <a:ext cx="1188000" cy="1138083"/>
            </a:xfrm>
            <a:prstGeom prst="rect">
              <a:avLst/>
            </a:prstGeom>
          </p:spPr>
        </p:pic>
      </p:grp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a16="http://schemas.microsoft.com/office/drawing/2014/main" xmlns=""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grpSp>
        <p:nvGrpSpPr>
          <p:cNvPr id="3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7"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8" name="Rectangle 37">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Picture 39"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1" name="Rectangle 40">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3" name="Rectangle 42">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5" name="Rectangle 44">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48" name="Rectangle 47">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2" name="Picture 51"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53" name="Logo Group">
            <a:extLst>
              <a:ext uri="{FF2B5EF4-FFF2-40B4-BE49-F238E27FC236}">
                <a16:creationId xmlns="" xmlns:a16="http://schemas.microsoft.com/office/drawing/2014/main" id="{02AB6868-BD6C-434E-A43B-35E5BD57B0EF}"/>
              </a:ext>
            </a:extLst>
          </p:cNvPr>
          <p:cNvGrpSpPr/>
          <p:nvPr userDrawn="1"/>
        </p:nvGrpSpPr>
        <p:grpSpPr>
          <a:xfrm>
            <a:off x="6645658" y="5368041"/>
            <a:ext cx="4322543" cy="1177612"/>
            <a:chOff x="6813533" y="4900914"/>
            <a:chExt cx="4322543" cy="1177612"/>
          </a:xfrm>
        </p:grpSpPr>
        <p:pic>
          <p:nvPicPr>
            <p:cNvPr id="54" name="Volume One Logo" descr="Icon&#10;&#10;Description automatically generated">
              <a:extLst>
                <a:ext uri="{FF2B5EF4-FFF2-40B4-BE49-F238E27FC236}">
                  <a16:creationId xmlns="" xmlns:a16="http://schemas.microsoft.com/office/drawing/2014/main" id="{656C93CD-BA91-40CD-9A99-6C5B4CC2B67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180" r="6" b="2027"/>
            <a:stretch/>
          </p:blipFill>
          <p:spPr>
            <a:xfrm>
              <a:off x="6813533" y="4930070"/>
              <a:ext cx="1080000" cy="1113395"/>
            </a:xfrm>
            <a:prstGeom prst="rect">
              <a:avLst/>
            </a:prstGeom>
          </p:spPr>
        </p:pic>
        <p:pic>
          <p:nvPicPr>
            <p:cNvPr id="55" name="Volume Two Logo" descr="A close up of a sign&#10;&#10;Description automatically generated">
              <a:extLst>
                <a:ext uri="{FF2B5EF4-FFF2-40B4-BE49-F238E27FC236}">
                  <a16:creationId xmlns="" xmlns:a16="http://schemas.microsoft.com/office/drawing/2014/main" id="{7BAEB512-3F86-4B4B-B4D1-31ECF250229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56" name="Volume Three Logo" descr="Icon&#10;&#10;Description automatically generated">
              <a:extLst>
                <a:ext uri="{FF2B5EF4-FFF2-40B4-BE49-F238E27FC236}">
                  <a16:creationId xmlns="" xmlns:a16="http://schemas.microsoft.com/office/drawing/2014/main" id="{B3ED102E-638D-4027-BE3E-BE299E3BF4A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7" b="3911"/>
            <a:stretch/>
          </p:blipFill>
          <p:spPr>
            <a:xfrm>
              <a:off x="10056076" y="4900914"/>
              <a:ext cx="1080000" cy="1116859"/>
            </a:xfrm>
            <a:prstGeom prst="rect">
              <a:avLst/>
            </a:prstGeom>
          </p:spPr>
        </p:pic>
      </p:grpSp>
      <p:cxnSp>
        <p:nvCxnSpPr>
          <p:cNvPr id="57" name="Straight Connector 56">
            <a:extLst>
              <a:ext uri="{FF2B5EF4-FFF2-40B4-BE49-F238E27FC236}">
                <a16:creationId xmlns="" xmlns:a16="http://schemas.microsoft.com/office/drawing/2014/main" id="{F969FE4F-4AC7-48FA-93C2-B1333A56B492}"/>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8" name="NCC Tutor title">
            <a:extLst>
              <a:ext uri="{FF2B5EF4-FFF2-40B4-BE49-F238E27FC236}">
                <a16:creationId xmlns="" xmlns:a16="http://schemas.microsoft.com/office/drawing/2014/main" id="{76D11A82-BD37-4D13-BB7C-3D8D766A406F}"/>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2522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1" presetClass="entr" presetSubtype="0" fill="hold" nodeType="afterEffect">
                                  <p:stCondLst>
                                    <p:cond delay="0"/>
                                  </p:stCondLst>
                                  <p:childTnLst>
                                    <p:set>
                                      <p:cBhvr>
                                        <p:cTn id="30" dur="1" fill="hold">
                                          <p:stCondLst>
                                            <p:cond delay="999"/>
                                          </p:stCondLst>
                                        </p:cTn>
                                        <p:tgtEl>
                                          <p:spTgt spid="47"/>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0"/>
                                  </p:stCondLst>
                                  <p:childTnLst>
                                    <p:set>
                                      <p:cBhvr>
                                        <p:cTn id="33" dur="1" fill="hold">
                                          <p:stCondLst>
                                            <p:cond delay="999"/>
                                          </p:stCondLst>
                                        </p:cTn>
                                        <p:tgtEl>
                                          <p:spTgt spid="42"/>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nodeType="afterEffect">
                                  <p:stCondLst>
                                    <p:cond delay="0"/>
                                  </p:stCondLst>
                                  <p:childTnLst>
                                    <p:set>
                                      <p:cBhvr>
                                        <p:cTn id="36" dur="1" fill="hold">
                                          <p:stCondLst>
                                            <p:cond delay="999"/>
                                          </p:stCondLst>
                                        </p:cTn>
                                        <p:tgtEl>
                                          <p:spTgt spid="37"/>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11500"/>
                            </p:stCondLst>
                            <p:childTnLst>
                              <p:par>
                                <p:cTn id="41" presetID="9"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1000"/>
                                        <p:tgtEl>
                                          <p:spTgt spid="57"/>
                                        </p:tgtEl>
                                      </p:cBhvr>
                                    </p:animEffect>
                                  </p:childTnLst>
                                </p:cTn>
                              </p:par>
                            </p:childTnLst>
                          </p:cTn>
                        </p:par>
                        <p:par>
                          <p:cTn id="44" fill="hold">
                            <p:stCondLst>
                              <p:cond delay="12500"/>
                            </p:stCondLst>
                            <p:childTnLst>
                              <p:par>
                                <p:cTn id="45" presetID="9"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dissolve">
                                      <p:cBhvr>
                                        <p:cTn id="47" dur="500"/>
                                        <p:tgtEl>
                                          <p:spTgt spid="58"/>
                                        </p:tgtEl>
                                      </p:cBhvr>
                                    </p:animEffect>
                                  </p:childTnLst>
                                </p:cTn>
                              </p:par>
                            </p:childTnLst>
                          </p:cTn>
                        </p:par>
                        <p:par>
                          <p:cTn id="48" fill="hold">
                            <p:stCondLst>
                              <p:cond delay="13000"/>
                            </p:stCondLst>
                            <p:childTnLst>
                              <p:par>
                                <p:cTn id="49" presetID="9"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P spid="58"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22274291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7033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71941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22451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2283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29638190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9"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wo Log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2"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3"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5"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14435737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90" y="713639"/>
            <a:ext cx="5192853" cy="1203754"/>
            <a:chOff x="651590" y="713639"/>
            <a:chExt cx="5192853" cy="1203754"/>
          </a:xfrm>
        </p:grpSpPr>
        <p:pic>
          <p:nvPicPr>
            <p:cNvPr id="11" name="Picture 10">
              <a:extLst>
                <a:ext uri="{FF2B5EF4-FFF2-40B4-BE49-F238E27FC236}">
                  <a16:creationId xmlns:a16="http://schemas.microsoft.com/office/drawing/2014/main" xmlns=""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90" y="729393"/>
              <a:ext cx="1188000" cy="1188000"/>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90337"/>
            <a:chOff x="651589" y="2040029"/>
            <a:chExt cx="5192854" cy="1190337"/>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a:extLst>
                <a:ext uri="{FF2B5EF4-FFF2-40B4-BE49-F238E27FC236}">
                  <a16:creationId xmlns:a16="http://schemas.microsoft.com/office/drawing/2014/main" xmlns=""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491" y="2040029"/>
              <a:ext cx="1190337" cy="1190337"/>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90338"/>
            <a:chOff x="651589" y="3400581"/>
            <a:chExt cx="5192854" cy="1190338"/>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a:extLst>
                <a:ext uri="{FF2B5EF4-FFF2-40B4-BE49-F238E27FC236}">
                  <a16:creationId xmlns:a16="http://schemas.microsoft.com/office/drawing/2014/main" xmlns="" id="{AE541C17-5EC9-4ED5-A2DE-443C21FD9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540" y="3402920"/>
              <a:ext cx="1187999" cy="1187999"/>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3"/>
            <a:ext cx="5192854" cy="1190340"/>
            <a:chOff x="651589" y="4761133"/>
            <a:chExt cx="5192854" cy="119034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a:extLst>
                <a:ext uri="{FF2B5EF4-FFF2-40B4-BE49-F238E27FC236}">
                  <a16:creationId xmlns:a16="http://schemas.microsoft.com/office/drawing/2014/main" xmlns=""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03" y="4761133"/>
              <a:ext cx="1190340" cy="1190340"/>
            </a:xfrm>
            <a:prstGeom prst="rect">
              <a:avLst/>
            </a:prstGeom>
          </p:spPr>
        </p:pic>
      </p:grp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8577" y="4587416"/>
            <a:ext cx="1425967" cy="1425967"/>
          </a:xfrm>
          <a:prstGeom prst="rect">
            <a:avLst/>
          </a:prstGeom>
        </p:spPr>
      </p:pic>
      <p:cxnSp>
        <p:nvCxnSpPr>
          <p:cNvPr id="54"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7163724" y="3910903"/>
            <a:ext cx="429144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NCC Tutor title">
            <a:extLst>
              <a:ext uri="{FF2B5EF4-FFF2-40B4-BE49-F238E27FC236}">
                <a16:creationId xmlns=""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9857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dissolve">
                                      <p:cBhvr>
                                        <p:cTn id="23" dur="1000"/>
                                        <p:tgtEl>
                                          <p:spTgt spid="54"/>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dissolve">
                                      <p:cBhvr>
                                        <p:cTn id="31" dur="500"/>
                                        <p:tgtEl>
                                          <p:spTgt spid="55"/>
                                        </p:tgtEl>
                                      </p:cBhvr>
                                    </p:animEffect>
                                  </p:childTnLst>
                                </p:cTn>
                              </p:par>
                            </p:childTnLst>
                          </p:cTn>
                        </p:par>
                        <p:par>
                          <p:cTn id="32" fill="hold">
                            <p:stCondLst>
                              <p:cond delay="5500"/>
                            </p:stCondLst>
                            <p:childTnLst>
                              <p:par>
                                <p:cTn id="33" presetID="9"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5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71259561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B293FB77-C16E-46CF-8CDC-005A2CD4DF5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6" name="Rectangle 3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grpSp>
        <p:nvGrpSpPr>
          <p:cNvPr id="27"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70" name="Volume Two Logo" descr="A close up of a sign&#10;&#10;Description automatically generated">
            <a:extLst>
              <a:ext uri="{FF2B5EF4-FFF2-40B4-BE49-F238E27FC236}">
                <a16:creationId xmlns="" xmlns:a16="http://schemas.microsoft.com/office/drawing/2014/main" id="{C3D3E5C5-C5D9-451B-94D1-E6DC683020E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71" name="Straight Connector 70">
            <a:extLst>
              <a:ext uri="{FF2B5EF4-FFF2-40B4-BE49-F238E27FC236}">
                <a16:creationId xmlns="" xmlns:a16="http://schemas.microsoft.com/office/drawing/2014/main"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2" name="NCC Tutor title">
            <a:extLst>
              <a:ext uri="{FF2B5EF4-FFF2-40B4-BE49-F238E27FC236}">
                <a16:creationId xmlns="" xmlns:a16="http://schemas.microsoft.com/office/drawing/2014/main"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1435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7"/>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1000"/>
                                        <p:tgtEl>
                                          <p:spTgt spid="71"/>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dissolve">
                                      <p:cBhvr>
                                        <p:cTn id="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28176549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03755647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51494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27567559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838137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3205447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3533611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786794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2379752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672039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48523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321858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78116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sp>
        <p:nvSpPr>
          <p:cNvPr id="13"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984849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995323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654213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349486769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099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5849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61531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Vol One final slide">
    <p:spTree>
      <p:nvGrpSpPr>
        <p:cNvPr id="1" name=""/>
        <p:cNvGrpSpPr/>
        <p:nvPr/>
      </p:nvGrpSpPr>
      <p:grpSpPr>
        <a:xfrm>
          <a:off x="0" y="0"/>
          <a:ext cx="0" cy="0"/>
          <a:chOff x="0" y="0"/>
          <a:chExt cx="0" cy="0"/>
        </a:xfrm>
      </p:grpSpPr>
      <p:sp>
        <p:nvSpPr>
          <p:cNvPr id="8" name="Blue background">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a:extLst>
              <a:ext uri="{FF2B5EF4-FFF2-40B4-BE49-F238E27FC236}">
                <a16:creationId xmlns="" xmlns:a16="http://schemas.microsoft.com/office/drawing/2014/main"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5965" y="67235"/>
            <a:ext cx="1622361" cy="1622361"/>
          </a:xfrm>
          <a:prstGeom prst="rect">
            <a:avLst/>
          </a:prstGeom>
        </p:spPr>
      </p:pic>
      <p:pic>
        <p:nvPicPr>
          <p:cNvPr id="6" name="Volume One Logo">
            <a:extLst>
              <a:ext uri="{FF2B5EF4-FFF2-40B4-BE49-F238E27FC236}">
                <a16:creationId xmlns="" xmlns:a16="http://schemas.microsoft.com/office/drawing/2014/main" id="{B89A5013-DABC-4F5F-ACA8-674496E9B9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8955" y="2870346"/>
            <a:ext cx="2593451" cy="2593451"/>
          </a:xfrm>
          <a:prstGeom prst="rect">
            <a:avLst/>
          </a:prstGeom>
        </p:spPr>
      </p:pic>
      <p:pic>
        <p:nvPicPr>
          <p:cNvPr id="12" name="Volume Two Logo">
            <a:extLst>
              <a:ext uri="{FF2B5EF4-FFF2-40B4-BE49-F238E27FC236}">
                <a16:creationId xmlns="" xmlns:a16="http://schemas.microsoft.com/office/drawing/2014/main" id="{DBDDCF4B-5DD8-4960-90E5-C67DE5E079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3293" y="2870346"/>
            <a:ext cx="2593452" cy="2593452"/>
          </a:xfrm>
          <a:prstGeom prst="rect">
            <a:avLst/>
          </a:prstGeom>
        </p:spPr>
      </p:pic>
      <p:pic>
        <p:nvPicPr>
          <p:cNvPr id="11" name="Volume Three Logo">
            <a:extLst>
              <a:ext uri="{FF2B5EF4-FFF2-40B4-BE49-F238E27FC236}">
                <a16:creationId xmlns="" xmlns:a16="http://schemas.microsoft.com/office/drawing/2014/main" id="{C7E61D5D-BDE5-4537-B3C6-7A5BC280A6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7635" y="2874367"/>
            <a:ext cx="2585410" cy="2585410"/>
          </a:xfrm>
          <a:prstGeom prst="rect">
            <a:avLst/>
          </a:prstGeom>
        </p:spPr>
      </p:pic>
    </p:spTree>
    <p:custDataLst>
      <p:tags r:id="rId1"/>
    </p:custDataLst>
    <p:extLst>
      <p:ext uri="{BB962C8B-B14F-4D97-AF65-F5344CB8AC3E}">
        <p14:creationId xmlns:p14="http://schemas.microsoft.com/office/powerpoint/2010/main" val="359767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26711"/>
            <a:ext cx="5192854" cy="1188000"/>
            <a:chOff x="651589" y="726711"/>
            <a:chExt cx="5192854" cy="1188000"/>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1670"/>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5224"/>
            <a:ext cx="5192854" cy="1188000"/>
            <a:chOff x="651589" y="2045224"/>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70183"/>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5776"/>
            <a:ext cx="5192854" cy="1188000"/>
            <a:chOff x="651589" y="3405776"/>
            <a:chExt cx="5192854" cy="1188000"/>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30735"/>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6094"/>
              <a:ext cx="1188000" cy="1138083"/>
            </a:xfrm>
            <a:prstGeom prst="rect">
              <a:avLst/>
            </a:prstGeom>
          </p:spPr>
        </p:pic>
      </p:grp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a16="http://schemas.microsoft.com/office/drawing/2014/main" xmlns=""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203" y="4868863"/>
            <a:ext cx="1077440" cy="10774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240" y="4868863"/>
            <a:ext cx="1073469" cy="107346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8306" y="4868863"/>
            <a:ext cx="1087984" cy="1087984"/>
          </a:xfrm>
          <a:prstGeom prst="rect">
            <a:avLst/>
          </a:prstGeom>
        </p:spPr>
      </p:pic>
      <p:grpSp>
        <p:nvGrpSpPr>
          <p:cNvPr id="3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7"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8" name="Rectangle 37">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Picture 39"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1" name="Rectangle 40">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3" name="Rectangle 42">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5" name="Rectangle 44">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48" name="Rectangle 47">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2" name="Picture 51"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53" name="Logo Group">
            <a:extLst>
              <a:ext uri="{FF2B5EF4-FFF2-40B4-BE49-F238E27FC236}">
                <a16:creationId xmlns="" xmlns:a16="http://schemas.microsoft.com/office/drawing/2014/main" id="{02AB6868-BD6C-434E-A43B-35E5BD57B0EF}"/>
              </a:ext>
            </a:extLst>
          </p:cNvPr>
          <p:cNvGrpSpPr/>
          <p:nvPr userDrawn="1"/>
        </p:nvGrpSpPr>
        <p:grpSpPr>
          <a:xfrm>
            <a:off x="6813533" y="4831134"/>
            <a:ext cx="4322543" cy="1177612"/>
            <a:chOff x="6813533" y="4900914"/>
            <a:chExt cx="4322543" cy="1177612"/>
          </a:xfrm>
        </p:grpSpPr>
        <p:pic>
          <p:nvPicPr>
            <p:cNvPr id="54" name="Volume One Logo" descr="Icon&#10;&#10;Description automatically generated">
              <a:extLst>
                <a:ext uri="{FF2B5EF4-FFF2-40B4-BE49-F238E27FC236}">
                  <a16:creationId xmlns="" xmlns:a16="http://schemas.microsoft.com/office/drawing/2014/main" id="{656C93CD-BA91-40CD-9A99-6C5B4CC2B6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2180" r="6" b="2027"/>
            <a:stretch/>
          </p:blipFill>
          <p:spPr>
            <a:xfrm>
              <a:off x="6813533" y="4930070"/>
              <a:ext cx="1080000" cy="1113395"/>
            </a:xfrm>
            <a:prstGeom prst="rect">
              <a:avLst/>
            </a:prstGeom>
          </p:spPr>
        </p:pic>
        <p:pic>
          <p:nvPicPr>
            <p:cNvPr id="55" name="Volume Two Logo" descr="A close up of a sign&#10;&#10;Description automatically generated">
              <a:extLst>
                <a:ext uri="{FF2B5EF4-FFF2-40B4-BE49-F238E27FC236}">
                  <a16:creationId xmlns="" xmlns:a16="http://schemas.microsoft.com/office/drawing/2014/main" id="{7BAEB512-3F86-4B4B-B4D1-31ECF250229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56" name="Volume Three Logo" descr="Icon&#10;&#10;Description automatically generated">
              <a:extLst>
                <a:ext uri="{FF2B5EF4-FFF2-40B4-BE49-F238E27FC236}">
                  <a16:creationId xmlns="" xmlns:a16="http://schemas.microsoft.com/office/drawing/2014/main" id="{B3ED102E-638D-4027-BE3E-BE299E3BF4A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7" b="3911"/>
            <a:stretch/>
          </p:blipFill>
          <p:spPr>
            <a:xfrm>
              <a:off x="10056076" y="4900914"/>
              <a:ext cx="1080000" cy="1116859"/>
            </a:xfrm>
            <a:prstGeom prst="rect">
              <a:avLst/>
            </a:prstGeom>
          </p:spPr>
        </p:pic>
      </p:grpSp>
      <p:cxnSp>
        <p:nvCxnSpPr>
          <p:cNvPr id="57" name="Straight Connector 56">
            <a:extLst>
              <a:ext uri="{FF2B5EF4-FFF2-40B4-BE49-F238E27FC236}">
                <a16:creationId xmlns="" xmlns:a16="http://schemas.microsoft.com/office/drawing/2014/main" id="{F969FE4F-4AC7-48FA-93C2-B1333A56B492}"/>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8" name="NCC Tutor title">
            <a:extLst>
              <a:ext uri="{FF2B5EF4-FFF2-40B4-BE49-F238E27FC236}">
                <a16:creationId xmlns="" xmlns:a16="http://schemas.microsoft.com/office/drawing/2014/main" id="{76D11A82-BD37-4D13-BB7C-3D8D766A406F}"/>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88583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1" presetClass="entr" presetSubtype="0" fill="hold" nodeType="afterEffect">
                                  <p:stCondLst>
                                    <p:cond delay="0"/>
                                  </p:stCondLst>
                                  <p:childTnLst>
                                    <p:set>
                                      <p:cBhvr>
                                        <p:cTn id="30" dur="1" fill="hold">
                                          <p:stCondLst>
                                            <p:cond delay="999"/>
                                          </p:stCondLst>
                                        </p:cTn>
                                        <p:tgtEl>
                                          <p:spTgt spid="47"/>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0"/>
                                  </p:stCondLst>
                                  <p:childTnLst>
                                    <p:set>
                                      <p:cBhvr>
                                        <p:cTn id="33" dur="1" fill="hold">
                                          <p:stCondLst>
                                            <p:cond delay="999"/>
                                          </p:stCondLst>
                                        </p:cTn>
                                        <p:tgtEl>
                                          <p:spTgt spid="42"/>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nodeType="afterEffect">
                                  <p:stCondLst>
                                    <p:cond delay="0"/>
                                  </p:stCondLst>
                                  <p:childTnLst>
                                    <p:set>
                                      <p:cBhvr>
                                        <p:cTn id="36" dur="1" fill="hold">
                                          <p:stCondLst>
                                            <p:cond delay="999"/>
                                          </p:stCondLst>
                                        </p:cTn>
                                        <p:tgtEl>
                                          <p:spTgt spid="37"/>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11500"/>
                            </p:stCondLst>
                            <p:childTnLst>
                              <p:par>
                                <p:cTn id="41" presetID="9"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1000"/>
                                        <p:tgtEl>
                                          <p:spTgt spid="57"/>
                                        </p:tgtEl>
                                      </p:cBhvr>
                                    </p:animEffect>
                                  </p:childTnLst>
                                </p:cTn>
                              </p:par>
                            </p:childTnLst>
                          </p:cTn>
                        </p:par>
                        <p:par>
                          <p:cTn id="44" fill="hold">
                            <p:stCondLst>
                              <p:cond delay="12500"/>
                            </p:stCondLst>
                            <p:childTnLst>
                              <p:par>
                                <p:cTn id="45" presetID="9"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dissolve">
                                      <p:cBhvr>
                                        <p:cTn id="47" dur="500"/>
                                        <p:tgtEl>
                                          <p:spTgt spid="58"/>
                                        </p:tgtEl>
                                      </p:cBhvr>
                                    </p:animEffect>
                                  </p:childTnLst>
                                </p:cTn>
                              </p:par>
                            </p:childTnLst>
                          </p:cTn>
                        </p:par>
                        <p:par>
                          <p:cTn id="48" fill="hold">
                            <p:stCondLst>
                              <p:cond delay="13000"/>
                            </p:stCondLst>
                            <p:childTnLst>
                              <p:par>
                                <p:cTn id="49" presetID="9"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P spid="58"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3268339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4"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1461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24337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602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7110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3632742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9"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wo Log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2"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3"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5"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24647159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a16="http://schemas.microsoft.com/office/drawing/2014/main" xmlns="" id="{53D23F43-82DD-49AE-B88A-C911A203C3CD}"/>
              </a:ext>
            </a:extLst>
          </p:cNvPr>
          <p:cNvCxnSpPr>
            <a:cxnSpLocks/>
          </p:cNvCxnSpPr>
          <p:nvPr/>
        </p:nvCxnSpPr>
        <p:spPr>
          <a:xfrm>
            <a:off x="7367778" y="3916450"/>
            <a:ext cx="3600423" cy="0"/>
          </a:xfrm>
          <a:prstGeom prst="line">
            <a:avLst/>
          </a:prstGeom>
          <a:ln w="57150">
            <a:solidFill>
              <a:srgbClr val="004680"/>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622" y="4523168"/>
            <a:ext cx="1425967" cy="1425967"/>
          </a:xfrm>
          <a:prstGeom prst="rect">
            <a:avLst/>
          </a:prstGeom>
        </p:spPr>
      </p:pic>
      <p:grpSp>
        <p:nvGrpSpPr>
          <p:cNvPr id="31"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54"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6982691" y="3916450"/>
            <a:ext cx="429144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NCC Tutor title">
            <a:extLst>
              <a:ext uri="{FF2B5EF4-FFF2-40B4-BE49-F238E27FC236}">
                <a16:creationId xmlns=""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29344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49"/>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44"/>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36"/>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31"/>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1000"/>
                                        <p:tgtEl>
                                          <p:spTgt spid="54"/>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55"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263625742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B293FB77-C16E-46CF-8CDC-005A2CD4DF5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6" name="Rectangle 3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grpSp>
        <p:nvGrpSpPr>
          <p:cNvPr id="27"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70" name="Volume Two Logo" descr="A close up of a sign&#10;&#10;Description automatically generated">
            <a:extLst>
              <a:ext uri="{FF2B5EF4-FFF2-40B4-BE49-F238E27FC236}">
                <a16:creationId xmlns="" xmlns:a16="http://schemas.microsoft.com/office/drawing/2014/main" id="{C3D3E5C5-C5D9-451B-94D1-E6DC683020E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71" name="Straight Connector 70">
            <a:extLst>
              <a:ext uri="{FF2B5EF4-FFF2-40B4-BE49-F238E27FC236}">
                <a16:creationId xmlns="" xmlns:a16="http://schemas.microsoft.com/office/drawing/2014/main"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2" name="NCC Tutor title">
            <a:extLst>
              <a:ext uri="{FF2B5EF4-FFF2-40B4-BE49-F238E27FC236}">
                <a16:creationId xmlns="" xmlns:a16="http://schemas.microsoft.com/office/drawing/2014/main"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539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7"/>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1000"/>
                                        <p:tgtEl>
                                          <p:spTgt spid="71"/>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dissolve">
                                      <p:cBhvr>
                                        <p:cTn id="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2"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4131826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48" name="Straight Connector 47">
            <a:extLst>
              <a:ext uri="{FF2B5EF4-FFF2-40B4-BE49-F238E27FC236}">
                <a16:creationId xmlns="" xmlns:a16="http://schemas.microsoft.com/office/drawing/2014/main" id="{F969FE4F-4AC7-48FA-93C2-B1333A56B492}"/>
              </a:ext>
            </a:extLst>
          </p:cNvPr>
          <p:cNvCxnSpPr>
            <a:cxnSpLocks/>
          </p:cNvCxnSpPr>
          <p:nvPr userDrawn="1"/>
        </p:nvCxnSpPr>
        <p:spPr>
          <a:xfrm>
            <a:off x="7367778" y="3916450"/>
            <a:ext cx="360042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 xmlns:a16="http://schemas.microsoft.com/office/drawing/2014/main" id="{93423113-9E48-4537-BE97-FB8CB2C86676}"/>
              </a:ext>
            </a:extLst>
          </p:cNvPr>
          <p:cNvSpPr>
            <a:spLocks noGrp="1"/>
          </p:cNvSpPr>
          <p:nvPr userDrawn="1">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7" name="Group 6"/>
          <p:cNvGrpSpPr/>
          <p:nvPr userDrawn="1"/>
        </p:nvGrpSpPr>
        <p:grpSpPr>
          <a:xfrm>
            <a:off x="6986052" y="4891940"/>
            <a:ext cx="4255109" cy="1174641"/>
            <a:chOff x="6986052" y="4891940"/>
            <a:chExt cx="4255109" cy="1174641"/>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6052" y="4891940"/>
              <a:ext cx="1168686" cy="1168686"/>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26286" y="4891940"/>
              <a:ext cx="1174641" cy="1174641"/>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2475" y="4891940"/>
              <a:ext cx="1168686" cy="1168686"/>
            </a:xfrm>
            <a:prstGeom prst="rect">
              <a:avLst/>
            </a:prstGeom>
          </p:spPr>
        </p:pic>
      </p:gr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60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500"/>
                            </p:stCondLst>
                            <p:childTnLst>
                              <p:par>
                                <p:cTn id="29" presetID="9"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2558573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9350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413657515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253344311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3720194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867525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5729614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3852915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122773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86638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49741509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4597052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799434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6179736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214959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163579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3435962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5725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6745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54499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Vol One final slide">
    <p:spTree>
      <p:nvGrpSpPr>
        <p:cNvPr id="1" name=""/>
        <p:cNvGrpSpPr/>
        <p:nvPr/>
      </p:nvGrpSpPr>
      <p:grpSpPr>
        <a:xfrm>
          <a:off x="0" y="0"/>
          <a:ext cx="0" cy="0"/>
          <a:chOff x="0" y="0"/>
          <a:chExt cx="0" cy="0"/>
        </a:xfrm>
      </p:grpSpPr>
      <p:sp>
        <p:nvSpPr>
          <p:cNvPr id="8" name="Blue background">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 xmlns:a16="http://schemas.microsoft.com/office/drawing/2014/main"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3200" y="0"/>
            <a:ext cx="1622361" cy="1622361"/>
          </a:xfrm>
          <a:prstGeom prst="rect">
            <a:avLst/>
          </a:prstGeom>
        </p:spPr>
      </p:pic>
      <p:pic>
        <p:nvPicPr>
          <p:cNvPr id="6"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spTree>
    <p:custDataLst>
      <p:tags r:id="rId1"/>
    </p:custDataLst>
    <p:extLst>
      <p:ext uri="{BB962C8B-B14F-4D97-AF65-F5344CB8AC3E}">
        <p14:creationId xmlns:p14="http://schemas.microsoft.com/office/powerpoint/2010/main" val="25031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6982691" y="3916450"/>
            <a:ext cx="429144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08577" y="4581869"/>
            <a:ext cx="1389099" cy="1389099"/>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tags" Target="../tags/tag21.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tags" Target="../tags/tag46.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theme" Target="../theme/theme3.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23/08/2022</a:t>
            </a:fld>
            <a:endParaRPr lang="en-AU"/>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a:p>
        </p:txBody>
      </p:sp>
    </p:spTree>
    <p:custDataLst>
      <p:tags r:id="rId27"/>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91" r:id="rId6"/>
    <p:sldLayoutId id="2147483778" r:id="rId7"/>
    <p:sldLayoutId id="2147483792" r:id="rId8"/>
    <p:sldLayoutId id="2147483793" r:id="rId9"/>
    <p:sldLayoutId id="2147483807" r:id="rId10"/>
    <p:sldLayoutId id="2147483808" r:id="rId11"/>
    <p:sldLayoutId id="2147483822" r:id="rId12"/>
    <p:sldLayoutId id="2147483823" r:id="rId13"/>
    <p:sldLayoutId id="2147483837"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a:p>
        </p:txBody>
      </p:sp>
    </p:spTree>
    <p:custDataLst>
      <p:tags r:id="rId34"/>
    </p:custDataLst>
    <p:extLst>
      <p:ext uri="{BB962C8B-B14F-4D97-AF65-F5344CB8AC3E}">
        <p14:creationId xmlns:p14="http://schemas.microsoft.com/office/powerpoint/2010/main" val="24038542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23/08/2022</a:t>
            </a:fld>
            <a:endParaRPr lang="en-AU"/>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a:p>
        </p:txBody>
      </p:sp>
    </p:spTree>
    <p:custDataLst>
      <p:tags r:id="rId34"/>
    </p:custDataLst>
    <p:extLst>
      <p:ext uri="{BB962C8B-B14F-4D97-AF65-F5344CB8AC3E}">
        <p14:creationId xmlns:p14="http://schemas.microsoft.com/office/powerpoint/2010/main" val="90662893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 id="2147483902" r:id="rId31"/>
    <p:sldLayoutId id="2147483903"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ags" Target="../tags/tag71.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notesSlide" Target="../notesSlides/notesSlide10.xml"/><Relationship Id="rId7" Type="http://schemas.openxmlformats.org/officeDocument/2006/relationships/image" Target="../media/image47.JPG"/><Relationship Id="rId2" Type="http://schemas.openxmlformats.org/officeDocument/2006/relationships/slideLayout" Target="../slideLayouts/slideLayout53.xml"/><Relationship Id="rId1" Type="http://schemas.openxmlformats.org/officeDocument/2006/relationships/tags" Target="../tags/tag80.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notesSlide" Target="../notesSlides/notesSlide11.xml"/><Relationship Id="rId7" Type="http://schemas.openxmlformats.org/officeDocument/2006/relationships/image" Target="../media/image51.JPG"/><Relationship Id="rId2" Type="http://schemas.openxmlformats.org/officeDocument/2006/relationships/slideLayout" Target="../slideLayouts/slideLayout53.xml"/><Relationship Id="rId1" Type="http://schemas.openxmlformats.org/officeDocument/2006/relationships/tags" Target="../tags/tag8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3.xml"/><Relationship Id="rId1" Type="http://schemas.openxmlformats.org/officeDocument/2006/relationships/tags" Target="../tags/tag8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8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3.xml"/><Relationship Id="rId1" Type="http://schemas.openxmlformats.org/officeDocument/2006/relationships/tags" Target="../tags/tag8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3.xml"/><Relationship Id="rId1" Type="http://schemas.openxmlformats.org/officeDocument/2006/relationships/tags" Target="../tags/tag8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5.png"/><Relationship Id="rId2" Type="http://schemas.openxmlformats.org/officeDocument/2006/relationships/slideLayout" Target="../slideLayouts/slideLayout53.xml"/><Relationship Id="rId1" Type="http://schemas.openxmlformats.org/officeDocument/2006/relationships/tags" Target="../tags/tag8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3.xml"/><Relationship Id="rId1" Type="http://schemas.openxmlformats.org/officeDocument/2006/relationships/tags" Target="../tags/tag87.xml"/><Relationship Id="rId5" Type="http://schemas.openxmlformats.org/officeDocument/2006/relationships/hyperlink" Target="https://humanrights.gov.au/our-work/disability-rights/guidelines-application-premises-standards"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notesSlide" Target="../notesSlides/notesSlide18.xml"/><Relationship Id="rId7" Type="http://schemas.openxmlformats.org/officeDocument/2006/relationships/image" Target="../media/image56.png"/><Relationship Id="rId2" Type="http://schemas.openxmlformats.org/officeDocument/2006/relationships/slideLayout" Target="../slideLayouts/slideLayout55.xml"/><Relationship Id="rId1" Type="http://schemas.openxmlformats.org/officeDocument/2006/relationships/tags" Target="../tags/tag88.xml"/><Relationship Id="rId6" Type="http://schemas.openxmlformats.org/officeDocument/2006/relationships/image" Target="../media/image7.png"/><Relationship Id="rId5" Type="http://schemas.openxmlformats.org/officeDocument/2006/relationships/hyperlink" Target="https://www.abcb.gov.au/resource/handbook/access-verification-methods-handbook" TargetMode="External"/><Relationship Id="rId4" Type="http://schemas.openxmlformats.org/officeDocument/2006/relationships/hyperlink" Target="http://www.abcb.gov.au/"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4.xml"/><Relationship Id="rId1" Type="http://schemas.openxmlformats.org/officeDocument/2006/relationships/tags" Target="../tags/tag8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6.xml"/><Relationship Id="rId1" Type="http://schemas.openxmlformats.org/officeDocument/2006/relationships/tags" Target="../tags/tag9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7.xml"/><Relationship Id="rId1" Type="http://schemas.openxmlformats.org/officeDocument/2006/relationships/tags" Target="../tags/tag9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3.xml"/><Relationship Id="rId1" Type="http://schemas.openxmlformats.org/officeDocument/2006/relationships/tags" Target="../tags/tag73.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3.xml"/><Relationship Id="rId1" Type="http://schemas.openxmlformats.org/officeDocument/2006/relationships/tags" Target="../tags/tag74.xml"/><Relationship Id="rId5" Type="http://schemas.openxmlformats.org/officeDocument/2006/relationships/image" Target="../media/image3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5.xml"/><Relationship Id="rId7" Type="http://schemas.openxmlformats.org/officeDocument/2006/relationships/image" Target="../media/image39.png"/><Relationship Id="rId2" Type="http://schemas.openxmlformats.org/officeDocument/2006/relationships/slideLayout" Target="../slideLayouts/slideLayout53.xml"/><Relationship Id="rId1" Type="http://schemas.openxmlformats.org/officeDocument/2006/relationships/tags" Target="../tags/tag7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3.xml"/><Relationship Id="rId1" Type="http://schemas.openxmlformats.org/officeDocument/2006/relationships/tags" Target="../tags/tag7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3.xml"/><Relationship Id="rId1" Type="http://schemas.openxmlformats.org/officeDocument/2006/relationships/tags" Target="../tags/tag7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notesSlide" Target="../notesSlides/notesSlide8.xml"/><Relationship Id="rId7" Type="http://schemas.openxmlformats.org/officeDocument/2006/relationships/image" Target="../media/image43.JPG"/><Relationship Id="rId2" Type="http://schemas.openxmlformats.org/officeDocument/2006/relationships/slideLayout" Target="../slideLayouts/slideLayout53.xml"/><Relationship Id="rId1" Type="http://schemas.openxmlformats.org/officeDocument/2006/relationships/tags" Target="../tags/tag78.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3.xml"/><Relationship Id="rId1" Type="http://schemas.openxmlformats.org/officeDocument/2006/relationships/tags" Target="../tags/tag7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 xmlns:a16="http://schemas.microsoft.com/office/drawing/2014/main" id="{65128F86-7FCB-44AA-B161-CD2E61B0FC0F}"/>
              </a:ext>
            </a:extLst>
          </p:cNvPr>
          <p:cNvSpPr/>
          <p:nvPr/>
        </p:nvSpPr>
        <p:spPr>
          <a:xfrm>
            <a:off x="69507" y="78499"/>
            <a:ext cx="12060000" cy="6732000"/>
          </a:xfrm>
          <a:prstGeom prst="rect">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 xmlns:a16="http://schemas.microsoft.com/office/drawing/2014/main"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 xmlns:a16="http://schemas.microsoft.com/office/drawing/2014/main" id="{459A67CC-BAC3-4F97-A049-5BF4C6DB28C5}"/>
              </a:ext>
            </a:extLst>
          </p:cNvPr>
          <p:cNvSpPr txBox="1">
            <a:spLocks/>
          </p:cNvSpPr>
          <p:nvPr/>
        </p:nvSpPr>
        <p:spPr>
          <a:xfrm>
            <a:off x="1371600" y="3397380"/>
            <a:ext cx="9650352" cy="174314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Using the accessibility provisions in NCC Volume One</a:t>
            </a:r>
          </a:p>
        </p:txBody>
      </p:sp>
      <p:cxnSp>
        <p:nvCxnSpPr>
          <p:cNvPr id="6" name="White dividing line">
            <a:extLst>
              <a:ext uri="{FF2B5EF4-FFF2-40B4-BE49-F238E27FC236}">
                <a16:creationId xmlns="" xmlns:a16="http://schemas.microsoft.com/office/drawing/2014/main" id="{FB54B87B-517C-4E02-957B-51C3D0197865}"/>
              </a:ext>
            </a:extLst>
          </p:cNvPr>
          <p:cNvCxnSpPr>
            <a:cxnSpLocks/>
          </p:cNvCxnSpPr>
          <p:nvPr/>
        </p:nvCxnSpPr>
        <p:spPr>
          <a:xfrm>
            <a:off x="1592119" y="5080229"/>
            <a:ext cx="92093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 xmlns:a16="http://schemas.microsoft.com/office/drawing/2014/main" id="{EEC6A751-D267-4DE1-9D51-3E64935CAE0D}"/>
              </a:ext>
            </a:extLst>
          </p:cNvPr>
          <p:cNvSpPr txBox="1">
            <a:spLocks/>
          </p:cNvSpPr>
          <p:nvPr/>
        </p:nvSpPr>
        <p:spPr>
          <a:xfrm>
            <a:off x="1274331" y="5265897"/>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6352" y="6078191"/>
            <a:ext cx="1126490" cy="393065"/>
          </a:xfrm>
          <a:prstGeom prst="rect">
            <a:avLst/>
          </a:prstGeom>
          <a:noFill/>
          <a:ln>
            <a:noFill/>
          </a:ln>
        </p:spPr>
      </p:pic>
      <p:sp>
        <p:nvSpPr>
          <p:cNvPr id="8" name="TextBox 7"/>
          <p:cNvSpPr txBox="1"/>
          <p:nvPr/>
        </p:nvSpPr>
        <p:spPr>
          <a:xfrm>
            <a:off x="2342086" y="6194257"/>
            <a:ext cx="8901953" cy="276999"/>
          </a:xfrm>
          <a:prstGeom prst="rect">
            <a:avLst/>
          </a:prstGeom>
          <a:noFill/>
        </p:spPr>
        <p:txBody>
          <a:bodyPr wrap="square" rtlCol="0">
            <a:spAutoFit/>
          </a:bodyPr>
          <a:lstStyle/>
          <a:p>
            <a:r>
              <a:rPr lang="en-AU" sz="1200" dirty="0">
                <a:solidFill>
                  <a:schemeClr val="bg1"/>
                </a:solidFill>
              </a:rPr>
              <a:t>© Commonwealth of Australia and the States and Territories of Australia </a:t>
            </a:r>
            <a:r>
              <a:rPr lang="en-AU" sz="1200" dirty="0" smtClean="0">
                <a:solidFill>
                  <a:schemeClr val="bg1"/>
                </a:solidFill>
              </a:rPr>
              <a:t>2022, </a:t>
            </a:r>
            <a:r>
              <a:rPr lang="en-AU" sz="1200" dirty="0">
                <a:solidFill>
                  <a:schemeClr val="bg1"/>
                </a:solidFill>
              </a:rPr>
              <a:t>published by the Australian Building Codes Board</a:t>
            </a:r>
            <a:r>
              <a:rPr lang="en-AU" sz="1200" dirty="0" smtClean="0">
                <a:solidFill>
                  <a:schemeClr val="bg1"/>
                </a:solidFill>
              </a:rPr>
              <a:t>.</a:t>
            </a:r>
            <a:endParaRPr lang="en-AU" sz="1200" dirty="0">
              <a:solidFill>
                <a:schemeClr val="bg1"/>
              </a:solidFill>
            </a:endParaRP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Autofit/>
          </a:bodyPr>
          <a:lstStyle/>
          <a:p>
            <a:r>
              <a:rPr lang="en-AU" dirty="0"/>
              <a:t>What are the accessibility provisions in Section E Services and equipment?</a:t>
            </a:r>
          </a:p>
        </p:txBody>
      </p:sp>
      <p:pic>
        <p:nvPicPr>
          <p:cNvPr id="20" name="Vol One Logo" descr="NCC Volume One Logo. A stylised multi-storey building in bright blue.">
            <a:extLst>
              <a:ext uri="{FF2B5EF4-FFF2-40B4-BE49-F238E27FC236}">
                <a16:creationId xmlns="" xmlns:a16="http://schemas.microsoft.com/office/drawing/2014/main"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36" name="Button E3P4" descr="Question 1 button&#10;">
            <a:extLst>
              <a:ext uri="{FF2B5EF4-FFF2-40B4-BE49-F238E27FC236}">
                <a16:creationId xmlns="" xmlns:a16="http://schemas.microsoft.com/office/drawing/2014/main" id="{9420C38E-BF1C-48BD-BA90-AD0E2639DC99}"/>
              </a:ext>
            </a:extLst>
          </p:cNvPr>
          <p:cNvSpPr/>
          <p:nvPr/>
        </p:nvSpPr>
        <p:spPr>
          <a:xfrm>
            <a:off x="334587" y="1822225"/>
            <a:ext cx="2484000" cy="61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E3P4 </a:t>
            </a:r>
            <a:r>
              <a:rPr lang="en-AU" sz="1600" b="1" dirty="0">
                <a:solidFill>
                  <a:schemeClr val="bg1"/>
                </a:solidFill>
              </a:rPr>
              <a:t>Lift access for people with a disability</a:t>
            </a:r>
          </a:p>
        </p:txBody>
      </p:sp>
      <p:sp>
        <p:nvSpPr>
          <p:cNvPr id="37" name="Button E3D6" descr="Question 2 button">
            <a:extLst>
              <a:ext uri="{FF2B5EF4-FFF2-40B4-BE49-F238E27FC236}">
                <a16:creationId xmlns="" xmlns:a16="http://schemas.microsoft.com/office/drawing/2014/main" id="{BDC187B6-ECD6-4081-941F-8EA81C8B4800}"/>
              </a:ext>
            </a:extLst>
          </p:cNvPr>
          <p:cNvSpPr/>
          <p:nvPr/>
        </p:nvSpPr>
        <p:spPr>
          <a:xfrm>
            <a:off x="3353780" y="1822225"/>
            <a:ext cx="2484000" cy="61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E3D6 </a:t>
            </a:r>
            <a:r>
              <a:rPr lang="en-AU" sz="1600" b="1" dirty="0">
                <a:solidFill>
                  <a:schemeClr val="bg1"/>
                </a:solidFill>
              </a:rPr>
              <a:t>Landings</a:t>
            </a:r>
          </a:p>
        </p:txBody>
      </p:sp>
      <p:sp>
        <p:nvSpPr>
          <p:cNvPr id="38" name="Button E3D7" descr="Question 3 button">
            <a:extLst>
              <a:ext uri="{FF2B5EF4-FFF2-40B4-BE49-F238E27FC236}">
                <a16:creationId xmlns="" xmlns:a16="http://schemas.microsoft.com/office/drawing/2014/main" id="{86A7A899-55C9-4402-82C7-985869C046FE}"/>
              </a:ext>
            </a:extLst>
          </p:cNvPr>
          <p:cNvSpPr/>
          <p:nvPr/>
        </p:nvSpPr>
        <p:spPr>
          <a:xfrm>
            <a:off x="6372973" y="1822225"/>
            <a:ext cx="2484000" cy="61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E3D7 </a:t>
            </a:r>
            <a:r>
              <a:rPr lang="en-AU" sz="1600" b="1" dirty="0">
                <a:solidFill>
                  <a:schemeClr val="bg1"/>
                </a:solidFill>
              </a:rPr>
              <a:t>Passenger </a:t>
            </a:r>
            <a:r>
              <a:rPr lang="en-AU" sz="1600" b="1" dirty="0" smtClean="0">
                <a:solidFill>
                  <a:schemeClr val="bg1"/>
                </a:solidFill>
              </a:rPr>
              <a:t>lifts and their limitations</a:t>
            </a:r>
            <a:endParaRPr lang="en-AU" sz="1600" b="1" dirty="0">
              <a:solidFill>
                <a:schemeClr val="bg1"/>
              </a:solidFill>
            </a:endParaRPr>
          </a:p>
        </p:txBody>
      </p:sp>
      <p:sp>
        <p:nvSpPr>
          <p:cNvPr id="39" name="Button E3D10" descr="Question 4 button">
            <a:extLst>
              <a:ext uri="{FF2B5EF4-FFF2-40B4-BE49-F238E27FC236}">
                <a16:creationId xmlns="" xmlns:a16="http://schemas.microsoft.com/office/drawing/2014/main" id="{78DF0CA0-FDFB-4C56-8369-39781D8F3013}"/>
              </a:ext>
            </a:extLst>
          </p:cNvPr>
          <p:cNvSpPr/>
          <p:nvPr/>
        </p:nvSpPr>
        <p:spPr>
          <a:xfrm>
            <a:off x="9392167" y="1812893"/>
            <a:ext cx="2484000" cy="61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E3D10 </a:t>
            </a:r>
            <a:r>
              <a:rPr lang="en-AU" sz="1600" b="1" dirty="0">
                <a:solidFill>
                  <a:schemeClr val="bg1"/>
                </a:solidFill>
              </a:rPr>
              <a:t>Residential care buildings</a:t>
            </a:r>
          </a:p>
        </p:txBody>
      </p:sp>
      <p:pic>
        <p:nvPicPr>
          <p:cNvPr id="8" name="Excerpt EP3D4">
            <a:extLst>
              <a:ext uri="{FF2B5EF4-FFF2-40B4-BE49-F238E27FC236}">
                <a16:creationId xmlns="" xmlns:a16="http://schemas.microsoft.com/office/drawing/2014/main" id="{8D1BC777-2242-4BE1-A73F-2332706A69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98" y="2793376"/>
            <a:ext cx="7706708" cy="1309392"/>
          </a:xfrm>
          <a:prstGeom prst="rect">
            <a:avLst/>
          </a:prstGeom>
          <a:ln>
            <a:solidFill>
              <a:schemeClr val="accent2"/>
            </a:solidFill>
          </a:ln>
        </p:spPr>
      </p:pic>
      <p:sp>
        <p:nvSpPr>
          <p:cNvPr id="13" name="Description EP3D4">
            <a:extLst>
              <a:ext uri="{FF2B5EF4-FFF2-40B4-BE49-F238E27FC236}">
                <a16:creationId xmlns="" xmlns:a16="http://schemas.microsoft.com/office/drawing/2014/main" id="{D8535521-2852-42E5-97A4-A3FA00E5A1C5}"/>
              </a:ext>
            </a:extLst>
          </p:cNvPr>
          <p:cNvSpPr txBox="1"/>
          <p:nvPr/>
        </p:nvSpPr>
        <p:spPr>
          <a:xfrm>
            <a:off x="8534400" y="2725236"/>
            <a:ext cx="3336248" cy="3529171"/>
          </a:xfrm>
          <a:prstGeom prst="rect">
            <a:avLst/>
          </a:prstGeom>
          <a:solidFill>
            <a:schemeClr val="bg1"/>
          </a:solidFill>
        </p:spPr>
        <p:txBody>
          <a:bodyPr wrap="square" rtlCol="0">
            <a:spAutoFit/>
          </a:bodyPr>
          <a:lstStyle/>
          <a:p>
            <a:pPr marL="285750" indent="-285750">
              <a:spcBef>
                <a:spcPts val="200"/>
              </a:spcBef>
              <a:spcAft>
                <a:spcPts val="200"/>
              </a:spcAft>
              <a:buFont typeface="Arial" panose="020B0604020202020204" pitchFamily="34" charset="0"/>
              <a:buChar char="•"/>
            </a:pPr>
            <a:r>
              <a:rPr lang="en-AU" sz="2200" dirty="0"/>
              <a:t>If a building is required to be accessible, then any passenger lift provided in that building must be accessible</a:t>
            </a:r>
          </a:p>
          <a:p>
            <a:pPr marL="285750" indent="-285750">
              <a:spcBef>
                <a:spcPts val="200"/>
              </a:spcBef>
              <a:spcAft>
                <a:spcPts val="200"/>
              </a:spcAft>
              <a:buFont typeface="Arial" panose="020B0604020202020204" pitchFamily="34" charset="0"/>
              <a:buChar char="•"/>
            </a:pPr>
            <a:r>
              <a:rPr lang="en-AU" sz="2200" dirty="0"/>
              <a:t>Accessible means “…having features to enable use by people with a disability”</a:t>
            </a:r>
          </a:p>
        </p:txBody>
      </p:sp>
      <p:pic>
        <p:nvPicPr>
          <p:cNvPr id="11" name="Excerpt E3D6">
            <a:extLst>
              <a:ext uri="{FF2B5EF4-FFF2-40B4-BE49-F238E27FC236}">
                <a16:creationId xmlns="" xmlns:a16="http://schemas.microsoft.com/office/drawing/2014/main" id="{DD60942F-E45A-4158-99A3-6C86250A5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366" y="2787327"/>
            <a:ext cx="7905486" cy="1411694"/>
          </a:xfrm>
          <a:prstGeom prst="rect">
            <a:avLst/>
          </a:prstGeom>
          <a:ln>
            <a:solidFill>
              <a:schemeClr val="accent2"/>
            </a:solidFill>
          </a:ln>
        </p:spPr>
      </p:pic>
      <p:sp>
        <p:nvSpPr>
          <p:cNvPr id="16" name="Description E3D6">
            <a:extLst>
              <a:ext uri="{FF2B5EF4-FFF2-40B4-BE49-F238E27FC236}">
                <a16:creationId xmlns="" xmlns:a16="http://schemas.microsoft.com/office/drawing/2014/main" id="{681B8707-9536-4BF0-AE7D-99A4B3A17AB9}"/>
              </a:ext>
            </a:extLst>
          </p:cNvPr>
          <p:cNvSpPr txBox="1"/>
          <p:nvPr/>
        </p:nvSpPr>
        <p:spPr>
          <a:xfrm>
            <a:off x="8419644" y="2722736"/>
            <a:ext cx="3456000" cy="2246769"/>
          </a:xfrm>
          <a:prstGeom prst="rect">
            <a:avLst/>
          </a:prstGeom>
          <a:solidFill>
            <a:schemeClr val="bg1"/>
          </a:solidFill>
        </p:spPr>
        <p:txBody>
          <a:bodyPr wrap="square" rtlCol="0">
            <a:spAutoFit/>
          </a:bodyPr>
          <a:lstStyle/>
          <a:p>
            <a:pPr marL="285750" indent="-285750">
              <a:spcBef>
                <a:spcPts val="300"/>
              </a:spcBef>
              <a:spcAft>
                <a:spcPts val="300"/>
              </a:spcAft>
              <a:buFont typeface="Arial" panose="020B0604020202020204" pitchFamily="34" charset="0"/>
              <a:buChar char="•"/>
            </a:pPr>
            <a:r>
              <a:rPr lang="en-AU" sz="2000" dirty="0"/>
              <a:t>If a building has an accessible lift, the design and construction of the landings for the </a:t>
            </a:r>
            <a:r>
              <a:rPr lang="en-AU" sz="2000" dirty="0" smtClean="0"/>
              <a:t>lift well </a:t>
            </a:r>
            <a:r>
              <a:rPr lang="en-AU" sz="2000" dirty="0"/>
              <a:t>must comply with the requirements of </a:t>
            </a:r>
            <a:r>
              <a:rPr lang="en-AU" sz="2000" dirty="0" smtClean="0"/>
              <a:t/>
            </a:r>
            <a:br>
              <a:rPr lang="en-AU" sz="2000" dirty="0" smtClean="0"/>
            </a:br>
            <a:r>
              <a:rPr lang="en-AU" sz="2000" dirty="0" smtClean="0"/>
              <a:t>Section </a:t>
            </a:r>
            <a:r>
              <a:rPr lang="en-AU" sz="2000" dirty="0"/>
              <a:t>D, Part </a:t>
            </a:r>
            <a:r>
              <a:rPr lang="en-AU" sz="2000" dirty="0" smtClean="0"/>
              <a:t>D4.</a:t>
            </a:r>
            <a:endParaRPr lang="en-AU" sz="2000" b="1" dirty="0">
              <a:solidFill>
                <a:schemeClr val="accent3"/>
              </a:solidFill>
            </a:endParaRPr>
          </a:p>
        </p:txBody>
      </p:sp>
      <p:pic>
        <p:nvPicPr>
          <p:cNvPr id="14" name="Excerpt E3D7">
            <a:extLst>
              <a:ext uri="{FF2B5EF4-FFF2-40B4-BE49-F238E27FC236}">
                <a16:creationId xmlns="" xmlns:a16="http://schemas.microsoft.com/office/drawing/2014/main" id="{C6374162-2189-4AF1-8080-14DAD51A73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587" y="1822225"/>
            <a:ext cx="7240866" cy="4927491"/>
          </a:xfrm>
          <a:prstGeom prst="rect">
            <a:avLst/>
          </a:prstGeom>
          <a:ln>
            <a:solidFill>
              <a:schemeClr val="accent2"/>
            </a:solidFill>
          </a:ln>
        </p:spPr>
      </p:pic>
      <p:sp>
        <p:nvSpPr>
          <p:cNvPr id="40" name="Description E3D7">
            <a:extLst>
              <a:ext uri="{FF2B5EF4-FFF2-40B4-BE49-F238E27FC236}">
                <a16:creationId xmlns="" xmlns:a16="http://schemas.microsoft.com/office/drawing/2014/main" id="{6A73086C-B75B-458B-B7D6-0B05CC15B635}"/>
              </a:ext>
            </a:extLst>
          </p:cNvPr>
          <p:cNvSpPr txBox="1"/>
          <p:nvPr/>
        </p:nvSpPr>
        <p:spPr>
          <a:xfrm>
            <a:off x="7784432" y="2727507"/>
            <a:ext cx="4071917" cy="1015663"/>
          </a:xfrm>
          <a:prstGeom prst="rect">
            <a:avLst/>
          </a:prstGeom>
          <a:solidFill>
            <a:schemeClr val="bg1"/>
          </a:solidFill>
        </p:spPr>
        <p:txBody>
          <a:bodyPr wrap="square" rtlCol="0">
            <a:spAutoFit/>
          </a:bodyPr>
          <a:lstStyle/>
          <a:p>
            <a:pPr marL="342900" indent="-342900">
              <a:spcBef>
                <a:spcPts val="200"/>
              </a:spcBef>
              <a:spcAft>
                <a:spcPts val="200"/>
              </a:spcAft>
              <a:buFont typeface="Arial" panose="020B0604020202020204" pitchFamily="34" charset="0"/>
              <a:buChar char="•"/>
              <a:defRPr/>
            </a:pPr>
            <a:r>
              <a:rPr lang="en-AU" sz="2000" dirty="0"/>
              <a:t>Wide range of lift types can be used, but there are limitations on the use of some </a:t>
            </a:r>
            <a:r>
              <a:rPr lang="en-AU" sz="2000" dirty="0" smtClean="0"/>
              <a:t>types</a:t>
            </a:r>
            <a:endParaRPr lang="en-AU" sz="2000" dirty="0"/>
          </a:p>
        </p:txBody>
      </p:sp>
      <p:pic>
        <p:nvPicPr>
          <p:cNvPr id="25" name="Excerpt E3D10">
            <a:extLst>
              <a:ext uri="{FF2B5EF4-FFF2-40B4-BE49-F238E27FC236}">
                <a16:creationId xmlns="" xmlns:a16="http://schemas.microsoft.com/office/drawing/2014/main" id="{3A7190E9-D946-4A77-80C8-72E96CF3C0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057" y="2772249"/>
            <a:ext cx="7595794" cy="2004288"/>
          </a:xfrm>
          <a:prstGeom prst="rect">
            <a:avLst/>
          </a:prstGeom>
          <a:ln>
            <a:solidFill>
              <a:schemeClr val="accent2"/>
            </a:solidFill>
          </a:ln>
        </p:spPr>
      </p:pic>
      <p:sp>
        <p:nvSpPr>
          <p:cNvPr id="85" name="Description x 1 E3D10">
            <a:extLst>
              <a:ext uri="{FF2B5EF4-FFF2-40B4-BE49-F238E27FC236}">
                <a16:creationId xmlns="" xmlns:a16="http://schemas.microsoft.com/office/drawing/2014/main" id="{BA489ED2-4087-4315-A303-D2FB6A35971D}"/>
              </a:ext>
            </a:extLst>
          </p:cNvPr>
          <p:cNvSpPr txBox="1"/>
          <p:nvPr/>
        </p:nvSpPr>
        <p:spPr>
          <a:xfrm>
            <a:off x="8404842" y="2722736"/>
            <a:ext cx="3456000" cy="3580467"/>
          </a:xfrm>
          <a:prstGeom prst="rect">
            <a:avLst/>
          </a:prstGeom>
          <a:solidFill>
            <a:schemeClr val="bg1"/>
          </a:solidFill>
        </p:spPr>
        <p:txBody>
          <a:bodyPr wrap="square" rtlCol="0">
            <a:spAutoFit/>
          </a:bodyPr>
          <a:lstStyle/>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Only applies to the specified building classification and type</a:t>
            </a:r>
          </a:p>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Only required if occupants cannot evacuate directly from any level in the building to a road or open space</a:t>
            </a:r>
          </a:p>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Requires either a lift big enough to hold a stretcher, OR a ramp</a:t>
            </a:r>
          </a:p>
        </p:txBody>
      </p:sp>
      <p:sp>
        <p:nvSpPr>
          <p:cNvPr id="26" name="Description x 2 E3D10">
            <a:extLst>
              <a:ext uri="{FF2B5EF4-FFF2-40B4-BE49-F238E27FC236}">
                <a16:creationId xmlns="" xmlns:a16="http://schemas.microsoft.com/office/drawing/2014/main" id="{B42C9970-5BEF-43DF-82FB-633D0315E49B}"/>
              </a:ext>
            </a:extLst>
          </p:cNvPr>
          <p:cNvSpPr txBox="1"/>
          <p:nvPr/>
        </p:nvSpPr>
        <p:spPr>
          <a:xfrm>
            <a:off x="269976" y="4973617"/>
            <a:ext cx="7995719" cy="1682512"/>
          </a:xfrm>
          <a:prstGeom prst="rect">
            <a:avLst/>
          </a:prstGeom>
          <a:solidFill>
            <a:schemeClr val="bg1"/>
          </a:solidFill>
        </p:spPr>
        <p:txBody>
          <a:bodyPr wrap="square" rtlCol="0">
            <a:spAutoFit/>
          </a:bodyPr>
          <a:lstStyle/>
          <a:p>
            <a:pPr marL="342900" indent="-342900">
              <a:spcBef>
                <a:spcPts val="200"/>
              </a:spcBef>
              <a:spcAft>
                <a:spcPts val="200"/>
              </a:spcAft>
              <a:buFont typeface="Arial" panose="020B0604020202020204" pitchFamily="34" charset="0"/>
              <a:buChar char="•"/>
              <a:defRPr/>
            </a:pPr>
            <a:r>
              <a:rPr lang="en-AU" sz="2000" dirty="0"/>
              <a:t>Lift or ramp must allow for evacuation at road level or to an </a:t>
            </a:r>
            <a:r>
              <a:rPr lang="en-AU" sz="2000" dirty="0" smtClean="0"/>
              <a:t/>
            </a:r>
            <a:br>
              <a:rPr lang="en-AU" sz="2000" dirty="0" smtClean="0"/>
            </a:br>
            <a:r>
              <a:rPr lang="en-AU" sz="2000" dirty="0" smtClean="0"/>
              <a:t>open </a:t>
            </a:r>
            <a:r>
              <a:rPr lang="en-AU" sz="2000" dirty="0"/>
              <a:t>space</a:t>
            </a:r>
          </a:p>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Open space is “…a space on the allotment, or a roof or similar part of a building adequately protected from fire, open to the sky and connected directly with a public road”</a:t>
            </a:r>
          </a:p>
        </p:txBody>
      </p:sp>
    </p:spTree>
    <p:custDataLst>
      <p:tags r:id="rId1"/>
    </p:custDataLst>
    <p:extLst>
      <p:ext uri="{BB962C8B-B14F-4D97-AF65-F5344CB8AC3E}">
        <p14:creationId xmlns:p14="http://schemas.microsoft.com/office/powerpoint/2010/main" val="1865056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xit" presetSubtype="10" fill="hold" nodeType="clickEffect">
                                  <p:stCondLst>
                                    <p:cond delay="0"/>
                                  </p:stCondLst>
                                  <p:childTnLst>
                                    <p:anim calcmode="lin" valueType="num">
                                      <p:cBhvr>
                                        <p:cTn id="17" dur="500"/>
                                        <p:tgtEl>
                                          <p:spTgt spid="8"/>
                                        </p:tgtEl>
                                        <p:attrNameLst>
                                          <p:attrName>ppt_w</p:attrName>
                                        </p:attrNameLst>
                                      </p:cBhvr>
                                      <p:tavLst>
                                        <p:tav tm="0">
                                          <p:val>
                                            <p:strVal val="ppt_w"/>
                                          </p:val>
                                        </p:tav>
                                        <p:tav tm="100000">
                                          <p:val>
                                            <p:fltVal val="0"/>
                                          </p:val>
                                        </p:tav>
                                      </p:tavLst>
                                    </p:anim>
                                    <p:anim calcmode="lin" valueType="num">
                                      <p:cBhvr>
                                        <p:cTn id="18" dur="500"/>
                                        <p:tgtEl>
                                          <p:spTgt spid="8"/>
                                        </p:tgtEl>
                                        <p:attrNameLst>
                                          <p:attrName>ppt_h</p:attrName>
                                        </p:attrNameLst>
                                      </p:cBhvr>
                                      <p:tavLst>
                                        <p:tav tm="0">
                                          <p:val>
                                            <p:strVal val="ppt_h"/>
                                          </p:val>
                                        </p:tav>
                                        <p:tav tm="100000">
                                          <p:val>
                                            <p:strVal val="ppt_h"/>
                                          </p:val>
                                        </p:tav>
                                      </p:tavLst>
                                    </p:anim>
                                    <p:set>
                                      <p:cBhvr>
                                        <p:cTn id="19" dur="1" fill="hold">
                                          <p:stCondLst>
                                            <p:cond delay="499"/>
                                          </p:stCondLst>
                                        </p:cTn>
                                        <p:tgtEl>
                                          <p:spTgt spid="8"/>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nodeType="clickEffect">
                                  <p:stCondLst>
                                    <p:cond delay="0"/>
                                  </p:stCondLst>
                                  <p:childTnLst>
                                    <p:anim calcmode="lin" valueType="num">
                                      <p:cBhvr>
                                        <p:cTn id="38" dur="500"/>
                                        <p:tgtEl>
                                          <p:spTgt spid="11"/>
                                        </p:tgtEl>
                                        <p:attrNameLst>
                                          <p:attrName>ppt_w</p:attrName>
                                        </p:attrNameLst>
                                      </p:cBhvr>
                                      <p:tavLst>
                                        <p:tav tm="0">
                                          <p:val>
                                            <p:strVal val="ppt_w"/>
                                          </p:val>
                                        </p:tav>
                                        <p:tav tm="100000">
                                          <p:val>
                                            <p:fltVal val="0"/>
                                          </p:val>
                                        </p:tav>
                                      </p:tavLst>
                                    </p:anim>
                                    <p:anim calcmode="lin" valueType="num">
                                      <p:cBhvr>
                                        <p:cTn id="39" dur="500"/>
                                        <p:tgtEl>
                                          <p:spTgt spid="11"/>
                                        </p:tgtEl>
                                        <p:attrNameLst>
                                          <p:attrName>ppt_h</p:attrName>
                                        </p:attrNameLst>
                                      </p:cBhvr>
                                      <p:tavLst>
                                        <p:tav tm="0">
                                          <p:val>
                                            <p:strVal val="ppt_h"/>
                                          </p:val>
                                        </p:tav>
                                        <p:tav tm="100000">
                                          <p:val>
                                            <p:strVal val="ppt_h"/>
                                          </p:val>
                                        </p:tav>
                                      </p:tavLst>
                                    </p:anim>
                                    <p:set>
                                      <p:cBhvr>
                                        <p:cTn id="40" dur="1" fill="hold">
                                          <p:stCondLst>
                                            <p:cond delay="499"/>
                                          </p:stCondLst>
                                        </p:cTn>
                                        <p:tgtEl>
                                          <p:spTgt spid="11"/>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dissolv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xit" presetSubtype="10" fill="hold" nodeType="click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strVal val="ppt_h"/>
                                          </p:val>
                                        </p:tav>
                                      </p:tavLst>
                                    </p:anim>
                                    <p:set>
                                      <p:cBhvr>
                                        <p:cTn id="61" dur="1" fill="hold">
                                          <p:stCondLst>
                                            <p:cond delay="499"/>
                                          </p:stCondLst>
                                        </p:cTn>
                                        <p:tgtEl>
                                          <p:spTgt spid="14"/>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5" restart="whenNotActive" fill="hold" evtFilter="cancelBubble" nodeType="interactiveSeq">
                <p:stCondLst>
                  <p:cond evt="onClick" delay="0">
                    <p:tgtEl>
                      <p:spTgt spid="39"/>
                    </p:tgtEl>
                  </p:cond>
                </p:stCondLst>
                <p:endSync evt="end" delay="0">
                  <p:rtn val="all"/>
                </p:endSync>
                <p:childTnLst>
                  <p:par>
                    <p:cTn id="66" fill="hold">
                      <p:stCondLst>
                        <p:cond delay="0"/>
                      </p:stCondLst>
                      <p:childTnLst>
                        <p:par>
                          <p:cTn id="67" fill="hold">
                            <p:stCondLst>
                              <p:cond delay="0"/>
                            </p:stCondLst>
                            <p:childTnLst>
                              <p:par>
                                <p:cTn id="68" presetID="17" presetClass="entr" presetSubtype="1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dissolve">
                                      <p:cBhvr>
                                        <p:cTn id="76" dur="500"/>
                                        <p:tgtEl>
                                          <p:spTgt spid="8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dissolv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xit" presetSubtype="10" fill="hold" nodeType="clickEffect">
                                  <p:stCondLst>
                                    <p:cond delay="0"/>
                                  </p:stCondLst>
                                  <p:childTnLst>
                                    <p:anim calcmode="lin" valueType="num">
                                      <p:cBhvr>
                                        <p:cTn id="83" dur="500"/>
                                        <p:tgtEl>
                                          <p:spTgt spid="25"/>
                                        </p:tgtEl>
                                        <p:attrNameLst>
                                          <p:attrName>ppt_w</p:attrName>
                                        </p:attrNameLst>
                                      </p:cBhvr>
                                      <p:tavLst>
                                        <p:tav tm="0">
                                          <p:val>
                                            <p:strVal val="ppt_w"/>
                                          </p:val>
                                        </p:tav>
                                        <p:tav tm="100000">
                                          <p:val>
                                            <p:fltVal val="0"/>
                                          </p:val>
                                        </p:tav>
                                      </p:tavLst>
                                    </p:anim>
                                    <p:anim calcmode="lin" valueType="num">
                                      <p:cBhvr>
                                        <p:cTn id="84" dur="500"/>
                                        <p:tgtEl>
                                          <p:spTgt spid="25"/>
                                        </p:tgtEl>
                                        <p:attrNameLst>
                                          <p:attrName>ppt_h</p:attrName>
                                        </p:attrNameLst>
                                      </p:cBhvr>
                                      <p:tavLst>
                                        <p:tav tm="0">
                                          <p:val>
                                            <p:strVal val="ppt_h"/>
                                          </p:val>
                                        </p:tav>
                                        <p:tav tm="100000">
                                          <p:val>
                                            <p:strVal val="ppt_h"/>
                                          </p:val>
                                        </p:tav>
                                      </p:tavLst>
                                    </p:anim>
                                    <p:set>
                                      <p:cBhvr>
                                        <p:cTn id="85" dur="1" fill="hold">
                                          <p:stCondLst>
                                            <p:cond delay="499"/>
                                          </p:stCondLst>
                                        </p:cTn>
                                        <p:tgtEl>
                                          <p:spTgt spid="25"/>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85"/>
                                        </p:tgtEl>
                                      </p:cBhvr>
                                    </p:animEffect>
                                    <p:set>
                                      <p:cBhvr>
                                        <p:cTn id="88" dur="1" fill="hold">
                                          <p:stCondLst>
                                            <p:cond delay="499"/>
                                          </p:stCondLst>
                                        </p:cTn>
                                        <p:tgtEl>
                                          <p:spTgt spid="85"/>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rmAutofit fontScale="92500" lnSpcReduction="10000"/>
          </a:bodyPr>
          <a:lstStyle/>
          <a:p>
            <a:r>
              <a:rPr lang="en-AU" dirty="0"/>
              <a:t>What are the accessibility provisions in Section F Health and amenity?</a:t>
            </a:r>
          </a:p>
        </p:txBody>
      </p:sp>
      <p:pic>
        <p:nvPicPr>
          <p:cNvPr id="20" name="Vol One Logo" descr="NCC Volume One Logo. A stylised multi-storey building in bright blue.">
            <a:extLst>
              <a:ext uri="{FF2B5EF4-FFF2-40B4-BE49-F238E27FC236}">
                <a16:creationId xmlns="" xmlns:a16="http://schemas.microsoft.com/office/drawing/2014/main"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36" name="Button F4P1" descr="Question 1 button&#10;">
            <a:extLst>
              <a:ext uri="{FF2B5EF4-FFF2-40B4-BE49-F238E27FC236}">
                <a16:creationId xmlns="" xmlns:a16="http://schemas.microsoft.com/office/drawing/2014/main" id="{9420C38E-BF1C-48BD-BA90-AD0E2639DC99}"/>
              </a:ext>
            </a:extLst>
          </p:cNvPr>
          <p:cNvSpPr/>
          <p:nvPr/>
        </p:nvSpPr>
        <p:spPr>
          <a:xfrm>
            <a:off x="334587" y="1822225"/>
            <a:ext cx="2556000" cy="828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F4P1 </a:t>
            </a:r>
            <a:r>
              <a:rPr lang="en-AU" sz="1600" b="1" dirty="0">
                <a:solidFill>
                  <a:schemeClr val="bg1"/>
                </a:solidFill>
              </a:rPr>
              <a:t>Personal hygiene facilities</a:t>
            </a:r>
          </a:p>
        </p:txBody>
      </p:sp>
      <p:sp>
        <p:nvSpPr>
          <p:cNvPr id="37" name="Button F4D3" descr="Question 2 button">
            <a:extLst>
              <a:ext uri="{FF2B5EF4-FFF2-40B4-BE49-F238E27FC236}">
                <a16:creationId xmlns="" xmlns:a16="http://schemas.microsoft.com/office/drawing/2014/main" id="{BDC187B6-ECD6-4081-941F-8EA81C8B4800}"/>
              </a:ext>
            </a:extLst>
          </p:cNvPr>
          <p:cNvSpPr/>
          <p:nvPr/>
        </p:nvSpPr>
        <p:spPr>
          <a:xfrm>
            <a:off x="3353780" y="1822225"/>
            <a:ext cx="2556000" cy="828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F4D3 </a:t>
            </a:r>
            <a:r>
              <a:rPr lang="en-AU" sz="1600" b="1" dirty="0">
                <a:solidFill>
                  <a:schemeClr val="bg1"/>
                </a:solidFill>
              </a:rPr>
              <a:t>Calculation of number of occupants and facilities</a:t>
            </a:r>
          </a:p>
        </p:txBody>
      </p:sp>
      <p:sp>
        <p:nvSpPr>
          <p:cNvPr id="38" name="Button F4D5" descr="Question 3 button">
            <a:extLst>
              <a:ext uri="{FF2B5EF4-FFF2-40B4-BE49-F238E27FC236}">
                <a16:creationId xmlns="" xmlns:a16="http://schemas.microsoft.com/office/drawing/2014/main" id="{86A7A899-55C9-4402-82C7-985869C046FE}"/>
              </a:ext>
            </a:extLst>
          </p:cNvPr>
          <p:cNvSpPr/>
          <p:nvPr/>
        </p:nvSpPr>
        <p:spPr>
          <a:xfrm>
            <a:off x="6372973" y="1822225"/>
            <a:ext cx="2556000" cy="828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F4D5 </a:t>
            </a:r>
            <a:r>
              <a:rPr lang="en-AU" sz="1600" b="1" dirty="0">
                <a:solidFill>
                  <a:schemeClr val="bg1"/>
                </a:solidFill>
              </a:rPr>
              <a:t>Accessible sanitary facilities</a:t>
            </a:r>
          </a:p>
        </p:txBody>
      </p:sp>
      <p:sp>
        <p:nvSpPr>
          <p:cNvPr id="39" name="Button F4D12" descr="Question 4 button">
            <a:extLst>
              <a:ext uri="{FF2B5EF4-FFF2-40B4-BE49-F238E27FC236}">
                <a16:creationId xmlns="" xmlns:a16="http://schemas.microsoft.com/office/drawing/2014/main" id="{78DF0CA0-FDFB-4C56-8369-39781D8F3013}"/>
              </a:ext>
            </a:extLst>
          </p:cNvPr>
          <p:cNvSpPr/>
          <p:nvPr/>
        </p:nvSpPr>
        <p:spPr>
          <a:xfrm>
            <a:off x="9392167" y="1812893"/>
            <a:ext cx="2556000" cy="828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bg1"/>
                </a:solidFill>
              </a:rPr>
              <a:t>F4D12 </a:t>
            </a:r>
            <a:r>
              <a:rPr lang="en-AU" sz="1600" b="1" dirty="0">
                <a:solidFill>
                  <a:schemeClr val="bg1"/>
                </a:solidFill>
              </a:rPr>
              <a:t>Accessible adult change facilities</a:t>
            </a:r>
          </a:p>
        </p:txBody>
      </p:sp>
      <p:pic>
        <p:nvPicPr>
          <p:cNvPr id="4" name="F4P1 Excerpt">
            <a:extLst>
              <a:ext uri="{FF2B5EF4-FFF2-40B4-BE49-F238E27FC236}">
                <a16:creationId xmlns="" xmlns:a16="http://schemas.microsoft.com/office/drawing/2014/main" id="{BED18D0F-1EED-495B-BA98-804F369B8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401" y="2843220"/>
            <a:ext cx="7206521" cy="1913043"/>
          </a:xfrm>
          <a:prstGeom prst="rect">
            <a:avLst/>
          </a:prstGeom>
          <a:ln>
            <a:solidFill>
              <a:schemeClr val="accent2"/>
            </a:solidFill>
          </a:ln>
        </p:spPr>
      </p:pic>
      <p:sp>
        <p:nvSpPr>
          <p:cNvPr id="13" name="Description x 1 F4P1">
            <a:extLst>
              <a:ext uri="{FF2B5EF4-FFF2-40B4-BE49-F238E27FC236}">
                <a16:creationId xmlns="" xmlns:a16="http://schemas.microsoft.com/office/drawing/2014/main" id="{D8535521-2852-42E5-97A4-A3FA00E5A1C5}"/>
              </a:ext>
            </a:extLst>
          </p:cNvPr>
          <p:cNvSpPr txBox="1"/>
          <p:nvPr/>
        </p:nvSpPr>
        <p:spPr>
          <a:xfrm>
            <a:off x="7784432" y="2758996"/>
            <a:ext cx="4086216" cy="2852063"/>
          </a:xfrm>
          <a:prstGeom prst="rect">
            <a:avLst/>
          </a:prstGeom>
          <a:solidFill>
            <a:schemeClr val="bg1"/>
          </a:solidFill>
        </p:spPr>
        <p:txBody>
          <a:bodyPr wrap="square" rtlCol="0">
            <a:spAutoFit/>
          </a:bodyPr>
          <a:lstStyle/>
          <a:p>
            <a:pPr marL="285750" indent="-285750">
              <a:spcBef>
                <a:spcPts val="200"/>
              </a:spcBef>
              <a:spcAft>
                <a:spcPts val="200"/>
              </a:spcAft>
              <a:buFont typeface="Arial" panose="020B0604020202020204" pitchFamily="34" charset="0"/>
              <a:buChar char="•"/>
            </a:pPr>
            <a:r>
              <a:rPr lang="en-AU" sz="2200" dirty="0"/>
              <a:t>Personal hygiene facilities must be appropriate to the needs of building occupants, including people with a disability</a:t>
            </a:r>
          </a:p>
          <a:p>
            <a:pPr marL="285750" indent="-285750">
              <a:spcBef>
                <a:spcPts val="200"/>
              </a:spcBef>
              <a:spcAft>
                <a:spcPts val="200"/>
              </a:spcAft>
              <a:buFont typeface="Arial" panose="020B0604020202020204" pitchFamily="34" charset="0"/>
              <a:buChar char="•"/>
            </a:pPr>
            <a:r>
              <a:rPr lang="en-AU" sz="2200" dirty="0"/>
              <a:t>Consider the critical factors listed to determine precise needs in each building</a:t>
            </a:r>
          </a:p>
        </p:txBody>
      </p:sp>
      <p:sp>
        <p:nvSpPr>
          <p:cNvPr id="17" name="Description  x 2 F4P1">
            <a:extLst>
              <a:ext uri="{FF2B5EF4-FFF2-40B4-BE49-F238E27FC236}">
                <a16:creationId xmlns="" xmlns:a16="http://schemas.microsoft.com/office/drawing/2014/main" id="{1B26F063-2C77-4419-BE16-3F3BA350B5FE}"/>
              </a:ext>
            </a:extLst>
          </p:cNvPr>
          <p:cNvSpPr txBox="1"/>
          <p:nvPr/>
        </p:nvSpPr>
        <p:spPr>
          <a:xfrm>
            <a:off x="375401" y="4914964"/>
            <a:ext cx="7409031" cy="1836400"/>
          </a:xfrm>
          <a:prstGeom prst="rect">
            <a:avLst/>
          </a:prstGeom>
          <a:solidFill>
            <a:schemeClr val="bg1"/>
          </a:solidFill>
        </p:spPr>
        <p:txBody>
          <a:bodyPr wrap="square" rtlCol="0">
            <a:spAutoFit/>
          </a:bodyPr>
          <a:lstStyle/>
          <a:p>
            <a:pPr marL="285750" indent="-285750">
              <a:spcBef>
                <a:spcPts val="200"/>
              </a:spcBef>
              <a:spcAft>
                <a:spcPts val="200"/>
              </a:spcAft>
              <a:buFont typeface="Arial" panose="020B0604020202020204" pitchFamily="34" charset="0"/>
              <a:buChar char="•"/>
            </a:pPr>
            <a:r>
              <a:rPr lang="en-AU" sz="2200" dirty="0"/>
              <a:t>“</a:t>
            </a:r>
            <a:r>
              <a:rPr lang="en-AU" sz="2200" dirty="0">
                <a:solidFill>
                  <a:schemeClr val="accent1"/>
                </a:solidFill>
              </a:rPr>
              <a:t>in a convenient location</a:t>
            </a:r>
            <a:r>
              <a:rPr lang="en-AU" sz="2200" dirty="0"/>
              <a:t>” means occupants must be able to reach them easily</a:t>
            </a:r>
          </a:p>
          <a:p>
            <a:pPr marL="285750" indent="-285750">
              <a:spcBef>
                <a:spcPts val="200"/>
              </a:spcBef>
              <a:spcAft>
                <a:spcPts val="200"/>
              </a:spcAft>
              <a:buFont typeface="Arial" panose="020B0604020202020204" pitchFamily="34" charset="0"/>
              <a:buChar char="•"/>
            </a:pPr>
            <a:r>
              <a:rPr lang="en-AU" sz="2200" dirty="0"/>
              <a:t>“</a:t>
            </a:r>
            <a:r>
              <a:rPr lang="en-AU" sz="2200" dirty="0">
                <a:solidFill>
                  <a:schemeClr val="accent1"/>
                </a:solidFill>
              </a:rPr>
              <a:t>within or associated with a building</a:t>
            </a:r>
            <a:r>
              <a:rPr lang="en-AU" sz="2200" dirty="0"/>
              <a:t>” means not necessarily in the building as long as they can be reached easily from the building</a:t>
            </a:r>
          </a:p>
        </p:txBody>
      </p:sp>
      <p:pic>
        <p:nvPicPr>
          <p:cNvPr id="8" name="F4D3 Excerpt">
            <a:extLst>
              <a:ext uri="{FF2B5EF4-FFF2-40B4-BE49-F238E27FC236}">
                <a16:creationId xmlns="" xmlns:a16="http://schemas.microsoft.com/office/drawing/2014/main" id="{7D756CE4-9144-403F-8180-BF00C524C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118" y="3182186"/>
            <a:ext cx="8074727" cy="1357911"/>
          </a:xfrm>
          <a:prstGeom prst="rect">
            <a:avLst/>
          </a:prstGeom>
          <a:ln>
            <a:solidFill>
              <a:schemeClr val="accent2"/>
            </a:solidFill>
          </a:ln>
        </p:spPr>
      </p:pic>
      <p:sp>
        <p:nvSpPr>
          <p:cNvPr id="16" name="Description x 1 F4D3">
            <a:extLst>
              <a:ext uri="{FF2B5EF4-FFF2-40B4-BE49-F238E27FC236}">
                <a16:creationId xmlns="" xmlns:a16="http://schemas.microsoft.com/office/drawing/2014/main" id="{681B8707-9536-4BF0-AE7D-99A4B3A17AB9}"/>
              </a:ext>
            </a:extLst>
          </p:cNvPr>
          <p:cNvSpPr txBox="1"/>
          <p:nvPr/>
        </p:nvSpPr>
        <p:spPr>
          <a:xfrm>
            <a:off x="8580655" y="3084391"/>
            <a:ext cx="3456000" cy="3554819"/>
          </a:xfrm>
          <a:prstGeom prst="rect">
            <a:avLst/>
          </a:prstGeom>
          <a:solidFill>
            <a:schemeClr val="bg1"/>
          </a:solidFill>
        </p:spPr>
        <p:txBody>
          <a:bodyPr wrap="square" rtlCol="0">
            <a:spAutoFit/>
          </a:bodyPr>
          <a:lstStyle/>
          <a:p>
            <a:pPr marL="285750" indent="-285750">
              <a:spcBef>
                <a:spcPts val="300"/>
              </a:spcBef>
              <a:spcAft>
                <a:spcPts val="300"/>
              </a:spcAft>
              <a:buFont typeface="Arial" panose="020B0604020202020204" pitchFamily="34" charset="0"/>
              <a:buChar char="•"/>
            </a:pPr>
            <a:r>
              <a:rPr lang="en-AU" sz="2000" dirty="0"/>
              <a:t>Number of sanitary facilities required in a building is based on the maximum number of persons who will use the building</a:t>
            </a:r>
          </a:p>
          <a:p>
            <a:pPr marL="285750" indent="-285750">
              <a:spcBef>
                <a:spcPts val="300"/>
              </a:spcBef>
              <a:spcAft>
                <a:spcPts val="300"/>
              </a:spcAft>
              <a:buFont typeface="Arial" panose="020B0604020202020204" pitchFamily="34" charset="0"/>
              <a:buChar char="•"/>
            </a:pPr>
            <a:r>
              <a:rPr lang="en-AU" sz="2000" dirty="0"/>
              <a:t>Calculated by floor </a:t>
            </a:r>
            <a:r>
              <a:rPr lang="en-AU" sz="2000" dirty="0" smtClean="0"/>
              <a:t>space – refer </a:t>
            </a:r>
            <a:r>
              <a:rPr lang="en-AU" sz="2000" b="1" dirty="0" smtClean="0"/>
              <a:t>D2D18 Number of persons accommodated </a:t>
            </a:r>
            <a:r>
              <a:rPr lang="en-AU" sz="2000" dirty="0" smtClean="0"/>
              <a:t>- unless </a:t>
            </a:r>
            <a:r>
              <a:rPr lang="en-AU" sz="2000" dirty="0"/>
              <a:t>there is a better way to do it</a:t>
            </a:r>
            <a:endParaRPr lang="en-AU" sz="2000" b="1" dirty="0">
              <a:solidFill>
                <a:schemeClr val="accent3"/>
              </a:solidFill>
            </a:endParaRPr>
          </a:p>
        </p:txBody>
      </p:sp>
      <p:sp>
        <p:nvSpPr>
          <p:cNvPr id="21" name="Description x 2 F4D3">
            <a:extLst>
              <a:ext uri="{FF2B5EF4-FFF2-40B4-BE49-F238E27FC236}">
                <a16:creationId xmlns="" xmlns:a16="http://schemas.microsoft.com/office/drawing/2014/main" id="{77ACCCB4-19BC-4637-984F-E90258950AE0}"/>
              </a:ext>
            </a:extLst>
          </p:cNvPr>
          <p:cNvSpPr txBox="1"/>
          <p:nvPr/>
        </p:nvSpPr>
        <p:spPr>
          <a:xfrm>
            <a:off x="346844" y="4762859"/>
            <a:ext cx="8100001" cy="1400383"/>
          </a:xfrm>
          <a:prstGeom prst="rect">
            <a:avLst/>
          </a:prstGeom>
          <a:solidFill>
            <a:schemeClr val="bg1"/>
          </a:solidFill>
        </p:spPr>
        <p:txBody>
          <a:bodyPr wrap="square" rtlCol="0">
            <a:spAutoFit/>
          </a:bodyPr>
          <a:lstStyle/>
          <a:p>
            <a:pPr marL="285750" indent="-285750">
              <a:spcBef>
                <a:spcPts val="300"/>
              </a:spcBef>
              <a:spcAft>
                <a:spcPts val="300"/>
              </a:spcAft>
              <a:buFont typeface="Arial" panose="020B0604020202020204" pitchFamily="34" charset="0"/>
              <a:buChar char="•"/>
            </a:pPr>
            <a:r>
              <a:rPr lang="en-AU" sz="2000" dirty="0"/>
              <a:t>Unisex facilities for use by people with a disability can be counted as one facility for each sex</a:t>
            </a:r>
          </a:p>
          <a:p>
            <a:pPr marL="285750" indent="-285750">
              <a:spcBef>
                <a:spcPts val="300"/>
              </a:spcBef>
              <a:spcAft>
                <a:spcPts val="300"/>
              </a:spcAft>
              <a:buFont typeface="Arial" panose="020B0604020202020204" pitchFamily="34" charset="0"/>
              <a:buChar char="•"/>
            </a:pPr>
            <a:r>
              <a:rPr lang="en-AU" sz="2000" dirty="0"/>
              <a:t>E.g</a:t>
            </a:r>
            <a:r>
              <a:rPr lang="en-AU" sz="2000" dirty="0" smtClean="0"/>
              <a:t>. </a:t>
            </a:r>
            <a:r>
              <a:rPr lang="en-AU" sz="2000" dirty="0"/>
              <a:t>if a building needs </a:t>
            </a:r>
            <a:r>
              <a:rPr lang="en-AU" sz="2000" dirty="0" smtClean="0"/>
              <a:t>5 </a:t>
            </a:r>
            <a:r>
              <a:rPr lang="en-AU" sz="2000" dirty="0"/>
              <a:t>closet pans per gender, and it has one unisex facility, then it needs </a:t>
            </a:r>
            <a:r>
              <a:rPr lang="en-AU" sz="2000" dirty="0" smtClean="0"/>
              <a:t>4 </a:t>
            </a:r>
            <a:r>
              <a:rPr lang="en-AU" sz="2000" dirty="0"/>
              <a:t>other closet pans per gender</a:t>
            </a:r>
          </a:p>
        </p:txBody>
      </p:sp>
      <p:pic>
        <p:nvPicPr>
          <p:cNvPr id="10" name="F4D5 Excerpt">
            <a:extLst>
              <a:ext uri="{FF2B5EF4-FFF2-40B4-BE49-F238E27FC236}">
                <a16:creationId xmlns="" xmlns:a16="http://schemas.microsoft.com/office/drawing/2014/main" id="{28087C62-0C32-417F-92E2-EF9FCEC259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682" y="1742204"/>
            <a:ext cx="7119988" cy="4897005"/>
          </a:xfrm>
          <a:prstGeom prst="rect">
            <a:avLst/>
          </a:prstGeom>
          <a:ln>
            <a:solidFill>
              <a:schemeClr val="accent2"/>
            </a:solidFill>
          </a:ln>
        </p:spPr>
      </p:pic>
      <p:sp>
        <p:nvSpPr>
          <p:cNvPr id="40" name="Description F4D5">
            <a:extLst>
              <a:ext uri="{FF2B5EF4-FFF2-40B4-BE49-F238E27FC236}">
                <a16:creationId xmlns="" xmlns:a16="http://schemas.microsoft.com/office/drawing/2014/main" id="{6A73086C-B75B-458B-B7D6-0B05CC15B635}"/>
              </a:ext>
            </a:extLst>
          </p:cNvPr>
          <p:cNvSpPr txBox="1"/>
          <p:nvPr/>
        </p:nvSpPr>
        <p:spPr>
          <a:xfrm>
            <a:off x="7600371" y="2901518"/>
            <a:ext cx="4193246" cy="3221395"/>
          </a:xfrm>
          <a:prstGeom prst="rect">
            <a:avLst/>
          </a:prstGeom>
          <a:solidFill>
            <a:schemeClr val="bg1"/>
          </a:solidFill>
        </p:spPr>
        <p:txBody>
          <a:bodyPr wrap="square" rtlCol="0">
            <a:spAutoFit/>
          </a:bodyPr>
          <a:lstStyle/>
          <a:p>
            <a:pPr marL="342900" indent="-342900">
              <a:spcBef>
                <a:spcPts val="200"/>
              </a:spcBef>
              <a:spcAft>
                <a:spcPts val="200"/>
              </a:spcAft>
              <a:buFont typeface="Arial" panose="020B0604020202020204" pitchFamily="34" charset="0"/>
              <a:buChar char="•"/>
              <a:defRPr/>
            </a:pPr>
            <a:r>
              <a:rPr lang="en-AU" sz="2000" dirty="0"/>
              <a:t>Requirements for accessible sanitary facilities in Class 2-9 buildings, and Class 1b buildings</a:t>
            </a:r>
          </a:p>
          <a:p>
            <a:pPr marL="342900" indent="-342900">
              <a:spcBef>
                <a:spcPts val="200"/>
              </a:spcBef>
              <a:spcAft>
                <a:spcPts val="200"/>
              </a:spcAft>
              <a:buFont typeface="Arial" panose="020B0604020202020204" pitchFamily="34" charset="0"/>
              <a:buChar char="•"/>
              <a:defRPr/>
            </a:pPr>
            <a:r>
              <a:rPr lang="en-AU" dirty="0"/>
              <a:t>Must comply with</a:t>
            </a:r>
            <a:r>
              <a:rPr lang="en-AU" sz="2000" i="1" dirty="0"/>
              <a:t> AS 1428.1 Design for access and mobility – General requirements for access – New building work (incorporating amendments </a:t>
            </a:r>
            <a:r>
              <a:rPr lang="en-AU" sz="2000" i="1" dirty="0" smtClean="0"/>
              <a:t/>
            </a:r>
            <a:br>
              <a:rPr lang="en-AU" sz="2000" i="1" dirty="0" smtClean="0"/>
            </a:br>
            <a:r>
              <a:rPr lang="en-AU" sz="2000" i="1" dirty="0" smtClean="0"/>
              <a:t>1 </a:t>
            </a:r>
            <a:r>
              <a:rPr lang="en-AU" sz="2000" i="1" dirty="0"/>
              <a:t>and 2)</a:t>
            </a:r>
          </a:p>
        </p:txBody>
      </p:sp>
      <p:pic>
        <p:nvPicPr>
          <p:cNvPr id="22" name="F4D12 Excerpt">
            <a:extLst>
              <a:ext uri="{FF2B5EF4-FFF2-40B4-BE49-F238E27FC236}">
                <a16:creationId xmlns="" xmlns:a16="http://schemas.microsoft.com/office/drawing/2014/main" id="{887F2249-4C94-40DB-8305-698BF9F18A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871" y="2851093"/>
            <a:ext cx="5708183" cy="3738642"/>
          </a:xfrm>
          <a:prstGeom prst="rect">
            <a:avLst/>
          </a:prstGeom>
          <a:ln>
            <a:solidFill>
              <a:schemeClr val="accent2"/>
            </a:solidFill>
          </a:ln>
        </p:spPr>
      </p:pic>
      <p:sp>
        <p:nvSpPr>
          <p:cNvPr id="85" name="Description F4D12">
            <a:extLst>
              <a:ext uri="{FF2B5EF4-FFF2-40B4-BE49-F238E27FC236}">
                <a16:creationId xmlns="" xmlns:a16="http://schemas.microsoft.com/office/drawing/2014/main" id="{BA489ED2-4087-4315-A303-D2FB6A35971D}"/>
              </a:ext>
            </a:extLst>
          </p:cNvPr>
          <p:cNvSpPr txBox="1"/>
          <p:nvPr/>
        </p:nvSpPr>
        <p:spPr>
          <a:xfrm>
            <a:off x="6453963" y="2787295"/>
            <a:ext cx="5494204" cy="3580467"/>
          </a:xfrm>
          <a:prstGeom prst="rect">
            <a:avLst/>
          </a:prstGeom>
          <a:solidFill>
            <a:schemeClr val="bg1"/>
          </a:solidFill>
        </p:spPr>
        <p:txBody>
          <a:bodyPr wrap="square" rtlCol="0">
            <a:spAutoFit/>
          </a:bodyPr>
          <a:lstStyle/>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Accessible adult change facilities may be required, in addition to accessible sanitary facilities</a:t>
            </a:r>
          </a:p>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Generally required in public buildings, such as shopping centres, sports venues, swimming pools, museums, theatres and other buildings for public gatherings, and public use areas of some public transport buildings</a:t>
            </a:r>
          </a:p>
          <a:p>
            <a:pPr marL="342900" marR="0" lvl="0" indent="-342900"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2000" dirty="0"/>
              <a:t>Specification </a:t>
            </a:r>
            <a:r>
              <a:rPr lang="en-AU" sz="2000" dirty="0" smtClean="0"/>
              <a:t>27 </a:t>
            </a:r>
            <a:r>
              <a:rPr lang="en-AU" sz="2000" dirty="0"/>
              <a:t>Accessible adult change facilities contains detailed requirements</a:t>
            </a:r>
          </a:p>
        </p:txBody>
      </p:sp>
    </p:spTree>
    <p:custDataLst>
      <p:tags r:id="rId1"/>
    </p:custDataLst>
    <p:extLst>
      <p:ext uri="{BB962C8B-B14F-4D97-AF65-F5344CB8AC3E}">
        <p14:creationId xmlns:p14="http://schemas.microsoft.com/office/powerpoint/2010/main" val="2935446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7" restart="whenNotActive" fill="hold" evtFilter="cancelBubble" nodeType="interactiveSeq">
                <p:stCondLst>
                  <p:cond evt="onClick" delay="0">
                    <p:tgtEl>
                      <p:spTgt spid="37"/>
                    </p:tgtEl>
                  </p:cond>
                </p:stCondLst>
                <p:endSync evt="end" delay="0">
                  <p:rtn val="all"/>
                </p:endSync>
                <p:childTnLst>
                  <p:par>
                    <p:cTn id="28" fill="hold">
                      <p:stCondLst>
                        <p:cond delay="0"/>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2" restart="whenNotActive" fill="hold" evtFilter="cancelBubble" nodeType="interactiveSeq">
                <p:stCondLst>
                  <p:cond evt="onClick" delay="0">
                    <p:tgtEl>
                      <p:spTgt spid="38"/>
                    </p:tgtEl>
                  </p:cond>
                </p:stCondLst>
                <p:endSync evt="end" delay="0">
                  <p:rtn val="all"/>
                </p:endSync>
                <p:childTnLst>
                  <p:par>
                    <p:cTn id="53" fill="hold">
                      <p:stCondLst>
                        <p:cond delay="0"/>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dissolv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1" restart="whenNotActive" fill="hold" evtFilter="cancelBubble" nodeType="interactiveSeq">
                <p:stCondLst>
                  <p:cond evt="onClick" delay="0">
                    <p:tgtEl>
                      <p:spTgt spid="39"/>
                    </p:tgtEl>
                  </p:cond>
                </p:stCondLst>
                <p:endSync evt="end" delay="0">
                  <p:rtn val="all"/>
                </p:endSync>
                <p:childTnLst>
                  <p:par>
                    <p:cTn id="72" fill="hold">
                      <p:stCondLst>
                        <p:cond delay="0"/>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dissolv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dissolve">
                                      <p:cBhvr>
                                        <p:cTn id="81" dur="500"/>
                                        <p:tgtEl>
                                          <p:spTgt spid="8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nodeType="clickEffect">
                                  <p:stCondLst>
                                    <p:cond delay="0"/>
                                  </p:stCondLst>
                                  <p:childTnLst>
                                    <p:animEffect transition="out" filter="dissolv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9" presetClass="exit" presetSubtype="0" fill="hold" grpId="1" nodeType="withEffect">
                                  <p:stCondLst>
                                    <p:cond delay="0"/>
                                  </p:stCondLst>
                                  <p:childTnLst>
                                    <p:animEffect transition="out" filter="dissolve">
                                      <p:cBhvr>
                                        <p:cTn id="88" dur="500"/>
                                        <p:tgtEl>
                                          <p:spTgt spid="85"/>
                                        </p:tgtEl>
                                      </p:cBhvr>
                                    </p:animEffect>
                                    <p:set>
                                      <p:cBhvr>
                                        <p:cTn id="8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3" grpId="0" animBg="1"/>
      <p:bldP spid="13" grpId="1" animBg="1"/>
      <p:bldP spid="17" grpId="0" animBg="1"/>
      <p:bldP spid="17" grpId="1" animBg="1"/>
      <p:bldP spid="16" grpId="0" animBg="1"/>
      <p:bldP spid="16" grpId="1" animBg="1"/>
      <p:bldP spid="21" grpId="0" animBg="1"/>
      <p:bldP spid="21" grpId="1" animBg="1"/>
      <p:bldP spid="40" grpId="0" animBg="1"/>
      <p:bldP spid="40" grpId="1" animBg="1"/>
      <p:bldP spid="85" grpId="0" animBg="1"/>
      <p:bldP spid="8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the DTS Provisions in Part </a:t>
            </a:r>
            <a:r>
              <a:rPr lang="en-AU" dirty="0" smtClean="0"/>
              <a:t>F4</a:t>
            </a:r>
            <a:endParaRPr lang="en-AU" dirty="0"/>
          </a:p>
        </p:txBody>
      </p:sp>
      <p:pic>
        <p:nvPicPr>
          <p:cNvPr id="20" name="Vol One Logo" descr="NCC Volume One Logo. A stylised multi-storey building in bright blue.">
            <a:extLst>
              <a:ext uri="{FF2B5EF4-FFF2-40B4-BE49-F238E27FC236}">
                <a16:creationId xmlns="" xmlns:a16="http://schemas.microsoft.com/office/drawing/2014/main"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3" name="Button 1" descr="Question 1 button&#10;">
            <a:extLst>
              <a:ext uri="{FF2B5EF4-FFF2-40B4-BE49-F238E27FC236}">
                <a16:creationId xmlns="" xmlns:a16="http://schemas.microsoft.com/office/drawing/2014/main" id="{89759366-EB36-486A-97E0-DC067D207F54}"/>
              </a:ext>
            </a:extLst>
          </p:cNvPr>
          <p:cNvSpPr/>
          <p:nvPr/>
        </p:nvSpPr>
        <p:spPr>
          <a:xfrm>
            <a:off x="376524" y="2127944"/>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1</a:t>
            </a:r>
          </a:p>
        </p:txBody>
      </p:sp>
      <p:sp>
        <p:nvSpPr>
          <p:cNvPr id="18" name="Button 2" descr="Question 2 button">
            <a:extLst>
              <a:ext uri="{FF2B5EF4-FFF2-40B4-BE49-F238E27FC236}">
                <a16:creationId xmlns="" xmlns:a16="http://schemas.microsoft.com/office/drawing/2014/main" id="{8F31F86D-F0BB-4B5F-9B82-439DEAA2F63A}"/>
              </a:ext>
            </a:extLst>
          </p:cNvPr>
          <p:cNvSpPr/>
          <p:nvPr/>
        </p:nvSpPr>
        <p:spPr>
          <a:xfrm>
            <a:off x="376524" y="3322665"/>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2</a:t>
            </a:r>
          </a:p>
        </p:txBody>
      </p:sp>
      <p:sp>
        <p:nvSpPr>
          <p:cNvPr id="17" name="Button 3" descr="Question 3 button">
            <a:extLst>
              <a:ext uri="{FF2B5EF4-FFF2-40B4-BE49-F238E27FC236}">
                <a16:creationId xmlns="" xmlns:a16="http://schemas.microsoft.com/office/drawing/2014/main" id="{C07DCAFD-6709-4693-A880-D9A088331945}"/>
              </a:ext>
            </a:extLst>
          </p:cNvPr>
          <p:cNvSpPr/>
          <p:nvPr/>
        </p:nvSpPr>
        <p:spPr>
          <a:xfrm>
            <a:off x="376524" y="4517386"/>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3</a:t>
            </a:r>
          </a:p>
        </p:txBody>
      </p:sp>
      <p:sp>
        <p:nvSpPr>
          <p:cNvPr id="19" name="Button 4" descr="Question 4 button">
            <a:extLst>
              <a:ext uri="{FF2B5EF4-FFF2-40B4-BE49-F238E27FC236}">
                <a16:creationId xmlns="" xmlns:a16="http://schemas.microsoft.com/office/drawing/2014/main" id="{F7E31B9B-CEBD-4E37-83DC-A6DD98E1DD80}"/>
              </a:ext>
            </a:extLst>
          </p:cNvPr>
          <p:cNvSpPr/>
          <p:nvPr/>
        </p:nvSpPr>
        <p:spPr>
          <a:xfrm>
            <a:off x="376524" y="5712106"/>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4</a:t>
            </a:r>
          </a:p>
        </p:txBody>
      </p:sp>
      <p:cxnSp>
        <p:nvCxnSpPr>
          <p:cNvPr id="22" name="Dividing Line">
            <a:extLst>
              <a:ext uri="{FF2B5EF4-FFF2-40B4-BE49-F238E27FC236}">
                <a16:creationId xmlns="" xmlns:a16="http://schemas.microsoft.com/office/drawing/2014/main" id="{3D5F78F4-2402-47A0-840B-C41AAF0A538F}"/>
              </a:ext>
            </a:extLst>
          </p:cNvPr>
          <p:cNvCxnSpPr>
            <a:cxnSpLocks/>
          </p:cNvCxnSpPr>
          <p:nvPr/>
        </p:nvCxnSpPr>
        <p:spPr>
          <a:xfrm>
            <a:off x="3588327" y="203538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3" name="Question 1">
            <a:extLst>
              <a:ext uri="{FF2B5EF4-FFF2-40B4-BE49-F238E27FC236}">
                <a16:creationId xmlns="" xmlns:a16="http://schemas.microsoft.com/office/drawing/2014/main" id="{D8535521-2852-42E5-97A4-A3FA00E5A1C5}"/>
              </a:ext>
            </a:extLst>
          </p:cNvPr>
          <p:cNvSpPr txBox="1"/>
          <p:nvPr/>
        </p:nvSpPr>
        <p:spPr>
          <a:xfrm>
            <a:off x="3949700" y="1989138"/>
            <a:ext cx="7920000" cy="1215717"/>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300"/>
              </a:spcBef>
              <a:spcAft>
                <a:spcPts val="300"/>
              </a:spcAft>
              <a:buClrTx/>
              <a:buSzTx/>
              <a:tabLst/>
              <a:defRPr/>
            </a:pPr>
            <a:r>
              <a:rPr lang="en-AU" sz="2800" b="1" dirty="0">
                <a:solidFill>
                  <a:schemeClr val="accent3"/>
                </a:solidFill>
              </a:rPr>
              <a:t>Question 1</a:t>
            </a:r>
          </a:p>
          <a:p>
            <a:pPr marR="0" lvl="0" algn="l" defTabSz="914400" rtl="0" eaLnBrk="1" fontAlgn="auto" latinLnBrk="0" hangingPunct="1">
              <a:lnSpc>
                <a:spcPct val="100000"/>
              </a:lnSpc>
              <a:spcBef>
                <a:spcPts val="300"/>
              </a:spcBef>
              <a:spcAft>
                <a:spcPts val="300"/>
              </a:spcAft>
              <a:buClrTx/>
              <a:buSzTx/>
              <a:tabLst/>
              <a:defRPr/>
            </a:pPr>
            <a:r>
              <a:rPr lang="en-AU" sz="2000" dirty="0"/>
              <a:t>According to Part </a:t>
            </a:r>
            <a:r>
              <a:rPr lang="en-AU" sz="2000" dirty="0" smtClean="0"/>
              <a:t>F4, </a:t>
            </a:r>
            <a:r>
              <a:rPr lang="en-AU" sz="2000" dirty="0"/>
              <a:t>what facilities/elements must an accessible unisex sanitary compartment contain?</a:t>
            </a:r>
          </a:p>
        </p:txBody>
      </p:sp>
      <p:sp>
        <p:nvSpPr>
          <p:cNvPr id="16" name="Question 2">
            <a:extLst>
              <a:ext uri="{FF2B5EF4-FFF2-40B4-BE49-F238E27FC236}">
                <a16:creationId xmlns="" xmlns:a16="http://schemas.microsoft.com/office/drawing/2014/main" id="{681B8707-9536-4BF0-AE7D-99A4B3A17AB9}"/>
              </a:ext>
            </a:extLst>
          </p:cNvPr>
          <p:cNvSpPr txBox="1"/>
          <p:nvPr/>
        </p:nvSpPr>
        <p:spPr>
          <a:xfrm>
            <a:off x="3935413" y="2005907"/>
            <a:ext cx="7920000" cy="119006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800" b="1" dirty="0">
                <a:solidFill>
                  <a:schemeClr val="accent3"/>
                </a:solidFill>
              </a:rPr>
              <a:t>Question 2</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According to Part </a:t>
            </a:r>
            <a:r>
              <a:rPr lang="en-AU" sz="2000" dirty="0" smtClean="0"/>
              <a:t>F4, </a:t>
            </a:r>
            <a:r>
              <a:rPr lang="en-AU" sz="2000" dirty="0"/>
              <a:t>where and how many accessible unisex sanitary compartments must be located in a Class 5, </a:t>
            </a:r>
            <a:r>
              <a:rPr lang="en-AU" sz="2000" dirty="0" smtClean="0"/>
              <a:t>6 </a:t>
            </a:r>
            <a:r>
              <a:rPr lang="en-AU" sz="2000" dirty="0"/>
              <a:t>or 7 building?</a:t>
            </a:r>
          </a:p>
        </p:txBody>
      </p:sp>
      <p:sp>
        <p:nvSpPr>
          <p:cNvPr id="40" name="Question 3">
            <a:extLst>
              <a:ext uri="{FF2B5EF4-FFF2-40B4-BE49-F238E27FC236}">
                <a16:creationId xmlns="" xmlns:a16="http://schemas.microsoft.com/office/drawing/2014/main" id="{6A73086C-B75B-458B-B7D6-0B05CC15B635}"/>
              </a:ext>
            </a:extLst>
          </p:cNvPr>
          <p:cNvSpPr txBox="1"/>
          <p:nvPr/>
        </p:nvSpPr>
        <p:spPr>
          <a:xfrm>
            <a:off x="3950855" y="1989138"/>
            <a:ext cx="7920000" cy="119006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800" b="1" dirty="0">
                <a:solidFill>
                  <a:schemeClr val="accent3"/>
                </a:solidFill>
              </a:rPr>
              <a:t>Question 3</a:t>
            </a:r>
            <a:endParaRPr lang="en-AU" sz="2800" dirty="0"/>
          </a:p>
          <a:p>
            <a:pPr lvl="0">
              <a:spcBef>
                <a:spcPts val="200"/>
              </a:spcBef>
              <a:spcAft>
                <a:spcPts val="200"/>
              </a:spcAft>
              <a:tabLst>
                <a:tab pos="360363" algn="l"/>
              </a:tabLst>
              <a:defRPr/>
            </a:pPr>
            <a:r>
              <a:rPr lang="en-AU" sz="2000" dirty="0"/>
              <a:t>According to Part </a:t>
            </a:r>
            <a:r>
              <a:rPr lang="en-AU" sz="2000" dirty="0" smtClean="0"/>
              <a:t>F4, </a:t>
            </a:r>
            <a:r>
              <a:rPr lang="en-AU" sz="2000" dirty="0"/>
              <a:t>where and how many accessible unisex showers must be located in a Class 5, </a:t>
            </a:r>
            <a:r>
              <a:rPr lang="en-AU" sz="2000" dirty="0" smtClean="0"/>
              <a:t>6 </a:t>
            </a:r>
            <a:r>
              <a:rPr lang="en-AU" sz="2000" dirty="0"/>
              <a:t>or 7 building?</a:t>
            </a:r>
          </a:p>
        </p:txBody>
      </p:sp>
      <p:sp>
        <p:nvSpPr>
          <p:cNvPr id="85" name="Question 4">
            <a:extLst>
              <a:ext uri="{FF2B5EF4-FFF2-40B4-BE49-F238E27FC236}">
                <a16:creationId xmlns="" xmlns:a16="http://schemas.microsoft.com/office/drawing/2014/main" id="{BA489ED2-4087-4315-A303-D2FB6A35971D}"/>
              </a:ext>
            </a:extLst>
          </p:cNvPr>
          <p:cNvSpPr txBox="1"/>
          <p:nvPr/>
        </p:nvSpPr>
        <p:spPr>
          <a:xfrm>
            <a:off x="3940499" y="2005907"/>
            <a:ext cx="7920000" cy="149784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800" b="1" dirty="0">
                <a:solidFill>
                  <a:schemeClr val="accent3"/>
                </a:solidFill>
              </a:rPr>
              <a:t>Question 4</a:t>
            </a:r>
            <a:endParaRPr lang="en-AU" sz="2800" dirty="0"/>
          </a:p>
          <a:p>
            <a:pPr lvl="0">
              <a:spcBef>
                <a:spcPts val="200"/>
              </a:spcBef>
              <a:spcAft>
                <a:spcPts val="200"/>
              </a:spcAft>
              <a:defRPr/>
            </a:pPr>
            <a:r>
              <a:rPr lang="en-AU" sz="2000" dirty="0"/>
              <a:t>Where in Part </a:t>
            </a:r>
            <a:r>
              <a:rPr lang="en-AU" sz="2000" dirty="0" smtClean="0"/>
              <a:t>F4 </a:t>
            </a:r>
            <a:r>
              <a:rPr lang="en-AU" sz="2000" dirty="0"/>
              <a:t>will you find requirements for hoists, change tables, changing rails and signage in accessible adult change facilities?</a:t>
            </a:r>
          </a:p>
        </p:txBody>
      </p:sp>
      <p:sp>
        <p:nvSpPr>
          <p:cNvPr id="4" name="Answer 1">
            <a:extLst>
              <a:ext uri="{FF2B5EF4-FFF2-40B4-BE49-F238E27FC236}">
                <a16:creationId xmlns="" xmlns:a16="http://schemas.microsoft.com/office/drawing/2014/main" id="{5F4D6E97-5544-4873-9068-B78F469FEBFA}"/>
              </a:ext>
            </a:extLst>
          </p:cNvPr>
          <p:cNvSpPr txBox="1">
            <a:spLocks/>
          </p:cNvSpPr>
          <p:nvPr/>
        </p:nvSpPr>
        <p:spPr>
          <a:xfrm>
            <a:off x="3949700" y="3492500"/>
            <a:ext cx="7920000" cy="3072947"/>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defRPr/>
            </a:pPr>
            <a:r>
              <a:rPr lang="en-AU" sz="2000" dirty="0" smtClean="0"/>
              <a:t>F4D5 </a:t>
            </a:r>
            <a:r>
              <a:rPr lang="en-AU" sz="2000" dirty="0"/>
              <a:t>Accessible sanitary facilities</a:t>
            </a:r>
          </a:p>
          <a:p>
            <a:pPr marL="171450" indent="-171450">
              <a:spcBef>
                <a:spcPts val="300"/>
              </a:spcBef>
              <a:spcAft>
                <a:spcPts val="300"/>
              </a:spcAft>
              <a:buFont typeface="Arial" panose="020B0604020202020204" pitchFamily="34" charset="0"/>
              <a:buChar char="•"/>
              <a:defRPr/>
            </a:pPr>
            <a:r>
              <a:rPr lang="en-AU" sz="2000" dirty="0"/>
              <a:t>An accessible unisex sanitary compartment must contain a:</a:t>
            </a:r>
          </a:p>
          <a:p>
            <a:pPr marL="628650" lvl="1" indent="-171450">
              <a:spcBef>
                <a:spcPts val="300"/>
              </a:spcBef>
              <a:spcAft>
                <a:spcPts val="300"/>
              </a:spcAft>
              <a:defRPr/>
            </a:pPr>
            <a:r>
              <a:rPr lang="en-AU" sz="2000" b="1" dirty="0"/>
              <a:t>Closet pan</a:t>
            </a:r>
          </a:p>
          <a:p>
            <a:pPr marL="628650" lvl="1" indent="-171450">
              <a:spcBef>
                <a:spcPts val="300"/>
              </a:spcBef>
              <a:spcAft>
                <a:spcPts val="300"/>
              </a:spcAft>
              <a:defRPr/>
            </a:pPr>
            <a:r>
              <a:rPr lang="en-AU" sz="2000" b="1" dirty="0"/>
              <a:t>Washbasin</a:t>
            </a:r>
          </a:p>
          <a:p>
            <a:pPr marL="628650" lvl="1" indent="-171450">
              <a:spcBef>
                <a:spcPts val="300"/>
              </a:spcBef>
              <a:spcAft>
                <a:spcPts val="300"/>
              </a:spcAft>
              <a:defRPr/>
            </a:pPr>
            <a:r>
              <a:rPr lang="en-AU" sz="2000" b="1" dirty="0"/>
              <a:t>Shelf or </a:t>
            </a:r>
            <a:r>
              <a:rPr lang="en-AU" sz="2000" b="1" dirty="0" smtClean="0"/>
              <a:t>bench top</a:t>
            </a:r>
            <a:endParaRPr lang="en-AU" sz="2000" b="1" dirty="0"/>
          </a:p>
          <a:p>
            <a:pPr marL="628650" lvl="1" indent="-171450">
              <a:spcBef>
                <a:spcPts val="300"/>
              </a:spcBef>
              <a:spcAft>
                <a:spcPts val="300"/>
              </a:spcAft>
              <a:defRPr/>
            </a:pPr>
            <a:r>
              <a:rPr lang="en-AU" sz="2000" b="1" dirty="0"/>
              <a:t>Means for </a:t>
            </a:r>
            <a:r>
              <a:rPr lang="en-AU" sz="2000" b="1" dirty="0" smtClean="0"/>
              <a:t>disposal </a:t>
            </a:r>
            <a:r>
              <a:rPr lang="en-AU" sz="2000" b="1" dirty="0"/>
              <a:t>of sanitary </a:t>
            </a:r>
            <a:r>
              <a:rPr lang="en-AU" sz="2000" b="1" dirty="0" smtClean="0"/>
              <a:t>products</a:t>
            </a:r>
          </a:p>
          <a:p>
            <a:pPr marL="628650" lvl="1" indent="-171450">
              <a:spcBef>
                <a:spcPts val="300"/>
              </a:spcBef>
              <a:spcAft>
                <a:spcPts val="300"/>
              </a:spcAft>
              <a:defRPr/>
            </a:pPr>
            <a:r>
              <a:rPr lang="en-AU" sz="2000" b="1" dirty="0" smtClean="0"/>
              <a:t>Other fixtures </a:t>
            </a:r>
            <a:r>
              <a:rPr lang="en-AU" sz="2000" b="1" dirty="0"/>
              <a:t>and </a:t>
            </a:r>
            <a:r>
              <a:rPr lang="en-AU" sz="2000" b="1" dirty="0" smtClean="0"/>
              <a:t>fittings to </a:t>
            </a:r>
            <a:r>
              <a:rPr lang="en-AU" sz="2000" b="1" dirty="0"/>
              <a:t>comply with </a:t>
            </a:r>
            <a:r>
              <a:rPr lang="en-AU" sz="2000" b="1" dirty="0" smtClean="0"/>
              <a:t>AS 1428.1</a:t>
            </a:r>
            <a:endParaRPr lang="en-AU" sz="2000" b="1" dirty="0"/>
          </a:p>
        </p:txBody>
      </p:sp>
      <p:sp>
        <p:nvSpPr>
          <p:cNvPr id="5" name="Answer 2">
            <a:extLst>
              <a:ext uri="{FF2B5EF4-FFF2-40B4-BE49-F238E27FC236}">
                <a16:creationId xmlns="" xmlns:a16="http://schemas.microsoft.com/office/drawing/2014/main" id="{DC741717-180C-48A1-9BE6-59344A186DE8}"/>
              </a:ext>
            </a:extLst>
          </p:cNvPr>
          <p:cNvSpPr txBox="1">
            <a:spLocks/>
          </p:cNvSpPr>
          <p:nvPr/>
        </p:nvSpPr>
        <p:spPr>
          <a:xfrm>
            <a:off x="3935413" y="3496128"/>
            <a:ext cx="7920000" cy="3136447"/>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F4D6 </a:t>
            </a:r>
            <a:r>
              <a:rPr lang="en-AU" sz="2000" dirty="0"/>
              <a:t>Accessible </a:t>
            </a:r>
            <a:r>
              <a:rPr lang="en-AU" sz="2000" dirty="0" smtClean="0"/>
              <a:t>unisex sanitary compartments</a:t>
            </a:r>
            <a:endParaRPr lang="en-AU" sz="2000" dirty="0"/>
          </a:p>
          <a:p>
            <a:pPr marL="171450" lvl="0" indent="-171450">
              <a:buFont typeface="Arial" panose="020B0604020202020204" pitchFamily="34" charset="0"/>
              <a:buChar char="•"/>
              <a:defRPr/>
            </a:pPr>
            <a:r>
              <a:rPr lang="en-AU" sz="2000" dirty="0" smtClean="0"/>
              <a:t>If required </a:t>
            </a:r>
            <a:r>
              <a:rPr lang="en-AU" sz="2000" dirty="0"/>
              <a:t>according to </a:t>
            </a:r>
            <a:r>
              <a:rPr lang="en-AU" sz="2000" dirty="0" smtClean="0"/>
              <a:t>F4D5, </a:t>
            </a:r>
            <a:r>
              <a:rPr lang="en-AU" sz="2000" dirty="0"/>
              <a:t>then:</a:t>
            </a:r>
          </a:p>
          <a:p>
            <a:pPr marL="628650" lvl="1" indent="-171450">
              <a:defRPr/>
            </a:pPr>
            <a:r>
              <a:rPr lang="en-AU" sz="2000" dirty="0"/>
              <a:t>One unisex sanitary compartment must be located on every storey that contains sanitary compartments</a:t>
            </a:r>
          </a:p>
          <a:p>
            <a:pPr marL="628650" lvl="1" indent="-171450">
              <a:defRPr/>
            </a:pPr>
            <a:r>
              <a:rPr lang="en-AU" sz="2000" dirty="0"/>
              <a:t>If there is more than one bank of male and female sanitary compartments on any storey, then one unisex sanitary compartment must be located at not less than 50% of those banks</a:t>
            </a:r>
          </a:p>
        </p:txBody>
      </p:sp>
      <p:sp>
        <p:nvSpPr>
          <p:cNvPr id="6" name="Answer 3">
            <a:extLst>
              <a:ext uri="{FF2B5EF4-FFF2-40B4-BE49-F238E27FC236}">
                <a16:creationId xmlns="" xmlns:a16="http://schemas.microsoft.com/office/drawing/2014/main" id="{CFBF3111-FA5D-4EFF-B6FD-DCCD0FB44ECA}"/>
              </a:ext>
            </a:extLst>
          </p:cNvPr>
          <p:cNvSpPr txBox="1">
            <a:spLocks/>
          </p:cNvSpPr>
          <p:nvPr/>
        </p:nvSpPr>
        <p:spPr>
          <a:xfrm>
            <a:off x="3950854" y="4517385"/>
            <a:ext cx="7920000" cy="204987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Part F4D7 Accessible </a:t>
            </a:r>
            <a:r>
              <a:rPr lang="en-AU" sz="2000" dirty="0"/>
              <a:t>unisex showers</a:t>
            </a:r>
          </a:p>
          <a:p>
            <a:pPr marL="171450" lvl="0" indent="-171450">
              <a:buFont typeface="Arial" panose="020B0604020202020204" pitchFamily="34" charset="0"/>
              <a:buChar char="•"/>
              <a:defRPr/>
            </a:pPr>
            <a:r>
              <a:rPr lang="en-AU" sz="2000" dirty="0"/>
              <a:t>If one or more showers are required according to </a:t>
            </a:r>
            <a:r>
              <a:rPr lang="en-AU" sz="2000" dirty="0" smtClean="0"/>
              <a:t>F4D5, </a:t>
            </a:r>
            <a:r>
              <a:rPr lang="en-AU" sz="2000" dirty="0"/>
              <a:t>then there must be at least one accessible shower for every </a:t>
            </a:r>
            <a:r>
              <a:rPr lang="en-AU" sz="2000" dirty="0" smtClean="0"/>
              <a:t>10 </a:t>
            </a:r>
            <a:r>
              <a:rPr lang="en-AU" sz="2000" dirty="0"/>
              <a:t>showers, or part thereof</a:t>
            </a:r>
          </a:p>
        </p:txBody>
      </p:sp>
      <p:sp>
        <p:nvSpPr>
          <p:cNvPr id="86" name="Answer 4">
            <a:extLst>
              <a:ext uri="{FF2B5EF4-FFF2-40B4-BE49-F238E27FC236}">
                <a16:creationId xmlns="" xmlns:a16="http://schemas.microsoft.com/office/drawing/2014/main" id="{3C7A3B59-17F3-4279-909F-3280A1F853CB}"/>
              </a:ext>
            </a:extLst>
          </p:cNvPr>
          <p:cNvSpPr txBox="1">
            <a:spLocks/>
          </p:cNvSpPr>
          <p:nvPr/>
        </p:nvSpPr>
        <p:spPr>
          <a:xfrm>
            <a:off x="3949702" y="4214260"/>
            <a:ext cx="7910797" cy="2355934"/>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Specification </a:t>
            </a:r>
            <a:r>
              <a:rPr lang="en-AU" sz="2000" dirty="0" smtClean="0"/>
              <a:t>27 </a:t>
            </a:r>
            <a:r>
              <a:rPr lang="en-AU" sz="2000" dirty="0"/>
              <a:t>Accessible adult change </a:t>
            </a:r>
            <a:r>
              <a:rPr lang="en-AU" sz="2000" dirty="0" smtClean="0"/>
              <a:t>facilities (referenced in F4D12)</a:t>
            </a:r>
            <a:endParaRPr lang="en-AU" sz="2000" dirty="0"/>
          </a:p>
          <a:p>
            <a:pPr marL="171450" lvl="0" indent="-171450">
              <a:buFont typeface="Arial" panose="020B0604020202020204" pitchFamily="34" charset="0"/>
              <a:buChar char="•"/>
              <a:defRPr/>
            </a:pPr>
            <a:r>
              <a:rPr lang="en-AU" sz="2000" dirty="0" smtClean="0"/>
              <a:t>S27C3 Hoist</a:t>
            </a:r>
            <a:endParaRPr lang="en-AU" sz="2000" dirty="0"/>
          </a:p>
          <a:p>
            <a:pPr marL="171450" lvl="0" indent="-171450">
              <a:buFont typeface="Arial" panose="020B0604020202020204" pitchFamily="34" charset="0"/>
              <a:buChar char="•"/>
              <a:defRPr/>
            </a:pPr>
            <a:r>
              <a:rPr lang="en-AU" sz="2000" dirty="0" smtClean="0"/>
              <a:t>S27C7 Change </a:t>
            </a:r>
            <a:r>
              <a:rPr lang="en-AU" sz="2000" dirty="0"/>
              <a:t>table</a:t>
            </a:r>
          </a:p>
          <a:p>
            <a:pPr marL="171450" lvl="0" indent="-171450">
              <a:buFont typeface="Arial" panose="020B0604020202020204" pitchFamily="34" charset="0"/>
              <a:buChar char="•"/>
              <a:defRPr/>
            </a:pPr>
            <a:r>
              <a:rPr lang="en-AU" sz="2000" dirty="0" smtClean="0"/>
              <a:t>S27C8 Changing </a:t>
            </a:r>
            <a:r>
              <a:rPr lang="en-AU" sz="2000" dirty="0"/>
              <a:t>rails</a:t>
            </a:r>
          </a:p>
          <a:p>
            <a:pPr marL="171450" lvl="0" indent="-171450">
              <a:buFont typeface="Arial" panose="020B0604020202020204" pitchFamily="34" charset="0"/>
              <a:buChar char="•"/>
              <a:defRPr/>
            </a:pPr>
            <a:r>
              <a:rPr lang="en-AU" sz="2000" dirty="0" smtClean="0"/>
              <a:t>S27C10 Signage </a:t>
            </a:r>
            <a:endParaRPr lang="en-AU" sz="2000" dirty="0"/>
          </a:p>
        </p:txBody>
      </p:sp>
    </p:spTree>
    <p:custDataLst>
      <p:tags r:id="rId1"/>
    </p:custDataLst>
    <p:extLst>
      <p:ext uri="{BB962C8B-B14F-4D97-AF65-F5344CB8AC3E}">
        <p14:creationId xmlns:p14="http://schemas.microsoft.com/office/powerpoint/2010/main" val="16571375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normAutofit lnSpcReduction="10000"/>
          </a:bodyPr>
          <a:lstStyle/>
          <a:p>
            <a:r>
              <a:rPr lang="en-AU" dirty="0"/>
              <a:t>In which Section and Part will you find the DTS Provisions related to…</a:t>
            </a:r>
          </a:p>
        </p:txBody>
      </p:sp>
      <p:pic>
        <p:nvPicPr>
          <p:cNvPr id="19" name="Vol One Logo" descr="NCC Volume One Logo. A stylised multi-storey building in bright blue.">
            <a:extLst>
              <a:ext uri="{FF2B5EF4-FFF2-40B4-BE49-F238E27FC236}">
                <a16:creationId xmlns="" xmlns:a16="http://schemas.microsoft.com/office/drawing/2014/main" id="{DE5F70DD-CCD5-4729-A1C2-1B7102D4C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grpSp>
        <p:nvGrpSpPr>
          <p:cNvPr id="3" name="Option 1">
            <a:extLst>
              <a:ext uri="{FF2B5EF4-FFF2-40B4-BE49-F238E27FC236}">
                <a16:creationId xmlns="" xmlns:a16="http://schemas.microsoft.com/office/drawing/2014/main" id="{842B87CC-5BC5-4D65-96AA-5B6CA1FB1C7B}"/>
              </a:ext>
            </a:extLst>
          </p:cNvPr>
          <p:cNvGrpSpPr/>
          <p:nvPr/>
        </p:nvGrpSpPr>
        <p:grpSpPr>
          <a:xfrm>
            <a:off x="787395" y="1944722"/>
            <a:ext cx="6932754" cy="501606"/>
            <a:chOff x="1105700" y="2719165"/>
            <a:chExt cx="6145276" cy="501606"/>
          </a:xfrm>
        </p:grpSpPr>
        <p:sp>
          <p:nvSpPr>
            <p:cNvPr id="4" name="Option 1">
              <a:extLst>
                <a:ext uri="{FF2B5EF4-FFF2-40B4-BE49-F238E27FC236}">
                  <a16:creationId xmlns="" xmlns:a16="http://schemas.microsoft.com/office/drawing/2014/main" id="{5601CF5E-C212-47EB-AD6F-E87D3EF1CA6B}"/>
                </a:ext>
              </a:extLst>
            </p:cNvPr>
            <p:cNvSpPr txBox="1"/>
            <p:nvPr/>
          </p:nvSpPr>
          <p:spPr>
            <a:xfrm>
              <a:off x="1571210" y="2739136"/>
              <a:ext cx="5679766" cy="430887"/>
            </a:xfrm>
            <a:prstGeom prst="rect">
              <a:avLst/>
            </a:prstGeom>
            <a:noFill/>
          </p:spPr>
          <p:txBody>
            <a:bodyPr wrap="square" rtlCol="0">
              <a:spAutoFit/>
            </a:bodyPr>
            <a:lstStyle/>
            <a:p>
              <a:r>
                <a:rPr lang="en-AU" sz="2200" dirty="0"/>
                <a:t>Accessible passenger lifts</a:t>
              </a:r>
              <a:r>
                <a:rPr lang="en-AU" sz="2200" dirty="0">
                  <a:solidFill>
                    <a:schemeClr val="tx1"/>
                  </a:solidFill>
                </a:rPr>
                <a:t>?</a:t>
              </a:r>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719165"/>
              <a:ext cx="408458"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787395" y="2742231"/>
            <a:ext cx="7115638" cy="501606"/>
            <a:chOff x="1149242" y="4306733"/>
            <a:chExt cx="8512972" cy="501606"/>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74807" y="4326704"/>
              <a:ext cx="7887407" cy="430887"/>
            </a:xfrm>
            <a:prstGeom prst="rect">
              <a:avLst/>
            </a:prstGeom>
            <a:noFill/>
          </p:spPr>
          <p:txBody>
            <a:bodyPr wrap="square" rtlCol="0">
              <a:spAutoFit/>
            </a:bodyPr>
            <a:lstStyle/>
            <a:p>
              <a:r>
                <a:rPr lang="en-AU" sz="2200" dirty="0"/>
                <a:t>S</a:t>
              </a:r>
              <a:r>
                <a:rPr lang="en-AU" sz="2200" dirty="0">
                  <a:solidFill>
                    <a:schemeClr val="tx1"/>
                  </a:solidFill>
                </a:rPr>
                <a:t>anitary facilities for people with disability?</a:t>
              </a:r>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 xmlns:a16="http://schemas.microsoft.com/office/drawing/2014/main" id="{9F0AB216-0C34-42F1-A24C-B968BBF4E715}"/>
              </a:ext>
            </a:extLst>
          </p:cNvPr>
          <p:cNvGrpSpPr/>
          <p:nvPr/>
        </p:nvGrpSpPr>
        <p:grpSpPr>
          <a:xfrm>
            <a:off x="787394" y="3514906"/>
            <a:ext cx="7115641" cy="501606"/>
            <a:chOff x="1105699" y="3511977"/>
            <a:chExt cx="8800447" cy="501606"/>
          </a:xfrm>
        </p:grpSpPr>
        <p:sp>
          <p:nvSpPr>
            <p:cNvPr id="7" name="Option 3">
              <a:extLst>
                <a:ext uri="{FF2B5EF4-FFF2-40B4-BE49-F238E27FC236}">
                  <a16:creationId xmlns="" xmlns:a16="http://schemas.microsoft.com/office/drawing/2014/main" id="{DDA38C93-73B6-4E58-8241-319B0BAC644E}"/>
                </a:ext>
              </a:extLst>
            </p:cNvPr>
            <p:cNvSpPr txBox="1"/>
            <p:nvPr/>
          </p:nvSpPr>
          <p:spPr>
            <a:xfrm>
              <a:off x="1733318" y="3531948"/>
              <a:ext cx="8172828" cy="430887"/>
            </a:xfrm>
            <a:prstGeom prst="rect">
              <a:avLst/>
            </a:prstGeom>
            <a:noFill/>
          </p:spPr>
          <p:txBody>
            <a:bodyPr wrap="square" rtlCol="0">
              <a:spAutoFit/>
            </a:bodyPr>
            <a:lstStyle/>
            <a:p>
              <a:r>
                <a:rPr lang="en-AU" sz="2200" dirty="0" err="1"/>
                <a:t>Carparking</a:t>
              </a:r>
              <a:r>
                <a:rPr lang="en-AU" sz="2200" dirty="0"/>
                <a:t> for people with a disability?</a:t>
              </a:r>
            </a:p>
          </p:txBody>
        </p:sp>
        <p:sp>
          <p:nvSpPr>
            <p:cNvPr id="8" name="Button 3">
              <a:extLst>
                <a:ext uri="{FF2B5EF4-FFF2-40B4-BE49-F238E27FC236}">
                  <a16:creationId xmlns="" xmlns:a16="http://schemas.microsoft.com/office/drawing/2014/main" id="{11908675-1713-4B99-A83D-FA951B9671A8}"/>
                </a:ext>
              </a:extLst>
            </p:cNvPr>
            <p:cNvSpPr/>
            <p:nvPr/>
          </p:nvSpPr>
          <p:spPr>
            <a:xfrm>
              <a:off x="1105699" y="3511977"/>
              <a:ext cx="569906"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 xmlns:a16="http://schemas.microsoft.com/office/drawing/2014/main" id="{D063C0FB-B533-4D35-8BA6-CA63BB5C4580}"/>
              </a:ext>
            </a:extLst>
          </p:cNvPr>
          <p:cNvGrpSpPr/>
          <p:nvPr/>
        </p:nvGrpSpPr>
        <p:grpSpPr>
          <a:xfrm>
            <a:off x="787395" y="4185733"/>
            <a:ext cx="7128149" cy="769441"/>
            <a:chOff x="1149242" y="5284010"/>
            <a:chExt cx="8575675" cy="769441"/>
          </a:xfrm>
        </p:grpSpPr>
        <p:sp>
          <p:nvSpPr>
            <p:cNvPr id="13" name="Option 4">
              <a:extLst>
                <a:ext uri="{FF2B5EF4-FFF2-40B4-BE49-F238E27FC236}">
                  <a16:creationId xmlns="" xmlns:a16="http://schemas.microsoft.com/office/drawing/2014/main" id="{D6CA170B-D1E8-4A76-879A-309BED1CDA0F}"/>
                </a:ext>
              </a:extLst>
            </p:cNvPr>
            <p:cNvSpPr txBox="1"/>
            <p:nvPr/>
          </p:nvSpPr>
          <p:spPr>
            <a:xfrm>
              <a:off x="1774806" y="5284010"/>
              <a:ext cx="7950111" cy="769441"/>
            </a:xfrm>
            <a:prstGeom prst="rect">
              <a:avLst/>
            </a:prstGeom>
            <a:noFill/>
          </p:spPr>
          <p:txBody>
            <a:bodyPr wrap="square" rtlCol="0">
              <a:spAutoFit/>
            </a:bodyPr>
            <a:lstStyle/>
            <a:p>
              <a:r>
                <a:rPr lang="en-AU" sz="2200" dirty="0"/>
                <a:t>General access requirements for people with </a:t>
              </a:r>
              <a:br>
                <a:rPr lang="en-AU" sz="2200" dirty="0"/>
              </a:br>
              <a:r>
                <a:rPr lang="en-AU" sz="2200" dirty="0"/>
                <a:t>a disability?</a:t>
              </a:r>
            </a:p>
          </p:txBody>
        </p:sp>
        <p:sp>
          <p:nvSpPr>
            <p:cNvPr id="14" name="Button 4">
              <a:extLst>
                <a:ext uri="{FF2B5EF4-FFF2-40B4-BE49-F238E27FC236}">
                  <a16:creationId xmlns="" xmlns:a16="http://schemas.microsoft.com/office/drawing/2014/main" id="{FFC0A550-8AE1-4974-9956-005B4BD256AE}"/>
                </a:ext>
              </a:extLst>
            </p:cNvPr>
            <p:cNvSpPr/>
            <p:nvPr/>
          </p:nvSpPr>
          <p:spPr>
            <a:xfrm>
              <a:off x="1149242" y="5388734"/>
              <a:ext cx="554375"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0" name="Option 5">
            <a:extLst>
              <a:ext uri="{FF2B5EF4-FFF2-40B4-BE49-F238E27FC236}">
                <a16:creationId xmlns="" xmlns:a16="http://schemas.microsoft.com/office/drawing/2014/main" id="{804E011A-A07E-474B-BB54-9EFA23CD4861}"/>
              </a:ext>
            </a:extLst>
          </p:cNvPr>
          <p:cNvGrpSpPr/>
          <p:nvPr/>
        </p:nvGrpSpPr>
        <p:grpSpPr>
          <a:xfrm>
            <a:off x="787395" y="5144613"/>
            <a:ext cx="7128149" cy="501606"/>
            <a:chOff x="1105700" y="2719165"/>
            <a:chExt cx="8251147" cy="501606"/>
          </a:xfrm>
        </p:grpSpPr>
        <p:sp>
          <p:nvSpPr>
            <p:cNvPr id="21" name="Option 5">
              <a:extLst>
                <a:ext uri="{FF2B5EF4-FFF2-40B4-BE49-F238E27FC236}">
                  <a16:creationId xmlns="" xmlns:a16="http://schemas.microsoft.com/office/drawing/2014/main" id="{76790ECF-FBF4-4E6E-8C8F-421713A8429E}"/>
                </a:ext>
              </a:extLst>
            </p:cNvPr>
            <p:cNvSpPr txBox="1"/>
            <p:nvPr/>
          </p:nvSpPr>
          <p:spPr>
            <a:xfrm>
              <a:off x="1733318" y="2739136"/>
              <a:ext cx="7623529" cy="430887"/>
            </a:xfrm>
            <a:prstGeom prst="rect">
              <a:avLst/>
            </a:prstGeom>
            <a:noFill/>
          </p:spPr>
          <p:txBody>
            <a:bodyPr wrap="square" rtlCol="0">
              <a:spAutoFit/>
            </a:bodyPr>
            <a:lstStyle/>
            <a:p>
              <a:r>
                <a:rPr lang="en-AU" sz="2200" dirty="0"/>
                <a:t>Hearing augmentation systems?</a:t>
              </a:r>
            </a:p>
          </p:txBody>
        </p:sp>
        <p:sp>
          <p:nvSpPr>
            <p:cNvPr id="22" name="Button 5">
              <a:extLst>
                <a:ext uri="{FF2B5EF4-FFF2-40B4-BE49-F238E27FC236}">
                  <a16:creationId xmlns="" xmlns:a16="http://schemas.microsoft.com/office/drawing/2014/main" id="{84BB038F-B55F-4053-8608-8E62FA845D14}"/>
                </a:ext>
              </a:extLst>
            </p:cNvPr>
            <p:cNvSpPr/>
            <p:nvPr/>
          </p:nvSpPr>
          <p:spPr>
            <a:xfrm>
              <a:off x="1105700" y="2719165"/>
              <a:ext cx="533396"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3" name="Option 6">
            <a:extLst>
              <a:ext uri="{FF2B5EF4-FFF2-40B4-BE49-F238E27FC236}">
                <a16:creationId xmlns="" xmlns:a16="http://schemas.microsoft.com/office/drawing/2014/main" id="{083B7D0E-CA9C-4729-9608-EA47F0BE79BE}"/>
              </a:ext>
            </a:extLst>
          </p:cNvPr>
          <p:cNvGrpSpPr/>
          <p:nvPr/>
        </p:nvGrpSpPr>
        <p:grpSpPr>
          <a:xfrm>
            <a:off x="787394" y="5937507"/>
            <a:ext cx="7128150" cy="501606"/>
            <a:chOff x="1149241" y="4306733"/>
            <a:chExt cx="8815919" cy="501606"/>
          </a:xfrm>
        </p:grpSpPr>
        <p:sp>
          <p:nvSpPr>
            <p:cNvPr id="24" name="Option 6">
              <a:extLst>
                <a:ext uri="{FF2B5EF4-FFF2-40B4-BE49-F238E27FC236}">
                  <a16:creationId xmlns="" xmlns:a16="http://schemas.microsoft.com/office/drawing/2014/main" id="{AFE03939-BFA6-48F4-BF64-4A8E1581F6DC}"/>
                </a:ext>
              </a:extLst>
            </p:cNvPr>
            <p:cNvSpPr txBox="1"/>
            <p:nvPr/>
          </p:nvSpPr>
          <p:spPr>
            <a:xfrm>
              <a:off x="1774807" y="4326704"/>
              <a:ext cx="8190353" cy="430887"/>
            </a:xfrm>
            <a:prstGeom prst="rect">
              <a:avLst/>
            </a:prstGeom>
            <a:noFill/>
          </p:spPr>
          <p:txBody>
            <a:bodyPr wrap="square" rtlCol="0">
              <a:spAutoFit/>
            </a:bodyPr>
            <a:lstStyle/>
            <a:p>
              <a:r>
                <a:rPr lang="en-AU" sz="2200" dirty="0" smtClean="0"/>
                <a:t>Livable housing?</a:t>
              </a:r>
              <a:endParaRPr lang="en-AU" sz="2200" dirty="0"/>
            </a:p>
          </p:txBody>
        </p:sp>
        <p:sp>
          <p:nvSpPr>
            <p:cNvPr id="25" name="Button 6">
              <a:extLst>
                <a:ext uri="{FF2B5EF4-FFF2-40B4-BE49-F238E27FC236}">
                  <a16:creationId xmlns="" xmlns:a16="http://schemas.microsoft.com/office/drawing/2014/main" id="{1A9E4941-AD61-472F-AD69-53307BEC61B0}"/>
                </a:ext>
              </a:extLst>
            </p:cNvPr>
            <p:cNvSpPr/>
            <p:nvPr/>
          </p:nvSpPr>
          <p:spPr>
            <a:xfrm>
              <a:off x="1149241" y="4306733"/>
              <a:ext cx="569906"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7301781" y="1907525"/>
            <a:ext cx="4572000" cy="576000"/>
          </a:xfrm>
          <a:prstGeom prst="wedgeRoundRectCallout">
            <a:avLst>
              <a:gd name="adj1" fmla="val -20492"/>
              <a:gd name="adj2" fmla="val 49563"/>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en-AU" sz="1600" b="1" dirty="0">
                <a:solidFill>
                  <a:schemeClr val="tx1"/>
                </a:solidFill>
              </a:rPr>
              <a:t>Section E</a:t>
            </a:r>
            <a:r>
              <a:rPr lang="en-AU" sz="1600" b="1" dirty="0" smtClean="0">
                <a:solidFill>
                  <a:schemeClr val="tx1"/>
                </a:solidFill>
              </a:rPr>
              <a:t>, Part E3,  </a:t>
            </a:r>
            <a:br>
              <a:rPr lang="en-AU" sz="1600" b="1" dirty="0" smtClean="0">
                <a:solidFill>
                  <a:schemeClr val="tx1"/>
                </a:solidFill>
              </a:rPr>
            </a:br>
            <a:r>
              <a:rPr lang="en-AU" sz="1600" b="1" dirty="0" smtClean="0">
                <a:solidFill>
                  <a:schemeClr val="tx1"/>
                </a:solidFill>
              </a:rPr>
              <a:t>E3D7 </a:t>
            </a:r>
            <a:r>
              <a:rPr lang="en-AU" sz="1600" b="1" dirty="0">
                <a:solidFill>
                  <a:schemeClr val="tx1"/>
                </a:solidFill>
              </a:rPr>
              <a:t>Passenger </a:t>
            </a:r>
            <a:r>
              <a:rPr lang="en-AU" sz="1600" b="1" dirty="0" smtClean="0">
                <a:solidFill>
                  <a:schemeClr val="tx1"/>
                </a:solidFill>
              </a:rPr>
              <a:t>lift types and their limitations</a:t>
            </a:r>
            <a:endParaRPr lang="en-AU" sz="1600" b="1" dirty="0">
              <a:solidFill>
                <a:schemeClr val="tx1"/>
              </a:solidFill>
            </a:endParaRP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7301781" y="2705034"/>
            <a:ext cx="4572000" cy="576000"/>
          </a:xfrm>
          <a:prstGeom prst="wedgeRoundRectCallout">
            <a:avLst>
              <a:gd name="adj1" fmla="val -20492"/>
              <a:gd name="adj2" fmla="val 4959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1600" b="1" dirty="0">
                <a:solidFill>
                  <a:schemeClr val="tx1"/>
                </a:solidFill>
              </a:rPr>
              <a:t>Section F, Part </a:t>
            </a:r>
            <a:r>
              <a:rPr lang="en-AU" sz="1600" b="1" dirty="0" smtClean="0">
                <a:solidFill>
                  <a:schemeClr val="tx1"/>
                </a:solidFill>
              </a:rPr>
              <a:t> F4, </a:t>
            </a:r>
            <a:br>
              <a:rPr lang="en-AU" sz="1600" b="1" dirty="0" smtClean="0">
                <a:solidFill>
                  <a:schemeClr val="tx1"/>
                </a:solidFill>
              </a:rPr>
            </a:br>
            <a:r>
              <a:rPr lang="en-AU" sz="1600" b="1" dirty="0" smtClean="0">
                <a:solidFill>
                  <a:schemeClr val="tx1"/>
                </a:solidFill>
              </a:rPr>
              <a:t>F4D5 </a:t>
            </a:r>
            <a:r>
              <a:rPr lang="en-AU" sz="1600" b="1" dirty="0">
                <a:solidFill>
                  <a:schemeClr val="tx1"/>
                </a:solidFill>
              </a:rPr>
              <a:t>Accessible sanitary facilities</a:t>
            </a:r>
          </a:p>
        </p:txBody>
      </p:sp>
      <p:sp>
        <p:nvSpPr>
          <p:cNvPr id="17" name="Response 3 Bubble">
            <a:extLst>
              <a:ext uri="{FF2B5EF4-FFF2-40B4-BE49-F238E27FC236}">
                <a16:creationId xmlns="" xmlns:a16="http://schemas.microsoft.com/office/drawing/2014/main" id="{AE8050A3-96AF-4DF6-B3F3-FCC6C6BED0A7}"/>
              </a:ext>
            </a:extLst>
          </p:cNvPr>
          <p:cNvSpPr/>
          <p:nvPr/>
        </p:nvSpPr>
        <p:spPr>
          <a:xfrm>
            <a:off x="7301781" y="3477709"/>
            <a:ext cx="4572000" cy="576000"/>
          </a:xfrm>
          <a:prstGeom prst="wedgeRoundRectCallout">
            <a:avLst>
              <a:gd name="adj1" fmla="val -19128"/>
              <a:gd name="adj2" fmla="val 381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en-AU" sz="1600" b="1" dirty="0">
                <a:solidFill>
                  <a:schemeClr val="tx1"/>
                </a:solidFill>
              </a:rPr>
              <a:t>Section D, Part </a:t>
            </a:r>
            <a:r>
              <a:rPr lang="en-AU" sz="1600" b="1" dirty="0" smtClean="0">
                <a:solidFill>
                  <a:schemeClr val="tx1"/>
                </a:solidFill>
              </a:rPr>
              <a:t>D4, D4D6 </a:t>
            </a:r>
            <a:r>
              <a:rPr lang="en-AU" sz="1600" b="1" dirty="0">
                <a:solidFill>
                  <a:schemeClr val="tx1"/>
                </a:solidFill>
              </a:rPr>
              <a:t>Accessible carparking</a:t>
            </a:r>
          </a:p>
        </p:txBody>
      </p:sp>
      <p:sp>
        <p:nvSpPr>
          <p:cNvPr id="18" name="Response 4 Bubble">
            <a:extLst>
              <a:ext uri="{FF2B5EF4-FFF2-40B4-BE49-F238E27FC236}">
                <a16:creationId xmlns="" xmlns:a16="http://schemas.microsoft.com/office/drawing/2014/main" id="{CE2AAE87-1365-48F1-97C2-CC399A7D4F30}"/>
              </a:ext>
            </a:extLst>
          </p:cNvPr>
          <p:cNvSpPr/>
          <p:nvPr/>
        </p:nvSpPr>
        <p:spPr>
          <a:xfrm>
            <a:off x="7301781" y="4282453"/>
            <a:ext cx="4572000" cy="576000"/>
          </a:xfrm>
          <a:prstGeom prst="wedgeRoundRectCallout">
            <a:avLst>
              <a:gd name="adj1" fmla="val -45925"/>
              <a:gd name="adj2" fmla="val -13786"/>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1600" b="1" dirty="0">
                <a:solidFill>
                  <a:schemeClr val="tx1"/>
                </a:solidFill>
              </a:rPr>
              <a:t>Section D, Part </a:t>
            </a:r>
            <a:r>
              <a:rPr lang="en-AU" sz="1600" b="1" dirty="0" smtClean="0">
                <a:solidFill>
                  <a:schemeClr val="tx1"/>
                </a:solidFill>
              </a:rPr>
              <a:t>D4, D4D2 </a:t>
            </a:r>
            <a:r>
              <a:rPr lang="en-AU" sz="1600" b="1" dirty="0">
                <a:solidFill>
                  <a:schemeClr val="tx1"/>
                </a:solidFill>
              </a:rPr>
              <a:t>General building </a:t>
            </a:r>
            <a:br>
              <a:rPr lang="en-AU" sz="1600" b="1" dirty="0">
                <a:solidFill>
                  <a:schemeClr val="tx1"/>
                </a:solidFill>
              </a:rPr>
            </a:br>
            <a:r>
              <a:rPr lang="en-AU" sz="1600" b="1" dirty="0">
                <a:solidFill>
                  <a:schemeClr val="tx1"/>
                </a:solidFill>
              </a:rPr>
              <a:t>access requirements</a:t>
            </a:r>
          </a:p>
        </p:txBody>
      </p:sp>
      <p:sp>
        <p:nvSpPr>
          <p:cNvPr id="26" name="Response 5 Bubble">
            <a:extLst>
              <a:ext uri="{FF2B5EF4-FFF2-40B4-BE49-F238E27FC236}">
                <a16:creationId xmlns="" xmlns:a16="http://schemas.microsoft.com/office/drawing/2014/main" id="{93841D43-7A7C-4524-AA3F-4F86D6BF48DA}"/>
              </a:ext>
            </a:extLst>
          </p:cNvPr>
          <p:cNvSpPr/>
          <p:nvPr/>
        </p:nvSpPr>
        <p:spPr>
          <a:xfrm>
            <a:off x="7301781" y="5107416"/>
            <a:ext cx="4572000" cy="576000"/>
          </a:xfrm>
          <a:prstGeom prst="wedgeRoundRectCallout">
            <a:avLst>
              <a:gd name="adj1" fmla="val -19128"/>
              <a:gd name="adj2" fmla="val 381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en-AU" sz="1600" b="1" dirty="0">
                <a:solidFill>
                  <a:schemeClr val="tx1"/>
                </a:solidFill>
              </a:rPr>
              <a:t>Section D, Part </a:t>
            </a:r>
            <a:r>
              <a:rPr lang="en-AU" sz="1600" b="1" dirty="0" smtClean="0">
                <a:solidFill>
                  <a:schemeClr val="tx1"/>
                </a:solidFill>
              </a:rPr>
              <a:t>D4, D4D8 </a:t>
            </a:r>
            <a:r>
              <a:rPr lang="en-AU" sz="1600" b="1" dirty="0">
                <a:solidFill>
                  <a:schemeClr val="tx1"/>
                </a:solidFill>
              </a:rPr>
              <a:t>Hearing augmentation</a:t>
            </a:r>
          </a:p>
        </p:txBody>
      </p:sp>
      <p:sp>
        <p:nvSpPr>
          <p:cNvPr id="27" name="Response 6 Bubble">
            <a:extLst>
              <a:ext uri="{FF2B5EF4-FFF2-40B4-BE49-F238E27FC236}">
                <a16:creationId xmlns="" xmlns:a16="http://schemas.microsoft.com/office/drawing/2014/main" id="{6D777BF1-70C7-4D2A-B53A-D6552B7DA7DB}"/>
              </a:ext>
            </a:extLst>
          </p:cNvPr>
          <p:cNvSpPr/>
          <p:nvPr/>
        </p:nvSpPr>
        <p:spPr>
          <a:xfrm>
            <a:off x="7301781" y="5900310"/>
            <a:ext cx="4572000" cy="576000"/>
          </a:xfrm>
          <a:prstGeom prst="wedgeRoundRectCallout">
            <a:avLst>
              <a:gd name="adj1" fmla="val -45925"/>
              <a:gd name="adj2" fmla="val -13786"/>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1600" b="1" dirty="0">
                <a:solidFill>
                  <a:schemeClr val="tx1"/>
                </a:solidFill>
              </a:rPr>
              <a:t>Section </a:t>
            </a:r>
            <a:r>
              <a:rPr lang="en-AU" sz="1600" b="1" dirty="0" smtClean="0">
                <a:solidFill>
                  <a:schemeClr val="tx1"/>
                </a:solidFill>
              </a:rPr>
              <a:t>G, </a:t>
            </a:r>
            <a:r>
              <a:rPr lang="en-AU" sz="1600" b="1" dirty="0">
                <a:solidFill>
                  <a:schemeClr val="tx1"/>
                </a:solidFill>
              </a:rPr>
              <a:t>Part </a:t>
            </a:r>
            <a:r>
              <a:rPr lang="en-AU" sz="1600" b="1" dirty="0" smtClean="0">
                <a:solidFill>
                  <a:schemeClr val="tx1"/>
                </a:solidFill>
              </a:rPr>
              <a:t>G7 Livable housing design</a:t>
            </a:r>
            <a:endParaRPr lang="en-AU" sz="1600" b="1" dirty="0">
              <a:solidFill>
                <a:schemeClr val="tx1"/>
              </a:solidFill>
            </a:endParaRPr>
          </a:p>
        </p:txBody>
      </p:sp>
    </p:spTree>
    <p:custDataLst>
      <p:tags r:id="rId1"/>
    </p:custDataLst>
    <p:extLst>
      <p:ext uri="{BB962C8B-B14F-4D97-AF65-F5344CB8AC3E}">
        <p14:creationId xmlns:p14="http://schemas.microsoft.com/office/powerpoint/2010/main" val="1041838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20"/>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26" grpId="0" animBg="1"/>
      <p:bldP spid="26" grpId="1" animBg="1"/>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lstStyle/>
          <a:p>
            <a:r>
              <a:rPr lang="en-AU" dirty="0"/>
              <a:t>Assessment Methods for accessibility</a:t>
            </a:r>
          </a:p>
        </p:txBody>
      </p:sp>
      <p:pic>
        <p:nvPicPr>
          <p:cNvPr id="17" name="Vol One Logo" descr="NCC Volume One Logo. A stylised multi-storey building in bright blue.">
            <a:extLst>
              <a:ext uri="{FF2B5EF4-FFF2-40B4-BE49-F238E27FC236}">
                <a16:creationId xmlns="" xmlns:a16="http://schemas.microsoft.com/office/drawing/2014/main" id="{8133488C-FDB6-47A8-8EEA-01EB9D149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grpSp>
        <p:nvGrpSpPr>
          <p:cNvPr id="5" name="Arrows">
            <a:extLst>
              <a:ext uri="{FF2B5EF4-FFF2-40B4-BE49-F238E27FC236}">
                <a16:creationId xmlns="" xmlns:a16="http://schemas.microsoft.com/office/drawing/2014/main" id="{7A97C3BD-9E1F-4D02-9837-E5E79C91E959}"/>
              </a:ext>
            </a:extLst>
          </p:cNvPr>
          <p:cNvGrpSpPr/>
          <p:nvPr/>
        </p:nvGrpSpPr>
        <p:grpSpPr>
          <a:xfrm>
            <a:off x="5481449" y="3522831"/>
            <a:ext cx="1251657" cy="1296000"/>
            <a:chOff x="5494149" y="3522831"/>
            <a:chExt cx="1251657" cy="1296000"/>
          </a:xfrm>
        </p:grpSpPr>
        <p:cxnSp>
          <p:nvCxnSpPr>
            <p:cNvPr id="6" name="Straight Arrow Connector 5">
              <a:extLst>
                <a:ext uri="{FF2B5EF4-FFF2-40B4-BE49-F238E27FC236}">
                  <a16:creationId xmlns="" xmlns:a16="http://schemas.microsoft.com/office/drawing/2014/main" id="{C00A62AE-C271-4FBD-BBD8-1F4DDF48070F}"/>
                </a:ext>
              </a:extLst>
            </p:cNvPr>
            <p:cNvCxnSpPr>
              <a:cxnSpLocks/>
            </p:cNvCxnSpPr>
            <p:nvPr/>
          </p:nvCxnSpPr>
          <p:spPr>
            <a:xfrm flipH="1">
              <a:off x="5494149" y="3522831"/>
              <a:ext cx="1236323" cy="12960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9303BDF3-2BD5-4FC8-92ED-74207BB22AD8}"/>
                </a:ext>
              </a:extLst>
            </p:cNvPr>
            <p:cNvCxnSpPr>
              <a:cxnSpLocks/>
            </p:cNvCxnSpPr>
            <p:nvPr/>
          </p:nvCxnSpPr>
          <p:spPr>
            <a:xfrm flipH="1" flipV="1">
              <a:off x="5499223" y="3556200"/>
              <a:ext cx="1213958" cy="12475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And/Or text box">
              <a:extLst>
                <a:ext uri="{FF2B5EF4-FFF2-40B4-BE49-F238E27FC236}">
                  <a16:creationId xmlns="" xmlns:a16="http://schemas.microsoft.com/office/drawing/2014/main" id="{7B0301F8-86A3-4C75-BA45-1E4C5C28BF0E}"/>
                </a:ext>
              </a:extLst>
            </p:cNvPr>
            <p:cNvSpPr txBox="1"/>
            <p:nvPr/>
          </p:nvSpPr>
          <p:spPr>
            <a:xfrm>
              <a:off x="5531848" y="3940516"/>
              <a:ext cx="1213958" cy="400110"/>
            </a:xfrm>
            <a:prstGeom prst="rect">
              <a:avLst/>
            </a:prstGeom>
            <a:solidFill>
              <a:schemeClr val="bg1"/>
            </a:solidFill>
          </p:spPr>
          <p:txBody>
            <a:bodyPr wrap="square" rtlCol="0">
              <a:spAutoFit/>
            </a:bodyPr>
            <a:lstStyle/>
            <a:p>
              <a:r>
                <a:rPr lang="en-AU" sz="2000" b="1" dirty="0"/>
                <a:t>AND/OR</a:t>
              </a:r>
            </a:p>
          </p:txBody>
        </p:sp>
      </p:grpSp>
      <p:sp>
        <p:nvSpPr>
          <p:cNvPr id="9" name="Verification MEthod Box">
            <a:extLst>
              <a:ext uri="{FF2B5EF4-FFF2-40B4-BE49-F238E27FC236}">
                <a16:creationId xmlns="" xmlns:a16="http://schemas.microsoft.com/office/drawing/2014/main" id="{84B1F59D-977A-4CE1-97AD-64F126754239}"/>
              </a:ext>
            </a:extLst>
          </p:cNvPr>
          <p:cNvSpPr/>
          <p:nvPr/>
        </p:nvSpPr>
        <p:spPr>
          <a:xfrm>
            <a:off x="3417494" y="2417198"/>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Verification</a:t>
            </a:r>
            <a:br>
              <a:rPr lang="en-AU" b="1" dirty="0"/>
            </a:br>
            <a:r>
              <a:rPr lang="en-AU" b="1" dirty="0"/>
              <a:t>Method</a:t>
            </a:r>
          </a:p>
        </p:txBody>
      </p:sp>
      <p:sp>
        <p:nvSpPr>
          <p:cNvPr id="10" name="Comp with DTS Box">
            <a:extLst>
              <a:ext uri="{FF2B5EF4-FFF2-40B4-BE49-F238E27FC236}">
                <a16:creationId xmlns="" xmlns:a16="http://schemas.microsoft.com/office/drawing/2014/main" id="{2CD99557-5D62-4E73-A706-A03C422591BC}"/>
              </a:ext>
            </a:extLst>
          </p:cNvPr>
          <p:cNvSpPr/>
          <p:nvPr/>
        </p:nvSpPr>
        <p:spPr>
          <a:xfrm>
            <a:off x="3425826" y="4771840"/>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Comparison with DTS Provisions</a:t>
            </a:r>
          </a:p>
        </p:txBody>
      </p:sp>
      <p:sp>
        <p:nvSpPr>
          <p:cNvPr id="11" name="Evidence of suitability Box">
            <a:extLst>
              <a:ext uri="{FF2B5EF4-FFF2-40B4-BE49-F238E27FC236}">
                <a16:creationId xmlns="" xmlns:a16="http://schemas.microsoft.com/office/drawing/2014/main" id="{0C4DD406-09A6-4EBF-8DC0-89DBBAA31051}"/>
              </a:ext>
            </a:extLst>
          </p:cNvPr>
          <p:cNvSpPr/>
          <p:nvPr/>
        </p:nvSpPr>
        <p:spPr>
          <a:xfrm>
            <a:off x="6679684" y="2387284"/>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Evidence of </a:t>
            </a:r>
            <a:br>
              <a:rPr lang="en-AU" b="1" dirty="0"/>
            </a:br>
            <a:r>
              <a:rPr lang="en-AU" b="1" dirty="0"/>
              <a:t>suitability</a:t>
            </a:r>
          </a:p>
        </p:txBody>
      </p:sp>
      <p:sp>
        <p:nvSpPr>
          <p:cNvPr id="12" name="Expert Judgement Box">
            <a:extLst>
              <a:ext uri="{FF2B5EF4-FFF2-40B4-BE49-F238E27FC236}">
                <a16:creationId xmlns="" xmlns:a16="http://schemas.microsoft.com/office/drawing/2014/main" id="{06BF5C8D-8ECA-47BC-96CC-CD325FF21444}"/>
              </a:ext>
            </a:extLst>
          </p:cNvPr>
          <p:cNvSpPr/>
          <p:nvPr/>
        </p:nvSpPr>
        <p:spPr>
          <a:xfrm>
            <a:off x="6680712" y="4759301"/>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Expert Judgement</a:t>
            </a:r>
          </a:p>
        </p:txBody>
      </p:sp>
      <p:sp>
        <p:nvSpPr>
          <p:cNvPr id="13" name="Evidence of suitability Bubble">
            <a:extLst>
              <a:ext uri="{FF2B5EF4-FFF2-40B4-BE49-F238E27FC236}">
                <a16:creationId xmlns="" xmlns:a16="http://schemas.microsoft.com/office/drawing/2014/main" id="{990CD9DD-4641-47B6-A27E-436492C45D7F}"/>
              </a:ext>
            </a:extLst>
          </p:cNvPr>
          <p:cNvSpPr/>
          <p:nvPr/>
        </p:nvSpPr>
        <p:spPr>
          <a:xfrm>
            <a:off x="8867769" y="1932447"/>
            <a:ext cx="2948841" cy="3668253"/>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Evidence of suitability</a:t>
            </a:r>
          </a:p>
          <a:p>
            <a:pPr>
              <a:spcBef>
                <a:spcPts val="300"/>
              </a:spcBef>
              <a:spcAft>
                <a:spcPts val="300"/>
              </a:spcAft>
            </a:pPr>
            <a:r>
              <a:rPr lang="en-AU" sz="1600" dirty="0">
                <a:solidFill>
                  <a:schemeClr val="tx1"/>
                </a:solidFill>
              </a:rPr>
              <a:t>Meeting the prescriptive requirements of all the relevant DTS Provisions of:</a:t>
            </a:r>
          </a:p>
          <a:p>
            <a:pPr marL="285750" indent="-285750">
              <a:spcBef>
                <a:spcPts val="300"/>
              </a:spcBef>
              <a:spcAft>
                <a:spcPts val="300"/>
              </a:spcAft>
              <a:buFont typeface="Arial" panose="020B0604020202020204" pitchFamily="34" charset="0"/>
              <a:buChar char="•"/>
            </a:pPr>
            <a:r>
              <a:rPr lang="en-AU" sz="1600" dirty="0">
                <a:solidFill>
                  <a:schemeClr val="tx1"/>
                </a:solidFill>
              </a:rPr>
              <a:t>Sections D, E and F</a:t>
            </a:r>
          </a:p>
          <a:p>
            <a:pPr marL="285750" indent="-285750">
              <a:spcBef>
                <a:spcPts val="300"/>
              </a:spcBef>
              <a:spcAft>
                <a:spcPts val="300"/>
              </a:spcAft>
              <a:buFont typeface="Arial" panose="020B0604020202020204" pitchFamily="34" charset="0"/>
              <a:buChar char="•"/>
            </a:pPr>
            <a:r>
              <a:rPr lang="en-AU" sz="1600" dirty="0">
                <a:solidFill>
                  <a:schemeClr val="tx1"/>
                </a:solidFill>
              </a:rPr>
              <a:t>Sections G and </a:t>
            </a:r>
            <a:r>
              <a:rPr lang="en-AU" sz="1600" dirty="0" smtClean="0">
                <a:solidFill>
                  <a:schemeClr val="tx1"/>
                </a:solidFill>
              </a:rPr>
              <a:t>I, </a:t>
            </a:r>
            <a:r>
              <a:rPr lang="en-AU" sz="1600" dirty="0">
                <a:solidFill>
                  <a:schemeClr val="tx1"/>
                </a:solidFill>
              </a:rPr>
              <a:t>where these </a:t>
            </a:r>
            <a:r>
              <a:rPr lang="en-AU" sz="1600" dirty="0" smtClean="0">
                <a:solidFill>
                  <a:schemeClr val="tx1"/>
                </a:solidFill>
              </a:rPr>
              <a:t>apply</a:t>
            </a:r>
          </a:p>
          <a:p>
            <a:pPr>
              <a:spcBef>
                <a:spcPts val="300"/>
              </a:spcBef>
              <a:spcAft>
                <a:spcPts val="300"/>
              </a:spcAft>
            </a:pPr>
            <a:r>
              <a:rPr lang="en-AU" sz="1600" dirty="0" smtClean="0">
                <a:solidFill>
                  <a:schemeClr val="tx1"/>
                </a:solidFill>
              </a:rPr>
              <a:t>May also be used to demonstrate compliance with Performance Requirements</a:t>
            </a:r>
            <a:endParaRPr lang="en-AU" sz="1600" dirty="0">
              <a:solidFill>
                <a:schemeClr val="tx1"/>
              </a:solidFill>
            </a:endParaRPr>
          </a:p>
        </p:txBody>
      </p:sp>
      <p:sp>
        <p:nvSpPr>
          <p:cNvPr id="14" name="Verification Method Bubble">
            <a:extLst>
              <a:ext uri="{FF2B5EF4-FFF2-40B4-BE49-F238E27FC236}">
                <a16:creationId xmlns="" xmlns:a16="http://schemas.microsoft.com/office/drawing/2014/main" id="{4BEBD23A-1585-42D7-9CB9-AAECFD04BE32}"/>
              </a:ext>
            </a:extLst>
          </p:cNvPr>
          <p:cNvSpPr/>
          <p:nvPr/>
        </p:nvSpPr>
        <p:spPr>
          <a:xfrm>
            <a:off x="334963" y="1933303"/>
            <a:ext cx="3002720" cy="4131321"/>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Verification Method</a:t>
            </a:r>
          </a:p>
          <a:p>
            <a:pPr marL="342900" indent="-342900">
              <a:spcBef>
                <a:spcPts val="300"/>
              </a:spcBef>
              <a:spcAft>
                <a:spcPts val="300"/>
              </a:spcAft>
              <a:buFont typeface="Arial" panose="020B0604020202020204" pitchFamily="34" charset="0"/>
              <a:buChar char="•"/>
            </a:pPr>
            <a:r>
              <a:rPr lang="en-AU" sz="1600" dirty="0">
                <a:solidFill>
                  <a:schemeClr val="tx1"/>
                </a:solidFill>
              </a:rPr>
              <a:t>A number of Verification Methods specified in the different accessibility related Sections of NCC Volume One</a:t>
            </a:r>
          </a:p>
          <a:p>
            <a:pPr marL="342900" indent="-342900">
              <a:spcBef>
                <a:spcPts val="300"/>
              </a:spcBef>
              <a:spcAft>
                <a:spcPts val="300"/>
              </a:spcAft>
              <a:buFont typeface="Arial" panose="020B0604020202020204" pitchFamily="34" charset="0"/>
              <a:buChar char="•"/>
            </a:pPr>
            <a:r>
              <a:rPr lang="en-AU" sz="1600" dirty="0">
                <a:solidFill>
                  <a:schemeClr val="tx1"/>
                </a:solidFill>
              </a:rPr>
              <a:t>Can be found in Parts </a:t>
            </a:r>
            <a:r>
              <a:rPr lang="en-AU" sz="1600" dirty="0" smtClean="0">
                <a:solidFill>
                  <a:schemeClr val="tx1"/>
                </a:solidFill>
              </a:rPr>
              <a:t>D4, </a:t>
            </a:r>
            <a:r>
              <a:rPr lang="en-AU" sz="1600" dirty="0">
                <a:solidFill>
                  <a:schemeClr val="tx1"/>
                </a:solidFill>
              </a:rPr>
              <a:t>E3 and </a:t>
            </a:r>
            <a:r>
              <a:rPr lang="en-AU" sz="1600" dirty="0" smtClean="0">
                <a:solidFill>
                  <a:schemeClr val="tx1"/>
                </a:solidFill>
              </a:rPr>
              <a:t>F4</a:t>
            </a:r>
            <a:endParaRPr lang="en-AU" sz="1600" dirty="0">
              <a:solidFill>
                <a:schemeClr val="tx1"/>
              </a:solidFill>
            </a:endParaRPr>
          </a:p>
          <a:p>
            <a:pPr marL="342900" indent="-342900">
              <a:spcBef>
                <a:spcPts val="300"/>
              </a:spcBef>
              <a:spcAft>
                <a:spcPts val="300"/>
              </a:spcAft>
              <a:buFont typeface="Arial" panose="020B0604020202020204" pitchFamily="34" charset="0"/>
              <a:buChar char="•"/>
            </a:pPr>
            <a:r>
              <a:rPr lang="en-AU" sz="1600" dirty="0">
                <a:solidFill>
                  <a:schemeClr val="tx1"/>
                </a:solidFill>
              </a:rPr>
              <a:t>Can use another suitable Verification Method such as an overseas code or standard</a:t>
            </a:r>
          </a:p>
        </p:txBody>
      </p:sp>
      <p:sp>
        <p:nvSpPr>
          <p:cNvPr id="15" name="Compn with DTS Bubble">
            <a:extLst>
              <a:ext uri="{FF2B5EF4-FFF2-40B4-BE49-F238E27FC236}">
                <a16:creationId xmlns="" xmlns:a16="http://schemas.microsoft.com/office/drawing/2014/main" id="{7AE8EE22-D8B9-4BB6-8E9F-8C20EC733AF9}"/>
              </a:ext>
            </a:extLst>
          </p:cNvPr>
          <p:cNvSpPr/>
          <p:nvPr/>
        </p:nvSpPr>
        <p:spPr>
          <a:xfrm>
            <a:off x="380914" y="4316893"/>
            <a:ext cx="2948841" cy="2100521"/>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Comparison with DTS Provisions</a:t>
            </a:r>
          </a:p>
          <a:p>
            <a:pPr marL="171450" indent="-171450">
              <a:spcBef>
                <a:spcPts val="300"/>
              </a:spcBef>
              <a:spcAft>
                <a:spcPts val="300"/>
              </a:spcAft>
              <a:buFont typeface="Arial" panose="020B0604020202020204" pitchFamily="34" charset="0"/>
              <a:buChar char="•"/>
            </a:pPr>
            <a:r>
              <a:rPr lang="en-AU" sz="1600" dirty="0">
                <a:solidFill>
                  <a:schemeClr val="tx1"/>
                </a:solidFill>
              </a:rPr>
              <a:t>Comparing a Performance Solution with the Deemed-to-Satisfy Provisions of the relevant Sections and Parts</a:t>
            </a:r>
          </a:p>
        </p:txBody>
      </p:sp>
      <p:sp>
        <p:nvSpPr>
          <p:cNvPr id="16" name="Expert Judgement Bubble">
            <a:extLst>
              <a:ext uri="{FF2B5EF4-FFF2-40B4-BE49-F238E27FC236}">
                <a16:creationId xmlns="" xmlns:a16="http://schemas.microsoft.com/office/drawing/2014/main" id="{0E4E4850-1328-4D2F-B3E0-2107F4B61E9C}"/>
              </a:ext>
            </a:extLst>
          </p:cNvPr>
          <p:cNvSpPr/>
          <p:nvPr/>
        </p:nvSpPr>
        <p:spPr>
          <a:xfrm>
            <a:off x="8875389" y="2946400"/>
            <a:ext cx="2948841" cy="3528019"/>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Expert Judgement</a:t>
            </a:r>
          </a:p>
          <a:p>
            <a:pPr marL="171450" indent="-171450">
              <a:spcBef>
                <a:spcPts val="300"/>
              </a:spcBef>
              <a:spcAft>
                <a:spcPts val="300"/>
              </a:spcAft>
              <a:buFont typeface="Arial" panose="020B0604020202020204" pitchFamily="34" charset="0"/>
              <a:buChar char="•"/>
            </a:pPr>
            <a:r>
              <a:rPr lang="en-AU" sz="1600" dirty="0">
                <a:solidFill>
                  <a:schemeClr val="tx1"/>
                </a:solidFill>
                <a:latin typeface="Arial" panose="020B0604020202020204" pitchFamily="34" charset="0"/>
                <a:cs typeface="Arial" panose="020B0604020202020204" pitchFamily="34" charset="0"/>
              </a:rPr>
              <a:t>Using the expert judgement of a suitably qualified person</a:t>
            </a: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Expert must have  demonstrated knowledge of technical issues and peer recognition</a:t>
            </a: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For example, a qualified and experienced access consultant</a:t>
            </a:r>
          </a:p>
        </p:txBody>
      </p:sp>
    </p:spTree>
    <p:custDataLst>
      <p:tags r:id="rId1"/>
    </p:custDataLst>
    <p:extLst>
      <p:ext uri="{BB962C8B-B14F-4D97-AF65-F5344CB8AC3E}">
        <p14:creationId xmlns:p14="http://schemas.microsoft.com/office/powerpoint/2010/main" val="36665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grpId="1" nodeType="clickEffect">
                                  <p:stCondLst>
                                    <p:cond delay="0"/>
                                  </p:stCondLst>
                                  <p:childTnLst>
                                    <p:anim calcmode="lin" valueType="num">
                                      <p:cBhvr>
                                        <p:cTn id="30" dur="500"/>
                                        <p:tgtEl>
                                          <p:spTgt spid="13"/>
                                        </p:tgtEl>
                                        <p:attrNameLst>
                                          <p:attrName>ppt_w</p:attrName>
                                        </p:attrNameLst>
                                      </p:cBhvr>
                                      <p:tavLst>
                                        <p:tav tm="0">
                                          <p:val>
                                            <p:strVal val="ppt_w"/>
                                          </p:val>
                                        </p:tav>
                                        <p:tav tm="100000">
                                          <p:val>
                                            <p:fltVal val="0"/>
                                          </p:val>
                                        </p:tav>
                                      </p:tavLst>
                                    </p:anim>
                                    <p:anim calcmode="lin" valueType="num">
                                      <p:cBhvr>
                                        <p:cTn id="31" dur="500"/>
                                        <p:tgtEl>
                                          <p:spTgt spid="13"/>
                                        </p:tgtEl>
                                        <p:attrNameLst>
                                          <p:attrName>ppt_h</p:attrName>
                                        </p:attrNameLst>
                                      </p:cBhvr>
                                      <p:tavLst>
                                        <p:tav tm="0">
                                          <p:val>
                                            <p:strVal val="ppt_h"/>
                                          </p:val>
                                        </p:tav>
                                        <p:tav tm="100000">
                                          <p:val>
                                            <p:strVal val="ppt_h"/>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grpId="1" nodeType="clickEffect">
                                  <p:stCondLst>
                                    <p:cond delay="0"/>
                                  </p:stCondLst>
                                  <p:childTnLst>
                                    <p:anim calcmode="lin" valueType="num">
                                      <p:cBhvr>
                                        <p:cTn id="43" dur="500"/>
                                        <p:tgtEl>
                                          <p:spTgt spid="14"/>
                                        </p:tgtEl>
                                        <p:attrNameLst>
                                          <p:attrName>ppt_w</p:attrName>
                                        </p:attrNameLst>
                                      </p:cBhvr>
                                      <p:tavLst>
                                        <p:tav tm="0">
                                          <p:val>
                                            <p:strVal val="ppt_w"/>
                                          </p:val>
                                        </p:tav>
                                        <p:tav tm="100000">
                                          <p:val>
                                            <p:fltVal val="0"/>
                                          </p:val>
                                        </p:tav>
                                      </p:tavLst>
                                    </p:anim>
                                    <p:anim calcmode="lin" valueType="num">
                                      <p:cBhvr>
                                        <p:cTn id="44" dur="500"/>
                                        <p:tgtEl>
                                          <p:spTgt spid="14"/>
                                        </p:tgtEl>
                                        <p:attrNameLst>
                                          <p:attrName>ppt_h</p:attrName>
                                        </p:attrNameLst>
                                      </p:cBhvr>
                                      <p:tavLst>
                                        <p:tav tm="0">
                                          <p:val>
                                            <p:strVal val="ppt_h"/>
                                          </p:val>
                                        </p:tav>
                                        <p:tav tm="100000">
                                          <p:val>
                                            <p:strVal val="ppt_h"/>
                                          </p:val>
                                        </p:tav>
                                      </p:tavLst>
                                    </p:anim>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grpId="1" nodeType="clickEffect">
                                  <p:stCondLst>
                                    <p:cond delay="0"/>
                                  </p:stCondLst>
                                  <p:childTnLst>
                                    <p:anim calcmode="lin" valueType="num">
                                      <p:cBhvr>
                                        <p:cTn id="56" dur="500"/>
                                        <p:tgtEl>
                                          <p:spTgt spid="15"/>
                                        </p:tgtEl>
                                        <p:attrNameLst>
                                          <p:attrName>ppt_w</p:attrName>
                                        </p:attrNameLst>
                                      </p:cBhvr>
                                      <p:tavLst>
                                        <p:tav tm="0">
                                          <p:val>
                                            <p:strVal val="ppt_w"/>
                                          </p:val>
                                        </p:tav>
                                        <p:tav tm="100000">
                                          <p:val>
                                            <p:fltVal val="0"/>
                                          </p:val>
                                        </p:tav>
                                      </p:tavLst>
                                    </p:anim>
                                    <p:anim calcmode="lin" valueType="num">
                                      <p:cBhvr>
                                        <p:cTn id="57" dur="500"/>
                                        <p:tgtEl>
                                          <p:spTgt spid="15"/>
                                        </p:tgtEl>
                                        <p:attrNameLst>
                                          <p:attrName>ppt_h</p:attrName>
                                        </p:attrNameLst>
                                      </p:cBhvr>
                                      <p:tavLst>
                                        <p:tav tm="0">
                                          <p:val>
                                            <p:strVal val="ppt_h"/>
                                          </p:val>
                                        </p:tav>
                                        <p:tav tm="100000">
                                          <p:val>
                                            <p:strVal val="ppt_h"/>
                                          </p:val>
                                        </p:tav>
                                      </p:tavLst>
                                    </p:anim>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xit" presetSubtype="10" fill="hold" grpId="1" nodeType="clickEffect">
                                  <p:stCondLst>
                                    <p:cond delay="0"/>
                                  </p:stCondLst>
                                  <p:childTnLst>
                                    <p:anim calcmode="lin" valueType="num">
                                      <p:cBhvr>
                                        <p:cTn id="69" dur="500"/>
                                        <p:tgtEl>
                                          <p:spTgt spid="16"/>
                                        </p:tgtEl>
                                        <p:attrNameLst>
                                          <p:attrName>ppt_w</p:attrName>
                                        </p:attrNameLst>
                                      </p:cBhvr>
                                      <p:tavLst>
                                        <p:tav tm="0">
                                          <p:val>
                                            <p:strVal val="ppt_w"/>
                                          </p:val>
                                        </p:tav>
                                        <p:tav tm="100000">
                                          <p:val>
                                            <p:fltVal val="0"/>
                                          </p:val>
                                        </p:tav>
                                      </p:tavLst>
                                    </p:anim>
                                    <p:anim calcmode="lin" valueType="num">
                                      <p:cBhvr>
                                        <p:cTn id="70" dur="500"/>
                                        <p:tgtEl>
                                          <p:spTgt spid="16"/>
                                        </p:tgtEl>
                                        <p:attrNameLst>
                                          <p:attrName>ppt_h</p:attrName>
                                        </p:attrNameLst>
                                      </p:cBhvr>
                                      <p:tavLst>
                                        <p:tav tm="0">
                                          <p:val>
                                            <p:strVal val="ppt_h"/>
                                          </p:val>
                                        </p:tav>
                                        <p:tav tm="100000">
                                          <p:val>
                                            <p:strVal val="ppt_h"/>
                                          </p:val>
                                        </p:tav>
                                      </p:tavLst>
                                    </p:anim>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 xmlns:a16="http://schemas.microsoft.com/office/drawing/2014/main" id="{47DEAAD3-E48A-42BD-815E-B44781133552}"/>
              </a:ext>
            </a:extLst>
          </p:cNvPr>
          <p:cNvSpPr>
            <a:spLocks noGrp="1"/>
          </p:cNvSpPr>
          <p:nvPr>
            <p:ph type="body" sz="quarter" idx="11"/>
          </p:nvPr>
        </p:nvSpPr>
        <p:spPr/>
        <p:txBody>
          <a:bodyPr>
            <a:normAutofit/>
          </a:bodyPr>
          <a:lstStyle/>
          <a:p>
            <a:r>
              <a:rPr lang="en-AU" dirty="0"/>
              <a:t>Verification Methods for accessibility</a:t>
            </a:r>
          </a:p>
        </p:txBody>
      </p:sp>
      <p:pic>
        <p:nvPicPr>
          <p:cNvPr id="13" name="Vol One Logo" descr="NCC Volume One Logo. A stylised multi-storey building in bright blue.">
            <a:extLst>
              <a:ext uri="{FF2B5EF4-FFF2-40B4-BE49-F238E27FC236}">
                <a16:creationId xmlns="" xmlns:a16="http://schemas.microsoft.com/office/drawing/2014/main" id="{1D9AC160-8201-4255-BB6B-33C62A72D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grpSp>
        <p:nvGrpSpPr>
          <p:cNvPr id="3" name="Reference information">
            <a:extLst>
              <a:ext uri="{FF2B5EF4-FFF2-40B4-BE49-F238E27FC236}">
                <a16:creationId xmlns="" xmlns:a16="http://schemas.microsoft.com/office/drawing/2014/main" id="{4463EC0F-6BF5-41D3-BC0B-E073B1911A04}"/>
              </a:ext>
            </a:extLst>
          </p:cNvPr>
          <p:cNvGrpSpPr/>
          <p:nvPr/>
        </p:nvGrpSpPr>
        <p:grpSpPr>
          <a:xfrm>
            <a:off x="334617" y="1895731"/>
            <a:ext cx="5082209" cy="4743605"/>
            <a:chOff x="334617" y="1895731"/>
            <a:chExt cx="5082209" cy="4743605"/>
          </a:xfrm>
        </p:grpSpPr>
        <p:sp>
          <p:nvSpPr>
            <p:cNvPr id="4" name="Reference text">
              <a:extLst>
                <a:ext uri="{FF2B5EF4-FFF2-40B4-BE49-F238E27FC236}">
                  <a16:creationId xmlns="" xmlns:a16="http://schemas.microsoft.com/office/drawing/2014/main" id="{9781E54B-53F2-426E-A03A-AB6E00BD2837}"/>
                </a:ext>
              </a:extLst>
            </p:cNvPr>
            <p:cNvSpPr/>
            <p:nvPr userDrawn="1"/>
          </p:nvSpPr>
          <p:spPr>
            <a:xfrm flipH="1">
              <a:off x="334617" y="1895731"/>
              <a:ext cx="5082209" cy="47436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AU" sz="3200" dirty="0">
                  <a:solidFill>
                    <a:schemeClr val="tx1"/>
                  </a:solidFill>
                </a:rPr>
                <a:t>Which of the access related Verification Methods in Volume One could you use in each of the following circumstances?</a:t>
              </a:r>
              <a:endParaRPr kumimoji="0" lang="en-AU" sz="32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3200" dirty="0">
                <a:latin typeface="Arial" panose="020B0604020202020204" pitchFamily="34" charset="0"/>
                <a:cs typeface="Arial" panose="020B0604020202020204" pitchFamily="34" charset="0"/>
              </a:endParaRPr>
            </a:p>
          </p:txBody>
        </p:sp>
        <p:cxnSp>
          <p:nvCxnSpPr>
            <p:cNvPr id="5" name="Dividing Line">
              <a:extLst>
                <a:ext uri="{FF2B5EF4-FFF2-40B4-BE49-F238E27FC236}">
                  <a16:creationId xmlns="" xmlns:a16="http://schemas.microsoft.com/office/drawing/2014/main" id="{EBF29A65-0AD9-4252-8CEA-88A2F6FAEFE4}"/>
                </a:ext>
              </a:extLst>
            </p:cNvPr>
            <p:cNvCxnSpPr>
              <a:cxnSpLocks/>
            </p:cNvCxnSpPr>
            <p:nvPr userDrawn="1"/>
          </p:nvCxnSpPr>
          <p:spPr>
            <a:xfrm>
              <a:off x="5364748" y="2009932"/>
              <a:ext cx="0" cy="4622643"/>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grpSp>
      <p:sp>
        <p:nvSpPr>
          <p:cNvPr id="6" name="Question 1 text">
            <a:extLst>
              <a:ext uri="{FF2B5EF4-FFF2-40B4-BE49-F238E27FC236}">
                <a16:creationId xmlns="" xmlns:a16="http://schemas.microsoft.com/office/drawing/2014/main" id="{88856C79-5303-4D75-BB53-9F26E4B414B8}"/>
              </a:ext>
            </a:extLst>
          </p:cNvPr>
          <p:cNvSpPr/>
          <p:nvPr/>
        </p:nvSpPr>
        <p:spPr>
          <a:xfrm flipH="1">
            <a:off x="6096000" y="1934161"/>
            <a:ext cx="5759544"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1. 	To verify that the proposed number of sanitary facilities in a building complies with </a:t>
            </a:r>
            <a:r>
              <a:rPr lang="en-AU" sz="2800" dirty="0" smtClean="0">
                <a:solidFill>
                  <a:schemeClr val="tx1"/>
                </a:solidFill>
              </a:rPr>
              <a:t>F4P1</a:t>
            </a:r>
            <a:r>
              <a:rPr lang="en-AU" sz="2800" dirty="0">
                <a:solidFill>
                  <a:schemeClr val="tx1"/>
                </a:solidFill>
              </a:rPr>
              <a:t>?</a:t>
            </a: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7" name="Answer 1 box">
            <a:extLst>
              <a:ext uri="{FF2B5EF4-FFF2-40B4-BE49-F238E27FC236}">
                <a16:creationId xmlns="" xmlns:a16="http://schemas.microsoft.com/office/drawing/2014/main" id="{C4A16176-9B70-4657-B466-8AB73082CE14}"/>
              </a:ext>
            </a:extLst>
          </p:cNvPr>
          <p:cNvSpPr/>
          <p:nvPr/>
        </p:nvSpPr>
        <p:spPr>
          <a:xfrm flipH="1">
            <a:off x="6094800" y="4409001"/>
            <a:ext cx="5759544" cy="2230336"/>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gn="l">
              <a:spcBef>
                <a:spcPts val="200"/>
              </a:spcBef>
              <a:spcAft>
                <a:spcPts val="200"/>
              </a:spcAft>
            </a:pPr>
            <a:r>
              <a:rPr lang="en-AU" sz="2400" b="1" dirty="0" smtClean="0">
                <a:solidFill>
                  <a:schemeClr val="tx1"/>
                </a:solidFill>
              </a:rPr>
              <a:t>F4V1 </a:t>
            </a:r>
            <a:r>
              <a:rPr lang="en-AU" sz="2400" b="1" dirty="0">
                <a:solidFill>
                  <a:schemeClr val="tx1"/>
                </a:solidFill>
              </a:rPr>
              <a:t>Sanitary facilities</a:t>
            </a:r>
          </a:p>
        </p:txBody>
      </p:sp>
      <p:sp>
        <p:nvSpPr>
          <p:cNvPr id="8" name="Question 2 text">
            <a:extLst>
              <a:ext uri="{FF2B5EF4-FFF2-40B4-BE49-F238E27FC236}">
                <a16:creationId xmlns="" xmlns:a16="http://schemas.microsoft.com/office/drawing/2014/main" id="{1093920C-9D52-477D-9ADA-F9F0C0B0485A}"/>
              </a:ext>
            </a:extLst>
          </p:cNvPr>
          <p:cNvSpPr/>
          <p:nvPr/>
        </p:nvSpPr>
        <p:spPr>
          <a:xfrm flipH="1">
            <a:off x="6094800" y="1933200"/>
            <a:ext cx="5759544"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2. 	 To verify compliance with access requirements to and within a building, using a reference building?</a:t>
            </a:r>
            <a:endParaRPr lang="en-AU" sz="2800" dirty="0">
              <a:solidFill>
                <a:schemeClr val="tx1"/>
              </a:solidFill>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9" name="Answer 2 box">
            <a:extLst>
              <a:ext uri="{FF2B5EF4-FFF2-40B4-BE49-F238E27FC236}">
                <a16:creationId xmlns="" xmlns:a16="http://schemas.microsoft.com/office/drawing/2014/main" id="{221514B6-4358-4F53-82D5-386DE4F0D553}"/>
              </a:ext>
            </a:extLst>
          </p:cNvPr>
          <p:cNvSpPr/>
          <p:nvPr/>
        </p:nvSpPr>
        <p:spPr>
          <a:xfrm flipH="1">
            <a:off x="6094800" y="4410000"/>
            <a:ext cx="5759544" cy="2230336"/>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gn="l">
              <a:spcBef>
                <a:spcPts val="200"/>
              </a:spcBef>
              <a:spcAft>
                <a:spcPts val="200"/>
              </a:spcAft>
            </a:pPr>
            <a:r>
              <a:rPr lang="en-AU" sz="2400" b="1" dirty="0" smtClean="0">
                <a:solidFill>
                  <a:schemeClr val="tx1"/>
                </a:solidFill>
              </a:rPr>
              <a:t>D1V2 </a:t>
            </a:r>
            <a:r>
              <a:rPr lang="en-AU" sz="2400" b="1" dirty="0">
                <a:solidFill>
                  <a:schemeClr val="tx1"/>
                </a:solidFill>
              </a:rPr>
              <a:t>Access to and within a building</a:t>
            </a:r>
          </a:p>
        </p:txBody>
      </p:sp>
      <p:sp>
        <p:nvSpPr>
          <p:cNvPr id="10" name="Question 3 text">
            <a:extLst>
              <a:ext uri="{FF2B5EF4-FFF2-40B4-BE49-F238E27FC236}">
                <a16:creationId xmlns="" xmlns:a16="http://schemas.microsoft.com/office/drawing/2014/main" id="{AB2D439A-A7C0-4797-B2C6-7B4088763B0C}"/>
              </a:ext>
            </a:extLst>
          </p:cNvPr>
          <p:cNvSpPr/>
          <p:nvPr/>
        </p:nvSpPr>
        <p:spPr>
          <a:xfrm flipH="1">
            <a:off x="6094800" y="1933200"/>
            <a:ext cx="5759544" cy="19711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3. 	To verify compliance with requirements for the slip resistance of a wheelchair ramp?</a:t>
            </a: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11" name="Answer 3 box">
            <a:extLst>
              <a:ext uri="{FF2B5EF4-FFF2-40B4-BE49-F238E27FC236}">
                <a16:creationId xmlns="" xmlns:a16="http://schemas.microsoft.com/office/drawing/2014/main" id="{45F8E1FC-BC0C-483F-B88F-D9C189861676}"/>
              </a:ext>
            </a:extLst>
          </p:cNvPr>
          <p:cNvSpPr/>
          <p:nvPr/>
        </p:nvSpPr>
        <p:spPr>
          <a:xfrm flipH="1">
            <a:off x="6094800" y="4049485"/>
            <a:ext cx="5759544" cy="2523217"/>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gn="l">
              <a:spcBef>
                <a:spcPts val="200"/>
              </a:spcBef>
              <a:spcAft>
                <a:spcPts val="200"/>
              </a:spcAft>
            </a:pPr>
            <a:r>
              <a:rPr lang="en-AU" sz="2400" b="1" dirty="0" smtClean="0">
                <a:solidFill>
                  <a:schemeClr val="tx1"/>
                </a:solidFill>
              </a:rPr>
              <a:t>D1V3 </a:t>
            </a:r>
            <a:r>
              <a:rPr lang="en-AU" sz="2400" b="1" dirty="0">
                <a:solidFill>
                  <a:schemeClr val="tx1"/>
                </a:solidFill>
              </a:rPr>
              <a:t>Ramp gradient, crossfall, surface profile and slip resistance for ramps used by </a:t>
            </a:r>
            <a:r>
              <a:rPr lang="en-AU" sz="2400" b="1" dirty="0" smtClean="0">
                <a:solidFill>
                  <a:schemeClr val="tx1"/>
                </a:solidFill>
              </a:rPr>
              <a:t>wheelchairs</a:t>
            </a:r>
            <a:endParaRPr lang="en-AU" sz="2400" b="1" dirty="0">
              <a:solidFill>
                <a:schemeClr val="tx1"/>
              </a:solidFill>
            </a:endParaRPr>
          </a:p>
        </p:txBody>
      </p:sp>
    </p:spTree>
    <p:custDataLst>
      <p:tags r:id="rId1"/>
    </p:custDataLst>
    <p:extLst>
      <p:ext uri="{BB962C8B-B14F-4D97-AF65-F5344CB8AC3E}">
        <p14:creationId xmlns:p14="http://schemas.microsoft.com/office/powerpoint/2010/main" val="34936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p:bldP spid="8" grpId="1"/>
      <p:bldP spid="9" grpId="0" animBg="1"/>
      <p:bldP spid="9" grpId="1"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054BF10-C36B-4218-B309-17DB85B8035F}"/>
              </a:ext>
            </a:extLst>
          </p:cNvPr>
          <p:cNvSpPr>
            <a:spLocks noGrp="1"/>
          </p:cNvSpPr>
          <p:nvPr>
            <p:ph type="body" sz="quarter" idx="11"/>
          </p:nvPr>
        </p:nvSpPr>
        <p:spPr/>
        <p:txBody>
          <a:bodyPr>
            <a:normAutofit/>
          </a:bodyPr>
          <a:lstStyle/>
          <a:p>
            <a:r>
              <a:rPr lang="en-AU" dirty="0"/>
              <a:t>Applying the accessibility provisions</a:t>
            </a:r>
          </a:p>
        </p:txBody>
      </p:sp>
      <p:pic>
        <p:nvPicPr>
          <p:cNvPr id="17" name="Vol One Logo" descr="NCC Volume One Logo. A stylised multi-storey building in bright blue.">
            <a:extLst>
              <a:ext uri="{FF2B5EF4-FFF2-40B4-BE49-F238E27FC236}">
                <a16:creationId xmlns="" xmlns:a16="http://schemas.microsoft.com/office/drawing/2014/main" id="{5F6A3045-9CEC-4C6E-BFEF-6139AC572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10" name="Button Building 1" descr="Question 1 button&#10;">
            <a:extLst>
              <a:ext uri="{FF2B5EF4-FFF2-40B4-BE49-F238E27FC236}">
                <a16:creationId xmlns="" xmlns:a16="http://schemas.microsoft.com/office/drawing/2014/main" id="{B3E71A5E-CB50-4F15-A6B6-587E50EED7BD}"/>
              </a:ext>
            </a:extLst>
          </p:cNvPr>
          <p:cNvSpPr/>
          <p:nvPr/>
        </p:nvSpPr>
        <p:spPr>
          <a:xfrm>
            <a:off x="314326" y="1816093"/>
            <a:ext cx="1692000" cy="39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Building 1</a:t>
            </a:r>
          </a:p>
        </p:txBody>
      </p:sp>
      <p:sp>
        <p:nvSpPr>
          <p:cNvPr id="11" name="Button Building 2" descr="Question 2 button">
            <a:extLst>
              <a:ext uri="{FF2B5EF4-FFF2-40B4-BE49-F238E27FC236}">
                <a16:creationId xmlns="" xmlns:a16="http://schemas.microsoft.com/office/drawing/2014/main" id="{8EDC82D0-A542-46CC-B0E9-63BB51BC7FA3}"/>
              </a:ext>
            </a:extLst>
          </p:cNvPr>
          <p:cNvSpPr/>
          <p:nvPr/>
        </p:nvSpPr>
        <p:spPr>
          <a:xfrm>
            <a:off x="314326" y="2364632"/>
            <a:ext cx="1692000" cy="39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Building 2</a:t>
            </a:r>
          </a:p>
        </p:txBody>
      </p:sp>
      <p:sp>
        <p:nvSpPr>
          <p:cNvPr id="12" name="Button Building 3" descr="Question 3 button">
            <a:extLst>
              <a:ext uri="{FF2B5EF4-FFF2-40B4-BE49-F238E27FC236}">
                <a16:creationId xmlns="" xmlns:a16="http://schemas.microsoft.com/office/drawing/2014/main" id="{A0F39246-A3DE-4095-ADBA-DE3F81EF302E}"/>
              </a:ext>
            </a:extLst>
          </p:cNvPr>
          <p:cNvSpPr/>
          <p:nvPr/>
        </p:nvSpPr>
        <p:spPr>
          <a:xfrm>
            <a:off x="314326" y="2913172"/>
            <a:ext cx="1692000" cy="39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Building 3</a:t>
            </a:r>
          </a:p>
        </p:txBody>
      </p:sp>
      <p:pic>
        <p:nvPicPr>
          <p:cNvPr id="8" name="Building 1" descr="Illustration of a 6-storey apartment building">
            <a:extLst>
              <a:ext uri="{FF2B5EF4-FFF2-40B4-BE49-F238E27FC236}">
                <a16:creationId xmlns="" xmlns:a16="http://schemas.microsoft.com/office/drawing/2014/main" id="{22B730AB-C17D-48E0-A0D4-0C70016C31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966" t="10723" r="31193" b="19383"/>
          <a:stretch/>
        </p:blipFill>
        <p:spPr>
          <a:xfrm>
            <a:off x="2496460" y="2096203"/>
            <a:ext cx="3981518" cy="4200982"/>
          </a:xfrm>
          <a:prstGeom prst="rect">
            <a:avLst/>
          </a:prstGeom>
        </p:spPr>
      </p:pic>
      <p:sp>
        <p:nvSpPr>
          <p:cNvPr id="4" name="Building 1 description">
            <a:extLst>
              <a:ext uri="{FF2B5EF4-FFF2-40B4-BE49-F238E27FC236}">
                <a16:creationId xmlns="" xmlns:a16="http://schemas.microsoft.com/office/drawing/2014/main" id="{3E98D56C-DA35-45A2-B7AE-9808E2C786C5}"/>
              </a:ext>
            </a:extLst>
          </p:cNvPr>
          <p:cNvSpPr txBox="1">
            <a:spLocks/>
          </p:cNvSpPr>
          <p:nvPr/>
        </p:nvSpPr>
        <p:spPr>
          <a:xfrm>
            <a:off x="247878" y="3417390"/>
            <a:ext cx="2448000" cy="3060000"/>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sz="1800" b="1" dirty="0"/>
              <a:t>5 </a:t>
            </a:r>
            <a:r>
              <a:rPr lang="en-US" sz="1800" b="1" dirty="0" err="1"/>
              <a:t>storey</a:t>
            </a:r>
            <a:r>
              <a:rPr lang="en-US" sz="1800" b="1" dirty="0"/>
              <a:t> block of 16 apartments</a:t>
            </a:r>
          </a:p>
          <a:p>
            <a:pPr marL="177800" indent="-177800">
              <a:buFont typeface="Arial" panose="020B0604020202020204" pitchFamily="34" charset="0"/>
              <a:buChar char="•"/>
            </a:pPr>
            <a:r>
              <a:rPr lang="en-US" sz="1800" b="1" dirty="0"/>
              <a:t>Common laundry on ground floor and rec-room on first floor</a:t>
            </a:r>
          </a:p>
          <a:p>
            <a:pPr marL="177800" indent="-177800">
              <a:buFont typeface="Arial" panose="020B0604020202020204" pitchFamily="34" charset="0"/>
              <a:buChar char="•"/>
            </a:pPr>
            <a:r>
              <a:rPr lang="en-US" sz="1800" b="1" dirty="0"/>
              <a:t>Front entry higher than the street</a:t>
            </a:r>
          </a:p>
          <a:p>
            <a:pPr marL="177800" indent="-177800">
              <a:buFont typeface="Arial" panose="020B0604020202020204" pitchFamily="34" charset="0"/>
              <a:buChar char="•"/>
            </a:pPr>
            <a:r>
              <a:rPr lang="en-US" sz="1800" b="1" dirty="0"/>
              <a:t>Rear entry at ground level</a:t>
            </a:r>
          </a:p>
          <a:p>
            <a:pPr marL="177800" indent="-177800">
              <a:buFont typeface="Arial" panose="020B0604020202020204" pitchFamily="34" charset="0"/>
              <a:buChar char="•"/>
            </a:pPr>
            <a:endParaRPr lang="en-US" sz="1800" b="1" dirty="0"/>
          </a:p>
          <a:p>
            <a:pPr marL="177800" indent="-177800">
              <a:buFont typeface="Arial" panose="020B0604020202020204" pitchFamily="34" charset="0"/>
              <a:buChar char="•"/>
            </a:pPr>
            <a:endParaRPr lang="en-AU" sz="1800" dirty="0"/>
          </a:p>
        </p:txBody>
      </p:sp>
      <p:pic>
        <p:nvPicPr>
          <p:cNvPr id="15" name="Building 2" descr="Illustration of a multi-storey office building&#10;">
            <a:extLst>
              <a:ext uri="{FF2B5EF4-FFF2-40B4-BE49-F238E27FC236}">
                <a16:creationId xmlns="" xmlns:a16="http://schemas.microsoft.com/office/drawing/2014/main" id="{323AE9FB-6F0E-410E-B15D-37AE4A9BCC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499" t="12557" r="29299" b="10618"/>
          <a:stretch/>
        </p:blipFill>
        <p:spPr>
          <a:xfrm>
            <a:off x="2843118" y="1959664"/>
            <a:ext cx="3371392" cy="4339772"/>
          </a:xfrm>
          <a:prstGeom prst="rect">
            <a:avLst/>
          </a:prstGeom>
        </p:spPr>
      </p:pic>
      <p:sp>
        <p:nvSpPr>
          <p:cNvPr id="13" name="Building 2 description">
            <a:extLst>
              <a:ext uri="{FF2B5EF4-FFF2-40B4-BE49-F238E27FC236}">
                <a16:creationId xmlns="" xmlns:a16="http://schemas.microsoft.com/office/drawing/2014/main" id="{C6E8131A-70B0-4236-922C-847CA5F6BF3C}"/>
              </a:ext>
            </a:extLst>
          </p:cNvPr>
          <p:cNvSpPr txBox="1">
            <a:spLocks/>
          </p:cNvSpPr>
          <p:nvPr/>
        </p:nvSpPr>
        <p:spPr>
          <a:xfrm>
            <a:off x="247878" y="3489960"/>
            <a:ext cx="2448000" cy="3060000"/>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sz="1800" b="1" dirty="0"/>
              <a:t>Multi-</a:t>
            </a:r>
            <a:r>
              <a:rPr lang="en-US" sz="1800" b="1" dirty="0" err="1"/>
              <a:t>storey</a:t>
            </a:r>
            <a:r>
              <a:rPr lang="en-US" sz="1800" b="1" dirty="0"/>
              <a:t> office building</a:t>
            </a:r>
          </a:p>
          <a:p>
            <a:pPr marL="177800" indent="-177800">
              <a:buFont typeface="Arial" panose="020B0604020202020204" pitchFamily="34" charset="0"/>
              <a:buChar char="•"/>
            </a:pPr>
            <a:r>
              <a:rPr lang="en-US" sz="1800" b="1" dirty="0"/>
              <a:t>2300 m</a:t>
            </a:r>
            <a:r>
              <a:rPr lang="en-US" sz="1800" b="1" baseline="30000" dirty="0"/>
              <a:t>2</a:t>
            </a:r>
            <a:r>
              <a:rPr lang="en-US" sz="1800" b="1" dirty="0"/>
              <a:t> floor area</a:t>
            </a:r>
          </a:p>
          <a:p>
            <a:pPr marL="177800" indent="-177800">
              <a:buFont typeface="Arial" panose="020B0604020202020204" pitchFamily="34" charset="0"/>
              <a:buChar char="•"/>
            </a:pPr>
            <a:r>
              <a:rPr lang="en-US" sz="1800" b="1" dirty="0"/>
              <a:t>Kitchen and shower facilities on each floor</a:t>
            </a:r>
          </a:p>
          <a:p>
            <a:pPr marL="177800" indent="-177800">
              <a:buFont typeface="Arial" panose="020B0604020202020204" pitchFamily="34" charset="0"/>
              <a:buChar char="•"/>
            </a:pPr>
            <a:r>
              <a:rPr lang="en-US" sz="1800" b="1" dirty="0"/>
              <a:t>Entry from street level and underground carpark</a:t>
            </a:r>
          </a:p>
          <a:p>
            <a:pPr marL="177800" indent="-177800">
              <a:buFont typeface="Arial" panose="020B0604020202020204" pitchFamily="34" charset="0"/>
              <a:buChar char="•"/>
            </a:pPr>
            <a:endParaRPr lang="en-US" sz="1800" b="1" dirty="0"/>
          </a:p>
          <a:p>
            <a:pPr marL="177800" indent="-177800">
              <a:buFont typeface="Arial" panose="020B0604020202020204" pitchFamily="34" charset="0"/>
              <a:buChar char="•"/>
            </a:pPr>
            <a:endParaRPr lang="en-AU" sz="1800" dirty="0"/>
          </a:p>
        </p:txBody>
      </p:sp>
      <p:pic>
        <p:nvPicPr>
          <p:cNvPr id="6" name="Building 3" descr="Illustration of a small block of two one-story shops&#10;">
            <a:extLst>
              <a:ext uri="{FF2B5EF4-FFF2-40B4-BE49-F238E27FC236}">
                <a16:creationId xmlns="" xmlns:a16="http://schemas.microsoft.com/office/drawing/2014/main" id="{ADE1DC79-F56A-467B-BDE1-5A534A8E10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811" t="32166" r="20963" b="27408"/>
          <a:stretch/>
        </p:blipFill>
        <p:spPr>
          <a:xfrm>
            <a:off x="573343" y="3885305"/>
            <a:ext cx="5356154" cy="2772438"/>
          </a:xfrm>
          <a:prstGeom prst="rect">
            <a:avLst/>
          </a:prstGeom>
        </p:spPr>
      </p:pic>
      <p:sp>
        <p:nvSpPr>
          <p:cNvPr id="14" name="Building 3 description">
            <a:extLst>
              <a:ext uri="{FF2B5EF4-FFF2-40B4-BE49-F238E27FC236}">
                <a16:creationId xmlns="" xmlns:a16="http://schemas.microsoft.com/office/drawing/2014/main" id="{2B0F2471-B85C-45E7-9718-4C96D5CE8FFF}"/>
              </a:ext>
            </a:extLst>
          </p:cNvPr>
          <p:cNvSpPr txBox="1">
            <a:spLocks/>
          </p:cNvSpPr>
          <p:nvPr/>
        </p:nvSpPr>
        <p:spPr>
          <a:xfrm>
            <a:off x="2423886" y="1955223"/>
            <a:ext cx="3672114" cy="1930082"/>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en-US" sz="1800" b="1" dirty="0"/>
              <a:t>Small block of 2 shops, each with its own street entry</a:t>
            </a:r>
          </a:p>
          <a:p>
            <a:pPr marL="177800" indent="-177800">
              <a:buFont typeface="Arial" panose="020B0604020202020204" pitchFamily="34" charset="0"/>
              <a:buChar char="•"/>
            </a:pPr>
            <a:r>
              <a:rPr lang="en-US" sz="1800" b="1" dirty="0"/>
              <a:t>Single </a:t>
            </a:r>
            <a:r>
              <a:rPr lang="en-US" sz="1800" b="1" dirty="0" err="1"/>
              <a:t>storey</a:t>
            </a:r>
            <a:endParaRPr lang="en-US" sz="1800" b="1" dirty="0"/>
          </a:p>
          <a:p>
            <a:pPr marL="177800" indent="-177800">
              <a:buFont typeface="Arial" panose="020B0604020202020204" pitchFamily="34" charset="0"/>
              <a:buChar char="•"/>
            </a:pPr>
            <a:endParaRPr lang="en-US" sz="1800" b="1" dirty="0"/>
          </a:p>
          <a:p>
            <a:pPr marL="177800" indent="-177800">
              <a:buFont typeface="Arial" panose="020B0604020202020204" pitchFamily="34" charset="0"/>
              <a:buChar char="•"/>
            </a:pPr>
            <a:endParaRPr lang="en-AU" sz="1800" dirty="0"/>
          </a:p>
        </p:txBody>
      </p:sp>
      <p:sp>
        <p:nvSpPr>
          <p:cNvPr id="5" name="Questions box">
            <a:extLst>
              <a:ext uri="{FF2B5EF4-FFF2-40B4-BE49-F238E27FC236}">
                <a16:creationId xmlns="" xmlns:a16="http://schemas.microsoft.com/office/drawing/2014/main" id="{F1C2E596-3A64-4869-9708-CE68CBC9BC51}"/>
              </a:ext>
            </a:extLst>
          </p:cNvPr>
          <p:cNvSpPr txBox="1">
            <a:spLocks/>
          </p:cNvSpPr>
          <p:nvPr/>
        </p:nvSpPr>
        <p:spPr>
          <a:xfrm>
            <a:off x="6521520" y="1803401"/>
            <a:ext cx="5356154" cy="4793382"/>
          </a:xfrm>
          <a:prstGeom prst="rect">
            <a:avLst/>
          </a:prstGeom>
          <a:solidFill>
            <a:schemeClr val="accent2">
              <a:lumMod val="20000"/>
              <a:lumOff val="80000"/>
            </a:schemeClr>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900" indent="-342900">
              <a:buFont typeface="Arial" panose="020B0604020202020204" pitchFamily="34" charset="0"/>
              <a:buChar char="•"/>
            </a:pPr>
            <a:r>
              <a:rPr lang="en-US" sz="1800" dirty="0"/>
              <a:t>What classification is the building?</a:t>
            </a:r>
          </a:p>
          <a:p>
            <a:pPr marL="522900" indent="-342900">
              <a:buFont typeface="Arial" panose="020B0604020202020204" pitchFamily="34" charset="0"/>
              <a:buChar char="•"/>
            </a:pPr>
            <a:r>
              <a:rPr lang="en-US" sz="1800" dirty="0"/>
              <a:t>Are there common areas in the building?</a:t>
            </a:r>
          </a:p>
          <a:p>
            <a:pPr marL="522900" indent="-342900">
              <a:buFont typeface="Arial" panose="020B0604020202020204" pitchFamily="34" charset="0"/>
              <a:buChar char="•"/>
            </a:pPr>
            <a:r>
              <a:rPr lang="en-US" sz="1800" dirty="0"/>
              <a:t>What are the principal paths of travel within the building?</a:t>
            </a:r>
          </a:p>
          <a:p>
            <a:pPr marL="522900" indent="-342900">
              <a:buFont typeface="Arial" panose="020B0604020202020204" pitchFamily="34" charset="0"/>
              <a:buChar char="•"/>
            </a:pPr>
            <a:r>
              <a:rPr lang="en-US" sz="1800" dirty="0"/>
              <a:t>Which accessibility related Performance Requirements would apply?</a:t>
            </a:r>
          </a:p>
          <a:p>
            <a:pPr marL="522900" indent="-342900">
              <a:buFont typeface="Arial" panose="020B0604020202020204" pitchFamily="34" charset="0"/>
              <a:buChar char="•"/>
            </a:pPr>
            <a:r>
              <a:rPr lang="en-US" sz="1800" dirty="0"/>
              <a:t>What DTS Provisions would apply, for example how would you calculate the number of accessible sanitary compartments required in the building?</a:t>
            </a:r>
          </a:p>
          <a:p>
            <a:pPr marL="522900" indent="-342900">
              <a:buFont typeface="Arial" panose="020B0604020202020204" pitchFamily="34" charset="0"/>
              <a:buChar char="•"/>
            </a:pPr>
            <a:r>
              <a:rPr lang="en-US" sz="1800" dirty="0"/>
              <a:t>What requirements could apply to:</a:t>
            </a:r>
          </a:p>
          <a:p>
            <a:pPr marL="1028700" lvl="1" indent="-342900"/>
            <a:r>
              <a:rPr lang="en-US" sz="1800" b="1" dirty="0"/>
              <a:t>Passenger lifts?</a:t>
            </a:r>
          </a:p>
          <a:p>
            <a:pPr marL="1028700" lvl="1" indent="-342900"/>
            <a:r>
              <a:rPr lang="en-US" sz="1800" b="1" dirty="0"/>
              <a:t>Evacuation lifts?</a:t>
            </a:r>
          </a:p>
          <a:p>
            <a:pPr marL="1028700" lvl="1" indent="-342900"/>
            <a:r>
              <a:rPr lang="en-US" sz="1800" b="1" dirty="0"/>
              <a:t>Signage and hearing augmentation?</a:t>
            </a:r>
          </a:p>
          <a:p>
            <a:pPr marL="1028700" lvl="1" indent="-342900"/>
            <a:r>
              <a:rPr lang="en-US" sz="1800" b="1" dirty="0"/>
              <a:t>Sanitary facilities?</a:t>
            </a:r>
          </a:p>
        </p:txBody>
      </p:sp>
    </p:spTree>
    <p:custDataLst>
      <p:tags r:id="rId1"/>
    </p:custDataLst>
    <p:extLst>
      <p:ext uri="{BB962C8B-B14F-4D97-AF65-F5344CB8AC3E}">
        <p14:creationId xmlns:p14="http://schemas.microsoft.com/office/powerpoint/2010/main" val="4285400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3" nodeType="clickEffect">
                                  <p:stCondLst>
                                    <p:cond delay="0"/>
                                  </p:stCondLst>
                                  <p:childTnLst>
                                    <p:animEffect transition="out" filter="dissolv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par>
                                <p:cTn id="27" presetID="9"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3" nodeType="clickEffect">
                                  <p:stCondLst>
                                    <p:cond delay="0"/>
                                  </p:stCondLst>
                                  <p:childTnLst>
                                    <p:animEffect transition="out" filter="dissolv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par>
                                <p:cTn id="45" presetID="9"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xit" presetSubtype="10" fill="hold" grpId="1" nodeType="clickEffect">
                                  <p:stCondLst>
                                    <p:cond delay="0"/>
                                  </p:stCondLst>
                                  <p:childTnLst>
                                    <p:anim calcmode="lin" valueType="num">
                                      <p:cBhvr>
                                        <p:cTn id="51" dur="500"/>
                                        <p:tgtEl>
                                          <p:spTgt spid="14"/>
                                        </p:tgtEl>
                                        <p:attrNameLst>
                                          <p:attrName>ppt_w</p:attrName>
                                        </p:attrNameLst>
                                      </p:cBhvr>
                                      <p:tavLst>
                                        <p:tav tm="0">
                                          <p:val>
                                            <p:strVal val="ppt_w"/>
                                          </p:val>
                                        </p:tav>
                                        <p:tav tm="100000">
                                          <p:val>
                                            <p:fltVal val="0"/>
                                          </p:val>
                                        </p:tav>
                                      </p:tavLst>
                                    </p:anim>
                                    <p:anim calcmode="lin" valueType="num">
                                      <p:cBhvr>
                                        <p:cTn id="52" dur="500"/>
                                        <p:tgtEl>
                                          <p:spTgt spid="14"/>
                                        </p:tgtEl>
                                        <p:attrNameLst>
                                          <p:attrName>ppt_h</p:attrName>
                                        </p:attrNameLst>
                                      </p:cBhvr>
                                      <p:tavLst>
                                        <p:tav tm="0">
                                          <p:val>
                                            <p:strVal val="ppt_h"/>
                                          </p:val>
                                        </p:tav>
                                        <p:tav tm="100000">
                                          <p:val>
                                            <p:strVal val="ppt_h"/>
                                          </p:val>
                                        </p:tav>
                                      </p:tavLst>
                                    </p:anim>
                                    <p:set>
                                      <p:cBhvr>
                                        <p:cTn id="53" dur="1" fill="hold">
                                          <p:stCondLst>
                                            <p:cond delay="499"/>
                                          </p:stCondLst>
                                        </p:cTn>
                                        <p:tgtEl>
                                          <p:spTgt spid="14"/>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p:bldP spid="4" grpId="3"/>
      <p:bldP spid="13" grpId="0"/>
      <p:bldP spid="13" grpId="3"/>
      <p:bldP spid="14" grpId="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BEC70B54-4276-4BCD-9C02-61599329285F}"/>
              </a:ext>
            </a:extLst>
          </p:cNvPr>
          <p:cNvSpPr>
            <a:spLocks noGrp="1"/>
          </p:cNvSpPr>
          <p:nvPr>
            <p:ph type="body" sz="quarter" idx="11"/>
          </p:nvPr>
        </p:nvSpPr>
        <p:spPr>
          <a:xfrm>
            <a:off x="334962" y="314325"/>
            <a:ext cx="9487464" cy="981075"/>
          </a:xfrm>
        </p:spPr>
        <p:txBody>
          <a:bodyPr>
            <a:normAutofit lnSpcReduction="10000"/>
          </a:bodyPr>
          <a:lstStyle/>
          <a:p>
            <a:r>
              <a:rPr lang="en-AU" dirty="0"/>
              <a:t>How do the accessibility provisions apply to upgrades to existing buildings?</a:t>
            </a:r>
          </a:p>
        </p:txBody>
      </p:sp>
      <p:pic>
        <p:nvPicPr>
          <p:cNvPr id="3" name="Vol One Logo" descr="NCC Volume One Logo. A stylised multi-storey building in bright blue.">
            <a:extLst>
              <a:ext uri="{FF2B5EF4-FFF2-40B4-BE49-F238E27FC236}">
                <a16:creationId xmlns="" xmlns:a16="http://schemas.microsoft.com/office/drawing/2014/main" id="{4F454803-61C2-443A-9D12-C7985853A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4" name="Left hand block">
            <a:extLst>
              <a:ext uri="{FF2B5EF4-FFF2-40B4-BE49-F238E27FC236}">
                <a16:creationId xmlns="" xmlns:a16="http://schemas.microsoft.com/office/drawing/2014/main" id="{6A8931C7-A06D-4EF6-96D4-CD083771E022}"/>
              </a:ext>
            </a:extLst>
          </p:cNvPr>
          <p:cNvSpPr txBox="1">
            <a:spLocks/>
          </p:cNvSpPr>
          <p:nvPr/>
        </p:nvSpPr>
        <p:spPr>
          <a:xfrm>
            <a:off x="334962" y="1985333"/>
            <a:ext cx="5400000" cy="4554538"/>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en-US" sz="2000" dirty="0">
                <a:solidFill>
                  <a:prstClr val="black"/>
                </a:solidFill>
              </a:rPr>
              <a:t>Generally, NCC requirements apply to new building work in existing buildings</a:t>
            </a:r>
          </a:p>
          <a:p>
            <a:pPr>
              <a:spcBef>
                <a:spcPts val="300"/>
              </a:spcBef>
              <a:spcAft>
                <a:spcPts val="300"/>
              </a:spcAft>
            </a:pPr>
            <a:r>
              <a:rPr lang="en-US" sz="2000" dirty="0">
                <a:solidFill>
                  <a:prstClr val="black"/>
                </a:solidFill>
                <a:ea typeface="Calibri" panose="020F0502020204030204" pitchFamily="34" charset="0"/>
                <a:cs typeface="Arial" panose="020B0604020202020204" pitchFamily="34" charset="0"/>
              </a:rPr>
              <a:t>Specific application to existing buildings is determined by State and Territory building regulations</a:t>
            </a:r>
          </a:p>
          <a:p>
            <a:pPr>
              <a:spcBef>
                <a:spcPts val="300"/>
              </a:spcBef>
              <a:spcAft>
                <a:spcPts val="300"/>
              </a:spcAft>
            </a:pPr>
            <a:r>
              <a:rPr lang="en-US" sz="2000" i="1" dirty="0"/>
              <a:t>Disability (Access to Premises</a:t>
            </a:r>
            <a:r>
              <a:rPr lang="en-US" sz="2000" dirty="0"/>
              <a:t> – </a:t>
            </a:r>
            <a:r>
              <a:rPr lang="en-US" sz="2000" i="1" dirty="0"/>
              <a:t>Buildings</a:t>
            </a:r>
            <a:r>
              <a:rPr lang="en-US" sz="2000" dirty="0"/>
              <a:t>) </a:t>
            </a:r>
            <a:r>
              <a:rPr lang="en-US" sz="2000" i="1" dirty="0"/>
              <a:t>Standards</a:t>
            </a:r>
            <a:r>
              <a:rPr lang="en-US" sz="2000" dirty="0"/>
              <a:t> 2010 (</a:t>
            </a:r>
            <a:r>
              <a:rPr lang="en-US" sz="2000" b="1" i="1" dirty="0">
                <a:solidFill>
                  <a:schemeClr val="accent1"/>
                </a:solidFill>
              </a:rPr>
              <a:t>Premises Standards</a:t>
            </a:r>
            <a:r>
              <a:rPr lang="en-US" sz="2000" dirty="0"/>
              <a:t>)</a:t>
            </a:r>
            <a:r>
              <a:rPr lang="en-US" sz="2000" i="1" dirty="0">
                <a:solidFill>
                  <a:prstClr val="black"/>
                </a:solidFill>
                <a:ea typeface="Calibri" panose="020F0502020204030204" pitchFamily="34" charset="0"/>
                <a:cs typeface="Arial" panose="020B0604020202020204" pitchFamily="34" charset="0"/>
              </a:rPr>
              <a:t>:</a:t>
            </a:r>
          </a:p>
          <a:p>
            <a:pPr lvl="1"/>
            <a:r>
              <a:rPr lang="en-US" sz="2000" dirty="0">
                <a:solidFill>
                  <a:prstClr val="black"/>
                </a:solidFill>
                <a:ea typeface="Calibri" panose="020F0502020204030204" pitchFamily="34" charset="0"/>
                <a:cs typeface="Arial" panose="020B0604020202020204" pitchFamily="34" charset="0"/>
              </a:rPr>
              <a:t>Have different requirements for some existing buildings or features</a:t>
            </a:r>
          </a:p>
          <a:p>
            <a:pPr lvl="1"/>
            <a:r>
              <a:rPr lang="en-AU" sz="2000" dirty="0"/>
              <a:t>Provide some concessions for lifts and toilets</a:t>
            </a:r>
          </a:p>
          <a:p>
            <a:pPr lvl="1"/>
            <a:r>
              <a:rPr lang="en-AU" sz="2000" dirty="0"/>
              <a:t>Provide exemptions for some building classifications</a:t>
            </a:r>
          </a:p>
        </p:txBody>
      </p:sp>
      <p:cxnSp>
        <p:nvCxnSpPr>
          <p:cNvPr id="6" name="Dividing Line">
            <a:extLst>
              <a:ext uri="{FF2B5EF4-FFF2-40B4-BE49-F238E27FC236}">
                <a16:creationId xmlns="" xmlns:a16="http://schemas.microsoft.com/office/drawing/2014/main" id="{A5813148-E870-4E8D-8AE2-D2F3FF8FB73E}"/>
              </a:ext>
            </a:extLst>
          </p:cNvPr>
          <p:cNvCxnSpPr>
            <a:cxnSpLocks/>
          </p:cNvCxnSpPr>
          <p:nvPr/>
        </p:nvCxnSpPr>
        <p:spPr>
          <a:xfrm>
            <a:off x="6096000" y="1985332"/>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5" name="Right hand block">
            <a:extLst>
              <a:ext uri="{FF2B5EF4-FFF2-40B4-BE49-F238E27FC236}">
                <a16:creationId xmlns="" xmlns:a16="http://schemas.microsoft.com/office/drawing/2014/main" id="{A7C7686D-11E0-4C43-AC9C-027F2A2B38AF}"/>
              </a:ext>
            </a:extLst>
          </p:cNvPr>
          <p:cNvSpPr txBox="1">
            <a:spLocks/>
          </p:cNvSpPr>
          <p:nvPr/>
        </p:nvSpPr>
        <p:spPr>
          <a:xfrm>
            <a:off x="6457038" y="1985332"/>
            <a:ext cx="5400000" cy="4554538"/>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300"/>
              </a:spcBef>
              <a:spcAft>
                <a:spcPts val="300"/>
              </a:spcAft>
            </a:pPr>
            <a:r>
              <a:rPr lang="en-AU" sz="2000" b="1" dirty="0">
                <a:solidFill>
                  <a:schemeClr val="accent3"/>
                </a:solidFill>
              </a:rPr>
              <a:t>Affected part of a building</a:t>
            </a:r>
            <a:r>
              <a:rPr lang="en-AU" sz="2000" dirty="0">
                <a:solidFill>
                  <a:schemeClr val="accent3"/>
                </a:solidFill>
              </a:rPr>
              <a:t> </a:t>
            </a:r>
            <a:r>
              <a:rPr lang="en-AU" sz="2000" dirty="0">
                <a:solidFill>
                  <a:prstClr val="black"/>
                </a:solidFill>
              </a:rPr>
              <a:t>is the path of travel from the principal pedestrian entrance (main entrance) to the area of the new work</a:t>
            </a:r>
          </a:p>
          <a:p>
            <a:pPr marL="228600" lvl="1">
              <a:spcBef>
                <a:spcPts val="300"/>
              </a:spcBef>
              <a:spcAft>
                <a:spcPts val="300"/>
              </a:spcAft>
            </a:pPr>
            <a:r>
              <a:rPr lang="en-AU" sz="2000" dirty="0">
                <a:solidFill>
                  <a:prstClr val="black"/>
                </a:solidFill>
              </a:rPr>
              <a:t>Aims to:</a:t>
            </a:r>
          </a:p>
          <a:p>
            <a:pPr marL="914400" lvl="2" indent="-457200">
              <a:spcBef>
                <a:spcPts val="300"/>
              </a:spcBef>
              <a:spcAft>
                <a:spcPts val="300"/>
              </a:spcAft>
            </a:pPr>
            <a:r>
              <a:rPr lang="en-AU" dirty="0">
                <a:solidFill>
                  <a:prstClr val="black"/>
                </a:solidFill>
              </a:rPr>
              <a:t>Encourage more extensive upgrades to buildings over time</a:t>
            </a:r>
          </a:p>
          <a:p>
            <a:pPr marL="914400" lvl="2" indent="-457200">
              <a:spcBef>
                <a:spcPts val="300"/>
              </a:spcBef>
              <a:spcAft>
                <a:spcPts val="300"/>
              </a:spcAft>
            </a:pPr>
            <a:r>
              <a:rPr lang="en-AU" dirty="0">
                <a:solidFill>
                  <a:prstClr val="black"/>
                </a:solidFill>
              </a:rPr>
              <a:t>Ensure that access is available to new, accessible areas of buildings</a:t>
            </a:r>
          </a:p>
          <a:p>
            <a:pPr marL="457200" lvl="1" indent="-457200">
              <a:spcBef>
                <a:spcPts val="300"/>
              </a:spcBef>
              <a:spcAft>
                <a:spcPts val="300"/>
              </a:spcAft>
            </a:pPr>
            <a:r>
              <a:rPr lang="en-US" sz="2000" i="1" dirty="0">
                <a:hlinkClick r:id="rId5"/>
              </a:rPr>
              <a:t>Guideline on the application of the Premises Standards</a:t>
            </a:r>
            <a:endParaRPr lang="en-AU" sz="2000" dirty="0">
              <a:solidFill>
                <a:prstClr val="black"/>
              </a:solidFill>
            </a:endParaRPr>
          </a:p>
          <a:p>
            <a:pPr marL="457200" lvl="1" indent="-457200">
              <a:spcBef>
                <a:spcPts val="300"/>
              </a:spcBef>
              <a:spcAft>
                <a:spcPts val="300"/>
              </a:spcAft>
            </a:pPr>
            <a:endParaRPr lang="en-US" sz="2000" dirty="0"/>
          </a:p>
          <a:p>
            <a:pPr marL="457200" lvl="1" indent="-457200">
              <a:spcBef>
                <a:spcPts val="300"/>
              </a:spcBef>
              <a:spcAft>
                <a:spcPts val="300"/>
              </a:spcAft>
            </a:pPr>
            <a:endParaRPr lang="en-AU" sz="2000" dirty="0">
              <a:solidFill>
                <a:prstClr val="black"/>
              </a:solidFill>
            </a:endParaRPr>
          </a:p>
        </p:txBody>
      </p:sp>
    </p:spTree>
    <p:custDataLst>
      <p:tags r:id="rId1"/>
    </p:custDataLst>
    <p:extLst>
      <p:ext uri="{BB962C8B-B14F-4D97-AF65-F5344CB8AC3E}">
        <p14:creationId xmlns:p14="http://schemas.microsoft.com/office/powerpoint/2010/main" val="59375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1BFA9144-4DD4-42F3-8F94-41F1F06A615F}"/>
              </a:ext>
            </a:extLst>
          </p:cNvPr>
          <p:cNvSpPr>
            <a:spLocks noGrp="1"/>
          </p:cNvSpPr>
          <p:nvPr>
            <p:ph type="body" sz="quarter" idx="11"/>
          </p:nvPr>
        </p:nvSpPr>
        <p:spPr/>
        <p:txBody>
          <a:bodyPr/>
          <a:lstStyle/>
          <a:p>
            <a:r>
              <a:rPr lang="en-AU" dirty="0"/>
              <a:t>Other useful resources</a:t>
            </a:r>
          </a:p>
        </p:txBody>
      </p:sp>
      <p:sp>
        <p:nvSpPr>
          <p:cNvPr id="3" name="Right hand block">
            <a:extLst>
              <a:ext uri="{FF2B5EF4-FFF2-40B4-BE49-F238E27FC236}">
                <a16:creationId xmlns="" xmlns:a16="http://schemas.microsoft.com/office/drawing/2014/main" id="{38605BE9-18B4-4845-80D7-C60784F5DCD4}"/>
              </a:ext>
            </a:extLst>
          </p:cNvPr>
          <p:cNvSpPr>
            <a:spLocks noGrp="1"/>
          </p:cNvSpPr>
          <p:nvPr>
            <p:ph type="body" sz="quarter" idx="10"/>
          </p:nvPr>
        </p:nvSpPr>
        <p:spPr/>
        <p:txBody>
          <a:bodyPr>
            <a:normAutofit/>
          </a:bodyPr>
          <a:lstStyle/>
          <a:p>
            <a:pPr>
              <a:spcAft>
                <a:spcPts val="600"/>
              </a:spcAft>
            </a:pPr>
            <a:r>
              <a:rPr lang="en-US" sz="2000" dirty="0"/>
              <a:t>Other ABCB guidance:</a:t>
            </a:r>
          </a:p>
          <a:p>
            <a:pPr lvl="1"/>
            <a:r>
              <a:rPr lang="en-US" sz="2000" i="1" dirty="0" smtClean="0"/>
              <a:t>The Guide to NCC Volume One</a:t>
            </a:r>
            <a:r>
              <a:rPr lang="en-US" sz="2000" dirty="0" smtClean="0"/>
              <a:t>, integrated with NCC Volume One at the </a:t>
            </a:r>
            <a:r>
              <a:rPr lang="en-US" sz="2000" dirty="0" smtClean="0">
                <a:hlinkClick r:id="rId4"/>
              </a:rPr>
              <a:t>ABCB </a:t>
            </a:r>
            <a:r>
              <a:rPr lang="en-US" sz="2000" dirty="0">
                <a:hlinkClick r:id="rId4"/>
              </a:rPr>
              <a:t>website</a:t>
            </a:r>
            <a:endParaRPr lang="en-AU" sz="2000" dirty="0"/>
          </a:p>
          <a:p>
            <a:pPr lvl="1">
              <a:spcAft>
                <a:spcPts val="600"/>
              </a:spcAft>
            </a:pPr>
            <a:r>
              <a:rPr lang="en-US" sz="2000" i="1" dirty="0">
                <a:cs typeface="Arial" panose="020B0604020202020204" pitchFamily="34" charset="0"/>
                <a:hlinkClick r:id="rId5"/>
              </a:rPr>
              <a:t>Access Verification Methods Handbook</a:t>
            </a:r>
            <a:endParaRPr lang="en-US" sz="2000" i="1" dirty="0">
              <a:cs typeface="Arial" panose="020B0604020202020204" pitchFamily="34" charset="0"/>
            </a:endParaRPr>
          </a:p>
          <a:p>
            <a:r>
              <a:rPr lang="en-US" sz="2000" dirty="0">
                <a:cs typeface="Arial" panose="020B0604020202020204" pitchFamily="34" charset="0"/>
              </a:rPr>
              <a:t>Non-mandatory, </a:t>
            </a:r>
            <a:r>
              <a:rPr lang="en-US" sz="2000" dirty="0" smtClean="0">
                <a:cs typeface="Arial" panose="020B0604020202020204" pitchFamily="34" charset="0"/>
              </a:rPr>
              <a:t/>
            </a:r>
            <a:br>
              <a:rPr lang="en-US" sz="2000" dirty="0" smtClean="0">
                <a:cs typeface="Arial" panose="020B0604020202020204" pitchFamily="34" charset="0"/>
              </a:rPr>
            </a:br>
            <a:r>
              <a:rPr lang="en-US" sz="2000" dirty="0" smtClean="0">
                <a:cs typeface="Arial" panose="020B0604020202020204" pitchFamily="34" charset="0"/>
              </a:rPr>
              <a:t>provide </a:t>
            </a:r>
            <a:r>
              <a:rPr lang="en-US" sz="2000" dirty="0"/>
              <a:t>explanatory </a:t>
            </a:r>
            <a:r>
              <a:rPr lang="en-US" sz="2000" dirty="0" smtClean="0"/>
              <a:t/>
            </a:r>
            <a:br>
              <a:rPr lang="en-US" sz="2000" dirty="0" smtClean="0"/>
            </a:br>
            <a:r>
              <a:rPr lang="en-US" sz="2000" dirty="0" smtClean="0"/>
              <a:t>information </a:t>
            </a:r>
            <a:r>
              <a:rPr lang="en-US" sz="2000" dirty="0"/>
              <a:t>and </a:t>
            </a:r>
            <a:r>
              <a:rPr lang="en-US" sz="2000" dirty="0" smtClean="0"/>
              <a:t/>
            </a:r>
            <a:br>
              <a:rPr lang="en-US" sz="2000" dirty="0" smtClean="0"/>
            </a:br>
            <a:r>
              <a:rPr lang="en-US" sz="2000" dirty="0" smtClean="0"/>
              <a:t>background</a:t>
            </a:r>
            <a:endParaRPr lang="en-US" sz="2000" dirty="0"/>
          </a:p>
        </p:txBody>
      </p:sp>
      <p:sp>
        <p:nvSpPr>
          <p:cNvPr id="4" name="Left hand block">
            <a:extLst>
              <a:ext uri="{FF2B5EF4-FFF2-40B4-BE49-F238E27FC236}">
                <a16:creationId xmlns="" xmlns:a16="http://schemas.microsoft.com/office/drawing/2014/main" id="{DF84F1E2-DBA7-4860-AB57-CB45B015E9FF}"/>
              </a:ext>
            </a:extLst>
          </p:cNvPr>
          <p:cNvSpPr>
            <a:spLocks noGrp="1"/>
          </p:cNvSpPr>
          <p:nvPr>
            <p:ph type="body" sz="quarter" idx="12"/>
          </p:nvPr>
        </p:nvSpPr>
        <p:spPr/>
        <p:txBody>
          <a:bodyPr>
            <a:noAutofit/>
          </a:bodyPr>
          <a:lstStyle/>
          <a:p>
            <a:r>
              <a:rPr lang="en-AU" sz="2000" i="1" dirty="0"/>
              <a:t>AS 1428.1 Design for access and mobility – General requirements for access – New building work</a:t>
            </a:r>
          </a:p>
          <a:p>
            <a:r>
              <a:rPr lang="en-AU" sz="2000" i="1" dirty="0"/>
              <a:t>AS 1428.4.1 Design for access and mobility - Means to assist the orientation of people with vision impairment - Tactile ground surface indicators. </a:t>
            </a:r>
          </a:p>
          <a:p>
            <a:r>
              <a:rPr lang="en-AU" sz="2000" i="1" dirty="0"/>
              <a:t>AS 1735.12 Lifts, escalators and moving walks – Facilities for persons with disabilities (</a:t>
            </a:r>
            <a:r>
              <a:rPr lang="en-AU" sz="2000" i="1" dirty="0" err="1"/>
              <a:t>inc.</a:t>
            </a:r>
            <a:r>
              <a:rPr lang="en-AU" sz="2000" i="1" dirty="0"/>
              <a:t> Amendment 1)</a:t>
            </a:r>
          </a:p>
          <a:p>
            <a:r>
              <a:rPr lang="en-AU" sz="2000" i="1" dirty="0"/>
              <a:t>AS/NZS 2890.6 Parking facilities - Off-street parking for people with disabilities </a:t>
            </a:r>
            <a:endParaRPr lang="en-AU" sz="2000" i="1" dirty="0" smtClean="0"/>
          </a:p>
          <a:p>
            <a:r>
              <a:rPr lang="en-AU" sz="2000" i="1" dirty="0" smtClean="0"/>
              <a:t>ABCB Standard for Livable Housing Design</a:t>
            </a:r>
            <a:endParaRPr lang="en-US" sz="2000" i="1" dirty="0"/>
          </a:p>
        </p:txBody>
      </p:sp>
      <p:pic>
        <p:nvPicPr>
          <p:cNvPr id="6" name="Vol One Logo" descr="NCC Volume One Logo. A stylised multi-storey building in bright blue.">
            <a:extLst>
              <a:ext uri="{FF2B5EF4-FFF2-40B4-BE49-F238E27FC236}">
                <a16:creationId xmlns="" xmlns:a16="http://schemas.microsoft.com/office/drawing/2014/main" id="{13ADFDF0-6E8D-4DA7-A6BF-F7FDA96B6A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pic>
        <p:nvPicPr>
          <p:cNvPr id="7" name="Closed book outline" descr="Closed book outline">
            <a:extLst>
              <a:ext uri="{FF2B5EF4-FFF2-40B4-BE49-F238E27FC236}">
                <a16:creationId xmlns="" xmlns:a16="http://schemas.microsoft.com/office/drawing/2014/main" id="{0EDAEF48-FC25-4E8A-BC73-9862414EB1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431968" y="4122821"/>
            <a:ext cx="2417049" cy="2417049"/>
          </a:xfrm>
          <a:prstGeom prst="rect">
            <a:avLst/>
          </a:prstGeom>
        </p:spPr>
      </p:pic>
    </p:spTree>
    <p:custDataLst>
      <p:tags r:id="rId1"/>
    </p:custDataLst>
    <p:extLst>
      <p:ext uri="{BB962C8B-B14F-4D97-AF65-F5344CB8AC3E}">
        <p14:creationId xmlns:p14="http://schemas.microsoft.com/office/powerpoint/2010/main" val="32861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6DAA4F5D-BB4A-44E5-B53C-2A9A63FF0EAB}"/>
              </a:ext>
            </a:extLst>
          </p:cNvPr>
          <p:cNvSpPr>
            <a:spLocks noGrp="1"/>
          </p:cNvSpPr>
          <p:nvPr>
            <p:ph type="body" sz="quarter" idx="11"/>
          </p:nvPr>
        </p:nvSpPr>
        <p:spPr/>
        <p:txBody>
          <a:bodyPr/>
          <a:lstStyle/>
          <a:p>
            <a:r>
              <a:rPr lang="en-AU" dirty="0"/>
              <a:t>Summary</a:t>
            </a:r>
          </a:p>
        </p:txBody>
      </p:sp>
      <p:sp>
        <p:nvSpPr>
          <p:cNvPr id="3" name="Lefthand block">
            <a:extLst>
              <a:ext uri="{FF2B5EF4-FFF2-40B4-BE49-F238E27FC236}">
                <a16:creationId xmlns="" xmlns:a16="http://schemas.microsoft.com/office/drawing/2014/main" id="{C64EB41C-4454-4386-8B96-E2F72F19B061}"/>
              </a:ext>
            </a:extLst>
          </p:cNvPr>
          <p:cNvSpPr>
            <a:spLocks noGrp="1"/>
          </p:cNvSpPr>
          <p:nvPr>
            <p:ph type="body" sz="quarter" idx="12"/>
          </p:nvPr>
        </p:nvSpPr>
        <p:spPr/>
        <p:txBody>
          <a:bodyPr>
            <a:noAutofit/>
          </a:bodyPr>
          <a:lstStyle/>
          <a:p>
            <a:pPr>
              <a:spcBef>
                <a:spcPts val="300"/>
              </a:spcBef>
              <a:spcAft>
                <a:spcPts val="300"/>
              </a:spcAft>
            </a:pPr>
            <a:r>
              <a:rPr lang="en-AU" sz="2200" b="1" dirty="0">
                <a:solidFill>
                  <a:schemeClr val="accent3"/>
                </a:solidFill>
              </a:rPr>
              <a:t>Section D Access and egress</a:t>
            </a:r>
          </a:p>
          <a:p>
            <a:pPr>
              <a:spcBef>
                <a:spcPts val="300"/>
              </a:spcBef>
              <a:spcAft>
                <a:spcPts val="300"/>
              </a:spcAft>
            </a:pPr>
            <a:r>
              <a:rPr lang="en-AU" sz="2200" dirty="0"/>
              <a:t>Main provisions relating to accessibility in Volume One in Part </a:t>
            </a:r>
            <a:r>
              <a:rPr lang="en-AU" sz="2200" dirty="0" smtClean="0"/>
              <a:t>D4</a:t>
            </a:r>
            <a:endParaRPr lang="en-AU" sz="2200" dirty="0"/>
          </a:p>
          <a:p>
            <a:pPr>
              <a:spcBef>
                <a:spcPts val="300"/>
              </a:spcBef>
              <a:spcAft>
                <a:spcPts val="300"/>
              </a:spcAft>
            </a:pPr>
            <a:r>
              <a:rPr lang="en-AU" sz="2200" dirty="0"/>
              <a:t>How people enter and move around a building</a:t>
            </a:r>
          </a:p>
          <a:p>
            <a:pPr>
              <a:spcBef>
                <a:spcPts val="300"/>
              </a:spcBef>
              <a:spcAft>
                <a:spcPts val="300"/>
              </a:spcAft>
            </a:pPr>
            <a:r>
              <a:rPr lang="en-AU" sz="2200" dirty="0"/>
              <a:t>Accessible carparking</a:t>
            </a:r>
          </a:p>
          <a:p>
            <a:pPr>
              <a:spcBef>
                <a:spcPts val="300"/>
              </a:spcBef>
              <a:spcAft>
                <a:spcPts val="300"/>
              </a:spcAft>
            </a:pPr>
            <a:r>
              <a:rPr lang="en-AU" sz="2200" dirty="0"/>
              <a:t>Safe evacuation during an emergency</a:t>
            </a:r>
          </a:p>
          <a:p>
            <a:pPr>
              <a:spcBef>
                <a:spcPts val="300"/>
              </a:spcBef>
              <a:spcAft>
                <a:spcPts val="300"/>
              </a:spcAft>
            </a:pPr>
            <a:endParaRPr lang="en-AU" sz="2200" dirty="0"/>
          </a:p>
          <a:p>
            <a:pPr>
              <a:spcBef>
                <a:spcPts val="300"/>
              </a:spcBef>
              <a:spcAft>
                <a:spcPts val="300"/>
              </a:spcAft>
            </a:pPr>
            <a:endParaRPr lang="en-AU" sz="2200" dirty="0"/>
          </a:p>
          <a:p>
            <a:pPr>
              <a:spcBef>
                <a:spcPts val="300"/>
              </a:spcBef>
              <a:spcAft>
                <a:spcPts val="300"/>
              </a:spcAft>
            </a:pPr>
            <a:endParaRPr lang="en-AU" sz="2200" dirty="0"/>
          </a:p>
        </p:txBody>
      </p:sp>
      <p:sp>
        <p:nvSpPr>
          <p:cNvPr id="4" name="Centre block">
            <a:extLst>
              <a:ext uri="{FF2B5EF4-FFF2-40B4-BE49-F238E27FC236}">
                <a16:creationId xmlns="" xmlns:a16="http://schemas.microsoft.com/office/drawing/2014/main" id="{33F11AF6-FD91-4BE3-9820-F2C66C4C5FCF}"/>
              </a:ext>
            </a:extLst>
          </p:cNvPr>
          <p:cNvSpPr>
            <a:spLocks noGrp="1"/>
          </p:cNvSpPr>
          <p:nvPr>
            <p:ph type="body" sz="quarter" idx="13"/>
          </p:nvPr>
        </p:nvSpPr>
        <p:spPr/>
        <p:txBody>
          <a:bodyPr>
            <a:normAutofit/>
          </a:bodyPr>
          <a:lstStyle/>
          <a:p>
            <a:pPr>
              <a:spcBef>
                <a:spcPts val="300"/>
              </a:spcBef>
              <a:spcAft>
                <a:spcPts val="300"/>
              </a:spcAft>
            </a:pPr>
            <a:r>
              <a:rPr lang="en-AU" sz="2200" b="1" dirty="0">
                <a:solidFill>
                  <a:schemeClr val="accent3"/>
                </a:solidFill>
              </a:rPr>
              <a:t>Section E Services and equipment </a:t>
            </a:r>
            <a:r>
              <a:rPr lang="en-AU" sz="2200" dirty="0"/>
              <a:t>– accessibility of passenger lifts and lifts used for evacuation</a:t>
            </a:r>
          </a:p>
          <a:p>
            <a:pPr>
              <a:spcBef>
                <a:spcPts val="300"/>
              </a:spcBef>
              <a:spcAft>
                <a:spcPts val="300"/>
              </a:spcAft>
            </a:pPr>
            <a:r>
              <a:rPr lang="en-AU" sz="2200" b="1" dirty="0">
                <a:solidFill>
                  <a:schemeClr val="accent3"/>
                </a:solidFill>
              </a:rPr>
              <a:t>Section F Heath and amenity</a:t>
            </a:r>
            <a:r>
              <a:rPr lang="en-AU" sz="2200" dirty="0">
                <a:solidFill>
                  <a:schemeClr val="accent3"/>
                </a:solidFill>
              </a:rPr>
              <a:t> </a:t>
            </a:r>
            <a:r>
              <a:rPr lang="en-AU" sz="2200" dirty="0"/>
              <a:t>- accessible sanitary facilities, and accessible adult change facilities</a:t>
            </a:r>
          </a:p>
          <a:p>
            <a:pPr>
              <a:spcBef>
                <a:spcPts val="300"/>
              </a:spcBef>
              <a:spcAft>
                <a:spcPts val="300"/>
              </a:spcAft>
            </a:pPr>
            <a:endParaRPr lang="en-AU" sz="1800" dirty="0"/>
          </a:p>
          <a:p>
            <a:pPr>
              <a:spcBef>
                <a:spcPts val="300"/>
              </a:spcBef>
              <a:spcAft>
                <a:spcPts val="300"/>
              </a:spcAft>
            </a:pPr>
            <a:endParaRPr lang="en-AU" sz="2200" dirty="0"/>
          </a:p>
          <a:p>
            <a:pPr>
              <a:spcBef>
                <a:spcPts val="300"/>
              </a:spcBef>
              <a:spcAft>
                <a:spcPts val="300"/>
              </a:spcAft>
            </a:pPr>
            <a:endParaRPr lang="en-AU" sz="2200" dirty="0"/>
          </a:p>
        </p:txBody>
      </p:sp>
      <p:sp>
        <p:nvSpPr>
          <p:cNvPr id="5" name="Righthand block">
            <a:extLst>
              <a:ext uri="{FF2B5EF4-FFF2-40B4-BE49-F238E27FC236}">
                <a16:creationId xmlns="" xmlns:a16="http://schemas.microsoft.com/office/drawing/2014/main" id="{87BA33CB-D38B-477E-933C-3BF6EF2CC039}"/>
              </a:ext>
            </a:extLst>
          </p:cNvPr>
          <p:cNvSpPr>
            <a:spLocks noGrp="1"/>
          </p:cNvSpPr>
          <p:nvPr>
            <p:ph type="body" sz="quarter" idx="14"/>
          </p:nvPr>
        </p:nvSpPr>
        <p:spPr>
          <a:xfrm>
            <a:off x="8421388" y="1994133"/>
            <a:ext cx="3572491" cy="4632325"/>
          </a:xfrm>
        </p:spPr>
        <p:txBody>
          <a:bodyPr>
            <a:noAutofit/>
          </a:bodyPr>
          <a:lstStyle/>
          <a:p>
            <a:pPr>
              <a:spcBef>
                <a:spcPts val="300"/>
              </a:spcBef>
              <a:spcAft>
                <a:spcPts val="300"/>
              </a:spcAft>
            </a:pPr>
            <a:r>
              <a:rPr lang="en-AU" sz="2200" b="1" dirty="0">
                <a:solidFill>
                  <a:schemeClr val="accent3"/>
                </a:solidFill>
              </a:rPr>
              <a:t>Section G Ancillary provisions</a:t>
            </a:r>
            <a:r>
              <a:rPr lang="en-AU" sz="2200" dirty="0">
                <a:solidFill>
                  <a:schemeClr val="accent3"/>
                </a:solidFill>
              </a:rPr>
              <a:t> </a:t>
            </a:r>
            <a:r>
              <a:rPr lang="en-AU" sz="2200" dirty="0"/>
              <a:t>– additional DTS Provisions for buildings in alpine areas, buildings with </a:t>
            </a:r>
            <a:r>
              <a:rPr lang="en-AU" sz="2200" dirty="0" smtClean="0"/>
              <a:t>atriums, </a:t>
            </a:r>
            <a:r>
              <a:rPr lang="en-AU" sz="2200" dirty="0"/>
              <a:t>occupiable outdoor </a:t>
            </a:r>
            <a:r>
              <a:rPr lang="en-AU" sz="2200" dirty="0" smtClean="0"/>
              <a:t>areas and </a:t>
            </a:r>
            <a:r>
              <a:rPr lang="en-AU" sz="2200" dirty="0" err="1" smtClean="0"/>
              <a:t>livable</a:t>
            </a:r>
            <a:r>
              <a:rPr lang="en-AU" sz="2200" dirty="0" smtClean="0"/>
              <a:t> housing</a:t>
            </a:r>
            <a:endParaRPr lang="en-AU" sz="2200" dirty="0"/>
          </a:p>
          <a:p>
            <a:pPr>
              <a:spcBef>
                <a:spcPts val="300"/>
              </a:spcBef>
              <a:spcAft>
                <a:spcPts val="300"/>
              </a:spcAft>
            </a:pPr>
            <a:r>
              <a:rPr lang="en-AU" sz="2200" b="1" dirty="0">
                <a:solidFill>
                  <a:schemeClr val="accent3"/>
                </a:solidFill>
              </a:rPr>
              <a:t>Section </a:t>
            </a:r>
            <a:r>
              <a:rPr lang="en-AU" sz="2200" b="1" dirty="0" smtClean="0">
                <a:solidFill>
                  <a:schemeClr val="accent3"/>
                </a:solidFill>
              </a:rPr>
              <a:t>I </a:t>
            </a:r>
            <a:r>
              <a:rPr lang="en-AU" sz="2200" b="1" dirty="0">
                <a:solidFill>
                  <a:schemeClr val="accent3"/>
                </a:solidFill>
              </a:rPr>
              <a:t>Special use buildings</a:t>
            </a:r>
            <a:r>
              <a:rPr lang="en-AU" sz="2200" dirty="0">
                <a:solidFill>
                  <a:schemeClr val="accent3"/>
                </a:solidFill>
              </a:rPr>
              <a:t> </a:t>
            </a:r>
            <a:r>
              <a:rPr lang="en-AU" sz="2200" dirty="0"/>
              <a:t>- DTS </a:t>
            </a:r>
            <a:r>
              <a:rPr lang="en-AU" sz="2200" dirty="0" smtClean="0"/>
              <a:t>Provisions </a:t>
            </a:r>
            <a:r>
              <a:rPr lang="en-AU" sz="2200" dirty="0"/>
              <a:t>for accessibility in passenger use areas of public transport buildings</a:t>
            </a:r>
          </a:p>
        </p:txBody>
      </p:sp>
      <p:pic>
        <p:nvPicPr>
          <p:cNvPr id="8" name="Vol One Logo" descr="NCC Volume One Logo. A stylised multi-storey building in bright blue.">
            <a:extLst>
              <a:ext uri="{FF2B5EF4-FFF2-40B4-BE49-F238E27FC236}">
                <a16:creationId xmlns="" xmlns:a16="http://schemas.microsoft.com/office/drawing/2014/main" id="{186B378E-3DD5-430F-B1E5-02A15ABAD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806741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 xmlns:a16="http://schemas.microsoft.com/office/drawing/2014/main" id="{8B468BF2-00B3-4541-B880-D2F21CD6F6BD}"/>
              </a:ext>
            </a:extLst>
          </p:cNvPr>
          <p:cNvSpPr>
            <a:spLocks noGrp="1"/>
          </p:cNvSpPr>
          <p:nvPr>
            <p:ph type="body" sz="quarter" idx="10"/>
          </p:nvPr>
        </p:nvSpPr>
        <p:spPr/>
        <p:txBody>
          <a:bodyPr>
            <a:normAutofit/>
          </a:bodyPr>
          <a:lstStyle/>
          <a:p>
            <a:r>
              <a:rPr lang="en-AU" dirty="0"/>
              <a:t>Using the accessibility provisions in </a:t>
            </a:r>
          </a:p>
          <a:p>
            <a:r>
              <a:rPr lang="en-AU" dirty="0"/>
              <a:t>NCC Volume One</a:t>
            </a:r>
          </a:p>
        </p:txBody>
      </p:sp>
    </p:spTree>
    <p:custDataLst>
      <p:tags r:id="rId1"/>
    </p:custDataLst>
    <p:extLst>
      <p:ext uri="{BB962C8B-B14F-4D97-AF65-F5344CB8AC3E}">
        <p14:creationId xmlns:p14="http://schemas.microsoft.com/office/powerpoint/2010/main" val="3897064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C0E02438-DE5F-403B-B1A8-C5ABEA26F565}"/>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 xmlns:a16="http://schemas.microsoft.com/office/drawing/2014/main" id="{AC819FCD-26F0-4AA8-A40F-B0C34AD3F9F2}"/>
              </a:ext>
            </a:extLst>
          </p:cNvPr>
          <p:cNvSpPr>
            <a:spLocks noGrp="1"/>
          </p:cNvSpPr>
          <p:nvPr>
            <p:ph type="body" sz="quarter" idx="12"/>
          </p:nvPr>
        </p:nvSpPr>
        <p:spPr/>
        <p:txBody>
          <a:bodyPr>
            <a:noAutofit/>
          </a:bodyPr>
          <a:lstStyle/>
          <a:p>
            <a:r>
              <a:rPr lang="en-AU" sz="2400" dirty="0"/>
              <a:t>Overall aim is to provide </a:t>
            </a:r>
            <a:r>
              <a:rPr lang="en-AU" sz="2400" b="1" dirty="0">
                <a:solidFill>
                  <a:schemeClr val="accent3"/>
                </a:solidFill>
              </a:rPr>
              <a:t>safe, equitable </a:t>
            </a:r>
            <a:r>
              <a:rPr lang="en-AU" sz="2400" dirty="0"/>
              <a:t>and</a:t>
            </a:r>
            <a:r>
              <a:rPr lang="en-AU" sz="2400" b="1" dirty="0">
                <a:solidFill>
                  <a:schemeClr val="accent1"/>
                </a:solidFill>
              </a:rPr>
              <a:t> </a:t>
            </a:r>
            <a:r>
              <a:rPr lang="en-AU" sz="2400" b="1" dirty="0">
                <a:solidFill>
                  <a:schemeClr val="accent3"/>
                </a:solidFill>
              </a:rPr>
              <a:t>dignified access</a:t>
            </a:r>
            <a:r>
              <a:rPr lang="en-AU" sz="2400" dirty="0">
                <a:solidFill>
                  <a:schemeClr val="accent3"/>
                </a:solidFill>
              </a:rPr>
              <a:t> </a:t>
            </a:r>
            <a:r>
              <a:rPr lang="en-AU" sz="2400" dirty="0"/>
              <a:t>to:</a:t>
            </a:r>
          </a:p>
          <a:p>
            <a:pPr marL="342900" indent="-342900">
              <a:buFont typeface="Arial" panose="020B0604020202020204" pitchFamily="34" charset="0"/>
              <a:buChar char="•"/>
            </a:pPr>
            <a:r>
              <a:rPr lang="en-AU" sz="2400" dirty="0"/>
              <a:t>A building, and </a:t>
            </a:r>
          </a:p>
          <a:p>
            <a:pPr marL="342900" indent="-342900">
              <a:buFont typeface="Arial" panose="020B0604020202020204" pitchFamily="34" charset="0"/>
              <a:buChar char="•"/>
            </a:pPr>
            <a:r>
              <a:rPr lang="en-AU" sz="2400" dirty="0"/>
              <a:t>Its services and facilities</a:t>
            </a:r>
          </a:p>
          <a:p>
            <a:endParaRPr lang="en-AU" sz="2400" dirty="0"/>
          </a:p>
        </p:txBody>
      </p:sp>
      <p:sp>
        <p:nvSpPr>
          <p:cNvPr id="4" name="Top right block">
            <a:extLst>
              <a:ext uri="{FF2B5EF4-FFF2-40B4-BE49-F238E27FC236}">
                <a16:creationId xmlns="" xmlns:a16="http://schemas.microsoft.com/office/drawing/2014/main" id="{479A2865-9B6B-43B5-9E0C-5EBD85AEE1C6}"/>
              </a:ext>
            </a:extLst>
          </p:cNvPr>
          <p:cNvSpPr>
            <a:spLocks noGrp="1"/>
          </p:cNvSpPr>
          <p:nvPr>
            <p:ph type="body" sz="quarter" idx="13"/>
          </p:nvPr>
        </p:nvSpPr>
        <p:spPr/>
        <p:txBody>
          <a:bodyPr>
            <a:normAutofit/>
          </a:bodyPr>
          <a:lstStyle/>
          <a:p>
            <a:r>
              <a:rPr lang="en-AU" sz="2400" dirty="0"/>
              <a:t>Accessibility provisions apply to </a:t>
            </a:r>
            <a:r>
              <a:rPr lang="en-AU" sz="2400" b="1" dirty="0">
                <a:solidFill>
                  <a:schemeClr val="accent3"/>
                </a:solidFill>
              </a:rPr>
              <a:t>new buildings </a:t>
            </a:r>
            <a:r>
              <a:rPr lang="en-AU" sz="2400" dirty="0"/>
              <a:t>and</a:t>
            </a:r>
            <a:r>
              <a:rPr lang="en-AU" sz="2400" b="1" dirty="0">
                <a:solidFill>
                  <a:schemeClr val="accent1"/>
                </a:solidFill>
              </a:rPr>
              <a:t> </a:t>
            </a:r>
            <a:r>
              <a:rPr lang="en-AU" sz="2400" b="1" dirty="0">
                <a:solidFill>
                  <a:schemeClr val="accent3"/>
                </a:solidFill>
              </a:rPr>
              <a:t>upgrades to existing buildings</a:t>
            </a:r>
            <a:r>
              <a:rPr lang="en-AU" sz="2400" dirty="0"/>
              <a:t>, with some concessions under the </a:t>
            </a:r>
            <a:r>
              <a:rPr lang="en-AU" sz="2400" i="1" dirty="0"/>
              <a:t>Premises Standards</a:t>
            </a:r>
            <a:endParaRPr lang="en-AU" sz="2400" dirty="0"/>
          </a:p>
        </p:txBody>
      </p:sp>
      <p:sp>
        <p:nvSpPr>
          <p:cNvPr id="5" name="Bottom left block">
            <a:extLst>
              <a:ext uri="{FF2B5EF4-FFF2-40B4-BE49-F238E27FC236}">
                <a16:creationId xmlns="" xmlns:a16="http://schemas.microsoft.com/office/drawing/2014/main" id="{591D55AA-2547-41A0-8CF8-F32480860F87}"/>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AU" sz="2400" dirty="0"/>
              <a:t>More than just ramps and wheelchair access</a:t>
            </a:r>
          </a:p>
          <a:p>
            <a:pPr marL="342900" indent="-342900">
              <a:buFont typeface="Arial" panose="020B0604020202020204" pitchFamily="34" charset="0"/>
              <a:buChar char="•"/>
            </a:pPr>
            <a:r>
              <a:rPr lang="en-AU" sz="2400" dirty="0"/>
              <a:t>Should consider how building is likely to be used and by whom</a:t>
            </a:r>
          </a:p>
        </p:txBody>
      </p:sp>
      <p:sp>
        <p:nvSpPr>
          <p:cNvPr id="6" name="Bottom right block">
            <a:extLst>
              <a:ext uri="{FF2B5EF4-FFF2-40B4-BE49-F238E27FC236}">
                <a16:creationId xmlns="" xmlns:a16="http://schemas.microsoft.com/office/drawing/2014/main" id="{78DF62D9-1298-48DE-A182-5AE2A9DCEB4F}"/>
              </a:ext>
            </a:extLst>
          </p:cNvPr>
          <p:cNvSpPr>
            <a:spLocks noGrp="1"/>
          </p:cNvSpPr>
          <p:nvPr>
            <p:ph type="body" sz="quarter" idx="15"/>
          </p:nvPr>
        </p:nvSpPr>
        <p:spPr/>
        <p:txBody>
          <a:bodyPr>
            <a:noAutofit/>
          </a:bodyPr>
          <a:lstStyle/>
          <a:p>
            <a:pPr marL="342900" indent="-342900">
              <a:buFont typeface="Arial" panose="020B0604020202020204" pitchFamily="34" charset="0"/>
              <a:buChar char="•"/>
            </a:pPr>
            <a:r>
              <a:rPr lang="en-AU" sz="2400" dirty="0"/>
              <a:t>Accessibility requirements can be met using DTS Provisions or a Performance Solution</a:t>
            </a:r>
          </a:p>
          <a:p>
            <a:pPr marL="342900" indent="-342900">
              <a:buFont typeface="Arial" panose="020B0604020202020204" pitchFamily="34" charset="0"/>
              <a:buChar char="•"/>
            </a:pPr>
            <a:r>
              <a:rPr lang="en-AU" sz="2400" dirty="0"/>
              <a:t>Several </a:t>
            </a:r>
            <a:r>
              <a:rPr lang="en-AU" sz="2400" dirty="0" smtClean="0"/>
              <a:t>NCC </a:t>
            </a:r>
            <a:r>
              <a:rPr lang="en-AU" sz="2400" dirty="0"/>
              <a:t>Verification Methods</a:t>
            </a:r>
          </a:p>
        </p:txBody>
      </p:sp>
      <p:pic>
        <p:nvPicPr>
          <p:cNvPr id="9" name="Vol One Logo" descr="NCC Volume One Logo. A stylised multi-storey building in bright blue.">
            <a:extLst>
              <a:ext uri="{FF2B5EF4-FFF2-40B4-BE49-F238E27FC236}">
                <a16:creationId xmlns="" xmlns:a16="http://schemas.microsoft.com/office/drawing/2014/main" id="{12E60C4D-AD97-44CC-877F-DCDFD0497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160580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4E323C9C-6A71-4701-A0C1-8C0B973B3627}"/>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148912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BEC70B54-4276-4BCD-9C02-61599329285F}"/>
              </a:ext>
            </a:extLst>
          </p:cNvPr>
          <p:cNvSpPr>
            <a:spLocks noGrp="1"/>
          </p:cNvSpPr>
          <p:nvPr>
            <p:ph type="body" sz="quarter" idx="11"/>
          </p:nvPr>
        </p:nvSpPr>
        <p:spPr>
          <a:xfrm>
            <a:off x="334962" y="314325"/>
            <a:ext cx="9487464" cy="981075"/>
          </a:xfrm>
        </p:spPr>
        <p:txBody>
          <a:bodyPr>
            <a:normAutofit/>
          </a:bodyPr>
          <a:lstStyle/>
          <a:p>
            <a:r>
              <a:rPr lang="en-AU" dirty="0"/>
              <a:t>Understanding the NCC accessibility provisions</a:t>
            </a:r>
          </a:p>
        </p:txBody>
      </p:sp>
      <p:pic>
        <p:nvPicPr>
          <p:cNvPr id="3" name="Vol One Logo" descr="NCC Volume One Logo. A stylised multi-storey building in bright blue.">
            <a:extLst>
              <a:ext uri="{FF2B5EF4-FFF2-40B4-BE49-F238E27FC236}">
                <a16:creationId xmlns="" xmlns:a16="http://schemas.microsoft.com/office/drawing/2014/main" id="{4F454803-61C2-443A-9D12-C7985853A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4" name="Left hand block">
            <a:extLst>
              <a:ext uri="{FF2B5EF4-FFF2-40B4-BE49-F238E27FC236}">
                <a16:creationId xmlns="" xmlns:a16="http://schemas.microsoft.com/office/drawing/2014/main" id="{6A8931C7-A06D-4EF6-96D4-CD083771E022}"/>
              </a:ext>
            </a:extLst>
          </p:cNvPr>
          <p:cNvSpPr txBox="1">
            <a:spLocks/>
          </p:cNvSpPr>
          <p:nvPr/>
        </p:nvSpPr>
        <p:spPr>
          <a:xfrm>
            <a:off x="334962" y="1985332"/>
            <a:ext cx="5400000" cy="4872667"/>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2600" dirty="0"/>
              <a:t>Includes access for </a:t>
            </a:r>
            <a:r>
              <a:rPr lang="en-AU" sz="2600" u="sng" dirty="0">
                <a:solidFill>
                  <a:schemeClr val="accent2"/>
                </a:solidFill>
              </a:rPr>
              <a:t>people with disability</a:t>
            </a:r>
            <a:r>
              <a:rPr lang="en-AU" sz="2600" dirty="0"/>
              <a:t> including:</a:t>
            </a:r>
          </a:p>
          <a:p>
            <a:pPr lvl="1"/>
            <a:r>
              <a:rPr lang="en-AU" sz="2600" dirty="0"/>
              <a:t>Vision or visual impairment</a:t>
            </a:r>
          </a:p>
          <a:p>
            <a:pPr lvl="1"/>
            <a:r>
              <a:rPr lang="en-AU" sz="2600" dirty="0"/>
              <a:t>Hearing impairment</a:t>
            </a:r>
          </a:p>
          <a:p>
            <a:pPr lvl="1"/>
            <a:r>
              <a:rPr lang="en-AU" sz="2600" dirty="0"/>
              <a:t>Physical or mobility-related disability</a:t>
            </a:r>
          </a:p>
          <a:p>
            <a:pPr lvl="1"/>
            <a:r>
              <a:rPr lang="en-AU" sz="2600" dirty="0"/>
              <a:t>Brain injury</a:t>
            </a:r>
          </a:p>
          <a:p>
            <a:pPr lvl="1"/>
            <a:r>
              <a:rPr lang="en-AU" sz="2600" dirty="0"/>
              <a:t>Cognitive or intellectual disability</a:t>
            </a:r>
          </a:p>
          <a:p>
            <a:pPr lvl="1"/>
            <a:r>
              <a:rPr lang="en-AU" sz="2600" dirty="0"/>
              <a:t>Mental health condition</a:t>
            </a:r>
          </a:p>
        </p:txBody>
      </p:sp>
      <p:sp>
        <p:nvSpPr>
          <p:cNvPr id="5" name="Right hand block">
            <a:extLst>
              <a:ext uri="{FF2B5EF4-FFF2-40B4-BE49-F238E27FC236}">
                <a16:creationId xmlns="" xmlns:a16="http://schemas.microsoft.com/office/drawing/2014/main" id="{A7C7686D-11E0-4C43-AC9C-027F2A2B38AF}"/>
              </a:ext>
            </a:extLst>
          </p:cNvPr>
          <p:cNvSpPr txBox="1">
            <a:spLocks/>
          </p:cNvSpPr>
          <p:nvPr/>
        </p:nvSpPr>
        <p:spPr>
          <a:xfrm>
            <a:off x="6457038" y="1985332"/>
            <a:ext cx="5400000" cy="4554538"/>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2600" dirty="0"/>
              <a:t>First included in BCA 1990</a:t>
            </a:r>
          </a:p>
          <a:p>
            <a:pPr>
              <a:spcAft>
                <a:spcPts val="600"/>
              </a:spcAft>
            </a:pPr>
            <a:r>
              <a:rPr lang="en-AU" sz="2600" dirty="0"/>
              <a:t>Focus is on </a:t>
            </a:r>
            <a:r>
              <a:rPr lang="en-AU" sz="2600" u="sng" dirty="0">
                <a:solidFill>
                  <a:schemeClr val="accent2"/>
                </a:solidFill>
              </a:rPr>
              <a:t>access</a:t>
            </a:r>
            <a:r>
              <a:rPr lang="en-AU" sz="2600" dirty="0"/>
              <a:t> to </a:t>
            </a:r>
            <a:r>
              <a:rPr lang="en-AU" sz="2600" dirty="0" smtClean="0"/>
              <a:t>and within commercial </a:t>
            </a:r>
            <a:r>
              <a:rPr lang="en-AU" sz="2600" dirty="0"/>
              <a:t>and public buildings (Class </a:t>
            </a:r>
            <a:r>
              <a:rPr lang="en-AU" sz="2600" dirty="0" smtClean="0"/>
              <a:t>3 </a:t>
            </a:r>
            <a:r>
              <a:rPr lang="en-AU" sz="2600" dirty="0"/>
              <a:t>and Class 5-9 buildings</a:t>
            </a:r>
            <a:r>
              <a:rPr lang="en-AU" sz="2600" dirty="0" smtClean="0"/>
              <a:t>)</a:t>
            </a:r>
          </a:p>
          <a:p>
            <a:pPr>
              <a:spcAft>
                <a:spcPts val="600"/>
              </a:spcAft>
            </a:pPr>
            <a:r>
              <a:rPr lang="en-AU" sz="2600" dirty="0" smtClean="0"/>
              <a:t>Access to and within Class 2 buildings with </a:t>
            </a:r>
            <a:r>
              <a:rPr lang="en-AU" sz="2600" dirty="0" err="1" smtClean="0"/>
              <a:t>livable</a:t>
            </a:r>
            <a:r>
              <a:rPr lang="en-AU" sz="2600" dirty="0" smtClean="0"/>
              <a:t> housing design provisions for SOUs</a:t>
            </a:r>
            <a:endParaRPr lang="en-AU" sz="2600" dirty="0"/>
          </a:p>
          <a:p>
            <a:pPr>
              <a:spcAft>
                <a:spcPts val="600"/>
              </a:spcAft>
            </a:pPr>
            <a:r>
              <a:rPr lang="en-AU" sz="2600" dirty="0"/>
              <a:t>Some requirements for </a:t>
            </a:r>
            <a:r>
              <a:rPr lang="en-AU" sz="2600" dirty="0" smtClean="0"/>
              <a:t>certain Class </a:t>
            </a:r>
            <a:r>
              <a:rPr lang="en-AU" sz="2600" dirty="0"/>
              <a:t>1b and Class 10 </a:t>
            </a:r>
            <a:r>
              <a:rPr lang="en-AU" sz="2600" dirty="0" smtClean="0"/>
              <a:t>buildings/structures</a:t>
            </a:r>
            <a:endParaRPr lang="en-AU" sz="2600" dirty="0"/>
          </a:p>
        </p:txBody>
      </p:sp>
      <p:cxnSp>
        <p:nvCxnSpPr>
          <p:cNvPr id="6" name="Dividing Line">
            <a:extLst>
              <a:ext uri="{FF2B5EF4-FFF2-40B4-BE49-F238E27FC236}">
                <a16:creationId xmlns="" xmlns:a16="http://schemas.microsoft.com/office/drawing/2014/main" id="{A5813148-E870-4E8D-8AE2-D2F3FF8FB73E}"/>
              </a:ext>
            </a:extLst>
          </p:cNvPr>
          <p:cNvCxnSpPr>
            <a:cxnSpLocks/>
          </p:cNvCxnSpPr>
          <p:nvPr/>
        </p:nvCxnSpPr>
        <p:spPr>
          <a:xfrm>
            <a:off x="6096000" y="1985332"/>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8" name="DDA Disability Defn Group" descr="Definition of disability, as defined but the Disability Discrimination Act 1992.">
            <a:extLst>
              <a:ext uri="{FF2B5EF4-FFF2-40B4-BE49-F238E27FC236}">
                <a16:creationId xmlns="" xmlns:a16="http://schemas.microsoft.com/office/drawing/2014/main" id="{E68F929A-0CDE-41EA-BFD2-F48308B717AB}"/>
              </a:ext>
            </a:extLst>
          </p:cNvPr>
          <p:cNvGrpSpPr/>
          <p:nvPr/>
        </p:nvGrpSpPr>
        <p:grpSpPr>
          <a:xfrm>
            <a:off x="448105" y="1985332"/>
            <a:ext cx="11265307" cy="4169439"/>
            <a:chOff x="243362" y="1697961"/>
            <a:chExt cx="11265307" cy="4169439"/>
          </a:xfrm>
        </p:grpSpPr>
        <p:sp>
          <p:nvSpPr>
            <p:cNvPr id="9" name="White background box">
              <a:extLst>
                <a:ext uri="{FF2B5EF4-FFF2-40B4-BE49-F238E27FC236}">
                  <a16:creationId xmlns="" xmlns:a16="http://schemas.microsoft.com/office/drawing/2014/main" id="{AC47D120-ECD3-437F-95E0-ECCC81A31CC5}"/>
                </a:ext>
              </a:extLst>
            </p:cNvPr>
            <p:cNvSpPr/>
            <p:nvPr/>
          </p:nvSpPr>
          <p:spPr>
            <a:xfrm>
              <a:off x="243362" y="1697961"/>
              <a:ext cx="11265307" cy="4169439"/>
            </a:xfrm>
            <a:prstGeom prst="rect">
              <a:avLst/>
            </a:prstGeom>
            <a:solidFill>
              <a:schemeClr val="bg1"/>
            </a:solidFill>
            <a:ln>
              <a:solidFill>
                <a:srgbClr val="0F2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DDA excerpt">
              <a:extLst>
                <a:ext uri="{FF2B5EF4-FFF2-40B4-BE49-F238E27FC236}">
                  <a16:creationId xmlns="" xmlns:a16="http://schemas.microsoft.com/office/drawing/2014/main" id="{9D1FD196-1B5C-49D0-BDB1-C3A541AFB340}"/>
                </a:ext>
              </a:extLst>
            </p:cNvPr>
            <p:cNvPicPr>
              <a:picLocks noChangeAspect="1"/>
            </p:cNvPicPr>
            <p:nvPr/>
          </p:nvPicPr>
          <p:blipFill>
            <a:blip r:embed="rId5"/>
            <a:stretch>
              <a:fillRect/>
            </a:stretch>
          </p:blipFill>
          <p:spPr>
            <a:xfrm>
              <a:off x="424383" y="1913264"/>
              <a:ext cx="10825340" cy="3188484"/>
            </a:xfrm>
            <a:prstGeom prst="rect">
              <a:avLst/>
            </a:prstGeom>
          </p:spPr>
        </p:pic>
        <p:sp>
          <p:nvSpPr>
            <p:cNvPr id="11" name="Sec 4 of the DDA text">
              <a:extLst>
                <a:ext uri="{FF2B5EF4-FFF2-40B4-BE49-F238E27FC236}">
                  <a16:creationId xmlns="" xmlns:a16="http://schemas.microsoft.com/office/drawing/2014/main" id="{160BE9DB-F307-49AD-A5B5-8DEA697EC425}"/>
                </a:ext>
              </a:extLst>
            </p:cNvPr>
            <p:cNvSpPr txBox="1"/>
            <p:nvPr/>
          </p:nvSpPr>
          <p:spPr>
            <a:xfrm>
              <a:off x="6108669" y="5389119"/>
              <a:ext cx="5400000" cy="369332"/>
            </a:xfrm>
            <a:prstGeom prst="rect">
              <a:avLst/>
            </a:prstGeom>
            <a:noFill/>
          </p:spPr>
          <p:txBody>
            <a:bodyPr wrap="square" rtlCol="0">
              <a:spAutoFit/>
            </a:bodyPr>
            <a:lstStyle/>
            <a:p>
              <a:r>
                <a:rPr lang="en-AU" dirty="0"/>
                <a:t>Section 4 of the </a:t>
              </a:r>
              <a:r>
                <a:rPr lang="en-AU" i="1" dirty="0"/>
                <a:t>Disability Discrimination Act 1992</a:t>
              </a:r>
            </a:p>
          </p:txBody>
        </p:sp>
      </p:grpSp>
      <p:grpSp>
        <p:nvGrpSpPr>
          <p:cNvPr id="12" name="NCC Accessible Defn Group">
            <a:extLst>
              <a:ext uri="{FF2B5EF4-FFF2-40B4-BE49-F238E27FC236}">
                <a16:creationId xmlns="" xmlns:a16="http://schemas.microsoft.com/office/drawing/2014/main" id="{75BB3101-89AE-4476-BAB1-4622D9F10479}"/>
              </a:ext>
            </a:extLst>
          </p:cNvPr>
          <p:cNvGrpSpPr/>
          <p:nvPr/>
        </p:nvGrpSpPr>
        <p:grpSpPr>
          <a:xfrm>
            <a:off x="426560" y="1909612"/>
            <a:ext cx="11338878" cy="4369268"/>
            <a:chOff x="426560" y="1909612"/>
            <a:chExt cx="11338878" cy="4169439"/>
          </a:xfrm>
        </p:grpSpPr>
        <p:sp>
          <p:nvSpPr>
            <p:cNvPr id="13" name="White background box" descr="Definitions of accessible and accessway, as defined in the NCC.">
              <a:extLst>
                <a:ext uri="{FF2B5EF4-FFF2-40B4-BE49-F238E27FC236}">
                  <a16:creationId xmlns="" xmlns:a16="http://schemas.microsoft.com/office/drawing/2014/main" id="{E3C466DB-C6FD-4FB3-BDF1-338DEBB15044}"/>
                </a:ext>
              </a:extLst>
            </p:cNvPr>
            <p:cNvSpPr/>
            <p:nvPr/>
          </p:nvSpPr>
          <p:spPr>
            <a:xfrm>
              <a:off x="426560" y="1909612"/>
              <a:ext cx="11338878" cy="4169439"/>
            </a:xfrm>
            <a:prstGeom prst="rect">
              <a:avLst/>
            </a:prstGeom>
            <a:solidFill>
              <a:schemeClr val="bg1"/>
            </a:solidFill>
            <a:ln>
              <a:solidFill>
                <a:srgbClr val="0F2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Accessible definition">
              <a:extLst>
                <a:ext uri="{FF2B5EF4-FFF2-40B4-BE49-F238E27FC236}">
                  <a16:creationId xmlns="" xmlns:a16="http://schemas.microsoft.com/office/drawing/2014/main" id="{517E2D40-C55C-4689-AFA4-70BD25B0B2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67" y="3109912"/>
              <a:ext cx="11111678" cy="804310"/>
            </a:xfrm>
            <a:prstGeom prst="rect">
              <a:avLst/>
            </a:prstGeom>
          </p:spPr>
        </p:pic>
        <p:sp>
          <p:nvSpPr>
            <p:cNvPr id="15" name="Sec 4 of the DDA text">
              <a:extLst>
                <a:ext uri="{FF2B5EF4-FFF2-40B4-BE49-F238E27FC236}">
                  <a16:creationId xmlns="" xmlns:a16="http://schemas.microsoft.com/office/drawing/2014/main" id="{80BF8555-601D-47EA-891D-F0B063B5F187}"/>
                </a:ext>
              </a:extLst>
            </p:cNvPr>
            <p:cNvSpPr txBox="1"/>
            <p:nvPr/>
          </p:nvSpPr>
          <p:spPr>
            <a:xfrm>
              <a:off x="6211399" y="5491824"/>
              <a:ext cx="5400000" cy="352441"/>
            </a:xfrm>
            <a:prstGeom prst="rect">
              <a:avLst/>
            </a:prstGeom>
            <a:noFill/>
          </p:spPr>
          <p:txBody>
            <a:bodyPr wrap="square" rtlCol="0">
              <a:spAutoFit/>
            </a:bodyPr>
            <a:lstStyle/>
            <a:p>
              <a:r>
                <a:rPr lang="en-AU" dirty="0"/>
                <a:t>Schedule </a:t>
              </a:r>
              <a:r>
                <a:rPr lang="en-AU" dirty="0" smtClean="0"/>
                <a:t>1 </a:t>
              </a:r>
              <a:r>
                <a:rPr lang="en-AU" dirty="0"/>
                <a:t>Definitions in any Volume of the NCC</a:t>
              </a:r>
            </a:p>
          </p:txBody>
        </p:sp>
      </p:grpSp>
    </p:spTree>
    <p:custDataLst>
      <p:tags r:id="rId1"/>
    </p:custDataLst>
    <p:extLst>
      <p:ext uri="{BB962C8B-B14F-4D97-AF65-F5344CB8AC3E}">
        <p14:creationId xmlns:p14="http://schemas.microsoft.com/office/powerpoint/2010/main" val="123961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7" presetClass="exit" presetSubtype="10" fill="hold" nodeType="click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strVal val="ppt_h"/>
                                          </p:val>
                                        </p:tav>
                                      </p:tavLst>
                                    </p:anim>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7" presetClass="exit" presetSubtype="10" fill="hold"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strVal val="ppt_h"/>
                                          </p:val>
                                        </p:tav>
                                      </p:tavLst>
                                    </p:anim>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 xmlns:a16="http://schemas.microsoft.com/office/drawing/2014/main" id="{232781C1-72F6-4356-8782-14F667F9E1D8}"/>
              </a:ext>
            </a:extLst>
          </p:cNvPr>
          <p:cNvSpPr txBox="1">
            <a:spLocks/>
          </p:cNvSpPr>
          <p:nvPr/>
        </p:nvSpPr>
        <p:spPr>
          <a:xfrm>
            <a:off x="334962" y="314325"/>
            <a:ext cx="9363219" cy="98107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3200" b="1" kern="1200">
                <a:solidFill>
                  <a:schemeClr val="bg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3200" b="1" kern="1200">
                <a:solidFill>
                  <a:schemeClr val="bg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3200" b="1" kern="1200">
                <a:solidFill>
                  <a:schemeClr val="bg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are the NCC accessibility provisions?</a:t>
            </a:r>
          </a:p>
        </p:txBody>
      </p:sp>
      <p:pic>
        <p:nvPicPr>
          <p:cNvPr id="4" name="Vol One Logo" descr="NCC Volume One Logo. A stylised multi-storey building in bright blue.">
            <a:extLst>
              <a:ext uri="{FF2B5EF4-FFF2-40B4-BE49-F238E27FC236}">
                <a16:creationId xmlns="" xmlns:a16="http://schemas.microsoft.com/office/drawing/2014/main" id="{21C0F87B-FDB6-4DDB-B966-CFDC6A4B5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5" name="L1 Left hand block">
            <a:extLst>
              <a:ext uri="{FF2B5EF4-FFF2-40B4-BE49-F238E27FC236}">
                <a16:creationId xmlns="" xmlns:a16="http://schemas.microsoft.com/office/drawing/2014/main" id="{C7733542-3F9E-4239-84EB-ECFDA7573400}"/>
              </a:ext>
            </a:extLst>
          </p:cNvPr>
          <p:cNvSpPr txBox="1">
            <a:spLocks/>
          </p:cNvSpPr>
          <p:nvPr/>
        </p:nvSpPr>
        <p:spPr>
          <a:xfrm>
            <a:off x="334962" y="1985333"/>
            <a:ext cx="5400000" cy="4554538"/>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en-AU" sz="2400" dirty="0"/>
              <a:t>Objective is to provide (as far as is reasonable) </a:t>
            </a:r>
            <a:r>
              <a:rPr lang="en-AU" sz="2400" b="1" dirty="0">
                <a:solidFill>
                  <a:schemeClr val="accent1"/>
                </a:solidFill>
              </a:rPr>
              <a:t>safe, equitable and dignified access</a:t>
            </a:r>
            <a:r>
              <a:rPr lang="en-AU" sz="2400" dirty="0"/>
              <a:t> to:</a:t>
            </a:r>
          </a:p>
          <a:p>
            <a:pPr lvl="1">
              <a:spcBef>
                <a:spcPts val="300"/>
              </a:spcBef>
              <a:spcAft>
                <a:spcPts val="300"/>
              </a:spcAft>
            </a:pPr>
            <a:r>
              <a:rPr lang="en-AU" dirty="0"/>
              <a:t>A building, and</a:t>
            </a:r>
          </a:p>
          <a:p>
            <a:pPr lvl="1">
              <a:spcBef>
                <a:spcPts val="300"/>
              </a:spcBef>
              <a:spcAft>
                <a:spcPts val="300"/>
              </a:spcAft>
            </a:pPr>
            <a:r>
              <a:rPr lang="en-AU" dirty="0"/>
              <a:t>The services and facilities within the building</a:t>
            </a:r>
          </a:p>
          <a:p>
            <a:pPr>
              <a:spcBef>
                <a:spcPts val="300"/>
              </a:spcBef>
              <a:spcAft>
                <a:spcPts val="300"/>
              </a:spcAft>
            </a:pPr>
            <a:r>
              <a:rPr lang="en-AU" sz="2400" dirty="0"/>
              <a:t>NCC provisions address how the physical fabric and layout of a building can help or hinder access</a:t>
            </a:r>
          </a:p>
        </p:txBody>
      </p:sp>
      <p:cxnSp>
        <p:nvCxnSpPr>
          <p:cNvPr id="12" name="Dividing Line">
            <a:extLst>
              <a:ext uri="{FF2B5EF4-FFF2-40B4-BE49-F238E27FC236}">
                <a16:creationId xmlns="" xmlns:a16="http://schemas.microsoft.com/office/drawing/2014/main" id="{FC7FC307-CA23-41AA-A7D4-B98E7F356515}"/>
              </a:ext>
            </a:extLst>
          </p:cNvPr>
          <p:cNvCxnSpPr>
            <a:cxnSpLocks/>
          </p:cNvCxnSpPr>
          <p:nvPr/>
        </p:nvCxnSpPr>
        <p:spPr>
          <a:xfrm>
            <a:off x="6096000" y="2010468"/>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6" name="L1 Right hand block">
            <a:extLst>
              <a:ext uri="{FF2B5EF4-FFF2-40B4-BE49-F238E27FC236}">
                <a16:creationId xmlns="" xmlns:a16="http://schemas.microsoft.com/office/drawing/2014/main" id="{0241D4DA-6C8C-4705-AE66-0B2D67362776}"/>
              </a:ext>
            </a:extLst>
          </p:cNvPr>
          <p:cNvSpPr txBox="1">
            <a:spLocks/>
          </p:cNvSpPr>
          <p:nvPr/>
        </p:nvSpPr>
        <p:spPr>
          <a:xfrm>
            <a:off x="6457038" y="1985332"/>
            <a:ext cx="5400000" cy="4554538"/>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NCC disability access provisions do </a:t>
            </a:r>
            <a:r>
              <a:rPr lang="en-AU" sz="2400" b="1" dirty="0"/>
              <a:t>not</a:t>
            </a:r>
            <a:r>
              <a:rPr lang="en-AU" sz="2400" dirty="0"/>
              <a:t> address other elements that can also affect ease of access, </a:t>
            </a:r>
            <a:r>
              <a:rPr lang="en-AU" sz="2400" dirty="0" err="1" smtClean="0"/>
              <a:t>e.g</a:t>
            </a:r>
            <a:r>
              <a:rPr lang="en-AU" sz="2400" dirty="0" smtClean="0"/>
              <a:t>:</a:t>
            </a:r>
            <a:endParaRPr lang="en-AU" sz="2400" dirty="0"/>
          </a:p>
          <a:p>
            <a:pPr lvl="1"/>
            <a:r>
              <a:rPr lang="en-AU" dirty="0"/>
              <a:t>Fixtures and fittings, such as furniture, reception desk</a:t>
            </a:r>
          </a:p>
          <a:p>
            <a:pPr lvl="1"/>
            <a:r>
              <a:rPr lang="en-AU" dirty="0"/>
              <a:t>Wayfinding information, e.g. room numbers or general signage</a:t>
            </a:r>
          </a:p>
          <a:p>
            <a:pPr lvl="1"/>
            <a:r>
              <a:rPr lang="en-AU" dirty="0"/>
              <a:t>Management policies or staff behaviour, e.g. refusing entry to a person with a disability</a:t>
            </a:r>
          </a:p>
        </p:txBody>
      </p:sp>
      <p:sp>
        <p:nvSpPr>
          <p:cNvPr id="7" name="L2 White background box">
            <a:extLst>
              <a:ext uri="{FF2B5EF4-FFF2-40B4-BE49-F238E27FC236}">
                <a16:creationId xmlns="" xmlns:a16="http://schemas.microsoft.com/office/drawing/2014/main" id="{6FDFC993-B311-40B9-AB9D-614616560C0F}"/>
              </a:ext>
            </a:extLst>
          </p:cNvPr>
          <p:cNvSpPr/>
          <p:nvPr/>
        </p:nvSpPr>
        <p:spPr>
          <a:xfrm>
            <a:off x="54039" y="1697961"/>
            <a:ext cx="12083922" cy="5084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L2 Text block">
            <a:extLst>
              <a:ext uri="{FF2B5EF4-FFF2-40B4-BE49-F238E27FC236}">
                <a16:creationId xmlns="" xmlns:a16="http://schemas.microsoft.com/office/drawing/2014/main" id="{FE5DBF7E-04E7-4C71-8C8A-CCC1987F10BB}"/>
              </a:ext>
            </a:extLst>
          </p:cNvPr>
          <p:cNvSpPr txBox="1">
            <a:spLocks/>
          </p:cNvSpPr>
          <p:nvPr/>
        </p:nvSpPr>
        <p:spPr>
          <a:xfrm>
            <a:off x="334962" y="1962911"/>
            <a:ext cx="6801464" cy="45545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en-AU" sz="2400" dirty="0"/>
              <a:t>Performance Requirements seek to ensure that buildings provide ‘</a:t>
            </a:r>
            <a:r>
              <a:rPr lang="en-AU" sz="2400" b="1" dirty="0">
                <a:solidFill>
                  <a:schemeClr val="accent1"/>
                </a:solidFill>
              </a:rPr>
              <a:t>a continuous and accessible path of travel</a:t>
            </a:r>
            <a:r>
              <a:rPr lang="en-AU" sz="2400" b="1" dirty="0"/>
              <a:t>’</a:t>
            </a:r>
          </a:p>
          <a:p>
            <a:pPr>
              <a:spcBef>
                <a:spcPts val="300"/>
              </a:spcBef>
              <a:spcAft>
                <a:spcPts val="300"/>
              </a:spcAft>
            </a:pPr>
            <a:r>
              <a:rPr lang="en-AU" sz="2400" dirty="0"/>
              <a:t>Travel paths should not include features that might impede safe, equitable and dignified movement and access to facilities</a:t>
            </a:r>
            <a:endParaRPr lang="en-AU" dirty="0"/>
          </a:p>
          <a:p>
            <a:pPr>
              <a:spcBef>
                <a:spcPts val="300"/>
              </a:spcBef>
              <a:spcAft>
                <a:spcPts val="300"/>
              </a:spcAft>
            </a:pPr>
            <a:r>
              <a:rPr lang="en-AU" sz="2400" dirty="0"/>
              <a:t>Access is required to most spaces and </a:t>
            </a:r>
            <a:br>
              <a:rPr lang="en-AU" sz="2400" dirty="0"/>
            </a:br>
            <a:r>
              <a:rPr lang="en-AU" sz="2400" dirty="0"/>
              <a:t>facilities within a building used by any users, e.g. customers, visitors and staff</a:t>
            </a:r>
          </a:p>
          <a:p>
            <a:pPr>
              <a:spcBef>
                <a:spcPts val="300"/>
              </a:spcBef>
              <a:spcAft>
                <a:spcPts val="300"/>
              </a:spcAft>
            </a:pPr>
            <a:r>
              <a:rPr lang="en-AU" sz="2400" dirty="0" smtClean="0"/>
              <a:t>Safeguarding of occupants from illness or injury while evacuating in an emergency</a:t>
            </a:r>
            <a:endParaRPr lang="en-AU" sz="2400" dirty="0"/>
          </a:p>
        </p:txBody>
      </p:sp>
      <p:pic>
        <p:nvPicPr>
          <p:cNvPr id="10" name="Picture 9" descr="Ramp with Tactile ground surface indicator (TGSI) at the top landing, and wheelchair access signage."/>
          <p:cNvPicPr>
            <a:picLocks noChangeAspect="1"/>
          </p:cNvPicPr>
          <p:nvPr/>
        </p:nvPicPr>
        <p:blipFill>
          <a:blip r:embed="rId5"/>
          <a:stretch>
            <a:fillRect/>
          </a:stretch>
        </p:blipFill>
        <p:spPr>
          <a:xfrm>
            <a:off x="7357853" y="2100522"/>
            <a:ext cx="4277757" cy="2842559"/>
          </a:xfrm>
          <a:prstGeom prst="rect">
            <a:avLst/>
          </a:prstGeom>
        </p:spPr>
      </p:pic>
    </p:spTree>
    <p:custDataLst>
      <p:tags r:id="rId1"/>
    </p:custDataLst>
    <p:extLst>
      <p:ext uri="{BB962C8B-B14F-4D97-AF65-F5344CB8AC3E}">
        <p14:creationId xmlns:p14="http://schemas.microsoft.com/office/powerpoint/2010/main" val="14761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2289F33-E1DC-4319-B2FD-E786BD28B2DE}"/>
              </a:ext>
            </a:extLst>
          </p:cNvPr>
          <p:cNvSpPr>
            <a:spLocks noGrp="1"/>
          </p:cNvSpPr>
          <p:nvPr>
            <p:ph type="body" sz="quarter" idx="11"/>
          </p:nvPr>
        </p:nvSpPr>
        <p:spPr>
          <a:xfrm>
            <a:off x="334962" y="273697"/>
            <a:ext cx="9363219" cy="981075"/>
          </a:xfrm>
        </p:spPr>
        <p:txBody>
          <a:bodyPr/>
          <a:lstStyle/>
          <a:p>
            <a:r>
              <a:rPr lang="en-AU" dirty="0"/>
              <a:t>Accessibility</a:t>
            </a:r>
          </a:p>
        </p:txBody>
      </p:sp>
      <p:pic>
        <p:nvPicPr>
          <p:cNvPr id="3" name="Vol One Logo" descr="NCC Volume One Logo. A stylised multi-storey building in bright blue.">
            <a:extLst>
              <a:ext uri="{FF2B5EF4-FFF2-40B4-BE49-F238E27FC236}">
                <a16:creationId xmlns="" xmlns:a16="http://schemas.microsoft.com/office/drawing/2014/main" id="{49DEF8C0-8934-4AF8-999B-8431811BA0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pic>
        <p:nvPicPr>
          <p:cNvPr id="7" name="Illustration" descr="Simple building plan with numbers marking particular kinds of access requirements.">
            <a:extLst>
              <a:ext uri="{FF2B5EF4-FFF2-40B4-BE49-F238E27FC236}">
                <a16:creationId xmlns="" xmlns:a16="http://schemas.microsoft.com/office/drawing/2014/main" id="{55A3149D-B931-4D5E-ACD1-4C4EFF5ADF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89" t="15098" r="1386" b="3992"/>
          <a:stretch/>
        </p:blipFill>
        <p:spPr>
          <a:xfrm>
            <a:off x="334800" y="1839600"/>
            <a:ext cx="7948800" cy="4662677"/>
          </a:xfrm>
          <a:prstGeom prst="rect">
            <a:avLst/>
          </a:prstGeom>
        </p:spPr>
      </p:pic>
      <p:grpSp>
        <p:nvGrpSpPr>
          <p:cNvPr id="14" name="Hearing assist group" descr="Notice of assisted hearing system in a space.">
            <a:extLst>
              <a:ext uri="{FF2B5EF4-FFF2-40B4-BE49-F238E27FC236}">
                <a16:creationId xmlns="" xmlns:a16="http://schemas.microsoft.com/office/drawing/2014/main" id="{8529123F-603D-4DED-8472-ED08E348C1E2}"/>
              </a:ext>
            </a:extLst>
          </p:cNvPr>
          <p:cNvGrpSpPr/>
          <p:nvPr/>
        </p:nvGrpSpPr>
        <p:grpSpPr>
          <a:xfrm>
            <a:off x="4573011" y="4763594"/>
            <a:ext cx="2910596" cy="1485418"/>
            <a:chOff x="4418561" y="4752109"/>
            <a:chExt cx="2910596" cy="1485418"/>
          </a:xfrm>
        </p:grpSpPr>
        <p:sp>
          <p:nvSpPr>
            <p:cNvPr id="13" name="Background block">
              <a:extLst>
                <a:ext uri="{FF2B5EF4-FFF2-40B4-BE49-F238E27FC236}">
                  <a16:creationId xmlns="" xmlns:a16="http://schemas.microsoft.com/office/drawing/2014/main" id="{EFD7C0F8-78DA-4AF9-B79A-23F46236125D}"/>
                </a:ext>
              </a:extLst>
            </p:cNvPr>
            <p:cNvSpPr/>
            <p:nvPr/>
          </p:nvSpPr>
          <p:spPr>
            <a:xfrm>
              <a:off x="4418561" y="4752109"/>
              <a:ext cx="2910596" cy="1485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Hearing Assist image" descr="Icon&#10;&#10;Description automatically generated">
              <a:extLst>
                <a:ext uri="{FF2B5EF4-FFF2-40B4-BE49-F238E27FC236}">
                  <a16:creationId xmlns="" xmlns:a16="http://schemas.microsoft.com/office/drawing/2014/main" id="{3FB6AF25-368D-4909-B456-216216685B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94" t="17472" r="8735" b="21264"/>
            <a:stretch/>
          </p:blipFill>
          <p:spPr>
            <a:xfrm>
              <a:off x="4418561" y="4755089"/>
              <a:ext cx="2910596" cy="1482438"/>
            </a:xfrm>
            <a:prstGeom prst="rect">
              <a:avLst/>
            </a:prstGeom>
            <a:ln>
              <a:solidFill>
                <a:schemeClr val="accent1"/>
              </a:solidFill>
            </a:ln>
          </p:spPr>
        </p:pic>
      </p:grpSp>
      <p:grpSp>
        <p:nvGrpSpPr>
          <p:cNvPr id="16" name="Braille illustration" descr="Image of lift buttons with Braille.">
            <a:extLst>
              <a:ext uri="{FF2B5EF4-FFF2-40B4-BE49-F238E27FC236}">
                <a16:creationId xmlns="" xmlns:a16="http://schemas.microsoft.com/office/drawing/2014/main" id="{6F57EE1D-22A4-41CB-878E-0F709305F27C}"/>
              </a:ext>
            </a:extLst>
          </p:cNvPr>
          <p:cNvGrpSpPr/>
          <p:nvPr/>
        </p:nvGrpSpPr>
        <p:grpSpPr>
          <a:xfrm>
            <a:off x="4794071" y="4732303"/>
            <a:ext cx="2602947" cy="1550912"/>
            <a:chOff x="1635123" y="4749197"/>
            <a:chExt cx="2602947" cy="1550912"/>
          </a:xfrm>
        </p:grpSpPr>
        <p:sp>
          <p:nvSpPr>
            <p:cNvPr id="15" name="Background block">
              <a:extLst>
                <a:ext uri="{FF2B5EF4-FFF2-40B4-BE49-F238E27FC236}">
                  <a16:creationId xmlns="" xmlns:a16="http://schemas.microsoft.com/office/drawing/2014/main" id="{1071582D-E0D5-49FA-BD1E-5C0F5B62D872}"/>
                </a:ext>
              </a:extLst>
            </p:cNvPr>
            <p:cNvSpPr/>
            <p:nvPr/>
          </p:nvSpPr>
          <p:spPr>
            <a:xfrm>
              <a:off x="1649670" y="4752109"/>
              <a:ext cx="2588400" cy="15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Braille illustration" descr="Graphical user interface&#10;&#10;Description automatically generated">
              <a:extLst>
                <a:ext uri="{FF2B5EF4-FFF2-40B4-BE49-F238E27FC236}">
                  <a16:creationId xmlns="" xmlns:a16="http://schemas.microsoft.com/office/drawing/2014/main" id="{4162715B-05AE-4030-96A6-8500021BEA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520" t="16996" r="11754" b="19327"/>
            <a:stretch/>
          </p:blipFill>
          <p:spPr>
            <a:xfrm>
              <a:off x="1635123" y="4749197"/>
              <a:ext cx="2602947" cy="1548000"/>
            </a:xfrm>
            <a:prstGeom prst="rect">
              <a:avLst/>
            </a:prstGeom>
            <a:ln>
              <a:solidFill>
                <a:schemeClr val="accent1"/>
              </a:solidFill>
            </a:ln>
          </p:spPr>
        </p:pic>
      </p:grpSp>
      <p:grpSp>
        <p:nvGrpSpPr>
          <p:cNvPr id="18" name="Bathroom breakout group" descr="Plan of an accessible sanitary compartment">
            <a:extLst>
              <a:ext uri="{FF2B5EF4-FFF2-40B4-BE49-F238E27FC236}">
                <a16:creationId xmlns="" xmlns:a16="http://schemas.microsoft.com/office/drawing/2014/main" id="{295025A7-E5FB-4E51-BFD1-4540FC598C90}"/>
              </a:ext>
            </a:extLst>
          </p:cNvPr>
          <p:cNvGrpSpPr/>
          <p:nvPr/>
        </p:nvGrpSpPr>
        <p:grpSpPr>
          <a:xfrm>
            <a:off x="5179364" y="4729391"/>
            <a:ext cx="1799198" cy="1566676"/>
            <a:chOff x="5405546" y="5017627"/>
            <a:chExt cx="1799198" cy="1566676"/>
          </a:xfrm>
        </p:grpSpPr>
        <p:sp>
          <p:nvSpPr>
            <p:cNvPr id="17" name="Background block">
              <a:extLst>
                <a:ext uri="{FF2B5EF4-FFF2-40B4-BE49-F238E27FC236}">
                  <a16:creationId xmlns="" xmlns:a16="http://schemas.microsoft.com/office/drawing/2014/main" id="{A517160C-8331-4C46-BB94-63D48BCAB87D}"/>
                </a:ext>
              </a:extLst>
            </p:cNvPr>
            <p:cNvSpPr/>
            <p:nvPr/>
          </p:nvSpPr>
          <p:spPr>
            <a:xfrm>
              <a:off x="5405546" y="5017627"/>
              <a:ext cx="1799197" cy="15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Bathroom breakout">
              <a:extLst>
                <a:ext uri="{FF2B5EF4-FFF2-40B4-BE49-F238E27FC236}">
                  <a16:creationId xmlns="" xmlns:a16="http://schemas.microsoft.com/office/drawing/2014/main" id="{E4A6B3F5-52E0-4028-85D7-6526F54394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745" t="11820" r="22678" b="23434"/>
            <a:stretch/>
          </p:blipFill>
          <p:spPr>
            <a:xfrm>
              <a:off x="5405548" y="5017628"/>
              <a:ext cx="1799196" cy="1566675"/>
            </a:xfrm>
            <a:prstGeom prst="rect">
              <a:avLst/>
            </a:prstGeom>
            <a:ln>
              <a:solidFill>
                <a:schemeClr val="accent1"/>
              </a:solidFill>
            </a:ln>
          </p:spPr>
        </p:pic>
      </p:grpSp>
      <p:sp>
        <p:nvSpPr>
          <p:cNvPr id="19" name="Hotspot No 1">
            <a:extLst>
              <a:ext uri="{FF2B5EF4-FFF2-40B4-BE49-F238E27FC236}">
                <a16:creationId xmlns="" xmlns:a16="http://schemas.microsoft.com/office/drawing/2014/main" id="{7CF4ABB4-3ACB-48E4-AF28-D6B277C79E26}"/>
              </a:ext>
            </a:extLst>
          </p:cNvPr>
          <p:cNvSpPr/>
          <p:nvPr/>
        </p:nvSpPr>
        <p:spPr>
          <a:xfrm rot="5400000">
            <a:off x="2023305" y="4435892"/>
            <a:ext cx="369318" cy="641021"/>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Hotspot No 2">
            <a:extLst>
              <a:ext uri="{FF2B5EF4-FFF2-40B4-BE49-F238E27FC236}">
                <a16:creationId xmlns="" xmlns:a16="http://schemas.microsoft.com/office/drawing/2014/main" id="{977A2D20-D435-4E90-87C2-6649466A93D1}"/>
              </a:ext>
            </a:extLst>
          </p:cNvPr>
          <p:cNvSpPr/>
          <p:nvPr/>
        </p:nvSpPr>
        <p:spPr>
          <a:xfrm>
            <a:off x="5880407" y="3002725"/>
            <a:ext cx="369318" cy="64102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Hotspot No 3">
            <a:extLst>
              <a:ext uri="{FF2B5EF4-FFF2-40B4-BE49-F238E27FC236}">
                <a16:creationId xmlns="" xmlns:a16="http://schemas.microsoft.com/office/drawing/2014/main" id="{EF29F832-E8D6-4C08-B429-1C4EC30A8C65}"/>
              </a:ext>
            </a:extLst>
          </p:cNvPr>
          <p:cNvSpPr/>
          <p:nvPr/>
        </p:nvSpPr>
        <p:spPr>
          <a:xfrm>
            <a:off x="3245558" y="2313709"/>
            <a:ext cx="467460" cy="51790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Hotspot No 4">
            <a:extLst>
              <a:ext uri="{FF2B5EF4-FFF2-40B4-BE49-F238E27FC236}">
                <a16:creationId xmlns="" xmlns:a16="http://schemas.microsoft.com/office/drawing/2014/main" id="{E1CC3BF4-6A45-4C1F-AF5F-1696B0C8F43F}"/>
              </a:ext>
            </a:extLst>
          </p:cNvPr>
          <p:cNvSpPr/>
          <p:nvPr/>
        </p:nvSpPr>
        <p:spPr>
          <a:xfrm>
            <a:off x="4591832" y="2313709"/>
            <a:ext cx="589765" cy="68901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Hotspot No 5">
            <a:extLst>
              <a:ext uri="{FF2B5EF4-FFF2-40B4-BE49-F238E27FC236}">
                <a16:creationId xmlns="" xmlns:a16="http://schemas.microsoft.com/office/drawing/2014/main" id="{F0960C7C-8C86-4EC2-BB54-0D6490F2D4B2}"/>
              </a:ext>
            </a:extLst>
          </p:cNvPr>
          <p:cNvSpPr/>
          <p:nvPr/>
        </p:nvSpPr>
        <p:spPr>
          <a:xfrm>
            <a:off x="3469700" y="2836251"/>
            <a:ext cx="467460" cy="33327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Hotspot No 6">
            <a:extLst>
              <a:ext uri="{FF2B5EF4-FFF2-40B4-BE49-F238E27FC236}">
                <a16:creationId xmlns="" xmlns:a16="http://schemas.microsoft.com/office/drawing/2014/main" id="{06DBBAEA-46A4-48AD-9D56-16B6BB8B8DC6}"/>
              </a:ext>
            </a:extLst>
          </p:cNvPr>
          <p:cNvSpPr/>
          <p:nvPr/>
        </p:nvSpPr>
        <p:spPr>
          <a:xfrm>
            <a:off x="762100" y="2793810"/>
            <a:ext cx="589765" cy="51790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Hotspot No 7">
            <a:extLst>
              <a:ext uri="{FF2B5EF4-FFF2-40B4-BE49-F238E27FC236}">
                <a16:creationId xmlns="" xmlns:a16="http://schemas.microsoft.com/office/drawing/2014/main" id="{652EA8BC-4AD4-4229-A840-B3C04DE36D61}"/>
              </a:ext>
            </a:extLst>
          </p:cNvPr>
          <p:cNvSpPr/>
          <p:nvPr/>
        </p:nvSpPr>
        <p:spPr>
          <a:xfrm>
            <a:off x="3284344" y="3790844"/>
            <a:ext cx="761183" cy="64102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Item 1 text box">
            <a:extLst>
              <a:ext uri="{FF2B5EF4-FFF2-40B4-BE49-F238E27FC236}">
                <a16:creationId xmlns="" xmlns:a16="http://schemas.microsoft.com/office/drawing/2014/main" id="{515B6142-256D-4A25-AB4C-B522B189CFE0}"/>
              </a:ext>
            </a:extLst>
          </p:cNvPr>
          <p:cNvSpPr txBox="1"/>
          <p:nvPr/>
        </p:nvSpPr>
        <p:spPr>
          <a:xfrm>
            <a:off x="8460694" y="1933345"/>
            <a:ext cx="3449781" cy="646331"/>
          </a:xfrm>
          <a:prstGeom prst="rect">
            <a:avLst/>
          </a:prstGeom>
          <a:noFill/>
        </p:spPr>
        <p:txBody>
          <a:bodyPr wrap="square" rtlCol="0">
            <a:spAutoFit/>
          </a:bodyPr>
          <a:lstStyle/>
          <a:p>
            <a:pPr>
              <a:tabLst>
                <a:tab pos="268288" algn="l"/>
              </a:tabLst>
            </a:pPr>
            <a:r>
              <a:rPr lang="en-AU" kern="1200" dirty="0">
                <a:effectLst/>
                <a:latin typeface="Arial" panose="020B0604020202020204" pitchFamily="34" charset="0"/>
                <a:cs typeface="Arial" panose="020B0604020202020204" pitchFamily="34" charset="0"/>
              </a:rPr>
              <a:t>1.	To a building from the</a:t>
            </a:r>
            <a:br>
              <a:rPr lang="en-AU" kern="1200" dirty="0">
                <a:effectLst/>
                <a:latin typeface="Arial" panose="020B0604020202020204" pitchFamily="34" charset="0"/>
                <a:cs typeface="Arial" panose="020B0604020202020204" pitchFamily="34" charset="0"/>
              </a:rPr>
            </a:br>
            <a:r>
              <a:rPr lang="en-AU" kern="1200" dirty="0">
                <a:effectLst/>
                <a:latin typeface="Arial" panose="020B0604020202020204" pitchFamily="34" charset="0"/>
                <a:cs typeface="Arial" panose="020B0604020202020204" pitchFamily="34" charset="0"/>
              </a:rPr>
              <a:t>	allotment boundary</a:t>
            </a:r>
            <a:endParaRPr lang="en-AU" dirty="0"/>
          </a:p>
        </p:txBody>
      </p:sp>
      <p:sp>
        <p:nvSpPr>
          <p:cNvPr id="28" name="Item 2 text box">
            <a:extLst>
              <a:ext uri="{FF2B5EF4-FFF2-40B4-BE49-F238E27FC236}">
                <a16:creationId xmlns="" xmlns:a16="http://schemas.microsoft.com/office/drawing/2014/main" id="{112E32A9-2427-4C4E-9629-3013BB204374}"/>
              </a:ext>
            </a:extLst>
          </p:cNvPr>
          <p:cNvSpPr txBox="1"/>
          <p:nvPr/>
        </p:nvSpPr>
        <p:spPr>
          <a:xfrm>
            <a:off x="8460695" y="2566562"/>
            <a:ext cx="3449781" cy="923330"/>
          </a:xfrm>
          <a:prstGeom prst="rect">
            <a:avLst/>
          </a:prstGeom>
          <a:noFill/>
        </p:spPr>
        <p:txBody>
          <a:bodyPr wrap="square" rtlCol="0">
            <a:spAutoFit/>
          </a:bodyPr>
          <a:lstStyle/>
          <a:p>
            <a:pPr>
              <a:tabLst>
                <a:tab pos="268288" algn="l"/>
              </a:tabLst>
            </a:pPr>
            <a:r>
              <a:rPr lang="en-AU" kern="1200" dirty="0">
                <a:effectLst/>
                <a:latin typeface="Arial" panose="020B0604020202020204" pitchFamily="34" charset="0"/>
                <a:cs typeface="Arial" panose="020B0604020202020204" pitchFamily="34" charset="0"/>
              </a:rPr>
              <a:t>2.	Between associated</a:t>
            </a:r>
            <a:br>
              <a:rPr lang="en-AU" kern="1200" dirty="0">
                <a:effectLst/>
                <a:latin typeface="Arial" panose="020B0604020202020204" pitchFamily="34" charset="0"/>
                <a:cs typeface="Arial" panose="020B0604020202020204" pitchFamily="34" charset="0"/>
              </a:rPr>
            </a:br>
            <a:r>
              <a:rPr lang="en-AU" kern="1200" dirty="0">
                <a:effectLst/>
                <a:latin typeface="Arial" panose="020B0604020202020204" pitchFamily="34" charset="0"/>
                <a:cs typeface="Arial" panose="020B0604020202020204" pitchFamily="34" charset="0"/>
              </a:rPr>
              <a:t>	buildings that are required</a:t>
            </a:r>
            <a:br>
              <a:rPr lang="en-AU" kern="1200" dirty="0">
                <a:effectLst/>
                <a:latin typeface="Arial" panose="020B0604020202020204" pitchFamily="34" charset="0"/>
                <a:cs typeface="Arial" panose="020B0604020202020204" pitchFamily="34" charset="0"/>
              </a:rPr>
            </a:br>
            <a:r>
              <a:rPr lang="en-AU" kern="1200" dirty="0">
                <a:effectLst/>
                <a:latin typeface="Arial" panose="020B0604020202020204" pitchFamily="34" charset="0"/>
                <a:cs typeface="Arial" panose="020B0604020202020204" pitchFamily="34" charset="0"/>
              </a:rPr>
              <a:t>	to be accessible</a:t>
            </a:r>
            <a:endParaRPr lang="en-AU" dirty="0"/>
          </a:p>
        </p:txBody>
      </p:sp>
      <p:sp>
        <p:nvSpPr>
          <p:cNvPr id="29" name="Item 3 text box">
            <a:extLst>
              <a:ext uri="{FF2B5EF4-FFF2-40B4-BE49-F238E27FC236}">
                <a16:creationId xmlns="" xmlns:a16="http://schemas.microsoft.com/office/drawing/2014/main" id="{B8E5CFE7-7D7E-4966-AA03-5D993A07AA2A}"/>
              </a:ext>
            </a:extLst>
          </p:cNvPr>
          <p:cNvSpPr txBox="1"/>
          <p:nvPr/>
        </p:nvSpPr>
        <p:spPr>
          <a:xfrm>
            <a:off x="8460695" y="3476778"/>
            <a:ext cx="3449781" cy="646331"/>
          </a:xfrm>
          <a:prstGeom prst="rect">
            <a:avLst/>
          </a:prstGeom>
          <a:noFill/>
        </p:spPr>
        <p:txBody>
          <a:bodyPr wrap="square" rtlCol="0">
            <a:spAutoFit/>
          </a:bodyPr>
          <a:lstStyle/>
          <a:p>
            <a:pPr>
              <a:tabLst>
                <a:tab pos="268288" algn="l"/>
              </a:tabLst>
            </a:pPr>
            <a:r>
              <a:rPr lang="en-AU" kern="1200" dirty="0">
                <a:effectLst/>
                <a:latin typeface="Arial" panose="020B0604020202020204" pitchFamily="34" charset="0"/>
                <a:cs typeface="Arial" panose="020B0604020202020204" pitchFamily="34" charset="0"/>
              </a:rPr>
              <a:t>3.	Between levels</a:t>
            </a:r>
            <a:br>
              <a:rPr lang="en-AU" kern="1200" dirty="0">
                <a:effectLst/>
                <a:latin typeface="Arial" panose="020B0604020202020204" pitchFamily="34" charset="0"/>
                <a:cs typeface="Arial" panose="020B0604020202020204" pitchFamily="34" charset="0"/>
              </a:rPr>
            </a:br>
            <a:r>
              <a:rPr lang="en-AU" kern="1200" dirty="0">
                <a:effectLst/>
                <a:latin typeface="Arial" panose="020B0604020202020204" pitchFamily="34" charset="0"/>
                <a:cs typeface="Arial" panose="020B0604020202020204" pitchFamily="34" charset="0"/>
              </a:rPr>
              <a:t>	(via lifts, ramps and stairs)</a:t>
            </a:r>
            <a:endParaRPr lang="en-AU" dirty="0"/>
          </a:p>
        </p:txBody>
      </p:sp>
      <p:sp>
        <p:nvSpPr>
          <p:cNvPr id="30" name="Item 4 text box">
            <a:extLst>
              <a:ext uri="{FF2B5EF4-FFF2-40B4-BE49-F238E27FC236}">
                <a16:creationId xmlns="" xmlns:a16="http://schemas.microsoft.com/office/drawing/2014/main" id="{9A7C4F2B-16FF-4065-BE73-6F3D9311481C}"/>
              </a:ext>
            </a:extLst>
          </p:cNvPr>
          <p:cNvSpPr txBox="1"/>
          <p:nvPr/>
        </p:nvSpPr>
        <p:spPr>
          <a:xfrm>
            <a:off x="8460696" y="4109995"/>
            <a:ext cx="3449781" cy="646331"/>
          </a:xfrm>
          <a:prstGeom prst="rect">
            <a:avLst/>
          </a:prstGeom>
          <a:noFill/>
        </p:spPr>
        <p:txBody>
          <a:bodyPr wrap="square" rtlCol="0">
            <a:spAutoFit/>
          </a:bodyPr>
          <a:lstStyle/>
          <a:p>
            <a:pPr>
              <a:tabLst>
                <a:tab pos="268288" algn="l"/>
              </a:tabLst>
            </a:pPr>
            <a:r>
              <a:rPr lang="en-AU" kern="1200" dirty="0">
                <a:effectLst/>
                <a:latin typeface="Arial" panose="020B0604020202020204" pitchFamily="34" charset="0"/>
                <a:cs typeface="Arial" panose="020B0604020202020204" pitchFamily="34" charset="0"/>
              </a:rPr>
              <a:t>4.	In most buildings, to all areas</a:t>
            </a:r>
            <a:br>
              <a:rPr lang="en-AU" kern="1200" dirty="0">
                <a:effectLst/>
                <a:latin typeface="Arial" panose="020B0604020202020204" pitchFamily="34" charset="0"/>
                <a:cs typeface="Arial" panose="020B0604020202020204" pitchFamily="34" charset="0"/>
              </a:rPr>
            </a:br>
            <a:r>
              <a:rPr lang="en-AU" kern="1200" dirty="0">
                <a:effectLst/>
                <a:latin typeface="Arial" panose="020B0604020202020204" pitchFamily="34" charset="0"/>
                <a:cs typeface="Arial" panose="020B0604020202020204" pitchFamily="34" charset="0"/>
              </a:rPr>
              <a:t>	normally used by the users</a:t>
            </a:r>
            <a:endParaRPr lang="en-AU" dirty="0"/>
          </a:p>
        </p:txBody>
      </p:sp>
      <p:sp>
        <p:nvSpPr>
          <p:cNvPr id="31" name="Item 5  text box">
            <a:extLst>
              <a:ext uri="{FF2B5EF4-FFF2-40B4-BE49-F238E27FC236}">
                <a16:creationId xmlns="" xmlns:a16="http://schemas.microsoft.com/office/drawing/2014/main" id="{94EE324C-017F-4478-A118-B1DC0E4179D3}"/>
              </a:ext>
            </a:extLst>
          </p:cNvPr>
          <p:cNvSpPr txBox="1"/>
          <p:nvPr/>
        </p:nvSpPr>
        <p:spPr>
          <a:xfrm>
            <a:off x="8460697" y="4743212"/>
            <a:ext cx="3449781" cy="646331"/>
          </a:xfrm>
          <a:prstGeom prst="rect">
            <a:avLst/>
          </a:prstGeom>
          <a:noFill/>
        </p:spPr>
        <p:txBody>
          <a:bodyPr wrap="square" rtlCol="0">
            <a:spAutoFit/>
          </a:bodyPr>
          <a:lstStyle/>
          <a:p>
            <a:pPr>
              <a:tabLst>
                <a:tab pos="268288" algn="l"/>
              </a:tabLst>
            </a:pPr>
            <a:r>
              <a:rPr lang="en-AU" kern="1200" dirty="0">
                <a:effectLst/>
                <a:latin typeface="Arial" panose="020B0604020202020204" pitchFamily="34" charset="0"/>
                <a:cs typeface="Arial" panose="020B0604020202020204" pitchFamily="34" charset="0"/>
              </a:rPr>
              <a:t>5.	To signage including braille</a:t>
            </a:r>
            <a:br>
              <a:rPr lang="en-AU" kern="1200" dirty="0">
                <a:effectLst/>
                <a:latin typeface="Arial" panose="020B0604020202020204" pitchFamily="34" charset="0"/>
                <a:cs typeface="Arial" panose="020B0604020202020204" pitchFamily="34" charset="0"/>
              </a:rPr>
            </a:br>
            <a:r>
              <a:rPr lang="en-AU" kern="1200" dirty="0">
                <a:effectLst/>
                <a:latin typeface="Arial" panose="020B0604020202020204" pitchFamily="34" charset="0"/>
                <a:cs typeface="Arial" panose="020B0604020202020204" pitchFamily="34" charset="0"/>
              </a:rPr>
              <a:t> 	and tactile</a:t>
            </a:r>
            <a:endParaRPr lang="en-AU" dirty="0"/>
          </a:p>
        </p:txBody>
      </p:sp>
      <p:sp>
        <p:nvSpPr>
          <p:cNvPr id="32" name="Item 6 text box">
            <a:extLst>
              <a:ext uri="{FF2B5EF4-FFF2-40B4-BE49-F238E27FC236}">
                <a16:creationId xmlns="" xmlns:a16="http://schemas.microsoft.com/office/drawing/2014/main" id="{2ACC4727-92DC-4E04-9FC6-57EECE38D999}"/>
              </a:ext>
            </a:extLst>
          </p:cNvPr>
          <p:cNvSpPr txBox="1"/>
          <p:nvPr/>
        </p:nvSpPr>
        <p:spPr>
          <a:xfrm>
            <a:off x="8460697" y="5376429"/>
            <a:ext cx="3449781" cy="646331"/>
          </a:xfrm>
          <a:prstGeom prst="rect">
            <a:avLst/>
          </a:prstGeom>
          <a:noFill/>
        </p:spPr>
        <p:txBody>
          <a:bodyPr wrap="square" rtlCol="0">
            <a:spAutoFit/>
          </a:bodyPr>
          <a:lstStyle/>
          <a:p>
            <a:pPr>
              <a:tabLst>
                <a:tab pos="268288" algn="l"/>
              </a:tabLst>
            </a:pPr>
            <a:r>
              <a:rPr lang="en-AU" kern="1200" dirty="0">
                <a:effectLst/>
                <a:latin typeface="Arial" panose="020B0604020202020204" pitchFamily="34" charset="0"/>
                <a:cs typeface="Arial" panose="020B0604020202020204" pitchFamily="34" charset="0"/>
              </a:rPr>
              <a:t>6.	To hearing augmentation</a:t>
            </a:r>
            <a:br>
              <a:rPr lang="en-AU" kern="1200" dirty="0">
                <a:effectLst/>
                <a:latin typeface="Arial" panose="020B0604020202020204" pitchFamily="34" charset="0"/>
                <a:cs typeface="Arial" panose="020B0604020202020204" pitchFamily="34" charset="0"/>
              </a:rPr>
            </a:br>
            <a:r>
              <a:rPr lang="en-AU" kern="1200" dirty="0">
                <a:effectLst/>
                <a:latin typeface="Arial" panose="020B0604020202020204" pitchFamily="34" charset="0"/>
                <a:cs typeface="Arial" panose="020B0604020202020204" pitchFamily="34" charset="0"/>
              </a:rPr>
              <a:t>	systems</a:t>
            </a:r>
            <a:endParaRPr lang="en-AU" dirty="0"/>
          </a:p>
        </p:txBody>
      </p:sp>
      <p:sp>
        <p:nvSpPr>
          <p:cNvPr id="33" name="Item 7 text box">
            <a:extLst>
              <a:ext uri="{FF2B5EF4-FFF2-40B4-BE49-F238E27FC236}">
                <a16:creationId xmlns="" xmlns:a16="http://schemas.microsoft.com/office/drawing/2014/main" id="{3CE78605-B41A-4129-B51F-0E19BA6C35EA}"/>
              </a:ext>
            </a:extLst>
          </p:cNvPr>
          <p:cNvSpPr txBox="1"/>
          <p:nvPr/>
        </p:nvSpPr>
        <p:spPr>
          <a:xfrm>
            <a:off x="8460698" y="6009649"/>
            <a:ext cx="3449781" cy="369332"/>
          </a:xfrm>
          <a:prstGeom prst="rect">
            <a:avLst/>
          </a:prstGeom>
          <a:noFill/>
        </p:spPr>
        <p:txBody>
          <a:bodyPr wrap="square" rtlCol="0">
            <a:spAutoFit/>
          </a:bodyPr>
          <a:lstStyle/>
          <a:p>
            <a:pPr>
              <a:tabLst>
                <a:tab pos="268288" algn="l"/>
              </a:tabLst>
            </a:pPr>
            <a:r>
              <a:rPr lang="en-AU" kern="1200" dirty="0">
                <a:effectLst/>
                <a:latin typeface="Arial" panose="020B0604020202020204" pitchFamily="34" charset="0"/>
                <a:cs typeface="Arial" panose="020B0604020202020204" pitchFamily="34" charset="0"/>
              </a:rPr>
              <a:t>7.	To suitable sanitary facilities</a:t>
            </a:r>
            <a:endParaRPr lang="en-AU" dirty="0"/>
          </a:p>
        </p:txBody>
      </p:sp>
      <p:cxnSp>
        <p:nvCxnSpPr>
          <p:cNvPr id="46" name="No 1 arrow">
            <a:extLst>
              <a:ext uri="{FF2B5EF4-FFF2-40B4-BE49-F238E27FC236}">
                <a16:creationId xmlns="" xmlns:a16="http://schemas.microsoft.com/office/drawing/2014/main" id="{F84574A4-5BBD-48EF-8A0E-BFF152EE3C3D}"/>
              </a:ext>
            </a:extLst>
          </p:cNvPr>
          <p:cNvCxnSpPr/>
          <p:nvPr/>
        </p:nvCxnSpPr>
        <p:spPr>
          <a:xfrm rot="16200000" flipV="1">
            <a:off x="1488293" y="2716337"/>
            <a:ext cx="2282845" cy="2166606"/>
          </a:xfrm>
          <a:prstGeom prst="bentConnector3">
            <a:avLst>
              <a:gd name="adj1" fmla="val 12567"/>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No 1 line 2">
            <a:extLst>
              <a:ext uri="{FF2B5EF4-FFF2-40B4-BE49-F238E27FC236}">
                <a16:creationId xmlns="" xmlns:a16="http://schemas.microsoft.com/office/drawing/2014/main" id="{4886D01F-8CDE-4866-89C7-00F30175B2A6}"/>
              </a:ext>
            </a:extLst>
          </p:cNvPr>
          <p:cNvCxnSpPr/>
          <p:nvPr/>
        </p:nvCxnSpPr>
        <p:spPr>
          <a:xfrm>
            <a:off x="3245558" y="4642926"/>
            <a:ext cx="0" cy="936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No 2 arrow">
            <a:extLst>
              <a:ext uri="{FF2B5EF4-FFF2-40B4-BE49-F238E27FC236}">
                <a16:creationId xmlns="" xmlns:a16="http://schemas.microsoft.com/office/drawing/2014/main" id="{5D9F4E56-39E2-4F49-80D6-493CFE3569E6}"/>
              </a:ext>
            </a:extLst>
          </p:cNvPr>
          <p:cNvCxnSpPr/>
          <p:nvPr/>
        </p:nvCxnSpPr>
        <p:spPr>
          <a:xfrm>
            <a:off x="5553634" y="3476778"/>
            <a:ext cx="1080000"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No 3 arrow">
            <a:extLst>
              <a:ext uri="{FF2B5EF4-FFF2-40B4-BE49-F238E27FC236}">
                <a16:creationId xmlns="" xmlns:a16="http://schemas.microsoft.com/office/drawing/2014/main" id="{6B582553-5645-4DE1-9402-0265CCF7F879}"/>
              </a:ext>
            </a:extLst>
          </p:cNvPr>
          <p:cNvCxnSpPr>
            <a:cxnSpLocks/>
          </p:cNvCxnSpPr>
          <p:nvPr/>
        </p:nvCxnSpPr>
        <p:spPr>
          <a:xfrm>
            <a:off x="3479288" y="1805537"/>
            <a:ext cx="0" cy="615748"/>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No 3 arrow 2">
            <a:extLst>
              <a:ext uri="{FF2B5EF4-FFF2-40B4-BE49-F238E27FC236}">
                <a16:creationId xmlns="" xmlns:a16="http://schemas.microsoft.com/office/drawing/2014/main" id="{551EF1E5-BCD7-40C1-A662-6EE74855190F}"/>
              </a:ext>
            </a:extLst>
          </p:cNvPr>
          <p:cNvCxnSpPr>
            <a:cxnSpLocks/>
          </p:cNvCxnSpPr>
          <p:nvPr/>
        </p:nvCxnSpPr>
        <p:spPr>
          <a:xfrm flipV="1">
            <a:off x="3079376" y="2178424"/>
            <a:ext cx="857784" cy="824301"/>
          </a:xfrm>
          <a:prstGeom prst="bentConnector3">
            <a:avLst>
              <a:gd name="adj1" fmla="val 140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No 4 arrow 1">
            <a:extLst>
              <a:ext uri="{FF2B5EF4-FFF2-40B4-BE49-F238E27FC236}">
                <a16:creationId xmlns="" xmlns:a16="http://schemas.microsoft.com/office/drawing/2014/main" id="{CA76DE5C-B9D4-44C1-8411-3F2A9CDC80CD}"/>
              </a:ext>
            </a:extLst>
          </p:cNvPr>
          <p:cNvCxnSpPr>
            <a:cxnSpLocks/>
          </p:cNvCxnSpPr>
          <p:nvPr/>
        </p:nvCxnSpPr>
        <p:spPr>
          <a:xfrm rot="16200000" flipH="1">
            <a:off x="4612111" y="3168022"/>
            <a:ext cx="1023662" cy="350850"/>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No 4 arrow 2">
            <a:extLst>
              <a:ext uri="{FF2B5EF4-FFF2-40B4-BE49-F238E27FC236}">
                <a16:creationId xmlns="" xmlns:a16="http://schemas.microsoft.com/office/drawing/2014/main" id="{CCCF903C-0104-457F-9E3C-390FC85C90E4}"/>
              </a:ext>
            </a:extLst>
          </p:cNvPr>
          <p:cNvCxnSpPr>
            <a:cxnSpLocks/>
          </p:cNvCxnSpPr>
          <p:nvPr/>
        </p:nvCxnSpPr>
        <p:spPr>
          <a:xfrm rot="5400000">
            <a:off x="4258347" y="3165105"/>
            <a:ext cx="1023659" cy="356687"/>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No 7 arrow">
            <a:extLst>
              <a:ext uri="{FF2B5EF4-FFF2-40B4-BE49-F238E27FC236}">
                <a16:creationId xmlns="" xmlns:a16="http://schemas.microsoft.com/office/drawing/2014/main" id="{7E4C0A46-57C4-4531-86A8-EC8A66A08229}"/>
              </a:ext>
            </a:extLst>
          </p:cNvPr>
          <p:cNvCxnSpPr>
            <a:cxnSpLocks/>
          </p:cNvCxnSpPr>
          <p:nvPr/>
        </p:nvCxnSpPr>
        <p:spPr>
          <a:xfrm>
            <a:off x="3245558" y="3521902"/>
            <a:ext cx="454635" cy="331285"/>
          </a:xfrm>
          <a:prstGeom prst="bentConnector3">
            <a:avLst>
              <a:gd name="adj1" fmla="val 9875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3029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1000"/>
                                        <p:tgtEl>
                                          <p:spTgt spid="46"/>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1" restart="whenNotActive" fill="hold" evtFilter="cancelBubble" nodeType="interactiveSeq">
                <p:stCondLst>
                  <p:cond evt="onClick" delay="0">
                    <p:tgtEl>
                      <p:spTgt spid="20"/>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childTnLst>
                          </p:cTn>
                        </p:par>
                        <p:par>
                          <p:cTn id="27" fill="hold">
                            <p:stCondLst>
                              <p:cond delay="500"/>
                            </p:stCondLst>
                            <p:childTnLst>
                              <p:par>
                                <p:cTn id="28" presetID="16" presetClass="entr" presetSubtype="42"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arn(outHorizontal)">
                                      <p:cBhvr>
                                        <p:cTn id="30" dur="10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9" presetClass="entr" presetSubtype="0" fill="hold" grpId="1"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down)">
                                      <p:cBhvr>
                                        <p:cTn id="44" dur="1000"/>
                                        <p:tgtEl>
                                          <p:spTgt spid="55"/>
                                        </p:tgtEl>
                                      </p:cBhvr>
                                    </p:animEffect>
                                  </p:childTnLst>
                                </p:cTn>
                              </p:par>
                              <p:par>
                                <p:cTn id="45" presetID="22" presetClass="entr" presetSubtype="4"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down)">
                                      <p:cBhvr>
                                        <p:cTn id="47" dur="10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55"/>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dissolve">
                                      <p:cBhvr>
                                        <p:cTn id="59" dur="500"/>
                                        <p:tgtEl>
                                          <p:spTgt spid="30"/>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up)">
                                      <p:cBhvr>
                                        <p:cTn id="63" dur="1000"/>
                                        <p:tgtEl>
                                          <p:spTgt spid="69"/>
                                        </p:tgtEl>
                                      </p:cBhvr>
                                    </p:animEffect>
                                  </p:childTnLst>
                                </p:cTn>
                              </p:par>
                              <p:par>
                                <p:cTn id="64" presetID="22" presetClass="entr" presetSubtype="1" fill="hold"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up)">
                                      <p:cBhvr>
                                        <p:cTn id="66" dur="1000"/>
                                        <p:tgtEl>
                                          <p:spTgt spid="67"/>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6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dissolve">
                                      <p:cBhvr>
                                        <p:cTn id="78" dur="500"/>
                                        <p:tgtEl>
                                          <p:spTgt spid="31"/>
                                        </p:tgtEl>
                                      </p:cBhvr>
                                    </p:animEffect>
                                  </p:childTnLst>
                                </p:cTn>
                              </p:par>
                              <p:par>
                                <p:cTn id="79" presetID="17" presetClass="entr" presetSubtype="10"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xit" presetSubtype="10" fill="hold" nodeType="clickEffect">
                                  <p:stCondLst>
                                    <p:cond delay="0"/>
                                  </p:stCondLst>
                                  <p:childTnLst>
                                    <p:anim calcmode="lin" valueType="num">
                                      <p:cBhvr>
                                        <p:cTn id="86" dur="500"/>
                                        <p:tgtEl>
                                          <p:spTgt spid="16"/>
                                        </p:tgtEl>
                                        <p:attrNameLst>
                                          <p:attrName>ppt_w</p:attrName>
                                        </p:attrNameLst>
                                      </p:cBhvr>
                                      <p:tavLst>
                                        <p:tav tm="0">
                                          <p:val>
                                            <p:strVal val="ppt_w"/>
                                          </p:val>
                                        </p:tav>
                                        <p:tav tm="100000">
                                          <p:val>
                                            <p:fltVal val="0"/>
                                          </p:val>
                                        </p:tav>
                                      </p:tavLst>
                                    </p:anim>
                                    <p:anim calcmode="lin" valueType="num">
                                      <p:cBhvr>
                                        <p:cTn id="87" dur="500"/>
                                        <p:tgtEl>
                                          <p:spTgt spid="16"/>
                                        </p:tgtEl>
                                        <p:attrNameLst>
                                          <p:attrName>ppt_h</p:attrName>
                                        </p:attrNameLst>
                                      </p:cBhvr>
                                      <p:tavLst>
                                        <p:tav tm="0">
                                          <p:val>
                                            <p:strVal val="ppt_h"/>
                                          </p:val>
                                        </p:tav>
                                        <p:tav tm="100000">
                                          <p:val>
                                            <p:strVal val="ppt_h"/>
                                          </p:val>
                                        </p:tav>
                                      </p:tavLst>
                                    </p:anim>
                                    <p:set>
                                      <p:cBhvr>
                                        <p:cTn id="8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9" restart="whenNotActive" fill="hold" evtFilter="cancelBubble" nodeType="interactiveSeq">
                <p:stCondLst>
                  <p:cond evt="onClick" delay="0">
                    <p:tgtEl>
                      <p:spTgt spid="25"/>
                    </p:tgtEl>
                  </p:cond>
                </p:stCondLst>
                <p:endSync evt="end" delay="0">
                  <p:rtn val="all"/>
                </p:endSync>
                <p:childTnLst>
                  <p:par>
                    <p:cTn id="90" fill="hold">
                      <p:stCondLst>
                        <p:cond delay="0"/>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dissolve">
                                      <p:cBhvr>
                                        <p:cTn id="94" dur="500"/>
                                        <p:tgtEl>
                                          <p:spTgt spid="32"/>
                                        </p:tgtEl>
                                      </p:cBhvr>
                                    </p:animEffect>
                                  </p:childTnLst>
                                </p:cTn>
                              </p:par>
                              <p:par>
                                <p:cTn id="95" presetID="17" presetClass="entr" presetSubtype="1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xit" presetSubtype="10" fill="hold" nodeType="clickEffect">
                                  <p:stCondLst>
                                    <p:cond delay="0"/>
                                  </p:stCondLst>
                                  <p:childTnLst>
                                    <p:anim calcmode="lin" valueType="num">
                                      <p:cBhvr>
                                        <p:cTn id="102" dur="500"/>
                                        <p:tgtEl>
                                          <p:spTgt spid="14"/>
                                        </p:tgtEl>
                                        <p:attrNameLst>
                                          <p:attrName>ppt_w</p:attrName>
                                        </p:attrNameLst>
                                      </p:cBhvr>
                                      <p:tavLst>
                                        <p:tav tm="0">
                                          <p:val>
                                            <p:strVal val="ppt_w"/>
                                          </p:val>
                                        </p:tav>
                                        <p:tav tm="100000">
                                          <p:val>
                                            <p:fltVal val="0"/>
                                          </p:val>
                                        </p:tav>
                                      </p:tavLst>
                                    </p:anim>
                                    <p:anim calcmode="lin" valueType="num">
                                      <p:cBhvr>
                                        <p:cTn id="103" dur="500"/>
                                        <p:tgtEl>
                                          <p:spTgt spid="14"/>
                                        </p:tgtEl>
                                        <p:attrNameLst>
                                          <p:attrName>ppt_h</p:attrName>
                                        </p:attrNameLst>
                                      </p:cBhvr>
                                      <p:tavLst>
                                        <p:tav tm="0">
                                          <p:val>
                                            <p:strVal val="ppt_h"/>
                                          </p:val>
                                        </p:tav>
                                        <p:tav tm="100000">
                                          <p:val>
                                            <p:strVal val="ppt_h"/>
                                          </p:val>
                                        </p:tav>
                                      </p:tavLst>
                                    </p:anim>
                                    <p:set>
                                      <p:cBhvr>
                                        <p:cTn id="10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5" restart="whenNotActive" fill="hold" evtFilter="cancelBubble" nodeType="interactiveSeq">
                <p:stCondLst>
                  <p:cond evt="onClick" delay="0">
                    <p:tgtEl>
                      <p:spTgt spid="26"/>
                    </p:tgtEl>
                  </p:cond>
                </p:stCondLst>
                <p:endSync evt="end" delay="0">
                  <p:rtn val="all"/>
                </p:endSync>
                <p:childTnLst>
                  <p:par>
                    <p:cTn id="106" fill="hold">
                      <p:stCondLst>
                        <p:cond delay="0"/>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dissolve">
                                      <p:cBhvr>
                                        <p:cTn id="110" dur="500"/>
                                        <p:tgtEl>
                                          <p:spTgt spid="33"/>
                                        </p:tgtEl>
                                      </p:cBhvr>
                                    </p:animEffect>
                                  </p:childTnLst>
                                </p:cTn>
                              </p:par>
                            </p:childTnLst>
                          </p:cTn>
                        </p:par>
                        <p:par>
                          <p:cTn id="111" fill="hold">
                            <p:stCondLst>
                              <p:cond delay="500"/>
                            </p:stCondLst>
                            <p:childTnLst>
                              <p:par>
                                <p:cTn id="112" presetID="22" presetClass="entr" presetSubtype="8" fill="hold" nodeType="afterEffect">
                                  <p:stCondLst>
                                    <p:cond delay="0"/>
                                  </p:stCondLst>
                                  <p:childTnLst>
                                    <p:set>
                                      <p:cBhvr>
                                        <p:cTn id="113" dur="1" fill="hold">
                                          <p:stCondLst>
                                            <p:cond delay="0"/>
                                          </p:stCondLst>
                                        </p:cTn>
                                        <p:tgtEl>
                                          <p:spTgt spid="82"/>
                                        </p:tgtEl>
                                        <p:attrNameLst>
                                          <p:attrName>style.visibility</p:attrName>
                                        </p:attrNameLst>
                                      </p:cBhvr>
                                      <p:to>
                                        <p:strVal val="visible"/>
                                      </p:to>
                                    </p:set>
                                    <p:animEffect transition="in" filter="wipe(left)">
                                      <p:cBhvr>
                                        <p:cTn id="114" dur="1000"/>
                                        <p:tgtEl>
                                          <p:spTgt spid="82"/>
                                        </p:tgtEl>
                                      </p:cBhvr>
                                    </p:animEffect>
                                  </p:childTnLst>
                                </p:cTn>
                              </p:par>
                              <p:par>
                                <p:cTn id="115" presetID="17" presetClass="entr" presetSubtype="10" fill="hold" nodeType="with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500" fill="hold"/>
                                        <p:tgtEl>
                                          <p:spTgt spid="18"/>
                                        </p:tgtEl>
                                        <p:attrNameLst>
                                          <p:attrName>ppt_w</p:attrName>
                                        </p:attrNameLst>
                                      </p:cBhvr>
                                      <p:tavLst>
                                        <p:tav tm="0">
                                          <p:val>
                                            <p:fltVal val="0"/>
                                          </p:val>
                                        </p:tav>
                                        <p:tav tm="100000">
                                          <p:val>
                                            <p:strVal val="#ppt_w"/>
                                          </p:val>
                                        </p:tav>
                                      </p:tavLst>
                                    </p:anim>
                                    <p:anim calcmode="lin" valueType="num">
                                      <p:cBhvr>
                                        <p:cTn id="118"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82"/>
                                        </p:tgtEl>
                                        <p:attrNameLst>
                                          <p:attrName>style.visibility</p:attrName>
                                        </p:attrNameLst>
                                      </p:cBhvr>
                                      <p:to>
                                        <p:strVal val="hidden"/>
                                      </p:to>
                                    </p:set>
                                  </p:childTnLst>
                                </p:cTn>
                              </p:par>
                              <p:par>
                                <p:cTn id="123" presetID="17" presetClass="exit" presetSubtype="10" fill="hold" nodeType="withEffect">
                                  <p:stCondLst>
                                    <p:cond delay="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strVal val="ppt_h"/>
                                          </p:val>
                                        </p:tav>
                                      </p:tavLst>
                                    </p:anim>
                                    <p:set>
                                      <p:cBhvr>
                                        <p:cTn id="12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7" grpId="0"/>
      <p:bldP spid="28" grpId="0"/>
      <p:bldP spid="29" grpId="1"/>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a:xfrm>
            <a:off x="334961" y="314325"/>
            <a:ext cx="9841971" cy="981075"/>
          </a:xfrm>
        </p:spPr>
        <p:txBody>
          <a:bodyPr>
            <a:normAutofit lnSpcReduction="10000"/>
          </a:bodyPr>
          <a:lstStyle/>
          <a:p>
            <a:r>
              <a:rPr lang="en-AU" dirty="0"/>
              <a:t>Where is accessibility covered in NCC Volume One?</a:t>
            </a:r>
          </a:p>
        </p:txBody>
      </p:sp>
      <p:pic>
        <p:nvPicPr>
          <p:cNvPr id="24" name="Vol One Logo" descr="NCC Volume One Logo. A stylised multi-storey building in bright blue.">
            <a:extLst>
              <a:ext uri="{FF2B5EF4-FFF2-40B4-BE49-F238E27FC236}">
                <a16:creationId xmlns="" xmlns:a16="http://schemas.microsoft.com/office/drawing/2014/main" id="{19ECA359-779D-488D-9C22-84E50E5BF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43" name="Section A title">
            <a:extLst>
              <a:ext uri="{FF2B5EF4-FFF2-40B4-BE49-F238E27FC236}">
                <a16:creationId xmlns="" xmlns:a16="http://schemas.microsoft.com/office/drawing/2014/main" id="{20F3A963-BBE3-4C8C-BADC-2B1C17D49ACD}"/>
              </a:ext>
            </a:extLst>
          </p:cNvPr>
          <p:cNvSpPr txBox="1"/>
          <p:nvPr/>
        </p:nvSpPr>
        <p:spPr>
          <a:xfrm>
            <a:off x="331021" y="2114339"/>
            <a:ext cx="4375693"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a:t>
            </a:r>
            <a:r>
              <a:rPr lang="en-AU" b="1" dirty="0">
                <a:sym typeface="Wingdings" panose="05000000000000000000" pitchFamily="2" charset="2"/>
              </a:rPr>
              <a:t> </a:t>
            </a:r>
            <a:r>
              <a:rPr lang="en-AU" b="1" dirty="0"/>
              <a:t>Section A Governing Requirements</a:t>
            </a:r>
          </a:p>
        </p:txBody>
      </p:sp>
      <p:sp>
        <p:nvSpPr>
          <p:cNvPr id="33" name="Section D title">
            <a:extLst>
              <a:ext uri="{FF2B5EF4-FFF2-40B4-BE49-F238E27FC236}">
                <a16:creationId xmlns="" xmlns:a16="http://schemas.microsoft.com/office/drawing/2014/main" id="{32D650C2-BB31-40DD-8513-BE07BC495CF3}"/>
              </a:ext>
            </a:extLst>
          </p:cNvPr>
          <p:cNvSpPr txBox="1"/>
          <p:nvPr/>
        </p:nvSpPr>
        <p:spPr>
          <a:xfrm>
            <a:off x="331021" y="2849896"/>
            <a:ext cx="4346623"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D Access and egress</a:t>
            </a:r>
          </a:p>
        </p:txBody>
      </p:sp>
      <p:sp>
        <p:nvSpPr>
          <p:cNvPr id="35" name="Section E title">
            <a:extLst>
              <a:ext uri="{FF2B5EF4-FFF2-40B4-BE49-F238E27FC236}">
                <a16:creationId xmlns="" xmlns:a16="http://schemas.microsoft.com/office/drawing/2014/main" id="{4C672AFE-8126-4D36-BB03-DF164AB3A629}"/>
              </a:ext>
            </a:extLst>
          </p:cNvPr>
          <p:cNvSpPr txBox="1"/>
          <p:nvPr/>
        </p:nvSpPr>
        <p:spPr>
          <a:xfrm>
            <a:off x="331021" y="3585453"/>
            <a:ext cx="4382732"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E Services and equipment</a:t>
            </a:r>
          </a:p>
        </p:txBody>
      </p:sp>
      <p:sp>
        <p:nvSpPr>
          <p:cNvPr id="36" name="Section F title">
            <a:extLst>
              <a:ext uri="{FF2B5EF4-FFF2-40B4-BE49-F238E27FC236}">
                <a16:creationId xmlns="" xmlns:a16="http://schemas.microsoft.com/office/drawing/2014/main" id="{DA745C4D-4F3F-41A8-9B86-5F6A44C76F39}"/>
              </a:ext>
            </a:extLst>
          </p:cNvPr>
          <p:cNvSpPr txBox="1"/>
          <p:nvPr/>
        </p:nvSpPr>
        <p:spPr>
          <a:xfrm>
            <a:off x="331021" y="4321010"/>
            <a:ext cx="4382732"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F Health and amenity</a:t>
            </a:r>
          </a:p>
        </p:txBody>
      </p:sp>
      <p:sp>
        <p:nvSpPr>
          <p:cNvPr id="25" name="Section G title">
            <a:extLst>
              <a:ext uri="{FF2B5EF4-FFF2-40B4-BE49-F238E27FC236}">
                <a16:creationId xmlns="" xmlns:a16="http://schemas.microsoft.com/office/drawing/2014/main" id="{1AD5E05B-6657-45A0-91EA-699E8E70A8F5}"/>
              </a:ext>
            </a:extLst>
          </p:cNvPr>
          <p:cNvSpPr txBox="1"/>
          <p:nvPr/>
        </p:nvSpPr>
        <p:spPr>
          <a:xfrm>
            <a:off x="331021" y="5056567"/>
            <a:ext cx="4382732"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G Ancillary provisions</a:t>
            </a:r>
          </a:p>
        </p:txBody>
      </p:sp>
      <p:sp>
        <p:nvSpPr>
          <p:cNvPr id="37" name="Section H title">
            <a:extLst>
              <a:ext uri="{FF2B5EF4-FFF2-40B4-BE49-F238E27FC236}">
                <a16:creationId xmlns="" xmlns:a16="http://schemas.microsoft.com/office/drawing/2014/main" id="{DAF84EFB-2475-4607-B278-08CFB9F988B4}"/>
              </a:ext>
            </a:extLst>
          </p:cNvPr>
          <p:cNvSpPr txBox="1"/>
          <p:nvPr/>
        </p:nvSpPr>
        <p:spPr>
          <a:xfrm>
            <a:off x="331021" y="5792123"/>
            <a:ext cx="4382732" cy="369332"/>
          </a:xfrm>
          <a:prstGeom prst="rect">
            <a:avLst/>
          </a:prstGeom>
          <a:solidFill>
            <a:schemeClr val="bg1"/>
          </a:solidFill>
          <a:ln w="19050">
            <a:noFill/>
          </a:ln>
        </p:spPr>
        <p:txBody>
          <a:bodyPr wrap="square" rtlCol="0">
            <a:spAutoFit/>
          </a:bodyPr>
          <a:lstStyle/>
          <a:p>
            <a:r>
              <a:rPr lang="en-AU" b="1" dirty="0">
                <a:solidFill>
                  <a:schemeClr val="accent3"/>
                </a:solidFill>
                <a:sym typeface="Wingdings" panose="05000000000000000000" pitchFamily="2" charset="2"/>
              </a:rPr>
              <a:t> </a:t>
            </a:r>
            <a:r>
              <a:rPr lang="en-AU" b="1" dirty="0"/>
              <a:t>Section </a:t>
            </a:r>
            <a:r>
              <a:rPr lang="en-AU" b="1" dirty="0" smtClean="0"/>
              <a:t>I </a:t>
            </a:r>
            <a:r>
              <a:rPr lang="en-AU" b="1" dirty="0"/>
              <a:t>Special use buildings</a:t>
            </a:r>
          </a:p>
        </p:txBody>
      </p:sp>
      <p:cxnSp>
        <p:nvCxnSpPr>
          <p:cNvPr id="44" name="Dividing Line">
            <a:extLst>
              <a:ext uri="{FF2B5EF4-FFF2-40B4-BE49-F238E27FC236}">
                <a16:creationId xmlns="" xmlns:a16="http://schemas.microsoft.com/office/drawing/2014/main" id="{573B4FEC-B7B9-4094-BDB4-7A9012F22EE6}"/>
              </a:ext>
            </a:extLst>
          </p:cNvPr>
          <p:cNvCxnSpPr>
            <a:cxnSpLocks/>
          </p:cNvCxnSpPr>
          <p:nvPr/>
        </p:nvCxnSpPr>
        <p:spPr>
          <a:xfrm>
            <a:off x="4964526" y="2007326"/>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23" name="Section A expansion">
            <a:extLst>
              <a:ext uri="{FF2B5EF4-FFF2-40B4-BE49-F238E27FC236}">
                <a16:creationId xmlns="" xmlns:a16="http://schemas.microsoft.com/office/drawing/2014/main" id="{4ED0329A-82A7-4F13-9442-ACD4A4AE53A6}"/>
              </a:ext>
            </a:extLst>
          </p:cNvPr>
          <p:cNvGrpSpPr/>
          <p:nvPr/>
        </p:nvGrpSpPr>
        <p:grpSpPr>
          <a:xfrm>
            <a:off x="5029200" y="1697961"/>
            <a:ext cx="7000777" cy="4824000"/>
            <a:chOff x="5029200" y="1697961"/>
            <a:chExt cx="7000777" cy="4974302"/>
          </a:xfrm>
        </p:grpSpPr>
        <p:sp>
          <p:nvSpPr>
            <p:cNvPr id="21" name="White background box">
              <a:extLst>
                <a:ext uri="{FF2B5EF4-FFF2-40B4-BE49-F238E27FC236}">
                  <a16:creationId xmlns="" xmlns:a16="http://schemas.microsoft.com/office/drawing/2014/main" id="{025BF0B1-4AD6-43F7-9C3B-BE4B93260BE9}"/>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AU" dirty="0"/>
            </a:p>
          </p:txBody>
        </p:sp>
        <p:sp>
          <p:nvSpPr>
            <p:cNvPr id="46" name="Section A description">
              <a:extLst>
                <a:ext uri="{FF2B5EF4-FFF2-40B4-BE49-F238E27FC236}">
                  <a16:creationId xmlns="" xmlns:a16="http://schemas.microsoft.com/office/drawing/2014/main" id="{943AE6D3-9134-4BB4-B72F-6556B94C9456}"/>
                </a:ext>
              </a:extLst>
            </p:cNvPr>
            <p:cNvSpPr txBox="1">
              <a:spLocks/>
            </p:cNvSpPr>
            <p:nvPr/>
          </p:nvSpPr>
          <p:spPr>
            <a:xfrm>
              <a:off x="5364000" y="1915199"/>
              <a:ext cx="6495891" cy="469484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AU" sz="2200" b="1" dirty="0">
                  <a:solidFill>
                    <a:srgbClr val="002E5D"/>
                  </a:solidFill>
                </a:rPr>
                <a:t>Section A Governing Requirements</a:t>
              </a:r>
            </a:p>
            <a:p>
              <a:pPr>
                <a:spcBef>
                  <a:spcPts val="300"/>
                </a:spcBef>
                <a:spcAft>
                  <a:spcPts val="300"/>
                </a:spcAft>
              </a:pPr>
              <a:r>
                <a:rPr lang="en-US" sz="2200" dirty="0"/>
                <a:t>Common to all </a:t>
              </a:r>
              <a:r>
                <a:rPr lang="en-US" sz="2200" dirty="0" smtClean="0"/>
                <a:t>volumes </a:t>
              </a:r>
              <a:r>
                <a:rPr lang="en-US" sz="2200" dirty="0"/>
                <a:t>in the NCC</a:t>
              </a:r>
            </a:p>
            <a:p>
              <a:pPr>
                <a:spcBef>
                  <a:spcPts val="300"/>
                </a:spcBef>
                <a:spcAft>
                  <a:spcPts val="300"/>
                </a:spcAft>
              </a:pPr>
              <a:r>
                <a:rPr lang="en-US" sz="2200" dirty="0"/>
                <a:t>Rules and instructions for complying with the NCC</a:t>
              </a:r>
            </a:p>
            <a:p>
              <a:pPr>
                <a:spcBef>
                  <a:spcPts val="300"/>
                </a:spcBef>
                <a:spcAft>
                  <a:spcPts val="300"/>
                </a:spcAft>
              </a:pPr>
              <a:r>
                <a:rPr lang="en-US" sz="2200" dirty="0"/>
                <a:t>Mandatory and must be complied with</a:t>
              </a:r>
            </a:p>
            <a:p>
              <a:pPr>
                <a:spcBef>
                  <a:spcPts val="300"/>
                </a:spcBef>
                <a:spcAft>
                  <a:spcPts val="300"/>
                </a:spcAft>
              </a:pPr>
              <a:r>
                <a:rPr lang="en-US" sz="2200" dirty="0"/>
                <a:t>Examples of </a:t>
              </a:r>
              <a:r>
                <a:rPr lang="en-US" sz="2200" dirty="0" smtClean="0"/>
                <a:t>some Parts </a:t>
              </a:r>
              <a:r>
                <a:rPr lang="en-US" sz="2200" dirty="0"/>
                <a:t>with relevance are:</a:t>
              </a:r>
            </a:p>
            <a:p>
              <a:pPr lvl="1"/>
              <a:r>
                <a:rPr lang="en-US" sz="2200" dirty="0"/>
                <a:t>Part A1 Interpreting the NCC</a:t>
              </a:r>
            </a:p>
            <a:p>
              <a:pPr lvl="1"/>
              <a:r>
                <a:rPr lang="en-US" sz="2200" dirty="0"/>
                <a:t>Part A5 Documentation of design and construction</a:t>
              </a:r>
            </a:p>
            <a:p>
              <a:pPr lvl="1"/>
              <a:r>
                <a:rPr lang="en-US" sz="2200" dirty="0"/>
                <a:t>Part A6 Building classifications</a:t>
              </a:r>
            </a:p>
            <a:p>
              <a:pPr lvl="1"/>
              <a:r>
                <a:rPr lang="en-US" sz="2200" dirty="0"/>
                <a:t>Part A7 United buildings</a:t>
              </a:r>
              <a:endParaRPr lang="en-AU" sz="2200" dirty="0">
                <a:effectLst/>
                <a:ea typeface="Calibri" panose="020F0502020204030204" pitchFamily="34" charset="0"/>
                <a:cs typeface="Arial" panose="020B0604020202020204" pitchFamily="34" charset="0"/>
              </a:endParaRPr>
            </a:p>
          </p:txBody>
        </p:sp>
      </p:grpSp>
      <p:grpSp>
        <p:nvGrpSpPr>
          <p:cNvPr id="55" name="Section D expansion">
            <a:extLst>
              <a:ext uri="{FF2B5EF4-FFF2-40B4-BE49-F238E27FC236}">
                <a16:creationId xmlns="" xmlns:a16="http://schemas.microsoft.com/office/drawing/2014/main" id="{E0F84603-CD66-4989-9690-5BF3B0491B27}"/>
              </a:ext>
            </a:extLst>
          </p:cNvPr>
          <p:cNvGrpSpPr/>
          <p:nvPr/>
        </p:nvGrpSpPr>
        <p:grpSpPr>
          <a:xfrm>
            <a:off x="5029200" y="1699200"/>
            <a:ext cx="7000777" cy="4824000"/>
            <a:chOff x="5029200" y="1697961"/>
            <a:chExt cx="7000777" cy="4974302"/>
          </a:xfrm>
        </p:grpSpPr>
        <p:sp>
          <p:nvSpPr>
            <p:cNvPr id="56" name="White background box">
              <a:extLst>
                <a:ext uri="{FF2B5EF4-FFF2-40B4-BE49-F238E27FC236}">
                  <a16:creationId xmlns="" xmlns:a16="http://schemas.microsoft.com/office/drawing/2014/main" id="{A610C544-248A-4372-AFE3-F86674B5F218}"/>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Section D description">
              <a:extLst>
                <a:ext uri="{FF2B5EF4-FFF2-40B4-BE49-F238E27FC236}">
                  <a16:creationId xmlns="" xmlns:a16="http://schemas.microsoft.com/office/drawing/2014/main" id="{4D8B87DC-6C70-47F1-A834-33145ACEB921}"/>
                </a:ext>
              </a:extLst>
            </p:cNvPr>
            <p:cNvSpPr txBox="1">
              <a:spLocks/>
            </p:cNvSpPr>
            <p:nvPr/>
          </p:nvSpPr>
          <p:spPr>
            <a:xfrm>
              <a:off x="5364000" y="1913267"/>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600"/>
                </a:spcAft>
                <a:buNone/>
              </a:pPr>
              <a:r>
                <a:rPr lang="en-AU" sz="2200" b="1" dirty="0">
                  <a:solidFill>
                    <a:srgbClr val="002E5D"/>
                  </a:solidFill>
                </a:rPr>
                <a:t>Section D Access and egress</a:t>
              </a:r>
            </a:p>
            <a:p>
              <a:pPr marL="228600" lvl="1">
                <a:spcBef>
                  <a:spcPts val="300"/>
                </a:spcBef>
                <a:spcAft>
                  <a:spcPts val="300"/>
                </a:spcAft>
              </a:pPr>
              <a:r>
                <a:rPr lang="en-AU" sz="2200" dirty="0"/>
                <a:t>General building access requirements</a:t>
              </a:r>
            </a:p>
            <a:p>
              <a:pPr marL="228600" lvl="1">
                <a:spcBef>
                  <a:spcPts val="300"/>
                </a:spcBef>
                <a:spcAft>
                  <a:spcPts val="300"/>
                </a:spcAft>
              </a:pPr>
              <a:r>
                <a:rPr lang="en-AU" sz="2200" dirty="0"/>
                <a:t>Provisions designed to ensure safe movement into, out of and around a building</a:t>
              </a:r>
            </a:p>
            <a:p>
              <a:pPr marL="228600" lvl="1">
                <a:spcBef>
                  <a:spcPts val="300"/>
                </a:spcBef>
                <a:spcAft>
                  <a:spcPts val="300"/>
                </a:spcAft>
              </a:pPr>
              <a:r>
                <a:rPr lang="en-AU" sz="2200" dirty="0"/>
                <a:t>7</a:t>
              </a:r>
              <a:r>
                <a:rPr lang="en-AU" sz="2200" dirty="0" smtClean="0"/>
                <a:t> </a:t>
              </a:r>
              <a:r>
                <a:rPr lang="en-AU" sz="2200" dirty="0"/>
                <a:t>Performance </a:t>
              </a:r>
              <a:r>
                <a:rPr lang="en-AU" sz="2200" dirty="0" smtClean="0"/>
                <a:t>Requirements </a:t>
              </a:r>
              <a:r>
                <a:rPr lang="en-AU" sz="2200" dirty="0"/>
                <a:t>related to access for people with </a:t>
              </a:r>
              <a:r>
                <a:rPr lang="en-AU" sz="2200" dirty="0" smtClean="0"/>
                <a:t>disability (Part D1)</a:t>
              </a:r>
              <a:endParaRPr lang="en-AU" sz="2200" dirty="0"/>
            </a:p>
            <a:p>
              <a:pPr marL="228600" lvl="1">
                <a:spcBef>
                  <a:spcPts val="300"/>
                </a:spcBef>
                <a:spcAft>
                  <a:spcPts val="300"/>
                </a:spcAft>
              </a:pPr>
              <a:r>
                <a:rPr lang="en-AU" sz="2200" dirty="0"/>
                <a:t>2</a:t>
              </a:r>
              <a:r>
                <a:rPr lang="en-AU" sz="2200" dirty="0" smtClean="0"/>
                <a:t> </a:t>
              </a:r>
              <a:r>
                <a:rPr lang="en-AU" sz="2200" dirty="0"/>
                <a:t>Verification Methods (</a:t>
              </a:r>
              <a:r>
                <a:rPr lang="en-AU" sz="2200" dirty="0" smtClean="0"/>
                <a:t>D1V2</a:t>
              </a:r>
              <a:r>
                <a:rPr lang="en-AU" sz="2200" dirty="0"/>
                <a:t>, </a:t>
              </a:r>
              <a:r>
                <a:rPr lang="en-AU" sz="2200" dirty="0" smtClean="0"/>
                <a:t>D1V3</a:t>
              </a:r>
              <a:r>
                <a:rPr lang="en-AU" sz="2200" dirty="0"/>
                <a:t>)</a:t>
              </a:r>
            </a:p>
            <a:p>
              <a:pPr marL="228600" lvl="1">
                <a:spcBef>
                  <a:spcPts val="300"/>
                </a:spcBef>
                <a:spcAft>
                  <a:spcPts val="300"/>
                </a:spcAft>
              </a:pPr>
              <a:r>
                <a:rPr lang="en-AU" sz="2200" dirty="0"/>
                <a:t>One Part with </a:t>
              </a:r>
              <a:r>
                <a:rPr lang="en-AU" sz="2200" dirty="0" smtClean="0"/>
                <a:t>13 </a:t>
              </a:r>
              <a:r>
                <a:rPr lang="en-AU" sz="2200" dirty="0"/>
                <a:t>DTS Provisions = Part </a:t>
              </a:r>
              <a:r>
                <a:rPr lang="en-AU" sz="2200" dirty="0" smtClean="0"/>
                <a:t>D4 </a:t>
              </a:r>
              <a:r>
                <a:rPr lang="en-AU" sz="2200" dirty="0"/>
                <a:t>Access for people with a disability</a:t>
              </a:r>
            </a:p>
            <a:p>
              <a:pPr marL="228600" lvl="1">
                <a:spcBef>
                  <a:spcPts val="300"/>
                </a:spcBef>
                <a:spcAft>
                  <a:spcPts val="300"/>
                </a:spcAft>
              </a:pPr>
              <a:r>
                <a:rPr lang="en-AU" sz="2200" dirty="0"/>
                <a:t>2</a:t>
              </a:r>
              <a:r>
                <a:rPr lang="en-AU" sz="2200" dirty="0" smtClean="0"/>
                <a:t> </a:t>
              </a:r>
              <a:r>
                <a:rPr lang="en-AU" sz="2200" dirty="0"/>
                <a:t>Specifications </a:t>
              </a:r>
              <a:r>
                <a:rPr lang="en-AU" sz="2200" dirty="0" smtClean="0"/>
                <a:t>(15 and 16)</a:t>
              </a:r>
              <a:endParaRPr lang="en-AU" sz="2200" dirty="0"/>
            </a:p>
          </p:txBody>
        </p:sp>
      </p:grpSp>
      <p:grpSp>
        <p:nvGrpSpPr>
          <p:cNvPr id="58" name="Section E expansion">
            <a:extLst>
              <a:ext uri="{FF2B5EF4-FFF2-40B4-BE49-F238E27FC236}">
                <a16:creationId xmlns="" xmlns:a16="http://schemas.microsoft.com/office/drawing/2014/main" id="{8F31A6B2-CA3D-4FDE-9C03-DF53667B34E6}"/>
              </a:ext>
            </a:extLst>
          </p:cNvPr>
          <p:cNvGrpSpPr/>
          <p:nvPr/>
        </p:nvGrpSpPr>
        <p:grpSpPr>
          <a:xfrm>
            <a:off x="5029200" y="1699200"/>
            <a:ext cx="7000777" cy="4824000"/>
            <a:chOff x="5029200" y="1697961"/>
            <a:chExt cx="7000777" cy="4974302"/>
          </a:xfrm>
        </p:grpSpPr>
        <p:sp>
          <p:nvSpPr>
            <p:cNvPr id="59" name="White background box">
              <a:extLst>
                <a:ext uri="{FF2B5EF4-FFF2-40B4-BE49-F238E27FC236}">
                  <a16:creationId xmlns="" xmlns:a16="http://schemas.microsoft.com/office/drawing/2014/main" id="{97FD9A5E-4606-4BE5-B177-D9EF76D11DD2}"/>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Section E description">
              <a:extLst>
                <a:ext uri="{FF2B5EF4-FFF2-40B4-BE49-F238E27FC236}">
                  <a16:creationId xmlns="" xmlns:a16="http://schemas.microsoft.com/office/drawing/2014/main" id="{4E02B0E2-4EAD-4471-9B03-D71E3B19F79D}"/>
                </a:ext>
              </a:extLst>
            </p:cNvPr>
            <p:cNvSpPr txBox="1">
              <a:spLocks/>
            </p:cNvSpPr>
            <p:nvPr/>
          </p:nvSpPr>
          <p:spPr>
            <a:xfrm>
              <a:off x="5364000" y="1913267"/>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rgbClr val="002E5D"/>
                  </a:solidFill>
                </a:rPr>
                <a:t>Section E Services and equipment</a:t>
              </a:r>
            </a:p>
            <a:p>
              <a:pPr marL="230400" lvl="1">
                <a:spcBef>
                  <a:spcPts val="300"/>
                </a:spcBef>
                <a:spcAft>
                  <a:spcPts val="300"/>
                </a:spcAft>
              </a:pPr>
              <a:r>
                <a:rPr lang="en-AU" sz="2200" dirty="0"/>
                <a:t>One Part, E3 Lift installations, relating to the use of lifts for evacuation in the event of a fire or another emergency</a:t>
              </a:r>
            </a:p>
            <a:p>
              <a:pPr marL="230400" lvl="2"/>
              <a:r>
                <a:rPr lang="en-AU" sz="2200" dirty="0"/>
                <a:t>One Performance Requirement = </a:t>
              </a:r>
              <a:r>
                <a:rPr lang="en-AU" sz="2200" dirty="0" smtClean="0"/>
                <a:t>E3P4 </a:t>
              </a:r>
              <a:r>
                <a:rPr lang="en-AU" sz="2200" dirty="0"/>
                <a:t>Lift access for people with a disability</a:t>
              </a:r>
            </a:p>
            <a:p>
              <a:pPr marL="230400" lvl="2"/>
              <a:r>
                <a:rPr lang="en-AU" sz="2200" dirty="0"/>
                <a:t>One Verification Method = </a:t>
              </a:r>
              <a:r>
                <a:rPr lang="en-AU" sz="2200" dirty="0" smtClean="0"/>
                <a:t>E3V2 </a:t>
              </a:r>
              <a:r>
                <a:rPr lang="en-AU" sz="2200" dirty="0"/>
                <a:t>Emergency alerts on the use of lifts</a:t>
              </a:r>
            </a:p>
            <a:p>
              <a:pPr marL="230400" lvl="2"/>
              <a:r>
                <a:rPr lang="en-AU" sz="2200" dirty="0"/>
                <a:t>3</a:t>
              </a:r>
              <a:r>
                <a:rPr lang="en-AU" sz="2200" dirty="0" smtClean="0"/>
                <a:t> </a:t>
              </a:r>
              <a:r>
                <a:rPr lang="en-AU" sz="2200" dirty="0"/>
                <a:t>DTS Provisions (</a:t>
              </a:r>
              <a:r>
                <a:rPr lang="en-AU" sz="2200" dirty="0" smtClean="0"/>
                <a:t>E3D6, E3D7 </a:t>
              </a:r>
              <a:r>
                <a:rPr lang="en-AU" sz="2200" dirty="0"/>
                <a:t>and </a:t>
              </a:r>
              <a:r>
                <a:rPr lang="en-AU" sz="2200" dirty="0" smtClean="0"/>
                <a:t>E3D10)</a:t>
              </a:r>
              <a:endParaRPr lang="en-AU" sz="2200" dirty="0"/>
            </a:p>
            <a:p>
              <a:pPr marL="230400" lvl="1">
                <a:spcBef>
                  <a:spcPts val="300"/>
                </a:spcBef>
                <a:spcAft>
                  <a:spcPts val="300"/>
                </a:spcAft>
              </a:pPr>
              <a:r>
                <a:rPr lang="en-AU" sz="2200" dirty="0" smtClean="0"/>
                <a:t>Specification 24 Lift installations</a:t>
              </a:r>
              <a:endParaRPr lang="en-AU" sz="2200" dirty="0"/>
            </a:p>
          </p:txBody>
        </p:sp>
      </p:grpSp>
      <p:grpSp>
        <p:nvGrpSpPr>
          <p:cNvPr id="61" name="Section F expansion">
            <a:extLst>
              <a:ext uri="{FF2B5EF4-FFF2-40B4-BE49-F238E27FC236}">
                <a16:creationId xmlns="" xmlns:a16="http://schemas.microsoft.com/office/drawing/2014/main" id="{92E9745B-6E8A-4F80-81CD-F33D1642BF0E}"/>
              </a:ext>
            </a:extLst>
          </p:cNvPr>
          <p:cNvGrpSpPr/>
          <p:nvPr/>
        </p:nvGrpSpPr>
        <p:grpSpPr>
          <a:xfrm>
            <a:off x="5050488" y="1780970"/>
            <a:ext cx="7000777" cy="4824000"/>
            <a:chOff x="5211600" y="1759830"/>
            <a:chExt cx="7000777" cy="4974302"/>
          </a:xfrm>
        </p:grpSpPr>
        <p:sp>
          <p:nvSpPr>
            <p:cNvPr id="62" name="White background box">
              <a:extLst>
                <a:ext uri="{FF2B5EF4-FFF2-40B4-BE49-F238E27FC236}">
                  <a16:creationId xmlns="" xmlns:a16="http://schemas.microsoft.com/office/drawing/2014/main" id="{2E1F2224-FF5E-49E7-A455-854E1B9C823D}"/>
                </a:ext>
              </a:extLst>
            </p:cNvPr>
            <p:cNvSpPr/>
            <p:nvPr/>
          </p:nvSpPr>
          <p:spPr>
            <a:xfrm>
              <a:off x="5211600" y="1759830"/>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Section F description">
              <a:extLst>
                <a:ext uri="{FF2B5EF4-FFF2-40B4-BE49-F238E27FC236}">
                  <a16:creationId xmlns="" xmlns:a16="http://schemas.microsoft.com/office/drawing/2014/main" id="{9EE76844-AAF9-457E-8BC0-1F34F87CF2BF}"/>
                </a:ext>
              </a:extLst>
            </p:cNvPr>
            <p:cNvSpPr txBox="1">
              <a:spLocks/>
            </p:cNvSpPr>
            <p:nvPr/>
          </p:nvSpPr>
          <p:spPr>
            <a:xfrm>
              <a:off x="5525112" y="1890818"/>
              <a:ext cx="6495891" cy="4537075"/>
            </a:xfrm>
            <a:prstGeom prst="rect">
              <a:avLst/>
            </a:prstGeom>
          </p:spPr>
          <p:txBody>
            <a:bodyPr>
              <a:normAutofit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rgbClr val="002E5D"/>
                  </a:solidFill>
                </a:rPr>
                <a:t>Section F Health and amenity</a:t>
              </a:r>
            </a:p>
            <a:p>
              <a:pPr>
                <a:spcBef>
                  <a:spcPts val="300"/>
                </a:spcBef>
                <a:spcAft>
                  <a:spcPts val="300"/>
                </a:spcAft>
              </a:pPr>
              <a:r>
                <a:rPr lang="en-US" sz="2200" dirty="0"/>
                <a:t>Part </a:t>
              </a:r>
              <a:r>
                <a:rPr lang="en-US" sz="2200" dirty="0" smtClean="0"/>
                <a:t>F4 </a:t>
              </a:r>
              <a:r>
                <a:rPr lang="en-US" sz="2200" dirty="0"/>
                <a:t>Sanitary and other facilities, covering accessible sanitary facilities, including facilities for personal hygiene (bathrooms and toilets) and accessible adult change facilities</a:t>
              </a:r>
            </a:p>
            <a:p>
              <a:pPr>
                <a:spcBef>
                  <a:spcPts val="300"/>
                </a:spcBef>
                <a:spcAft>
                  <a:spcPts val="300"/>
                </a:spcAft>
              </a:pPr>
              <a:r>
                <a:rPr lang="en-US" sz="2200" dirty="0"/>
                <a:t>One Performance Requirement = </a:t>
              </a:r>
              <a:r>
                <a:rPr lang="en-US" sz="2200" dirty="0" smtClean="0"/>
                <a:t>F4P1 </a:t>
              </a:r>
              <a:r>
                <a:rPr lang="en-US" sz="2200" dirty="0"/>
                <a:t>Personal hygiene facilities</a:t>
              </a:r>
            </a:p>
            <a:p>
              <a:pPr>
                <a:spcBef>
                  <a:spcPts val="300"/>
                </a:spcBef>
                <a:spcAft>
                  <a:spcPts val="300"/>
                </a:spcAft>
              </a:pPr>
              <a:r>
                <a:rPr lang="en-US" sz="2200" dirty="0"/>
                <a:t>One Verification Method (</a:t>
              </a:r>
              <a:r>
                <a:rPr lang="en-US" sz="2200" dirty="0" smtClean="0"/>
                <a:t>F4V1</a:t>
              </a:r>
              <a:r>
                <a:rPr lang="en-US" sz="2200" dirty="0"/>
                <a:t>)</a:t>
              </a:r>
            </a:p>
            <a:p>
              <a:pPr>
                <a:spcBef>
                  <a:spcPts val="300"/>
                </a:spcBef>
                <a:spcAft>
                  <a:spcPts val="300"/>
                </a:spcAft>
              </a:pPr>
              <a:r>
                <a:rPr lang="en-US" sz="2200" dirty="0" smtClean="0"/>
                <a:t>Four DTS </a:t>
              </a:r>
              <a:r>
                <a:rPr lang="en-US" sz="2200" dirty="0"/>
                <a:t>Provisions </a:t>
              </a:r>
              <a:r>
                <a:rPr lang="en-US" sz="2200" dirty="0" smtClean="0"/>
                <a:t>(F4D5, F4D6, F4D7, F4D12)</a:t>
              </a:r>
              <a:endParaRPr lang="en-US" sz="2200" dirty="0"/>
            </a:p>
            <a:p>
              <a:pPr>
                <a:spcBef>
                  <a:spcPts val="300"/>
                </a:spcBef>
                <a:spcAft>
                  <a:spcPts val="300"/>
                </a:spcAft>
              </a:pPr>
              <a:r>
                <a:rPr lang="en-US" sz="2200" dirty="0" smtClean="0"/>
                <a:t>Specification 27 Accessible adult change facilities</a:t>
              </a:r>
              <a:endParaRPr lang="en-US" sz="2200" dirty="0"/>
            </a:p>
            <a:p>
              <a:pPr>
                <a:spcBef>
                  <a:spcPts val="300"/>
                </a:spcBef>
                <a:spcAft>
                  <a:spcPts val="300"/>
                </a:spcAft>
              </a:pPr>
              <a:endParaRPr lang="en-US" sz="2200" dirty="0"/>
            </a:p>
            <a:p>
              <a:pPr>
                <a:spcBef>
                  <a:spcPts val="600"/>
                </a:spcBef>
                <a:spcAft>
                  <a:spcPts val="300"/>
                </a:spcAft>
              </a:pPr>
              <a:endParaRPr lang="en-AU" sz="2200" dirty="0">
                <a:effectLst/>
                <a:ea typeface="Calibri" panose="020F0502020204030204" pitchFamily="34" charset="0"/>
                <a:cs typeface="Arial" panose="020B0604020202020204" pitchFamily="34" charset="0"/>
              </a:endParaRPr>
            </a:p>
          </p:txBody>
        </p:sp>
      </p:grpSp>
      <p:grpSp>
        <p:nvGrpSpPr>
          <p:cNvPr id="26" name="Section G expansion">
            <a:extLst>
              <a:ext uri="{FF2B5EF4-FFF2-40B4-BE49-F238E27FC236}">
                <a16:creationId xmlns="" xmlns:a16="http://schemas.microsoft.com/office/drawing/2014/main" id="{525246D9-6940-4629-BF5E-8029DB1FE3A6}"/>
              </a:ext>
            </a:extLst>
          </p:cNvPr>
          <p:cNvGrpSpPr/>
          <p:nvPr/>
        </p:nvGrpSpPr>
        <p:grpSpPr>
          <a:xfrm>
            <a:off x="5249840" y="1851600"/>
            <a:ext cx="7000777" cy="4889858"/>
            <a:chOff x="5211600" y="1691916"/>
            <a:chExt cx="7000777" cy="5042216"/>
          </a:xfrm>
        </p:grpSpPr>
        <p:sp>
          <p:nvSpPr>
            <p:cNvPr id="27" name="White background box">
              <a:extLst>
                <a:ext uri="{FF2B5EF4-FFF2-40B4-BE49-F238E27FC236}">
                  <a16:creationId xmlns="" xmlns:a16="http://schemas.microsoft.com/office/drawing/2014/main" id="{E237D7F1-15CC-4AAF-AD4D-5DC27F286032}"/>
                </a:ext>
              </a:extLst>
            </p:cNvPr>
            <p:cNvSpPr/>
            <p:nvPr/>
          </p:nvSpPr>
          <p:spPr>
            <a:xfrm>
              <a:off x="5211600" y="1759830"/>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Section G description">
              <a:extLst>
                <a:ext uri="{FF2B5EF4-FFF2-40B4-BE49-F238E27FC236}">
                  <a16:creationId xmlns="" xmlns:a16="http://schemas.microsoft.com/office/drawing/2014/main" id="{D328E460-E3EA-46DD-8E6B-5CA6A21AB1C9}"/>
                </a:ext>
              </a:extLst>
            </p:cNvPr>
            <p:cNvSpPr txBox="1">
              <a:spLocks/>
            </p:cNvSpPr>
            <p:nvPr/>
          </p:nvSpPr>
          <p:spPr>
            <a:xfrm>
              <a:off x="5432240" y="1691916"/>
              <a:ext cx="6495891" cy="4622669"/>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rgbClr val="002E5D"/>
                  </a:solidFill>
                </a:rPr>
                <a:t>Section G Ancillary provisions</a:t>
              </a:r>
            </a:p>
            <a:p>
              <a:pPr>
                <a:spcBef>
                  <a:spcPts val="300"/>
                </a:spcBef>
                <a:spcAft>
                  <a:spcPts val="300"/>
                </a:spcAft>
              </a:pPr>
              <a:r>
                <a:rPr lang="en-US" sz="2000" b="1" dirty="0" smtClean="0"/>
                <a:t>Part G7 Livable housing design </a:t>
              </a:r>
              <a:r>
                <a:rPr lang="en-US" sz="2000" dirty="0" smtClean="0"/>
                <a:t>= includes requirements for improving access and usability for dwellings – for both owners and visitors</a:t>
              </a:r>
            </a:p>
            <a:p>
              <a:pPr>
                <a:spcBef>
                  <a:spcPts val="300"/>
                </a:spcBef>
                <a:spcAft>
                  <a:spcPts val="300"/>
                </a:spcAft>
              </a:pPr>
              <a:r>
                <a:rPr lang="en-US" sz="2000" b="1" dirty="0" smtClean="0"/>
                <a:t>G7P1 Livable housing design, G7D2 Livable Housing design </a:t>
              </a:r>
              <a:r>
                <a:rPr lang="en-US" sz="2000" dirty="0"/>
                <a:t>are </a:t>
              </a:r>
              <a:r>
                <a:rPr lang="en-US" sz="2000" dirty="0" smtClean="0"/>
                <a:t>provisions specifically </a:t>
              </a:r>
              <a:r>
                <a:rPr lang="en-US" sz="2000" dirty="0"/>
                <a:t>addressing accessibility</a:t>
              </a:r>
              <a:r>
                <a:rPr lang="en-US" sz="2000" dirty="0" smtClean="0"/>
                <a:t>.</a:t>
              </a:r>
            </a:p>
            <a:p>
              <a:pPr lvl="1">
                <a:spcBef>
                  <a:spcPts val="300"/>
                </a:spcBef>
                <a:spcAft>
                  <a:spcPts val="300"/>
                </a:spcAft>
              </a:pPr>
              <a:r>
                <a:rPr lang="en-US" sz="2000" b="1" dirty="0" smtClean="0"/>
                <a:t>ABCB Standard on Livable Housing Design</a:t>
              </a:r>
            </a:p>
            <a:p>
              <a:pPr>
                <a:spcBef>
                  <a:spcPts val="300"/>
                </a:spcBef>
                <a:spcAft>
                  <a:spcPts val="300"/>
                </a:spcAft>
              </a:pPr>
              <a:r>
                <a:rPr lang="en-US" sz="2000" dirty="0" smtClean="0"/>
                <a:t>Other provisions </a:t>
              </a:r>
              <a:r>
                <a:rPr lang="en-US" sz="2000" dirty="0"/>
                <a:t>that can impact on </a:t>
              </a:r>
              <a:r>
                <a:rPr lang="en-AU" sz="2000" dirty="0"/>
                <a:t>access </a:t>
              </a:r>
              <a:r>
                <a:rPr lang="en-US" sz="2000" dirty="0"/>
                <a:t>that apply in limited </a:t>
              </a:r>
              <a:r>
                <a:rPr lang="en-US" sz="2000" dirty="0" smtClean="0"/>
                <a:t>circumstances include:</a:t>
              </a:r>
              <a:endParaRPr lang="en-US" sz="2000" dirty="0"/>
            </a:p>
            <a:p>
              <a:pPr lvl="1">
                <a:spcBef>
                  <a:spcPts val="300"/>
                </a:spcBef>
                <a:spcAft>
                  <a:spcPts val="300"/>
                </a:spcAft>
              </a:pPr>
              <a:r>
                <a:rPr lang="en-US" sz="2000" dirty="0"/>
                <a:t>Part G3 Atrium construction</a:t>
              </a:r>
            </a:p>
            <a:p>
              <a:pPr lvl="1">
                <a:spcBef>
                  <a:spcPts val="300"/>
                </a:spcBef>
                <a:spcAft>
                  <a:spcPts val="300"/>
                </a:spcAft>
              </a:pPr>
              <a:r>
                <a:rPr lang="en-US" sz="2000" dirty="0"/>
                <a:t>Part G4 Construction in alpine areas </a:t>
              </a:r>
            </a:p>
            <a:p>
              <a:pPr lvl="1">
                <a:spcBef>
                  <a:spcPts val="300"/>
                </a:spcBef>
                <a:spcAft>
                  <a:spcPts val="300"/>
                </a:spcAft>
              </a:pPr>
              <a:r>
                <a:rPr lang="en-US" sz="2000" dirty="0"/>
                <a:t>Part G6 Occupiable outdoor areas </a:t>
              </a:r>
            </a:p>
            <a:p>
              <a:pPr>
                <a:spcBef>
                  <a:spcPts val="300"/>
                </a:spcBef>
                <a:spcAft>
                  <a:spcPts val="300"/>
                </a:spcAft>
              </a:pPr>
              <a:endParaRPr lang="en-AU" sz="2200" dirty="0">
                <a:effectLst/>
                <a:ea typeface="Calibri" panose="020F0502020204030204" pitchFamily="34" charset="0"/>
                <a:cs typeface="Arial" panose="020B0604020202020204" pitchFamily="34" charset="0"/>
              </a:endParaRPr>
            </a:p>
          </p:txBody>
        </p:sp>
      </p:grpSp>
      <p:grpSp>
        <p:nvGrpSpPr>
          <p:cNvPr id="64" name="Section I expansion">
            <a:extLst>
              <a:ext uri="{FF2B5EF4-FFF2-40B4-BE49-F238E27FC236}">
                <a16:creationId xmlns="" xmlns:a16="http://schemas.microsoft.com/office/drawing/2014/main" id="{D6967354-EC04-415A-9144-DA334345908D}"/>
              </a:ext>
            </a:extLst>
          </p:cNvPr>
          <p:cNvGrpSpPr/>
          <p:nvPr/>
        </p:nvGrpSpPr>
        <p:grpSpPr>
          <a:xfrm>
            <a:off x="5181600" y="1851600"/>
            <a:ext cx="7000777" cy="4824000"/>
            <a:chOff x="5029200" y="1697961"/>
            <a:chExt cx="7000777" cy="4974302"/>
          </a:xfrm>
        </p:grpSpPr>
        <p:sp>
          <p:nvSpPr>
            <p:cNvPr id="65" name="White background box">
              <a:extLst>
                <a:ext uri="{FF2B5EF4-FFF2-40B4-BE49-F238E27FC236}">
                  <a16:creationId xmlns="" xmlns:a16="http://schemas.microsoft.com/office/drawing/2014/main" id="{C439B839-32D6-48A4-BAB8-BB674717F363}"/>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Section I description">
              <a:extLst>
                <a:ext uri="{FF2B5EF4-FFF2-40B4-BE49-F238E27FC236}">
                  <a16:creationId xmlns="" xmlns:a16="http://schemas.microsoft.com/office/drawing/2014/main" id="{03BD40D6-8721-44C0-844D-81DB75719C48}"/>
                </a:ext>
              </a:extLst>
            </p:cNvPr>
            <p:cNvSpPr txBox="1">
              <a:spLocks/>
            </p:cNvSpPr>
            <p:nvPr/>
          </p:nvSpPr>
          <p:spPr>
            <a:xfrm>
              <a:off x="5211600" y="1756118"/>
              <a:ext cx="6495891" cy="4916145"/>
            </a:xfrm>
            <a:prstGeom prst="rect">
              <a:avLst/>
            </a:prstGeom>
          </p:spPr>
          <p:txBody>
            <a:bodyPr>
              <a:normAutofit fontScale="92500"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a:solidFill>
                    <a:srgbClr val="002E5D"/>
                  </a:solidFill>
                </a:rPr>
                <a:t>Section </a:t>
              </a:r>
              <a:r>
                <a:rPr lang="en-AU" sz="2200" b="1" dirty="0" smtClean="0">
                  <a:solidFill>
                    <a:srgbClr val="002E5D"/>
                  </a:solidFill>
                </a:rPr>
                <a:t>I </a:t>
              </a:r>
              <a:r>
                <a:rPr lang="en-AU" sz="2200" b="1" dirty="0">
                  <a:solidFill>
                    <a:srgbClr val="002E5D"/>
                  </a:solidFill>
                </a:rPr>
                <a:t>Special use buildings</a:t>
              </a:r>
            </a:p>
            <a:p>
              <a:pPr>
                <a:spcBef>
                  <a:spcPts val="300"/>
                </a:spcBef>
                <a:spcAft>
                  <a:spcPts val="300"/>
                </a:spcAft>
              </a:pPr>
              <a:r>
                <a:rPr lang="en-US" sz="2200" dirty="0"/>
                <a:t>Part </a:t>
              </a:r>
              <a:r>
                <a:rPr lang="en-US" sz="2200" dirty="0" smtClean="0"/>
                <a:t>I2 </a:t>
              </a:r>
              <a:r>
                <a:rPr lang="en-US" sz="2200" dirty="0"/>
                <a:t>Public transport buildings = requirements for </a:t>
              </a:r>
              <a:r>
                <a:rPr lang="en-AU" sz="2200" dirty="0"/>
                <a:t>access </a:t>
              </a:r>
              <a:r>
                <a:rPr lang="en-US" sz="2200" dirty="0"/>
                <a:t>in passenger use areas of public transport buildings</a:t>
              </a:r>
            </a:p>
            <a:p>
              <a:pPr>
                <a:spcBef>
                  <a:spcPts val="300"/>
                </a:spcBef>
                <a:spcAft>
                  <a:spcPts val="300"/>
                </a:spcAft>
              </a:pPr>
              <a:r>
                <a:rPr lang="en-US" sz="2200" dirty="0"/>
                <a:t>Class 9b and Class 10 public transport buildings, e.g. airport, railway station, bus station</a:t>
              </a:r>
            </a:p>
            <a:p>
              <a:pPr>
                <a:spcBef>
                  <a:spcPts val="300"/>
                </a:spcBef>
                <a:spcAft>
                  <a:spcPts val="300"/>
                </a:spcAft>
              </a:pPr>
              <a:r>
                <a:rPr lang="en-US" sz="2200" dirty="0"/>
                <a:t>No additional Performance Requirements</a:t>
              </a:r>
            </a:p>
            <a:p>
              <a:pPr>
                <a:spcBef>
                  <a:spcPts val="300"/>
                </a:spcBef>
                <a:spcAft>
                  <a:spcPts val="300"/>
                </a:spcAft>
              </a:pPr>
              <a:r>
                <a:rPr lang="en-US" sz="2200" dirty="0" smtClean="0">
                  <a:effectLst/>
                  <a:ea typeface="Calibri" panose="020F0502020204030204" pitchFamily="34" charset="0"/>
                  <a:cs typeface="Arial" panose="020B0604020202020204" pitchFamily="34" charset="0"/>
                </a:rPr>
                <a:t>16 </a:t>
              </a:r>
              <a:r>
                <a:rPr lang="en-US" sz="2200" dirty="0">
                  <a:effectLst/>
                  <a:ea typeface="Calibri" panose="020F0502020204030204" pitchFamily="34" charset="0"/>
                  <a:cs typeface="Arial" panose="020B0604020202020204" pitchFamily="34" charset="0"/>
                </a:rPr>
                <a:t>DTS Provision</a:t>
              </a:r>
              <a:r>
                <a:rPr lang="en-US" sz="2200" dirty="0">
                  <a:ea typeface="Calibri" panose="020F0502020204030204" pitchFamily="34" charset="0"/>
                  <a:cs typeface="Arial" panose="020B0604020202020204" pitchFamily="34" charset="0"/>
                </a:rPr>
                <a:t>s, </a:t>
              </a:r>
              <a:r>
                <a:rPr lang="en-US" sz="2200" b="1" dirty="0">
                  <a:ea typeface="Calibri" panose="020F0502020204030204" pitchFamily="34" charset="0"/>
                  <a:cs typeface="Arial" panose="020B0604020202020204" pitchFamily="34" charset="0"/>
                </a:rPr>
                <a:t>additional to</a:t>
              </a:r>
              <a:r>
                <a:rPr lang="en-US" sz="2200" dirty="0">
                  <a:ea typeface="Calibri" panose="020F0502020204030204" pitchFamily="34" charset="0"/>
                  <a:cs typeface="Arial" panose="020B0604020202020204" pitchFamily="34" charset="0"/>
                </a:rPr>
                <a:t> those that apply to these buildings in other Sections</a:t>
              </a:r>
            </a:p>
            <a:p>
              <a:pPr>
                <a:spcBef>
                  <a:spcPts val="300"/>
                </a:spcBef>
                <a:spcAft>
                  <a:spcPts val="300"/>
                </a:spcAft>
              </a:pPr>
              <a:r>
                <a:rPr lang="en-US" sz="2200" dirty="0">
                  <a:ea typeface="Calibri" panose="020F0502020204030204" pitchFamily="34" charset="0"/>
                  <a:cs typeface="Arial" panose="020B0604020202020204" pitchFamily="34" charset="0"/>
                </a:rPr>
                <a:t>Requirements derive from </a:t>
              </a:r>
              <a:r>
                <a:rPr lang="en-US" sz="2200" i="1" dirty="0">
                  <a:ea typeface="Calibri" panose="020F0502020204030204" pitchFamily="34" charset="0"/>
                  <a:cs typeface="Arial" panose="020B0604020202020204" pitchFamily="34" charset="0"/>
                </a:rPr>
                <a:t>Disability Standards for Accessible Public Transport 2002</a:t>
              </a:r>
            </a:p>
            <a:p>
              <a:pPr>
                <a:spcBef>
                  <a:spcPts val="300"/>
                </a:spcBef>
                <a:spcAft>
                  <a:spcPts val="300"/>
                </a:spcAft>
              </a:pPr>
              <a:r>
                <a:rPr lang="en-US" sz="2200" dirty="0">
                  <a:ea typeface="Calibri" panose="020F0502020204030204" pitchFamily="34" charset="0"/>
                  <a:cs typeface="Arial" panose="020B0604020202020204" pitchFamily="34" charset="0"/>
                </a:rPr>
                <a:t>Refers to </a:t>
              </a:r>
              <a:r>
                <a:rPr lang="en-US" sz="2200" b="1" dirty="0">
                  <a:ea typeface="Calibri" panose="020F0502020204030204" pitchFamily="34" charset="0"/>
                  <a:cs typeface="Arial" panose="020B0604020202020204" pitchFamily="34" charset="0"/>
                </a:rPr>
                <a:t>different editions</a:t>
              </a:r>
              <a:r>
                <a:rPr lang="en-US" sz="2200" dirty="0">
                  <a:ea typeface="Calibri" panose="020F0502020204030204" pitchFamily="34" charset="0"/>
                  <a:cs typeface="Arial" panose="020B0604020202020204" pitchFamily="34" charset="0"/>
                </a:rPr>
                <a:t> of Australian Standards for elements such as accessways, ramps, stairways, signage, lifts, doorways</a:t>
              </a:r>
            </a:p>
          </p:txBody>
        </p:sp>
      </p:grpSp>
    </p:spTree>
    <p:custDataLst>
      <p:tags r:id="rId1"/>
    </p:custDataLst>
    <p:extLst>
      <p:ext uri="{BB962C8B-B14F-4D97-AF65-F5344CB8AC3E}">
        <p14:creationId xmlns:p14="http://schemas.microsoft.com/office/powerpoint/2010/main" val="34388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500"/>
                                        <p:tgtEl>
                                          <p:spTgt spid="3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par>
                                <p:cTn id="20" presetID="9"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dissolve">
                                      <p:cBhvr>
                                        <p:cTn id="22" dur="500"/>
                                        <p:tgtEl>
                                          <p:spTgt spid="4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p:stCondLst>
                        <p:cond delay="0"/>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dissolv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55"/>
                                        </p:tgtEl>
                                      </p:cBhvr>
                                    </p:animEffect>
                                    <p:set>
                                      <p:cBhvr>
                                        <p:cTn id="4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dissolve">
                                      <p:cBhvr>
                                        <p:cTn id="53" dur="5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nodeType="clickEffect">
                                  <p:stCondLst>
                                    <p:cond delay="0"/>
                                  </p:stCondLst>
                                  <p:childTnLst>
                                    <p:animEffect transition="out" filter="dissolve">
                                      <p:cBhvr>
                                        <p:cTn id="57" dur="500"/>
                                        <p:tgtEl>
                                          <p:spTgt spid="58"/>
                                        </p:tgtEl>
                                      </p:cBhvr>
                                    </p:animEffect>
                                    <p:set>
                                      <p:cBhvr>
                                        <p:cTn id="58"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dissolve">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xit" presetSubtype="0" fill="hold" nodeType="clickEffect">
                                  <p:stCondLst>
                                    <p:cond delay="0"/>
                                  </p:stCondLst>
                                  <p:childTnLst>
                                    <p:animEffect transition="out" filter="dissolve">
                                      <p:cBhvr>
                                        <p:cTn id="68" dur="500"/>
                                        <p:tgtEl>
                                          <p:spTgt spid="61"/>
                                        </p:tgtEl>
                                      </p:cBhvr>
                                    </p:animEffect>
                                    <p:set>
                                      <p:cBhvr>
                                        <p:cTn id="6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0" restart="whenNotActive" fill="hold" evtFilter="cancelBubble" nodeType="interactiveSeq">
                <p:stCondLst>
                  <p:cond evt="onClick" delay="0">
                    <p:tgtEl>
                      <p:spTgt spid="37"/>
                    </p:tgtEl>
                  </p:cond>
                </p:stCondLst>
                <p:endSync evt="end" delay="0">
                  <p:rtn val="all"/>
                </p:endSync>
                <p:childTnLst>
                  <p:par>
                    <p:cTn id="71" fill="hold">
                      <p:stCondLst>
                        <p:cond delay="0"/>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dissolve">
                                      <p:cBhvr>
                                        <p:cTn id="75" dur="500"/>
                                        <p:tgtEl>
                                          <p:spTgt spid="64"/>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xit" presetSubtype="0" fill="hold" nodeType="clickEffect">
                                  <p:stCondLst>
                                    <p:cond delay="0"/>
                                  </p:stCondLst>
                                  <p:childTnLst>
                                    <p:animEffect transition="out" filter="dissolve">
                                      <p:cBhvr>
                                        <p:cTn id="79" dur="500"/>
                                        <p:tgtEl>
                                          <p:spTgt spid="64"/>
                                        </p:tgtEl>
                                      </p:cBhvr>
                                    </p:animEffect>
                                    <p:set>
                                      <p:cBhvr>
                                        <p:cTn id="8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1" restart="whenNotActive" fill="hold" evtFilter="cancelBubble" nodeType="interactiveSeq">
                <p:stCondLst>
                  <p:cond evt="onClick" delay="0">
                    <p:tgtEl>
                      <p:spTgt spid="25"/>
                    </p:tgtEl>
                  </p:cond>
                </p:stCondLst>
                <p:endSync evt="end" delay="0">
                  <p:rtn val="all"/>
                </p:endSync>
                <p:childTnLst>
                  <p:par>
                    <p:cTn id="82" fill="hold">
                      <p:stCondLst>
                        <p:cond delay="0"/>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dissolv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xit" presetSubtype="0" fill="hold" nodeType="clickEffect">
                                  <p:stCondLst>
                                    <p:cond delay="0"/>
                                  </p:stCondLst>
                                  <p:childTnLst>
                                    <p:animEffect transition="out" filter="dissolv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43" grpId="0" animBg="1"/>
      <p:bldP spid="33" grpId="0" animBg="1"/>
      <p:bldP spid="35" grpId="0" animBg="1"/>
      <p:bldP spid="36" grpId="0" animBg="1"/>
      <p:bldP spid="25"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Using Section D Access and egress</a:t>
            </a:r>
            <a:endParaRPr lang="en-AU" dirty="0">
              <a:solidFill>
                <a:srgbClr val="FF0000"/>
              </a:solidFill>
            </a:endParaRPr>
          </a:p>
        </p:txBody>
      </p:sp>
      <p:pic>
        <p:nvPicPr>
          <p:cNvPr id="20" name="Vol One Logo" descr="NCC Volume One Logo. A stylised multi-storey building in bright blue.">
            <a:extLst>
              <a:ext uri="{FF2B5EF4-FFF2-40B4-BE49-F238E27FC236}">
                <a16:creationId xmlns="" xmlns:a16="http://schemas.microsoft.com/office/drawing/2014/main"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cxnSp>
        <p:nvCxnSpPr>
          <p:cNvPr id="22" name="Dividing Line">
            <a:extLst>
              <a:ext uri="{FF2B5EF4-FFF2-40B4-BE49-F238E27FC236}">
                <a16:creationId xmlns="" xmlns:a16="http://schemas.microsoft.com/office/drawing/2014/main" id="{3D5F78F4-2402-47A0-840B-C41AAF0A538F}"/>
              </a:ext>
            </a:extLst>
          </p:cNvPr>
          <p:cNvCxnSpPr>
            <a:cxnSpLocks/>
          </p:cNvCxnSpPr>
          <p:nvPr/>
        </p:nvCxnSpPr>
        <p:spPr>
          <a:xfrm>
            <a:off x="3131117" y="2035383"/>
            <a:ext cx="0" cy="460403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3" name="Button Perf Requirements" descr="Question 1 button&#10;">
            <a:extLst>
              <a:ext uri="{FF2B5EF4-FFF2-40B4-BE49-F238E27FC236}">
                <a16:creationId xmlns="" xmlns:a16="http://schemas.microsoft.com/office/drawing/2014/main" id="{89759366-EB36-486A-97E0-DC067D207F54}"/>
              </a:ext>
            </a:extLst>
          </p:cNvPr>
          <p:cNvSpPr/>
          <p:nvPr/>
        </p:nvSpPr>
        <p:spPr>
          <a:xfrm>
            <a:off x="376524" y="1993639"/>
            <a:ext cx="23666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Performance Requirements</a:t>
            </a:r>
          </a:p>
        </p:txBody>
      </p:sp>
      <p:sp>
        <p:nvSpPr>
          <p:cNvPr id="18" name="Button Verification Methods" descr="Question 2 button">
            <a:extLst>
              <a:ext uri="{FF2B5EF4-FFF2-40B4-BE49-F238E27FC236}">
                <a16:creationId xmlns="" xmlns:a16="http://schemas.microsoft.com/office/drawing/2014/main" id="{8F31F86D-F0BB-4B5F-9B82-439DEAA2F63A}"/>
              </a:ext>
            </a:extLst>
          </p:cNvPr>
          <p:cNvSpPr/>
          <p:nvPr/>
        </p:nvSpPr>
        <p:spPr>
          <a:xfrm>
            <a:off x="376524" y="3206894"/>
            <a:ext cx="23666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Verification Methods</a:t>
            </a:r>
          </a:p>
        </p:txBody>
      </p:sp>
      <p:sp>
        <p:nvSpPr>
          <p:cNvPr id="17" name="Button DTS Provisions" descr="Question 3 button">
            <a:extLst>
              <a:ext uri="{FF2B5EF4-FFF2-40B4-BE49-F238E27FC236}">
                <a16:creationId xmlns="" xmlns:a16="http://schemas.microsoft.com/office/drawing/2014/main" id="{C07DCAFD-6709-4693-A880-D9A088331945}"/>
              </a:ext>
            </a:extLst>
          </p:cNvPr>
          <p:cNvSpPr/>
          <p:nvPr/>
        </p:nvSpPr>
        <p:spPr>
          <a:xfrm>
            <a:off x="376524" y="4420149"/>
            <a:ext cx="23666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DTS Provisions</a:t>
            </a:r>
          </a:p>
        </p:txBody>
      </p:sp>
      <p:sp>
        <p:nvSpPr>
          <p:cNvPr id="19" name="Button Specifications" descr="Question 4 button">
            <a:extLst>
              <a:ext uri="{FF2B5EF4-FFF2-40B4-BE49-F238E27FC236}">
                <a16:creationId xmlns="" xmlns:a16="http://schemas.microsoft.com/office/drawing/2014/main" id="{F7E31B9B-CEBD-4E37-83DC-A6DD98E1DD80}"/>
              </a:ext>
            </a:extLst>
          </p:cNvPr>
          <p:cNvSpPr/>
          <p:nvPr/>
        </p:nvSpPr>
        <p:spPr>
          <a:xfrm>
            <a:off x="376524" y="5633405"/>
            <a:ext cx="2366676" cy="792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Specifications</a:t>
            </a:r>
          </a:p>
        </p:txBody>
      </p:sp>
      <p:sp>
        <p:nvSpPr>
          <p:cNvPr id="13" name="Description Performance Requirements">
            <a:extLst>
              <a:ext uri="{FF2B5EF4-FFF2-40B4-BE49-F238E27FC236}">
                <a16:creationId xmlns="" xmlns:a16="http://schemas.microsoft.com/office/drawing/2014/main" id="{D8535521-2852-42E5-97A4-A3FA00E5A1C5}"/>
              </a:ext>
            </a:extLst>
          </p:cNvPr>
          <p:cNvSpPr txBox="1"/>
          <p:nvPr/>
        </p:nvSpPr>
        <p:spPr>
          <a:xfrm>
            <a:off x="3532994" y="1999436"/>
            <a:ext cx="8332525" cy="4457631"/>
          </a:xfrm>
          <a:prstGeom prst="rect">
            <a:avLst/>
          </a:prstGeom>
          <a:solidFill>
            <a:schemeClr val="bg1"/>
          </a:solidFill>
        </p:spPr>
        <p:txBody>
          <a:bodyPr wrap="square" rtlCol="0">
            <a:spAutoFit/>
          </a:bodyPr>
          <a:lstStyle/>
          <a:p>
            <a:pPr algn="ctr">
              <a:spcBef>
                <a:spcPts val="300"/>
              </a:spcBef>
              <a:spcAft>
                <a:spcPts val="1200"/>
              </a:spcAft>
            </a:pPr>
            <a:r>
              <a:rPr lang="en-AU" sz="2800" b="1" dirty="0">
                <a:solidFill>
                  <a:srgbClr val="002E5D"/>
                </a:solidFill>
              </a:rPr>
              <a:t>Performance Requirements</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D1P1 Access </a:t>
            </a:r>
            <a:r>
              <a:rPr lang="en-AU" sz="2800" dirty="0">
                <a:sym typeface="Wingdings" panose="05000000000000000000" pitchFamily="2" charset="2"/>
              </a:rPr>
              <a:t>for people with a disability</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D1P2 </a:t>
            </a:r>
            <a:r>
              <a:rPr lang="en-AU" sz="2800" dirty="0">
                <a:sym typeface="Wingdings" panose="05000000000000000000" pitchFamily="2" charset="2"/>
              </a:rPr>
              <a:t>Safe movement to and within a building</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D1P4 </a:t>
            </a:r>
            <a:r>
              <a:rPr lang="en-AU" sz="2800" dirty="0">
                <a:sym typeface="Wingdings" panose="05000000000000000000" pitchFamily="2" charset="2"/>
              </a:rPr>
              <a:t>Exits</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D1P6 </a:t>
            </a:r>
            <a:r>
              <a:rPr lang="en-AU" sz="2800" dirty="0">
                <a:sym typeface="Wingdings" panose="05000000000000000000" pitchFamily="2" charset="2"/>
              </a:rPr>
              <a:t>Paths of travel to exit</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D1P7 </a:t>
            </a:r>
            <a:r>
              <a:rPr lang="en-AU" sz="2800" dirty="0">
                <a:sym typeface="Wingdings" panose="05000000000000000000" pitchFamily="2" charset="2"/>
              </a:rPr>
              <a:t>Evacuation lifts</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D1P8 </a:t>
            </a:r>
            <a:r>
              <a:rPr lang="en-AU" sz="2800" dirty="0">
                <a:sym typeface="Wingdings" panose="05000000000000000000" pitchFamily="2" charset="2"/>
              </a:rPr>
              <a:t>Carparking for people with a disability</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D1P9 </a:t>
            </a:r>
            <a:r>
              <a:rPr lang="en-AU" sz="2800" dirty="0">
                <a:sym typeface="Wingdings" panose="05000000000000000000" pitchFamily="2" charset="2"/>
              </a:rPr>
              <a:t>Communication systems for people </a:t>
            </a:r>
            <a:br>
              <a:rPr lang="en-AU" sz="2800" dirty="0">
                <a:sym typeface="Wingdings" panose="05000000000000000000" pitchFamily="2" charset="2"/>
              </a:rPr>
            </a:br>
            <a:r>
              <a:rPr lang="en-AU" sz="2800" dirty="0">
                <a:sym typeface="Wingdings" panose="05000000000000000000" pitchFamily="2" charset="2"/>
              </a:rPr>
              <a:t>	   with hearing impairment</a:t>
            </a:r>
          </a:p>
        </p:txBody>
      </p:sp>
      <p:sp>
        <p:nvSpPr>
          <p:cNvPr id="16" name="Description Verification Methods">
            <a:extLst>
              <a:ext uri="{FF2B5EF4-FFF2-40B4-BE49-F238E27FC236}">
                <a16:creationId xmlns="" xmlns:a16="http://schemas.microsoft.com/office/drawing/2014/main" id="{681B8707-9536-4BF0-AE7D-99A4B3A17AB9}"/>
              </a:ext>
            </a:extLst>
          </p:cNvPr>
          <p:cNvSpPr txBox="1"/>
          <p:nvPr/>
        </p:nvSpPr>
        <p:spPr>
          <a:xfrm>
            <a:off x="3538330" y="1996936"/>
            <a:ext cx="8332525" cy="2477601"/>
          </a:xfrm>
          <a:prstGeom prst="rect">
            <a:avLst/>
          </a:prstGeom>
          <a:solidFill>
            <a:schemeClr val="bg1"/>
          </a:solidFill>
        </p:spPr>
        <p:txBody>
          <a:bodyPr wrap="square" rtlCol="0">
            <a:spAutoFit/>
          </a:bodyPr>
          <a:lstStyle/>
          <a:p>
            <a:pPr algn="ctr">
              <a:spcBef>
                <a:spcPts val="300"/>
              </a:spcBef>
              <a:spcAft>
                <a:spcPts val="1200"/>
              </a:spcAft>
            </a:pPr>
            <a:r>
              <a:rPr lang="en-AU" sz="2800" b="1" dirty="0">
                <a:solidFill>
                  <a:srgbClr val="002E5D"/>
                </a:solidFill>
              </a:rPr>
              <a:t>Verification Methods</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D1V2 </a:t>
            </a:r>
            <a:r>
              <a:rPr lang="en-AU" sz="2800" dirty="0">
                <a:sym typeface="Wingdings" panose="05000000000000000000" pitchFamily="2" charset="2"/>
              </a:rPr>
              <a:t>Access to and within a building</a:t>
            </a:r>
          </a:p>
          <a:p>
            <a:pPr marL="285750" indent="-285750">
              <a:spcBef>
                <a:spcPts val="200"/>
              </a:spcBef>
              <a:spcAft>
                <a:spcPts val="200"/>
              </a:spcAft>
              <a:buClr>
                <a:schemeClr val="accent1"/>
              </a:buClr>
              <a:buFont typeface="Wingdings" panose="05000000000000000000" pitchFamily="2" charset="2"/>
              <a:buChar char="Ø"/>
            </a:pPr>
            <a:r>
              <a:rPr lang="en-AU" sz="2800" dirty="0" smtClean="0">
                <a:sym typeface="Wingdings" panose="05000000000000000000" pitchFamily="2" charset="2"/>
              </a:rPr>
              <a:t>D1V3 </a:t>
            </a:r>
            <a:r>
              <a:rPr lang="en-AU" sz="2800" dirty="0">
                <a:sym typeface="Wingdings" panose="05000000000000000000" pitchFamily="2" charset="2"/>
              </a:rPr>
              <a:t>Ramp gradient, crossfall, surface profile</a:t>
            </a:r>
            <a:br>
              <a:rPr lang="en-AU" sz="2800" dirty="0">
                <a:sym typeface="Wingdings" panose="05000000000000000000" pitchFamily="2" charset="2"/>
              </a:rPr>
            </a:br>
            <a:r>
              <a:rPr lang="en-AU" sz="2800" dirty="0">
                <a:sym typeface="Wingdings" panose="05000000000000000000" pitchFamily="2" charset="2"/>
              </a:rPr>
              <a:t>	  and slip resistance for ramps used </a:t>
            </a:r>
            <a:br>
              <a:rPr lang="en-AU" sz="2800" dirty="0">
                <a:sym typeface="Wingdings" panose="05000000000000000000" pitchFamily="2" charset="2"/>
              </a:rPr>
            </a:br>
            <a:r>
              <a:rPr lang="en-AU" sz="2800" dirty="0">
                <a:sym typeface="Wingdings" panose="05000000000000000000" pitchFamily="2" charset="2"/>
              </a:rPr>
              <a:t>	  by wheelchairs</a:t>
            </a:r>
          </a:p>
        </p:txBody>
      </p:sp>
      <p:sp>
        <p:nvSpPr>
          <p:cNvPr id="40" name="Description DTS Provisions">
            <a:extLst>
              <a:ext uri="{FF2B5EF4-FFF2-40B4-BE49-F238E27FC236}">
                <a16:creationId xmlns="" xmlns:a16="http://schemas.microsoft.com/office/drawing/2014/main" id="{6A73086C-B75B-458B-B7D6-0B05CC15B635}"/>
              </a:ext>
            </a:extLst>
          </p:cNvPr>
          <p:cNvSpPr txBox="1"/>
          <p:nvPr/>
        </p:nvSpPr>
        <p:spPr>
          <a:xfrm>
            <a:off x="3519035" y="1797163"/>
            <a:ext cx="8332525" cy="4998804"/>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800" b="1" dirty="0">
                <a:solidFill>
                  <a:srgbClr val="002E5D"/>
                </a:solidFill>
              </a:rPr>
              <a:t>DTS Provisions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D4D1 Deemed-to-Satisfy Provisions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D4D2 </a:t>
            </a:r>
            <a:r>
              <a:rPr lang="en-AU" sz="2000" dirty="0">
                <a:sym typeface="Wingdings" panose="05000000000000000000" pitchFamily="2" charset="2"/>
              </a:rPr>
              <a:t>General building access requirements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D4D3 </a:t>
            </a:r>
            <a:r>
              <a:rPr lang="en-AU" sz="2000" dirty="0">
                <a:sym typeface="Wingdings" panose="05000000000000000000" pitchFamily="2" charset="2"/>
              </a:rPr>
              <a:t>Access to buildings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D4D4 </a:t>
            </a:r>
            <a:r>
              <a:rPr lang="en-AU" sz="2000" dirty="0">
                <a:sym typeface="Wingdings" panose="05000000000000000000" pitchFamily="2" charset="2"/>
              </a:rPr>
              <a:t>Parts of buildings to be accessible</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D4D5 </a:t>
            </a:r>
            <a:r>
              <a:rPr lang="en-AU" sz="2000" dirty="0">
                <a:sym typeface="Wingdings" panose="05000000000000000000" pitchFamily="2" charset="2"/>
              </a:rPr>
              <a:t>Exemptions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D4D6 </a:t>
            </a:r>
            <a:r>
              <a:rPr lang="en-AU" sz="2000" dirty="0">
                <a:sym typeface="Wingdings" panose="05000000000000000000" pitchFamily="2" charset="2"/>
              </a:rPr>
              <a:t>Accessible carparking</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D4D7 </a:t>
            </a:r>
            <a:r>
              <a:rPr lang="en-AU" sz="2000" dirty="0">
                <a:sym typeface="Wingdings" panose="05000000000000000000" pitchFamily="2" charset="2"/>
              </a:rPr>
              <a:t>Signage</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D4D8 </a:t>
            </a:r>
            <a:r>
              <a:rPr lang="en-AU" sz="2000" dirty="0">
                <a:sym typeface="Wingdings" panose="05000000000000000000" pitchFamily="2" charset="2"/>
              </a:rPr>
              <a:t>Hearing augmentation</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D4D9 </a:t>
            </a:r>
            <a:r>
              <a:rPr lang="en-AU" sz="2000" dirty="0">
                <a:sym typeface="Wingdings" panose="05000000000000000000" pitchFamily="2" charset="2"/>
              </a:rPr>
              <a:t>Tactile indicators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D4D10 </a:t>
            </a:r>
            <a:r>
              <a:rPr lang="en-AU" sz="2000" dirty="0">
                <a:sym typeface="Wingdings" panose="05000000000000000000" pitchFamily="2" charset="2"/>
              </a:rPr>
              <a:t>Wheelchair seating spaces in Class 9b assembly buildings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D4D11 </a:t>
            </a:r>
            <a:r>
              <a:rPr lang="en-AU" sz="2000" dirty="0">
                <a:sym typeface="Wingdings" panose="05000000000000000000" pitchFamily="2" charset="2"/>
              </a:rPr>
              <a:t>Swimming pools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D4D12 </a:t>
            </a:r>
            <a:r>
              <a:rPr lang="en-AU" sz="2000" dirty="0">
                <a:sym typeface="Wingdings" panose="05000000000000000000" pitchFamily="2" charset="2"/>
              </a:rPr>
              <a:t>Ramps</a:t>
            </a:r>
          </a:p>
          <a:p>
            <a:pPr marL="285750" indent="-285750">
              <a:spcBef>
                <a:spcPts val="100"/>
              </a:spcBef>
              <a:spcAft>
                <a:spcPts val="100"/>
              </a:spcAft>
              <a:buClr>
                <a:schemeClr val="accent1"/>
              </a:buClr>
              <a:buFont typeface="Wingdings" panose="05000000000000000000" pitchFamily="2" charset="2"/>
              <a:buChar char="Ø"/>
            </a:pPr>
            <a:r>
              <a:rPr lang="en-AU" sz="2000" dirty="0" smtClean="0">
                <a:sym typeface="Wingdings" panose="05000000000000000000" pitchFamily="2" charset="2"/>
              </a:rPr>
              <a:t>D4D13 </a:t>
            </a:r>
            <a:r>
              <a:rPr lang="en-AU" sz="2000" dirty="0">
                <a:sym typeface="Wingdings" panose="05000000000000000000" pitchFamily="2" charset="2"/>
              </a:rPr>
              <a:t>Glazing on an accessway</a:t>
            </a:r>
          </a:p>
        </p:txBody>
      </p:sp>
      <p:sp>
        <p:nvSpPr>
          <p:cNvPr id="85" name="Description Specifications">
            <a:extLst>
              <a:ext uri="{FF2B5EF4-FFF2-40B4-BE49-F238E27FC236}">
                <a16:creationId xmlns="" xmlns:a16="http://schemas.microsoft.com/office/drawing/2014/main" id="{BA489ED2-4087-4315-A303-D2FB6A35971D}"/>
              </a:ext>
            </a:extLst>
          </p:cNvPr>
          <p:cNvSpPr txBox="1"/>
          <p:nvPr/>
        </p:nvSpPr>
        <p:spPr>
          <a:xfrm>
            <a:off x="3537177" y="1996936"/>
            <a:ext cx="8332525" cy="2046714"/>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800" b="1" dirty="0">
                <a:solidFill>
                  <a:srgbClr val="002E5D"/>
                </a:solidFill>
              </a:rPr>
              <a:t>Specifications</a:t>
            </a:r>
          </a:p>
          <a:p>
            <a:pPr marL="342900" indent="-342900">
              <a:spcBef>
                <a:spcPts val="200"/>
              </a:spcBef>
              <a:spcAft>
                <a:spcPts val="200"/>
              </a:spcAft>
              <a:buFont typeface="Arial" panose="020B0604020202020204" pitchFamily="34" charset="0"/>
              <a:buChar char="•"/>
              <a:tabLst>
                <a:tab pos="1436688" algn="l"/>
              </a:tabLst>
            </a:pPr>
            <a:r>
              <a:rPr lang="en-AU" sz="2800" dirty="0" smtClean="0"/>
              <a:t>Specification 15 </a:t>
            </a:r>
            <a:r>
              <a:rPr lang="en-AU" sz="2800" dirty="0"/>
              <a:t>Braille and tactile </a:t>
            </a:r>
            <a:r>
              <a:rPr lang="en-AU" sz="2800" dirty="0" smtClean="0"/>
              <a:t>signs</a:t>
            </a:r>
          </a:p>
          <a:p>
            <a:pPr marL="342900" indent="-342900">
              <a:spcBef>
                <a:spcPts val="200"/>
              </a:spcBef>
              <a:spcAft>
                <a:spcPts val="200"/>
              </a:spcAft>
              <a:buFont typeface="Arial" panose="020B0604020202020204" pitchFamily="34" charset="0"/>
              <a:buChar char="•"/>
              <a:tabLst>
                <a:tab pos="1436688" algn="l"/>
              </a:tabLst>
            </a:pPr>
            <a:r>
              <a:rPr lang="en-AU" sz="2800" dirty="0" smtClean="0"/>
              <a:t>Specification 16 </a:t>
            </a:r>
            <a:r>
              <a:rPr lang="en-AU" sz="2800" dirty="0"/>
              <a:t>Accessible water entry/exit </a:t>
            </a:r>
            <a:r>
              <a:rPr lang="en-AU" sz="2800" dirty="0" smtClean="0"/>
              <a:t>from swimming </a:t>
            </a:r>
            <a:r>
              <a:rPr lang="en-AU" sz="2800" dirty="0"/>
              <a:t>pools</a:t>
            </a:r>
          </a:p>
        </p:txBody>
      </p:sp>
    </p:spTree>
    <p:custDataLst>
      <p:tags r:id="rId1"/>
    </p:custDataLst>
    <p:extLst>
      <p:ext uri="{BB962C8B-B14F-4D97-AF65-F5344CB8AC3E}">
        <p14:creationId xmlns:p14="http://schemas.microsoft.com/office/powerpoint/2010/main" val="3978517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dissolve">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85"/>
                                        </p:tgtEl>
                                      </p:cBhvr>
                                    </p:animEffect>
                                    <p:set>
                                      <p:cBhvr>
                                        <p:cTn id="4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635515" cy="981075"/>
          </a:xfrm>
        </p:spPr>
        <p:txBody>
          <a:bodyPr>
            <a:normAutofit/>
          </a:bodyPr>
          <a:lstStyle/>
          <a:p>
            <a:r>
              <a:rPr lang="en-AU" dirty="0" smtClean="0"/>
              <a:t>Key Accessibility </a:t>
            </a:r>
            <a:r>
              <a:rPr lang="en-AU" dirty="0"/>
              <a:t>Performance Requirements</a:t>
            </a:r>
          </a:p>
        </p:txBody>
      </p:sp>
      <p:pic>
        <p:nvPicPr>
          <p:cNvPr id="7" name="Vol One Logo" descr="NCC Volume One Logo. A stylised multi-storey building in bright blue.">
            <a:extLst>
              <a:ext uri="{FF2B5EF4-FFF2-40B4-BE49-F238E27FC236}">
                <a16:creationId xmlns="" xmlns:a16="http://schemas.microsoft.com/office/drawing/2014/main" id="{D3BE7358-A01C-4F9F-82CB-89DDD65A5B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20" name="Button D1P1" descr="Question 1 button&#10;">
            <a:extLst>
              <a:ext uri="{FF2B5EF4-FFF2-40B4-BE49-F238E27FC236}">
                <a16:creationId xmlns="" xmlns:a16="http://schemas.microsoft.com/office/drawing/2014/main" id="{44353500-E40C-4571-8490-83625E6AA748}"/>
              </a:ext>
            </a:extLst>
          </p:cNvPr>
          <p:cNvSpPr/>
          <p:nvPr/>
        </p:nvSpPr>
        <p:spPr>
          <a:xfrm>
            <a:off x="362010" y="1725125"/>
            <a:ext cx="2520000" cy="72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bg2"/>
                </a:solidFill>
              </a:rPr>
              <a:t>D1P1 </a:t>
            </a:r>
            <a:r>
              <a:rPr lang="en-AU" sz="1400" b="1" dirty="0">
                <a:solidFill>
                  <a:schemeClr val="bg2"/>
                </a:solidFill>
              </a:rPr>
              <a:t>Access for people with a disability</a:t>
            </a:r>
          </a:p>
        </p:txBody>
      </p:sp>
      <p:sp>
        <p:nvSpPr>
          <p:cNvPr id="22" name="Button D1P6" descr="Question 3 button">
            <a:extLst>
              <a:ext uri="{FF2B5EF4-FFF2-40B4-BE49-F238E27FC236}">
                <a16:creationId xmlns="" xmlns:a16="http://schemas.microsoft.com/office/drawing/2014/main" id="{89E7BE04-AC0A-4EAA-B58B-42DC777FB08E}"/>
              </a:ext>
            </a:extLst>
          </p:cNvPr>
          <p:cNvSpPr/>
          <p:nvPr/>
        </p:nvSpPr>
        <p:spPr>
          <a:xfrm>
            <a:off x="3332883" y="1725125"/>
            <a:ext cx="2520000" cy="72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bg2"/>
                </a:solidFill>
              </a:rPr>
              <a:t>D1P6 </a:t>
            </a:r>
            <a:r>
              <a:rPr lang="en-AU" sz="1400" b="1" dirty="0">
                <a:solidFill>
                  <a:schemeClr val="bg2"/>
                </a:solidFill>
              </a:rPr>
              <a:t>Paths of travel</a:t>
            </a:r>
            <a:br>
              <a:rPr lang="en-AU" sz="1400" b="1" dirty="0">
                <a:solidFill>
                  <a:schemeClr val="bg2"/>
                </a:solidFill>
              </a:rPr>
            </a:br>
            <a:r>
              <a:rPr lang="en-AU" sz="1400" b="1" dirty="0">
                <a:solidFill>
                  <a:schemeClr val="bg2"/>
                </a:solidFill>
              </a:rPr>
              <a:t>to exits</a:t>
            </a:r>
          </a:p>
        </p:txBody>
      </p:sp>
      <p:sp>
        <p:nvSpPr>
          <p:cNvPr id="23" name="Button D1P7" descr="Question 4 button">
            <a:extLst>
              <a:ext uri="{FF2B5EF4-FFF2-40B4-BE49-F238E27FC236}">
                <a16:creationId xmlns="" xmlns:a16="http://schemas.microsoft.com/office/drawing/2014/main" id="{2271D95B-6707-46F3-80E1-521F2331CA67}"/>
              </a:ext>
            </a:extLst>
          </p:cNvPr>
          <p:cNvSpPr/>
          <p:nvPr/>
        </p:nvSpPr>
        <p:spPr>
          <a:xfrm>
            <a:off x="6303756" y="1730735"/>
            <a:ext cx="2520000" cy="72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bg2"/>
                </a:solidFill>
              </a:rPr>
              <a:t>D1P7 </a:t>
            </a:r>
            <a:r>
              <a:rPr lang="en-AU" sz="1400" b="1" dirty="0">
                <a:solidFill>
                  <a:schemeClr val="bg2"/>
                </a:solidFill>
              </a:rPr>
              <a:t>Evacuation lifts</a:t>
            </a:r>
          </a:p>
        </p:txBody>
      </p:sp>
      <p:sp>
        <p:nvSpPr>
          <p:cNvPr id="21" name="Button D1P9" descr="Question 2 button">
            <a:extLst>
              <a:ext uri="{FF2B5EF4-FFF2-40B4-BE49-F238E27FC236}">
                <a16:creationId xmlns="" xmlns:a16="http://schemas.microsoft.com/office/drawing/2014/main" id="{2859B047-EA88-450A-844C-3C80BFE52A73}"/>
              </a:ext>
            </a:extLst>
          </p:cNvPr>
          <p:cNvSpPr/>
          <p:nvPr/>
        </p:nvSpPr>
        <p:spPr>
          <a:xfrm>
            <a:off x="9274629" y="1728441"/>
            <a:ext cx="2520000" cy="72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bg2"/>
                </a:solidFill>
              </a:rPr>
              <a:t>D1P9 </a:t>
            </a:r>
            <a:r>
              <a:rPr lang="en-AU" sz="1400" b="1" dirty="0">
                <a:solidFill>
                  <a:schemeClr val="bg2"/>
                </a:solidFill>
              </a:rPr>
              <a:t>Communication systems for people with hearing impairment</a:t>
            </a:r>
          </a:p>
        </p:txBody>
      </p:sp>
      <p:pic>
        <p:nvPicPr>
          <p:cNvPr id="4" name="DP1 Excerpt">
            <a:extLst>
              <a:ext uri="{FF2B5EF4-FFF2-40B4-BE49-F238E27FC236}">
                <a16:creationId xmlns="" xmlns:a16="http://schemas.microsoft.com/office/drawing/2014/main" id="{7CE2F215-EDB2-4BE8-A7FD-087251E23E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62" y="2965974"/>
            <a:ext cx="7647610" cy="3089369"/>
          </a:xfrm>
          <a:prstGeom prst="rect">
            <a:avLst/>
          </a:prstGeom>
          <a:ln>
            <a:solidFill>
              <a:schemeClr val="accent2"/>
            </a:solidFill>
          </a:ln>
        </p:spPr>
      </p:pic>
      <p:cxnSp>
        <p:nvCxnSpPr>
          <p:cNvPr id="17" name="D1P1 To the degree necessary line">
            <a:extLst>
              <a:ext uri="{FF2B5EF4-FFF2-40B4-BE49-F238E27FC236}">
                <a16:creationId xmlns="" xmlns:a16="http://schemas.microsoft.com/office/drawing/2014/main" id="{B2182429-6EF0-468D-9B18-A0F28DE84E8D}"/>
              </a:ext>
            </a:extLst>
          </p:cNvPr>
          <p:cNvCxnSpPr>
            <a:cxnSpLocks/>
          </p:cNvCxnSpPr>
          <p:nvPr/>
        </p:nvCxnSpPr>
        <p:spPr>
          <a:xfrm>
            <a:off x="2126010" y="3820667"/>
            <a:ext cx="1512000"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0" name="D1P1 Accessible line">
            <a:extLst>
              <a:ext uri="{FF2B5EF4-FFF2-40B4-BE49-F238E27FC236}">
                <a16:creationId xmlns="" xmlns:a16="http://schemas.microsoft.com/office/drawing/2014/main" id="{089FA4F6-1901-4EBB-A694-7F8A4D86939D}"/>
              </a:ext>
            </a:extLst>
          </p:cNvPr>
          <p:cNvCxnSpPr>
            <a:cxnSpLocks/>
          </p:cNvCxnSpPr>
          <p:nvPr/>
        </p:nvCxnSpPr>
        <p:spPr>
          <a:xfrm>
            <a:off x="3334466" y="4699799"/>
            <a:ext cx="684000"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3" name="D1P1 Accessways line">
            <a:extLst>
              <a:ext uri="{FF2B5EF4-FFF2-40B4-BE49-F238E27FC236}">
                <a16:creationId xmlns="" xmlns:a16="http://schemas.microsoft.com/office/drawing/2014/main" id="{15A9B286-3080-4CA1-BBB0-E393099D6779}"/>
              </a:ext>
            </a:extLst>
          </p:cNvPr>
          <p:cNvCxnSpPr>
            <a:cxnSpLocks/>
          </p:cNvCxnSpPr>
          <p:nvPr/>
        </p:nvCxnSpPr>
        <p:spPr>
          <a:xfrm>
            <a:off x="2061607" y="5181598"/>
            <a:ext cx="778086"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5" name="D1P1 Limitation arrow">
            <a:extLst>
              <a:ext uri="{FF2B5EF4-FFF2-40B4-BE49-F238E27FC236}">
                <a16:creationId xmlns="" xmlns:a16="http://schemas.microsoft.com/office/drawing/2014/main" id="{FBF5ABF1-D070-41CD-904F-C6EEE7C7AB8B}"/>
              </a:ext>
            </a:extLst>
          </p:cNvPr>
          <p:cNvSpPr/>
          <p:nvPr/>
        </p:nvSpPr>
        <p:spPr>
          <a:xfrm>
            <a:off x="218010" y="5553179"/>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D1P1 Degree necessary Bubble">
            <a:extLst>
              <a:ext uri="{FF2B5EF4-FFF2-40B4-BE49-F238E27FC236}">
                <a16:creationId xmlns="" xmlns:a16="http://schemas.microsoft.com/office/drawing/2014/main" id="{23C00429-3A6B-4AED-AE45-A24B788DAAB0}"/>
              </a:ext>
            </a:extLst>
          </p:cNvPr>
          <p:cNvSpPr/>
          <p:nvPr/>
        </p:nvSpPr>
        <p:spPr>
          <a:xfrm>
            <a:off x="8256254" y="2773679"/>
            <a:ext cx="3600785" cy="3693839"/>
          </a:xfrm>
          <a:prstGeom prst="wedgeRoundRectCallout">
            <a:avLst>
              <a:gd name="adj1" fmla="val -175498"/>
              <a:gd name="adj2" fmla="val -21192"/>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Qualitative requirement, not an absolute measure of performance</a:t>
            </a:r>
          </a:p>
          <a:p>
            <a:pPr marL="285750" indent="-285750">
              <a:spcBef>
                <a:spcPts val="200"/>
              </a:spcBef>
              <a:spcAft>
                <a:spcPts val="200"/>
              </a:spcAft>
              <a:buFont typeface="Arial" panose="020B0604020202020204" pitchFamily="34" charset="0"/>
              <a:buChar char="•"/>
            </a:pPr>
            <a:r>
              <a:rPr lang="en-AU" b="1" dirty="0">
                <a:solidFill>
                  <a:schemeClr val="tx1"/>
                </a:solidFill>
              </a:rPr>
              <a:t>Allows for flexibility in implementation</a:t>
            </a:r>
          </a:p>
          <a:p>
            <a:pPr marL="285750" indent="-285750">
              <a:spcBef>
                <a:spcPts val="200"/>
              </a:spcBef>
              <a:spcAft>
                <a:spcPts val="200"/>
              </a:spcAft>
              <a:buFont typeface="Arial" panose="020B0604020202020204" pitchFamily="34" charset="0"/>
              <a:buChar char="•"/>
            </a:pPr>
            <a:r>
              <a:rPr lang="en-AU" b="1" dirty="0">
                <a:solidFill>
                  <a:schemeClr val="tx1"/>
                </a:solidFill>
              </a:rPr>
              <a:t>Recognises that different degrees of access might be required in different buildings</a:t>
            </a:r>
          </a:p>
          <a:p>
            <a:pPr marL="285750" indent="-285750">
              <a:spcBef>
                <a:spcPts val="200"/>
              </a:spcBef>
              <a:spcAft>
                <a:spcPts val="200"/>
              </a:spcAft>
              <a:buFont typeface="Arial" panose="020B0604020202020204" pitchFamily="34" charset="0"/>
              <a:buChar char="•"/>
            </a:pPr>
            <a:r>
              <a:rPr lang="en-AU" b="1" dirty="0">
                <a:solidFill>
                  <a:schemeClr val="tx1"/>
                </a:solidFill>
              </a:rPr>
              <a:t>See Section A Governing Requirements, </a:t>
            </a:r>
            <a:r>
              <a:rPr lang="en-AU" b="1" dirty="0" smtClean="0">
                <a:solidFill>
                  <a:schemeClr val="tx1"/>
                </a:solidFill>
              </a:rPr>
              <a:t>A1G4(3</a:t>
            </a:r>
            <a:r>
              <a:rPr lang="en-AU" b="1" dirty="0">
                <a:solidFill>
                  <a:schemeClr val="tx1"/>
                </a:solidFill>
              </a:rPr>
              <a:t>)(c)</a:t>
            </a:r>
          </a:p>
        </p:txBody>
      </p:sp>
      <p:sp>
        <p:nvSpPr>
          <p:cNvPr id="19" name="D1P1 Accessible Bubble">
            <a:extLst>
              <a:ext uri="{FF2B5EF4-FFF2-40B4-BE49-F238E27FC236}">
                <a16:creationId xmlns="" xmlns:a16="http://schemas.microsoft.com/office/drawing/2014/main" id="{4EC8400D-5308-4EBF-A898-4B538B0B1B0F}"/>
              </a:ext>
            </a:extLst>
          </p:cNvPr>
          <p:cNvSpPr/>
          <p:nvPr/>
        </p:nvSpPr>
        <p:spPr>
          <a:xfrm>
            <a:off x="8195294" y="2582009"/>
            <a:ext cx="3692226" cy="3961665"/>
          </a:xfrm>
          <a:prstGeom prst="wedgeRoundRectCallout">
            <a:avLst>
              <a:gd name="adj1" fmla="val -160829"/>
              <a:gd name="adj2" fmla="val 3109"/>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smtClean="0">
                <a:solidFill>
                  <a:schemeClr val="tx1"/>
                </a:solidFill>
              </a:rPr>
              <a:t>Means having </a:t>
            </a:r>
            <a:r>
              <a:rPr lang="en-AU" b="1" dirty="0">
                <a:solidFill>
                  <a:schemeClr val="tx1"/>
                </a:solidFill>
              </a:rPr>
              <a:t>features to enable use by people with a </a:t>
            </a:r>
            <a:r>
              <a:rPr lang="en-AU" b="1" dirty="0" smtClean="0">
                <a:solidFill>
                  <a:schemeClr val="tx1"/>
                </a:solidFill>
              </a:rPr>
              <a:t>disability</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dirty="0">
                <a:solidFill>
                  <a:schemeClr val="tx1"/>
                </a:solidFill>
              </a:rPr>
              <a:t>Examples: </a:t>
            </a:r>
          </a:p>
          <a:p>
            <a:pPr marL="742950" lvl="1" indent="-285750">
              <a:spcBef>
                <a:spcPts val="200"/>
              </a:spcBef>
              <a:spcAft>
                <a:spcPts val="200"/>
              </a:spcAft>
              <a:buFont typeface="Arial" panose="020B0604020202020204" pitchFamily="34" charset="0"/>
              <a:buChar char="•"/>
            </a:pPr>
            <a:r>
              <a:rPr lang="en-AU" sz="1600" b="1" dirty="0">
                <a:solidFill>
                  <a:schemeClr val="tx1"/>
                </a:solidFill>
              </a:rPr>
              <a:t>Absence of steps and other level changes</a:t>
            </a:r>
          </a:p>
          <a:p>
            <a:pPr marL="742950" lvl="1" indent="-285750">
              <a:spcBef>
                <a:spcPts val="200"/>
              </a:spcBef>
              <a:spcAft>
                <a:spcPts val="200"/>
              </a:spcAft>
              <a:buFont typeface="Arial" panose="020B0604020202020204" pitchFamily="34" charset="0"/>
              <a:buChar char="•"/>
            </a:pPr>
            <a:r>
              <a:rPr lang="en-AU" sz="1600" b="1" dirty="0">
                <a:solidFill>
                  <a:schemeClr val="tx1"/>
                </a:solidFill>
              </a:rPr>
              <a:t>Use of ramps </a:t>
            </a:r>
          </a:p>
          <a:p>
            <a:pPr marL="742950" lvl="1" indent="-285750">
              <a:spcBef>
                <a:spcPts val="200"/>
              </a:spcBef>
              <a:spcAft>
                <a:spcPts val="200"/>
              </a:spcAft>
              <a:buFont typeface="Arial" panose="020B0604020202020204" pitchFamily="34" charset="0"/>
              <a:buChar char="•"/>
            </a:pPr>
            <a:r>
              <a:rPr lang="en-AU" sz="1600" b="1" dirty="0">
                <a:solidFill>
                  <a:schemeClr val="tx1"/>
                </a:solidFill>
              </a:rPr>
              <a:t>Automatic doors</a:t>
            </a:r>
          </a:p>
          <a:p>
            <a:pPr marL="742950" lvl="1" indent="-285750">
              <a:spcBef>
                <a:spcPts val="200"/>
              </a:spcBef>
              <a:spcAft>
                <a:spcPts val="200"/>
              </a:spcAft>
              <a:buFont typeface="Arial" panose="020B0604020202020204" pitchFamily="34" charset="0"/>
              <a:buChar char="•"/>
            </a:pPr>
            <a:r>
              <a:rPr lang="en-AU" sz="1600" b="1" dirty="0">
                <a:solidFill>
                  <a:schemeClr val="tx1"/>
                </a:solidFill>
              </a:rPr>
              <a:t>Wider doorways and accessways</a:t>
            </a:r>
          </a:p>
          <a:p>
            <a:pPr marL="742950" lvl="1" indent="-285750">
              <a:spcBef>
                <a:spcPts val="200"/>
              </a:spcBef>
              <a:spcAft>
                <a:spcPts val="200"/>
              </a:spcAft>
              <a:buFont typeface="Arial" panose="020B0604020202020204" pitchFamily="34" charset="0"/>
              <a:buChar char="•"/>
            </a:pPr>
            <a:r>
              <a:rPr lang="en-AU" sz="1600" b="1" dirty="0">
                <a:solidFill>
                  <a:schemeClr val="tx1"/>
                </a:solidFill>
              </a:rPr>
              <a:t>Tactile signage, lift buttons, and maps</a:t>
            </a:r>
          </a:p>
          <a:p>
            <a:pPr marL="742950" lvl="1" indent="-285750">
              <a:spcBef>
                <a:spcPts val="200"/>
              </a:spcBef>
              <a:spcAft>
                <a:spcPts val="200"/>
              </a:spcAft>
              <a:buFont typeface="Arial" panose="020B0604020202020204" pitchFamily="34" charset="0"/>
              <a:buChar char="•"/>
            </a:pPr>
            <a:r>
              <a:rPr lang="en-AU" sz="1600" b="1" dirty="0">
                <a:solidFill>
                  <a:schemeClr val="tx1"/>
                </a:solidFill>
              </a:rPr>
              <a:t>Hearing loops</a:t>
            </a:r>
            <a:endParaRPr lang="en-AU" b="1" dirty="0">
              <a:solidFill>
                <a:schemeClr val="tx1"/>
              </a:solidFill>
            </a:endParaRPr>
          </a:p>
        </p:txBody>
      </p:sp>
      <p:sp>
        <p:nvSpPr>
          <p:cNvPr id="16" name="D1P1 Accessways Bubble">
            <a:extLst>
              <a:ext uri="{FF2B5EF4-FFF2-40B4-BE49-F238E27FC236}">
                <a16:creationId xmlns="" xmlns:a16="http://schemas.microsoft.com/office/drawing/2014/main" id="{48006AF9-9DFA-4D3A-94CC-5EE8CFE5FFB8}"/>
              </a:ext>
            </a:extLst>
          </p:cNvPr>
          <p:cNvSpPr/>
          <p:nvPr/>
        </p:nvSpPr>
        <p:spPr>
          <a:xfrm>
            <a:off x="8256254" y="2804160"/>
            <a:ext cx="3524584" cy="3674355"/>
          </a:xfrm>
          <a:prstGeom prst="wedgeRoundRectCallout">
            <a:avLst>
              <a:gd name="adj1" fmla="val -200774"/>
              <a:gd name="adj2" fmla="val 14384"/>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smtClean="0">
                <a:solidFill>
                  <a:schemeClr val="tx1"/>
                </a:solidFill>
              </a:rPr>
              <a:t>Means a </a:t>
            </a:r>
            <a:r>
              <a:rPr lang="en-AU" b="1" dirty="0">
                <a:solidFill>
                  <a:schemeClr val="tx1"/>
                </a:solidFill>
              </a:rPr>
              <a:t>continuous accessible path of travel (as defined in AS 1428.1) to, into or within a </a:t>
            </a:r>
            <a:r>
              <a:rPr lang="en-AU" b="1" dirty="0" smtClean="0">
                <a:solidFill>
                  <a:schemeClr val="tx1"/>
                </a:solidFill>
              </a:rPr>
              <a:t>building</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i="1" dirty="0">
                <a:solidFill>
                  <a:schemeClr val="tx1"/>
                </a:solidFill>
              </a:rPr>
              <a:t>AS 1428.1 Design for access and mobility – General requirements for access – New building work (incorporating amendments 1 and 2)</a:t>
            </a:r>
          </a:p>
        </p:txBody>
      </p:sp>
      <p:sp>
        <p:nvSpPr>
          <p:cNvPr id="18" name="D1P1 Limitation Bubble">
            <a:extLst>
              <a:ext uri="{FF2B5EF4-FFF2-40B4-BE49-F238E27FC236}">
                <a16:creationId xmlns="" xmlns:a16="http://schemas.microsoft.com/office/drawing/2014/main" id="{69C9AE1F-6E06-44A0-B668-337F4F942776}"/>
              </a:ext>
            </a:extLst>
          </p:cNvPr>
          <p:cNvSpPr/>
          <p:nvPr/>
        </p:nvSpPr>
        <p:spPr>
          <a:xfrm>
            <a:off x="8477567" y="3703910"/>
            <a:ext cx="3303271" cy="2949573"/>
          </a:xfrm>
          <a:prstGeom prst="wedgeRoundRectCallout">
            <a:avLst>
              <a:gd name="adj1" fmla="val -62970"/>
              <a:gd name="adj2" fmla="val 21971"/>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300"/>
              </a:spcBef>
              <a:spcAft>
                <a:spcPts val="300"/>
              </a:spcAft>
              <a:buFont typeface="Arial" panose="020B0604020202020204" pitchFamily="34" charset="0"/>
              <a:buChar char="•"/>
            </a:pPr>
            <a:r>
              <a:rPr lang="en-AU" b="1" dirty="0">
                <a:solidFill>
                  <a:schemeClr val="tx1"/>
                </a:solidFill>
              </a:rPr>
              <a:t>Does not apply to a Class 4 part of a building, i.e. a single dwelling in a Class 5, 6, 7, 8, or 9 building</a:t>
            </a:r>
          </a:p>
          <a:p>
            <a:pPr marL="285750" indent="-285750">
              <a:spcBef>
                <a:spcPts val="300"/>
              </a:spcBef>
              <a:spcAft>
                <a:spcPts val="300"/>
              </a:spcAft>
              <a:buFont typeface="Arial" panose="020B0604020202020204" pitchFamily="34" charset="0"/>
              <a:buChar char="•"/>
            </a:pPr>
            <a:r>
              <a:rPr lang="en-AU" b="1" dirty="0">
                <a:solidFill>
                  <a:schemeClr val="tx1"/>
                </a:solidFill>
              </a:rPr>
              <a:t>Examples: Caretaker’s flat, or residence over or connected to a shop</a:t>
            </a:r>
          </a:p>
        </p:txBody>
      </p:sp>
      <p:pic>
        <p:nvPicPr>
          <p:cNvPr id="27" name="D1P6 Excerpt">
            <a:extLst>
              <a:ext uri="{FF2B5EF4-FFF2-40B4-BE49-F238E27FC236}">
                <a16:creationId xmlns="" xmlns:a16="http://schemas.microsoft.com/office/drawing/2014/main" id="{D093CC82-DD1A-4E0A-BF35-AFEA55AC19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010" y="2766525"/>
            <a:ext cx="7541188" cy="2441579"/>
          </a:xfrm>
          <a:prstGeom prst="rect">
            <a:avLst/>
          </a:prstGeom>
          <a:ln>
            <a:solidFill>
              <a:schemeClr val="accent2"/>
            </a:solidFill>
          </a:ln>
        </p:spPr>
      </p:pic>
      <p:cxnSp>
        <p:nvCxnSpPr>
          <p:cNvPr id="33" name="D1P6 Appropriate to line">
            <a:extLst>
              <a:ext uri="{FF2B5EF4-FFF2-40B4-BE49-F238E27FC236}">
                <a16:creationId xmlns="" xmlns:a16="http://schemas.microsoft.com/office/drawing/2014/main" id="{862E6E28-A5FF-44DD-A4EE-E0342E1A18C5}"/>
              </a:ext>
            </a:extLst>
          </p:cNvPr>
          <p:cNvCxnSpPr>
            <a:cxnSpLocks/>
          </p:cNvCxnSpPr>
          <p:nvPr/>
        </p:nvCxnSpPr>
        <p:spPr>
          <a:xfrm>
            <a:off x="6378313" y="3672590"/>
            <a:ext cx="839450"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31" name="D1P6 Critical factors highlight box">
            <a:extLst>
              <a:ext uri="{FF2B5EF4-FFF2-40B4-BE49-F238E27FC236}">
                <a16:creationId xmlns="" xmlns:a16="http://schemas.microsoft.com/office/drawing/2014/main" id="{C810BBE5-7F93-407B-8EEA-DD28D78ECABC}"/>
              </a:ext>
            </a:extLst>
          </p:cNvPr>
          <p:cNvSpPr/>
          <p:nvPr/>
        </p:nvSpPr>
        <p:spPr>
          <a:xfrm>
            <a:off x="500932" y="3713043"/>
            <a:ext cx="7243638" cy="485133"/>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D1P6 Limitation arrow">
            <a:extLst>
              <a:ext uri="{FF2B5EF4-FFF2-40B4-BE49-F238E27FC236}">
                <a16:creationId xmlns="" xmlns:a16="http://schemas.microsoft.com/office/drawing/2014/main" id="{DC538C6C-3A0F-4FFE-BE86-29087A2700FA}"/>
              </a:ext>
            </a:extLst>
          </p:cNvPr>
          <p:cNvSpPr/>
          <p:nvPr/>
        </p:nvSpPr>
        <p:spPr>
          <a:xfrm>
            <a:off x="204486" y="4586514"/>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D1P6 Limitation Bubble">
            <a:extLst>
              <a:ext uri="{FF2B5EF4-FFF2-40B4-BE49-F238E27FC236}">
                <a16:creationId xmlns="" xmlns:a16="http://schemas.microsoft.com/office/drawing/2014/main" id="{563617B8-9085-40A0-ABB7-740F035ECFE3}"/>
              </a:ext>
            </a:extLst>
          </p:cNvPr>
          <p:cNvSpPr/>
          <p:nvPr/>
        </p:nvSpPr>
        <p:spPr>
          <a:xfrm>
            <a:off x="8589327" y="3073427"/>
            <a:ext cx="3303271" cy="2949573"/>
          </a:xfrm>
          <a:prstGeom prst="wedgeRoundRectCallout">
            <a:avLst>
              <a:gd name="adj1" fmla="val -74082"/>
              <a:gd name="adj2" fmla="val 9091"/>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lvl="0" indent="-342900">
              <a:spcBef>
                <a:spcPts val="200"/>
              </a:spcBef>
              <a:spcAft>
                <a:spcPts val="200"/>
              </a:spcAft>
              <a:buFont typeface="Arial" panose="020B0604020202020204" pitchFamily="34" charset="0"/>
              <a:buChar char="•"/>
              <a:defRPr/>
            </a:pPr>
            <a:r>
              <a:rPr lang="en-AU" b="1" dirty="0">
                <a:solidFill>
                  <a:schemeClr val="tx1"/>
                </a:solidFill>
              </a:rPr>
              <a:t>Does not apply to SOUs in Class 2 or 3 building or Class 4 part of a building, because occupants are likely to be familiar with the layout of the building and will know where and how to quickly reach exits </a:t>
            </a:r>
          </a:p>
        </p:txBody>
      </p:sp>
      <p:sp>
        <p:nvSpPr>
          <p:cNvPr id="32" name="D1P6 Critical factors Bubble">
            <a:extLst>
              <a:ext uri="{FF2B5EF4-FFF2-40B4-BE49-F238E27FC236}">
                <a16:creationId xmlns="" xmlns:a16="http://schemas.microsoft.com/office/drawing/2014/main" id="{D63CE2B2-781A-4EB8-BB9C-FD34F6018EB7}"/>
              </a:ext>
            </a:extLst>
          </p:cNvPr>
          <p:cNvSpPr/>
          <p:nvPr/>
        </p:nvSpPr>
        <p:spPr>
          <a:xfrm>
            <a:off x="8382064" y="2672080"/>
            <a:ext cx="3474975" cy="3871594"/>
          </a:xfrm>
          <a:prstGeom prst="wedgeRoundRectCallout">
            <a:avLst>
              <a:gd name="adj1" fmla="val -67332"/>
              <a:gd name="adj2" fmla="val -16249"/>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defRPr/>
            </a:pPr>
            <a:r>
              <a:rPr lang="en-AU" sz="2000" b="1" dirty="0">
                <a:solidFill>
                  <a:schemeClr val="tx1"/>
                </a:solidFill>
              </a:rPr>
              <a:t>Make exit pathways wide enough for the:</a:t>
            </a:r>
          </a:p>
          <a:p>
            <a:pPr marL="342900" indent="-342900">
              <a:spcBef>
                <a:spcPts val="200"/>
              </a:spcBef>
              <a:spcAft>
                <a:spcPts val="200"/>
              </a:spcAft>
              <a:buFont typeface="Arial" panose="020B0604020202020204" pitchFamily="34" charset="0"/>
              <a:buChar char="•"/>
              <a:defRPr/>
            </a:pPr>
            <a:r>
              <a:rPr lang="en-AU" sz="2000" b="1" dirty="0">
                <a:solidFill>
                  <a:schemeClr val="tx1"/>
                </a:solidFill>
              </a:rPr>
              <a:t>Likely number and capacity of users, including people with a disability</a:t>
            </a:r>
          </a:p>
          <a:p>
            <a:pPr marL="342900" indent="-342900">
              <a:spcBef>
                <a:spcPts val="200"/>
              </a:spcBef>
              <a:spcAft>
                <a:spcPts val="200"/>
              </a:spcAft>
              <a:buFont typeface="Arial" panose="020B0604020202020204" pitchFamily="34" charset="0"/>
              <a:buChar char="•"/>
              <a:defRPr/>
            </a:pPr>
            <a:r>
              <a:rPr lang="en-AU" sz="2000" b="1" dirty="0">
                <a:solidFill>
                  <a:schemeClr val="tx1"/>
                </a:solidFill>
              </a:rPr>
              <a:t>Speed with which users must evacuate given the likely fire load of the building</a:t>
            </a:r>
          </a:p>
        </p:txBody>
      </p:sp>
      <p:sp>
        <p:nvSpPr>
          <p:cNvPr id="34" name="D1P6 Appropriate to Bubble">
            <a:extLst>
              <a:ext uri="{FF2B5EF4-FFF2-40B4-BE49-F238E27FC236}">
                <a16:creationId xmlns="" xmlns:a16="http://schemas.microsoft.com/office/drawing/2014/main" id="{71CF3EC6-78D7-42F9-B398-DA63227E1B95}"/>
              </a:ext>
            </a:extLst>
          </p:cNvPr>
          <p:cNvSpPr/>
          <p:nvPr/>
        </p:nvSpPr>
        <p:spPr>
          <a:xfrm>
            <a:off x="8408654" y="2881483"/>
            <a:ext cx="3600785" cy="3134483"/>
          </a:xfrm>
          <a:prstGeom prst="wedgeRoundRectCallout">
            <a:avLst>
              <a:gd name="adj1" fmla="val -77022"/>
              <a:gd name="adj2" fmla="val -31362"/>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Qualitative requirement, not an absolute measure of performance</a:t>
            </a:r>
          </a:p>
          <a:p>
            <a:pPr marL="285750" indent="-285750">
              <a:spcBef>
                <a:spcPts val="200"/>
              </a:spcBef>
              <a:spcAft>
                <a:spcPts val="200"/>
              </a:spcAft>
              <a:buFont typeface="Arial" panose="020B0604020202020204" pitchFamily="34" charset="0"/>
              <a:buChar char="•"/>
            </a:pPr>
            <a:r>
              <a:rPr lang="en-AU" b="1" dirty="0">
                <a:solidFill>
                  <a:schemeClr val="tx1"/>
                </a:solidFill>
              </a:rPr>
              <a:t>Allows for flexibility in implementation</a:t>
            </a:r>
          </a:p>
          <a:p>
            <a:pPr marL="285750" indent="-285750">
              <a:spcBef>
                <a:spcPts val="200"/>
              </a:spcBef>
              <a:spcAft>
                <a:spcPts val="200"/>
              </a:spcAft>
              <a:buFont typeface="Arial" panose="020B0604020202020204" pitchFamily="34" charset="0"/>
              <a:buChar char="•"/>
            </a:pPr>
            <a:r>
              <a:rPr lang="en-AU" b="1" dirty="0">
                <a:solidFill>
                  <a:schemeClr val="tx1"/>
                </a:solidFill>
              </a:rPr>
              <a:t>Recognises that different dimensions might be required in different </a:t>
            </a:r>
            <a:r>
              <a:rPr lang="en-AU" b="1" dirty="0" smtClean="0">
                <a:solidFill>
                  <a:schemeClr val="tx1"/>
                </a:solidFill>
              </a:rPr>
              <a:t>buildings</a:t>
            </a:r>
            <a:endParaRPr lang="en-AU" b="1" dirty="0">
              <a:solidFill>
                <a:schemeClr val="tx1"/>
              </a:solidFill>
            </a:endParaRPr>
          </a:p>
        </p:txBody>
      </p:sp>
      <p:grpSp>
        <p:nvGrpSpPr>
          <p:cNvPr id="35" name="D1P7 Group" descr="Section D Access and egress, Performance Requirment DP7 Evacuation lifts." title="Extract from the NCC Volume One">
            <a:extLst>
              <a:ext uri="{FF2B5EF4-FFF2-40B4-BE49-F238E27FC236}">
                <a16:creationId xmlns="" xmlns:a16="http://schemas.microsoft.com/office/drawing/2014/main" id="{74FBFBC3-1F0B-444F-84B2-FD47A589E533}"/>
              </a:ext>
            </a:extLst>
          </p:cNvPr>
          <p:cNvGrpSpPr/>
          <p:nvPr/>
        </p:nvGrpSpPr>
        <p:grpSpPr>
          <a:xfrm>
            <a:off x="334962" y="2714171"/>
            <a:ext cx="7894638" cy="3301795"/>
            <a:chOff x="334962" y="2612571"/>
            <a:chExt cx="7894638" cy="3301795"/>
          </a:xfrm>
        </p:grpSpPr>
        <p:pic>
          <p:nvPicPr>
            <p:cNvPr id="36" name="DP7 top Excerpt">
              <a:extLst>
                <a:ext uri="{FF2B5EF4-FFF2-40B4-BE49-F238E27FC236}">
                  <a16:creationId xmlns="" xmlns:a16="http://schemas.microsoft.com/office/drawing/2014/main" id="{9ABF5BA2-E9E8-433D-BF8E-DF3C4DCE4A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010" y="2650137"/>
              <a:ext cx="7834146" cy="3264229"/>
            </a:xfrm>
            <a:prstGeom prst="rect">
              <a:avLst/>
            </a:prstGeom>
          </p:spPr>
        </p:pic>
        <p:sp>
          <p:nvSpPr>
            <p:cNvPr id="38" name="DP7 border box">
              <a:extLst>
                <a:ext uri="{FF2B5EF4-FFF2-40B4-BE49-F238E27FC236}">
                  <a16:creationId xmlns="" xmlns:a16="http://schemas.microsoft.com/office/drawing/2014/main" id="{2B336C5F-59F6-4FB0-A440-3A432071FF40}"/>
                </a:ext>
              </a:extLst>
            </p:cNvPr>
            <p:cNvSpPr/>
            <p:nvPr/>
          </p:nvSpPr>
          <p:spPr>
            <a:xfrm>
              <a:off x="334962" y="2612571"/>
              <a:ext cx="7894638" cy="3301795"/>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43" name="D1P7 Appropriate to line">
            <a:extLst>
              <a:ext uri="{FF2B5EF4-FFF2-40B4-BE49-F238E27FC236}">
                <a16:creationId xmlns="" xmlns:a16="http://schemas.microsoft.com/office/drawing/2014/main" id="{A19BE6C3-9A23-4B90-A032-EED7A6D6F123}"/>
              </a:ext>
            </a:extLst>
          </p:cNvPr>
          <p:cNvCxnSpPr>
            <a:cxnSpLocks/>
          </p:cNvCxnSpPr>
          <p:nvPr/>
        </p:nvCxnSpPr>
        <p:spPr>
          <a:xfrm>
            <a:off x="3524607" y="3863888"/>
            <a:ext cx="900000"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45" name="D1P7 Critical factors highlight box">
            <a:extLst>
              <a:ext uri="{FF2B5EF4-FFF2-40B4-BE49-F238E27FC236}">
                <a16:creationId xmlns="" xmlns:a16="http://schemas.microsoft.com/office/drawing/2014/main" id="{8CC68E23-F437-4BC9-A2DF-8E422B228693}"/>
              </a:ext>
            </a:extLst>
          </p:cNvPr>
          <p:cNvSpPr/>
          <p:nvPr/>
        </p:nvSpPr>
        <p:spPr>
          <a:xfrm>
            <a:off x="460744" y="3919870"/>
            <a:ext cx="7620000" cy="1991832"/>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D1P7 Appropriate to Bubble">
            <a:extLst>
              <a:ext uri="{FF2B5EF4-FFF2-40B4-BE49-F238E27FC236}">
                <a16:creationId xmlns="" xmlns:a16="http://schemas.microsoft.com/office/drawing/2014/main" id="{699F8625-CC4D-498C-AF5D-2868F35C4304}"/>
              </a:ext>
            </a:extLst>
          </p:cNvPr>
          <p:cNvSpPr/>
          <p:nvPr/>
        </p:nvSpPr>
        <p:spPr>
          <a:xfrm>
            <a:off x="8425294" y="2765018"/>
            <a:ext cx="3600785" cy="4017382"/>
          </a:xfrm>
          <a:prstGeom prst="wedgeRoundRectCallout">
            <a:avLst>
              <a:gd name="adj1" fmla="val -154346"/>
              <a:gd name="adj2" fmla="val -24192"/>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Qualitative requirement, not an absolute measure of performance</a:t>
            </a:r>
          </a:p>
          <a:p>
            <a:pPr marL="285750" indent="-285750">
              <a:spcBef>
                <a:spcPts val="200"/>
              </a:spcBef>
              <a:spcAft>
                <a:spcPts val="200"/>
              </a:spcAft>
              <a:buFont typeface="Arial" panose="020B0604020202020204" pitchFamily="34" charset="0"/>
              <a:buChar char="•"/>
            </a:pPr>
            <a:r>
              <a:rPr lang="en-AU" b="1" dirty="0">
                <a:solidFill>
                  <a:schemeClr val="tx1"/>
                </a:solidFill>
              </a:rPr>
              <a:t>Allows for flexibility in implementation</a:t>
            </a:r>
          </a:p>
          <a:p>
            <a:pPr marL="285750" indent="-285750">
              <a:spcBef>
                <a:spcPts val="200"/>
              </a:spcBef>
              <a:spcAft>
                <a:spcPts val="200"/>
              </a:spcAft>
              <a:buFont typeface="Arial" panose="020B0604020202020204" pitchFamily="34" charset="0"/>
              <a:buChar char="•"/>
            </a:pPr>
            <a:r>
              <a:rPr lang="en-AU" b="1" dirty="0">
                <a:solidFill>
                  <a:schemeClr val="tx1"/>
                </a:solidFill>
              </a:rPr>
              <a:t>Recognises that different kinds and locations of evacuation lifts might be required in different buildings</a:t>
            </a:r>
          </a:p>
          <a:p>
            <a:pPr marL="285750" indent="-285750">
              <a:spcBef>
                <a:spcPts val="200"/>
              </a:spcBef>
              <a:spcAft>
                <a:spcPts val="200"/>
              </a:spcAft>
              <a:buFont typeface="Arial" panose="020B0604020202020204" pitchFamily="34" charset="0"/>
              <a:buChar char="•"/>
            </a:pPr>
            <a:r>
              <a:rPr lang="en-AU" b="1" dirty="0">
                <a:solidFill>
                  <a:schemeClr val="tx1"/>
                </a:solidFill>
              </a:rPr>
              <a:t>Consider critical factors to decide what is necessary</a:t>
            </a:r>
          </a:p>
        </p:txBody>
      </p:sp>
      <p:sp>
        <p:nvSpPr>
          <p:cNvPr id="46" name="D1P7 Critical factors Bubble">
            <a:extLst>
              <a:ext uri="{FF2B5EF4-FFF2-40B4-BE49-F238E27FC236}">
                <a16:creationId xmlns="" xmlns:a16="http://schemas.microsoft.com/office/drawing/2014/main" id="{90B3096C-37CD-4EF3-92EE-B8330E3B7480}"/>
              </a:ext>
            </a:extLst>
          </p:cNvPr>
          <p:cNvSpPr/>
          <p:nvPr/>
        </p:nvSpPr>
        <p:spPr>
          <a:xfrm>
            <a:off x="8398641" y="2582009"/>
            <a:ext cx="3549519" cy="4123591"/>
          </a:xfrm>
          <a:prstGeom prst="wedgeRoundRectCallout">
            <a:avLst>
              <a:gd name="adj1" fmla="val -58923"/>
              <a:gd name="adj2" fmla="val 8023"/>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spcBef>
                <a:spcPts val="200"/>
              </a:spcBef>
              <a:spcAft>
                <a:spcPts val="200"/>
              </a:spcAft>
              <a:defRPr/>
            </a:pPr>
            <a:r>
              <a:rPr lang="en-AU" b="1" dirty="0">
                <a:solidFill>
                  <a:schemeClr val="tx1"/>
                </a:solidFill>
              </a:rPr>
              <a:t>Consider each critical factor, for example:</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How far occupants have to go to reach the lift</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How many people are likely to need the lift</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Other fire safety systems in the building</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How long it will take to evacuate occupants using the lift</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How reliable the lift is likely to be</a:t>
            </a:r>
          </a:p>
        </p:txBody>
      </p:sp>
      <p:pic>
        <p:nvPicPr>
          <p:cNvPr id="5" name="D1P9 Excerpt">
            <a:extLst>
              <a:ext uri="{FF2B5EF4-FFF2-40B4-BE49-F238E27FC236}">
                <a16:creationId xmlns="" xmlns:a16="http://schemas.microsoft.com/office/drawing/2014/main" id="{925AA798-C5BE-4EE8-B434-CC5B2CEA13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211" y="2806995"/>
            <a:ext cx="7981709" cy="2580168"/>
          </a:xfrm>
          <a:prstGeom prst="rect">
            <a:avLst/>
          </a:prstGeom>
          <a:ln>
            <a:solidFill>
              <a:schemeClr val="accent2"/>
            </a:solidFill>
          </a:ln>
        </p:spPr>
      </p:pic>
      <p:sp>
        <p:nvSpPr>
          <p:cNvPr id="39" name="D1P9 Limitation arrow">
            <a:extLst>
              <a:ext uri="{FF2B5EF4-FFF2-40B4-BE49-F238E27FC236}">
                <a16:creationId xmlns="" xmlns:a16="http://schemas.microsoft.com/office/drawing/2014/main" id="{C51CF00E-9CB2-4A7C-8902-EA75703307A8}"/>
              </a:ext>
            </a:extLst>
          </p:cNvPr>
          <p:cNvSpPr/>
          <p:nvPr/>
        </p:nvSpPr>
        <p:spPr>
          <a:xfrm>
            <a:off x="246511" y="4140337"/>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1" name="D1P9 Appropriate to line">
            <a:extLst>
              <a:ext uri="{FF2B5EF4-FFF2-40B4-BE49-F238E27FC236}">
                <a16:creationId xmlns="" xmlns:a16="http://schemas.microsoft.com/office/drawing/2014/main" id="{3637654E-26D2-425E-B05E-2FE54237A3ED}"/>
              </a:ext>
            </a:extLst>
          </p:cNvPr>
          <p:cNvCxnSpPr>
            <a:cxnSpLocks/>
          </p:cNvCxnSpPr>
          <p:nvPr/>
        </p:nvCxnSpPr>
        <p:spPr>
          <a:xfrm>
            <a:off x="7230503" y="3697827"/>
            <a:ext cx="1081408" cy="3782"/>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40" name="D1P9 Limitation Bubble">
            <a:extLst>
              <a:ext uri="{FF2B5EF4-FFF2-40B4-BE49-F238E27FC236}">
                <a16:creationId xmlns="" xmlns:a16="http://schemas.microsoft.com/office/drawing/2014/main" id="{3BD08AAF-A1AB-4509-A8D1-7FEF82795CC5}"/>
              </a:ext>
            </a:extLst>
          </p:cNvPr>
          <p:cNvSpPr/>
          <p:nvPr/>
        </p:nvSpPr>
        <p:spPr>
          <a:xfrm>
            <a:off x="8823757" y="2870611"/>
            <a:ext cx="3033282" cy="3011442"/>
          </a:xfrm>
          <a:prstGeom prst="wedgeRoundRectCallout">
            <a:avLst>
              <a:gd name="adj1" fmla="val -66484"/>
              <a:gd name="adj2" fmla="val 10860"/>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lvl="0" indent="-342900">
              <a:spcBef>
                <a:spcPts val="200"/>
              </a:spcBef>
              <a:spcAft>
                <a:spcPts val="200"/>
              </a:spcAft>
              <a:buFont typeface="Arial" panose="020B0604020202020204" pitchFamily="34" charset="0"/>
              <a:buChar char="•"/>
              <a:defRPr/>
            </a:pPr>
            <a:r>
              <a:rPr lang="en-AU" b="1" dirty="0">
                <a:solidFill>
                  <a:schemeClr val="tx1"/>
                </a:solidFill>
              </a:rPr>
              <a:t>Does not apply to a Class 4 part of a building</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Does not apply when an inbuilt communication system is only used to broadcast emergency warnings</a:t>
            </a:r>
          </a:p>
        </p:txBody>
      </p:sp>
      <p:sp>
        <p:nvSpPr>
          <p:cNvPr id="42" name="D1P9 Appropriate to Bubble">
            <a:extLst>
              <a:ext uri="{FF2B5EF4-FFF2-40B4-BE49-F238E27FC236}">
                <a16:creationId xmlns="" xmlns:a16="http://schemas.microsoft.com/office/drawing/2014/main" id="{ACFA7322-C634-46EA-8476-5FA462084520}"/>
              </a:ext>
            </a:extLst>
          </p:cNvPr>
          <p:cNvSpPr/>
          <p:nvPr/>
        </p:nvSpPr>
        <p:spPr>
          <a:xfrm>
            <a:off x="8745533" y="2671962"/>
            <a:ext cx="3212787" cy="3969728"/>
          </a:xfrm>
          <a:prstGeom prst="wedgeRoundRectCallout">
            <a:avLst>
              <a:gd name="adj1" fmla="val -61732"/>
              <a:gd name="adj2" fmla="val -26322"/>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Applies to a communication system installed during construction or renovation</a:t>
            </a:r>
          </a:p>
          <a:p>
            <a:pPr marL="285750" indent="-285750">
              <a:spcBef>
                <a:spcPts val="200"/>
              </a:spcBef>
              <a:spcAft>
                <a:spcPts val="200"/>
              </a:spcAft>
              <a:buFont typeface="Arial" panose="020B0604020202020204" pitchFamily="34" charset="0"/>
              <a:buChar char="•"/>
            </a:pPr>
            <a:r>
              <a:rPr lang="en-AU" b="1" dirty="0">
                <a:solidFill>
                  <a:schemeClr val="tx1"/>
                </a:solidFill>
              </a:rPr>
              <a:t>Examples: Intercom for front door entry, built in audio-visual system for presentations or entertainment</a:t>
            </a:r>
          </a:p>
          <a:p>
            <a:pPr marL="285750" indent="-285750">
              <a:spcBef>
                <a:spcPts val="200"/>
              </a:spcBef>
              <a:spcAft>
                <a:spcPts val="200"/>
              </a:spcAft>
              <a:buFont typeface="Arial" panose="020B0604020202020204" pitchFamily="34" charset="0"/>
              <a:buChar char="•"/>
            </a:pPr>
            <a:r>
              <a:rPr lang="en-AU" b="1" dirty="0">
                <a:solidFill>
                  <a:schemeClr val="tx1"/>
                </a:solidFill>
              </a:rPr>
              <a:t>Automated system for service delivery</a:t>
            </a:r>
          </a:p>
        </p:txBody>
      </p:sp>
    </p:spTree>
    <p:custDataLst>
      <p:tags r:id="rId1"/>
    </p:custDataLst>
    <p:extLst>
      <p:ext uri="{BB962C8B-B14F-4D97-AF65-F5344CB8AC3E}">
        <p14:creationId xmlns:p14="http://schemas.microsoft.com/office/powerpoint/2010/main" val="170043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16"/>
                                        </p:tgtEl>
                                        <p:attrNameLst>
                                          <p:attrName>ppt_w</p:attrName>
                                        </p:attrNameLst>
                                      </p:cBhvr>
                                      <p:tavLst>
                                        <p:tav tm="0">
                                          <p:val>
                                            <p:strVal val="ppt_w"/>
                                          </p:val>
                                        </p:tav>
                                        <p:tav tm="100000">
                                          <p:val>
                                            <p:fltVal val="0"/>
                                          </p:val>
                                        </p:tav>
                                      </p:tavLst>
                                    </p:anim>
                                    <p:anim calcmode="lin" valueType="num">
                                      <p:cBhvr>
                                        <p:cTn id="13" dur="500"/>
                                        <p:tgtEl>
                                          <p:spTgt spid="16"/>
                                        </p:tgtEl>
                                        <p:attrNameLst>
                                          <p:attrName>ppt_h</p:attrName>
                                        </p:attrNameLst>
                                      </p:cBhvr>
                                      <p:tavLst>
                                        <p:tav tm="0">
                                          <p:val>
                                            <p:strVal val="ppt_h"/>
                                          </p:val>
                                        </p:tav>
                                        <p:tav tm="100000">
                                          <p:val>
                                            <p:strVal val="ppt_h"/>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0" nodeType="clickEffect">
                                  <p:stCondLst>
                                    <p:cond delay="0"/>
                                  </p:stCondLst>
                                  <p:childTnLst>
                                    <p:anim calcmode="lin" valueType="num">
                                      <p:cBhvr>
                                        <p:cTn id="25" dur="500"/>
                                        <p:tgtEl>
                                          <p:spTgt spid="11"/>
                                        </p:tgtEl>
                                        <p:attrNameLst>
                                          <p:attrName>ppt_w</p:attrName>
                                        </p:attrNameLst>
                                      </p:cBhvr>
                                      <p:tavLst>
                                        <p:tav tm="0">
                                          <p:val>
                                            <p:strVal val="ppt_w"/>
                                          </p:val>
                                        </p:tav>
                                        <p:tav tm="100000">
                                          <p:val>
                                            <p:fltVal val="0"/>
                                          </p:val>
                                        </p:tav>
                                      </p:tavLst>
                                    </p:anim>
                                    <p:anim calcmode="lin" valueType="num">
                                      <p:cBhvr>
                                        <p:cTn id="26" dur="500"/>
                                        <p:tgtEl>
                                          <p:spTgt spid="11"/>
                                        </p:tgtEl>
                                        <p:attrNameLst>
                                          <p:attrName>ppt_h</p:attrName>
                                        </p:attrNameLst>
                                      </p:cBhvr>
                                      <p:tavLst>
                                        <p:tav tm="0">
                                          <p:val>
                                            <p:strVal val="ppt_h"/>
                                          </p:val>
                                        </p:tav>
                                        <p:tav tm="100000">
                                          <p:val>
                                            <p:strVal val="ppt_h"/>
                                          </p:val>
                                        </p:tav>
                                      </p:tavLst>
                                    </p:anim>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1" nodeType="clickEffect">
                                  <p:stCondLst>
                                    <p:cond delay="0"/>
                                  </p:stCondLst>
                                  <p:childTnLst>
                                    <p:anim calcmode="lin" valueType="num">
                                      <p:cBhvr>
                                        <p:cTn id="38" dur="500"/>
                                        <p:tgtEl>
                                          <p:spTgt spid="18"/>
                                        </p:tgtEl>
                                        <p:attrNameLst>
                                          <p:attrName>ppt_w</p:attrName>
                                        </p:attrNameLst>
                                      </p:cBhvr>
                                      <p:tavLst>
                                        <p:tav tm="0">
                                          <p:val>
                                            <p:strVal val="ppt_w"/>
                                          </p:val>
                                        </p:tav>
                                        <p:tav tm="100000">
                                          <p:val>
                                            <p:fltVal val="0"/>
                                          </p:val>
                                        </p:tav>
                                      </p:tavLst>
                                    </p:anim>
                                    <p:anim calcmode="lin" valueType="num">
                                      <p:cBhvr>
                                        <p:cTn id="39" dur="500"/>
                                        <p:tgtEl>
                                          <p:spTgt spid="18"/>
                                        </p:tgtEl>
                                        <p:attrNameLst>
                                          <p:attrName>ppt_h</p:attrName>
                                        </p:attrNameLst>
                                      </p:cBhvr>
                                      <p:tavLst>
                                        <p:tav tm="0">
                                          <p:val>
                                            <p:strVal val="ppt_h"/>
                                          </p:val>
                                        </p:tav>
                                        <p:tav tm="100000">
                                          <p:val>
                                            <p:strVal val="ppt_h"/>
                                          </p:val>
                                        </p:tav>
                                      </p:tavLst>
                                    </p:anim>
                                    <p:set>
                                      <p:cBhvr>
                                        <p:cTn id="4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7" presetClass="entr" presetSubtype="10" fill="hold" grpId="1"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xit" presetSubtype="10" fill="hold" grpId="0" nodeType="clickEffect">
                                  <p:stCondLst>
                                    <p:cond delay="0"/>
                                  </p:stCondLst>
                                  <p:childTnLst>
                                    <p:anim calcmode="lin" valueType="num">
                                      <p:cBhvr>
                                        <p:cTn id="51" dur="500"/>
                                        <p:tgtEl>
                                          <p:spTgt spid="19"/>
                                        </p:tgtEl>
                                        <p:attrNameLst>
                                          <p:attrName>ppt_w</p:attrName>
                                        </p:attrNameLst>
                                      </p:cBhvr>
                                      <p:tavLst>
                                        <p:tav tm="0">
                                          <p:val>
                                            <p:strVal val="ppt_w"/>
                                          </p:val>
                                        </p:tav>
                                        <p:tav tm="100000">
                                          <p:val>
                                            <p:fltVal val="0"/>
                                          </p:val>
                                        </p:tav>
                                      </p:tavLst>
                                    </p:anim>
                                    <p:anim calcmode="lin" valueType="num">
                                      <p:cBhvr>
                                        <p:cTn id="52" dur="500"/>
                                        <p:tgtEl>
                                          <p:spTgt spid="19"/>
                                        </p:tgtEl>
                                        <p:attrNameLst>
                                          <p:attrName>ppt_h</p:attrName>
                                        </p:attrNameLst>
                                      </p:cBhvr>
                                      <p:tavLst>
                                        <p:tav tm="0">
                                          <p:val>
                                            <p:strVal val="ppt_h"/>
                                          </p:val>
                                        </p:tav>
                                        <p:tav tm="100000">
                                          <p:val>
                                            <p:strVal val="ppt_h"/>
                                          </p:val>
                                        </p:tav>
                                      </p:tavLst>
                                    </p:anim>
                                    <p:set>
                                      <p:cBhvr>
                                        <p:cTn id="5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dissolve">
                                      <p:cBhvr>
                                        <p:cTn id="59" dur="500"/>
                                        <p:tgtEl>
                                          <p:spTgt spid="4"/>
                                        </p:tgtEl>
                                      </p:cBhvr>
                                    </p:animEffect>
                                  </p:childTnLst>
                                </p:cTn>
                              </p:par>
                              <p:par>
                                <p:cTn id="60" presetID="9"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par>
                                <p:cTn id="63" presetID="9"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ssolve">
                                      <p:cBhvr>
                                        <p:cTn id="65" dur="500"/>
                                        <p:tgtEl>
                                          <p:spTgt spid="10"/>
                                        </p:tgtEl>
                                      </p:cBhvr>
                                    </p:animEffect>
                                  </p:childTnLst>
                                </p:cTn>
                              </p:par>
                              <p:par>
                                <p:cTn id="66" presetID="9"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dissolve">
                                      <p:cBhvr>
                                        <p:cTn id="68" dur="500"/>
                                        <p:tgtEl>
                                          <p:spTgt spid="1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grpId="2" nodeType="clickEffect">
                                  <p:stCondLst>
                                    <p:cond delay="0"/>
                                  </p:stCondLst>
                                  <p:childTnLst>
                                    <p:animEffect transition="out" filter="dissolv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9" presetClass="exit" presetSubtype="0" fill="hold" grpId="2" nodeType="withEffect">
                                  <p:stCondLst>
                                    <p:cond delay="0"/>
                                  </p:stCondLst>
                                  <p:childTnLst>
                                    <p:animEffect transition="out" filter="dissolv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9" presetClass="exit" presetSubtype="0" fill="hold" grpId="2" nodeType="withEffect">
                                  <p:stCondLst>
                                    <p:cond delay="0"/>
                                  </p:stCondLst>
                                  <p:childTnLst>
                                    <p:animEffect transition="out" filter="dissolv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9" presetClass="exit" presetSubtype="0" fill="hold" grpId="2" nodeType="withEffect">
                                  <p:stCondLst>
                                    <p:cond delay="0"/>
                                  </p:stCondLst>
                                  <p:childTnLst>
                                    <p:animEffect transition="out" filter="dissolv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500"/>
                                        <p:tgtEl>
                                          <p:spTgt spid="15"/>
                                        </p:tgtEl>
                                      </p:cBhvr>
                                    </p:animEffect>
                                    <p:set>
                                      <p:cBhvr>
                                        <p:cTn id="10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1" restart="whenNotActive" fill="hold" evtFilter="cancelBubble" nodeType="interactiveSeq">
                <p:stCondLst>
                  <p:cond evt="onClick" delay="0">
                    <p:tgtEl>
                      <p:spTgt spid="31"/>
                    </p:tgtEl>
                  </p:cond>
                </p:stCondLst>
                <p:endSync evt="end" delay="0">
                  <p:rtn val="all"/>
                </p:endSync>
                <p:childTnLst>
                  <p:par>
                    <p:cTn id="102" fill="hold">
                      <p:stCondLst>
                        <p:cond delay="0"/>
                      </p:stCondLst>
                      <p:childTnLst>
                        <p:par>
                          <p:cTn id="103" fill="hold">
                            <p:stCondLst>
                              <p:cond delay="0"/>
                            </p:stCondLst>
                            <p:childTnLst>
                              <p:par>
                                <p:cTn id="104" presetID="17" presetClass="entr" presetSubtype="10"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7" presetClass="exit" presetSubtype="10" fill="hold" grpId="1" nodeType="clickEffect">
                                  <p:stCondLst>
                                    <p:cond delay="0"/>
                                  </p:stCondLst>
                                  <p:childTnLst>
                                    <p:anim calcmode="lin" valueType="num">
                                      <p:cBhvr>
                                        <p:cTn id="111" dur="500"/>
                                        <p:tgtEl>
                                          <p:spTgt spid="32"/>
                                        </p:tgtEl>
                                        <p:attrNameLst>
                                          <p:attrName>ppt_w</p:attrName>
                                        </p:attrNameLst>
                                      </p:cBhvr>
                                      <p:tavLst>
                                        <p:tav tm="0">
                                          <p:val>
                                            <p:strVal val="ppt_w"/>
                                          </p:val>
                                        </p:tav>
                                        <p:tav tm="100000">
                                          <p:val>
                                            <p:fltVal val="0"/>
                                          </p:val>
                                        </p:tav>
                                      </p:tavLst>
                                    </p:anim>
                                    <p:anim calcmode="lin" valueType="num">
                                      <p:cBhvr>
                                        <p:cTn id="112" dur="500"/>
                                        <p:tgtEl>
                                          <p:spTgt spid="32"/>
                                        </p:tgtEl>
                                        <p:attrNameLst>
                                          <p:attrName>ppt_h</p:attrName>
                                        </p:attrNameLst>
                                      </p:cBhvr>
                                      <p:tavLst>
                                        <p:tav tm="0">
                                          <p:val>
                                            <p:strVal val="ppt_h"/>
                                          </p:val>
                                        </p:tav>
                                        <p:tav tm="100000">
                                          <p:val>
                                            <p:strVal val="ppt_h"/>
                                          </p:val>
                                        </p:tav>
                                      </p:tavLst>
                                    </p:anim>
                                    <p:set>
                                      <p:cBhvr>
                                        <p:cTn id="1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dissolve">
                                      <p:cBhvr>
                                        <p:cTn id="119" dur="500"/>
                                        <p:tgtEl>
                                          <p:spTgt spid="27"/>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dissolve">
                                      <p:cBhvr>
                                        <p:cTn id="124" dur="500"/>
                                        <p:tgtEl>
                                          <p:spTgt spid="28"/>
                                        </p:tgtEl>
                                      </p:cBhvr>
                                    </p:animEffect>
                                  </p:childTnLst>
                                </p:cTn>
                              </p:par>
                              <p:par>
                                <p:cTn id="125" presetID="9" presetClass="entr" presetSubtype="0" fill="hold"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dissolve">
                                      <p:cBhvr>
                                        <p:cTn id="127" dur="500"/>
                                        <p:tgtEl>
                                          <p:spTgt spid="33"/>
                                        </p:tgtEl>
                                      </p:cBhvr>
                                    </p:animEffect>
                                  </p:childTnLst>
                                </p:cTn>
                              </p:par>
                              <p:par>
                                <p:cTn id="128" presetID="17" presetClass="entr" presetSubtype="10" fill="hold" grpId="0" nodeType="withEffect">
                                  <p:stCondLst>
                                    <p:cond delay="0"/>
                                  </p:stCondLst>
                                  <p:childTnLst>
                                    <p:set>
                                      <p:cBhvr>
                                        <p:cTn id="129" dur="1" fill="hold">
                                          <p:stCondLst>
                                            <p:cond delay="0"/>
                                          </p:stCondLst>
                                        </p:cTn>
                                        <p:tgtEl>
                                          <p:spTgt spid="31"/>
                                        </p:tgtEl>
                                        <p:attrNameLst>
                                          <p:attrName>style.visibility</p:attrName>
                                        </p:attrNameLst>
                                      </p:cBhvr>
                                      <p:to>
                                        <p:strVal val="visible"/>
                                      </p:to>
                                    </p:set>
                                    <p:anim calcmode="lin" valueType="num">
                                      <p:cBhvr>
                                        <p:cTn id="130" dur="500" fill="hold"/>
                                        <p:tgtEl>
                                          <p:spTgt spid="31"/>
                                        </p:tgtEl>
                                        <p:attrNameLst>
                                          <p:attrName>ppt_w</p:attrName>
                                        </p:attrNameLst>
                                      </p:cBhvr>
                                      <p:tavLst>
                                        <p:tav tm="0">
                                          <p:val>
                                            <p:fltVal val="0"/>
                                          </p:val>
                                        </p:tav>
                                        <p:tav tm="100000">
                                          <p:val>
                                            <p:strVal val="#ppt_w"/>
                                          </p:val>
                                        </p:tav>
                                      </p:tavLst>
                                    </p:anim>
                                    <p:anim calcmode="lin" valueType="num">
                                      <p:cBhvr>
                                        <p:cTn id="131"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9" presetClass="exit" presetSubtype="0" fill="hold" nodeType="clickEffect">
                                  <p:stCondLst>
                                    <p:cond delay="0"/>
                                  </p:stCondLst>
                                  <p:childTnLst>
                                    <p:animEffect transition="out" filter="dissolve">
                                      <p:cBhvr>
                                        <p:cTn id="135" dur="500"/>
                                        <p:tgtEl>
                                          <p:spTgt spid="27"/>
                                        </p:tgtEl>
                                      </p:cBhvr>
                                    </p:animEffect>
                                    <p:set>
                                      <p:cBhvr>
                                        <p:cTn id="136" dur="1" fill="hold">
                                          <p:stCondLst>
                                            <p:cond delay="499"/>
                                          </p:stCondLst>
                                        </p:cTn>
                                        <p:tgtEl>
                                          <p:spTgt spid="27"/>
                                        </p:tgtEl>
                                        <p:attrNameLst>
                                          <p:attrName>style.visibility</p:attrName>
                                        </p:attrNameLst>
                                      </p:cBhvr>
                                      <p:to>
                                        <p:strVal val="hidden"/>
                                      </p:to>
                                    </p:set>
                                  </p:childTnLst>
                                </p:cTn>
                              </p:par>
                              <p:par>
                                <p:cTn id="137" presetID="9" presetClass="exit" presetSubtype="0" fill="hold" grpId="1" nodeType="withEffect">
                                  <p:stCondLst>
                                    <p:cond delay="0"/>
                                  </p:stCondLst>
                                  <p:childTnLst>
                                    <p:animEffect transition="out" filter="dissolve">
                                      <p:cBhvr>
                                        <p:cTn id="138" dur="500"/>
                                        <p:tgtEl>
                                          <p:spTgt spid="28"/>
                                        </p:tgtEl>
                                      </p:cBhvr>
                                    </p:animEffect>
                                    <p:set>
                                      <p:cBhvr>
                                        <p:cTn id="139" dur="1" fill="hold">
                                          <p:stCondLst>
                                            <p:cond delay="499"/>
                                          </p:stCondLst>
                                        </p:cTn>
                                        <p:tgtEl>
                                          <p:spTgt spid="28"/>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33"/>
                                        </p:tgtEl>
                                      </p:cBhvr>
                                    </p:animEffect>
                                    <p:set>
                                      <p:cBhvr>
                                        <p:cTn id="142" dur="1" fill="hold">
                                          <p:stCondLst>
                                            <p:cond delay="499"/>
                                          </p:stCondLst>
                                        </p:cTn>
                                        <p:tgtEl>
                                          <p:spTgt spid="33"/>
                                        </p:tgtEl>
                                        <p:attrNameLst>
                                          <p:attrName>style.visibility</p:attrName>
                                        </p:attrNameLst>
                                      </p:cBhvr>
                                      <p:to>
                                        <p:strVal val="hidden"/>
                                      </p:to>
                                    </p:set>
                                  </p:childTnLst>
                                </p:cTn>
                              </p:par>
                              <p:par>
                                <p:cTn id="143" presetID="17" presetClass="exit" presetSubtype="10" fill="hold" grpId="1" nodeType="withEffect">
                                  <p:stCondLst>
                                    <p:cond delay="0"/>
                                  </p:stCondLst>
                                  <p:childTnLst>
                                    <p:anim calcmode="lin" valueType="num">
                                      <p:cBhvr>
                                        <p:cTn id="144" dur="500"/>
                                        <p:tgtEl>
                                          <p:spTgt spid="31"/>
                                        </p:tgtEl>
                                        <p:attrNameLst>
                                          <p:attrName>ppt_w</p:attrName>
                                        </p:attrNameLst>
                                      </p:cBhvr>
                                      <p:tavLst>
                                        <p:tav tm="0">
                                          <p:val>
                                            <p:strVal val="ppt_w"/>
                                          </p:val>
                                        </p:tav>
                                        <p:tav tm="100000">
                                          <p:val>
                                            <p:fltVal val="0"/>
                                          </p:val>
                                        </p:tav>
                                      </p:tavLst>
                                    </p:anim>
                                    <p:anim calcmode="lin" valueType="num">
                                      <p:cBhvr>
                                        <p:cTn id="145" dur="500"/>
                                        <p:tgtEl>
                                          <p:spTgt spid="31"/>
                                        </p:tgtEl>
                                        <p:attrNameLst>
                                          <p:attrName>ppt_h</p:attrName>
                                        </p:attrNameLst>
                                      </p:cBhvr>
                                      <p:tavLst>
                                        <p:tav tm="0">
                                          <p:val>
                                            <p:strVal val="ppt_h"/>
                                          </p:val>
                                        </p:tav>
                                        <p:tav tm="100000">
                                          <p:val>
                                            <p:strVal val="ppt_h"/>
                                          </p:val>
                                        </p:tav>
                                      </p:tavLst>
                                    </p:anim>
                                    <p:set>
                                      <p:cBhvr>
                                        <p:cTn id="1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7" restart="whenNotActive" fill="hold" evtFilter="cancelBubble" nodeType="interactiveSeq">
                <p:stCondLst>
                  <p:cond evt="onClick" delay="0">
                    <p:tgtEl>
                      <p:spTgt spid="33"/>
                    </p:tgtEl>
                  </p:cond>
                </p:stCondLst>
                <p:endSync evt="end" delay="0">
                  <p:rtn val="all"/>
                </p:endSync>
                <p:childTnLst>
                  <p:par>
                    <p:cTn id="148" fill="hold">
                      <p:stCondLst>
                        <p:cond delay="0"/>
                      </p:stCondLst>
                      <p:childTnLst>
                        <p:par>
                          <p:cTn id="149" fill="hold">
                            <p:stCondLst>
                              <p:cond delay="0"/>
                            </p:stCondLst>
                            <p:childTnLst>
                              <p:par>
                                <p:cTn id="150" presetID="17" presetClass="entr" presetSubtype="10" fill="hold" grpId="1" nodeType="clickEffect">
                                  <p:stCondLst>
                                    <p:cond delay="0"/>
                                  </p:stCondLst>
                                  <p:childTnLst>
                                    <p:set>
                                      <p:cBhvr>
                                        <p:cTn id="151" dur="1" fill="hold">
                                          <p:stCondLst>
                                            <p:cond delay="0"/>
                                          </p:stCondLst>
                                        </p:cTn>
                                        <p:tgtEl>
                                          <p:spTgt spid="34"/>
                                        </p:tgtEl>
                                        <p:attrNameLst>
                                          <p:attrName>style.visibility</p:attrName>
                                        </p:attrNameLst>
                                      </p:cBhvr>
                                      <p:to>
                                        <p:strVal val="visible"/>
                                      </p:to>
                                    </p:set>
                                    <p:anim calcmode="lin" valueType="num">
                                      <p:cBhvr>
                                        <p:cTn id="152" dur="500" fill="hold"/>
                                        <p:tgtEl>
                                          <p:spTgt spid="34"/>
                                        </p:tgtEl>
                                        <p:attrNameLst>
                                          <p:attrName>ppt_w</p:attrName>
                                        </p:attrNameLst>
                                      </p:cBhvr>
                                      <p:tavLst>
                                        <p:tav tm="0">
                                          <p:val>
                                            <p:fltVal val="0"/>
                                          </p:val>
                                        </p:tav>
                                        <p:tav tm="100000">
                                          <p:val>
                                            <p:strVal val="#ppt_w"/>
                                          </p:val>
                                        </p:tav>
                                      </p:tavLst>
                                    </p:anim>
                                    <p:anim calcmode="lin" valueType="num">
                                      <p:cBhvr>
                                        <p:cTn id="153"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7" presetClass="exit" presetSubtype="10" fill="hold" grpId="0" nodeType="clickEffect">
                                  <p:stCondLst>
                                    <p:cond delay="0"/>
                                  </p:stCondLst>
                                  <p:childTnLst>
                                    <p:anim calcmode="lin" valueType="num">
                                      <p:cBhvr>
                                        <p:cTn id="157" dur="500"/>
                                        <p:tgtEl>
                                          <p:spTgt spid="34"/>
                                        </p:tgtEl>
                                        <p:attrNameLst>
                                          <p:attrName>ppt_w</p:attrName>
                                        </p:attrNameLst>
                                      </p:cBhvr>
                                      <p:tavLst>
                                        <p:tav tm="0">
                                          <p:val>
                                            <p:strVal val="ppt_w"/>
                                          </p:val>
                                        </p:tav>
                                        <p:tav tm="100000">
                                          <p:val>
                                            <p:fltVal val="0"/>
                                          </p:val>
                                        </p:tav>
                                      </p:tavLst>
                                    </p:anim>
                                    <p:anim calcmode="lin" valueType="num">
                                      <p:cBhvr>
                                        <p:cTn id="158" dur="500"/>
                                        <p:tgtEl>
                                          <p:spTgt spid="34"/>
                                        </p:tgtEl>
                                        <p:attrNameLst>
                                          <p:attrName>ppt_h</p:attrName>
                                        </p:attrNameLst>
                                      </p:cBhvr>
                                      <p:tavLst>
                                        <p:tav tm="0">
                                          <p:val>
                                            <p:strVal val="ppt_h"/>
                                          </p:val>
                                        </p:tav>
                                        <p:tav tm="100000">
                                          <p:val>
                                            <p:strVal val="ppt_h"/>
                                          </p:val>
                                        </p:tav>
                                      </p:tavLst>
                                    </p:anim>
                                    <p:set>
                                      <p:cBhvr>
                                        <p:cTn id="15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60" restart="whenNotActive" fill="hold" evtFilter="cancelBubble" nodeType="interactiveSeq">
                <p:stCondLst>
                  <p:cond evt="onClick" delay="0">
                    <p:tgtEl>
                      <p:spTgt spid="43"/>
                    </p:tgtEl>
                  </p:cond>
                </p:stCondLst>
                <p:endSync evt="end" delay="0">
                  <p:rtn val="all"/>
                </p:endSync>
                <p:childTnLst>
                  <p:par>
                    <p:cTn id="161" fill="hold">
                      <p:stCondLst>
                        <p:cond delay="0"/>
                      </p:stCondLst>
                      <p:childTnLst>
                        <p:par>
                          <p:cTn id="162" fill="hold">
                            <p:stCondLst>
                              <p:cond delay="0"/>
                            </p:stCondLst>
                            <p:childTnLst>
                              <p:par>
                                <p:cTn id="163" presetID="17" presetClass="entr" presetSubtype="10" fill="hold" grpId="1" nodeType="click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500" fill="hold"/>
                                        <p:tgtEl>
                                          <p:spTgt spid="44"/>
                                        </p:tgtEl>
                                        <p:attrNameLst>
                                          <p:attrName>ppt_w</p:attrName>
                                        </p:attrNameLst>
                                      </p:cBhvr>
                                      <p:tavLst>
                                        <p:tav tm="0">
                                          <p:val>
                                            <p:fltVal val="0"/>
                                          </p:val>
                                        </p:tav>
                                        <p:tav tm="100000">
                                          <p:val>
                                            <p:strVal val="#ppt_w"/>
                                          </p:val>
                                        </p:tav>
                                      </p:tavLst>
                                    </p:anim>
                                    <p:anim calcmode="lin" valueType="num">
                                      <p:cBhvr>
                                        <p:cTn id="166"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67" fill="hold">
                      <p:stCondLst>
                        <p:cond delay="indefinite"/>
                      </p:stCondLst>
                      <p:childTnLst>
                        <p:par>
                          <p:cTn id="168" fill="hold">
                            <p:stCondLst>
                              <p:cond delay="0"/>
                            </p:stCondLst>
                            <p:childTnLst>
                              <p:par>
                                <p:cTn id="169" presetID="17" presetClass="exit" presetSubtype="10" fill="hold" grpId="0" nodeType="clickEffect">
                                  <p:stCondLst>
                                    <p:cond delay="0"/>
                                  </p:stCondLst>
                                  <p:childTnLst>
                                    <p:anim calcmode="lin" valueType="num">
                                      <p:cBhvr>
                                        <p:cTn id="170" dur="500"/>
                                        <p:tgtEl>
                                          <p:spTgt spid="44"/>
                                        </p:tgtEl>
                                        <p:attrNameLst>
                                          <p:attrName>ppt_w</p:attrName>
                                        </p:attrNameLst>
                                      </p:cBhvr>
                                      <p:tavLst>
                                        <p:tav tm="0">
                                          <p:val>
                                            <p:strVal val="ppt_w"/>
                                          </p:val>
                                        </p:tav>
                                        <p:tav tm="100000">
                                          <p:val>
                                            <p:fltVal val="0"/>
                                          </p:val>
                                        </p:tav>
                                      </p:tavLst>
                                    </p:anim>
                                    <p:anim calcmode="lin" valueType="num">
                                      <p:cBhvr>
                                        <p:cTn id="171" dur="500"/>
                                        <p:tgtEl>
                                          <p:spTgt spid="44"/>
                                        </p:tgtEl>
                                        <p:attrNameLst>
                                          <p:attrName>ppt_h</p:attrName>
                                        </p:attrNameLst>
                                      </p:cBhvr>
                                      <p:tavLst>
                                        <p:tav tm="0">
                                          <p:val>
                                            <p:strVal val="ppt_h"/>
                                          </p:val>
                                        </p:tav>
                                        <p:tav tm="100000">
                                          <p:val>
                                            <p:strVal val="ppt_h"/>
                                          </p:val>
                                        </p:tav>
                                      </p:tavLst>
                                    </p:anim>
                                    <p:set>
                                      <p:cBhvr>
                                        <p:cTn id="17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3" restart="whenNotActive" fill="hold" evtFilter="cancelBubble" nodeType="interactiveSeq">
                <p:stCondLst>
                  <p:cond evt="onClick" delay="0">
                    <p:tgtEl>
                      <p:spTgt spid="45"/>
                    </p:tgtEl>
                  </p:cond>
                </p:stCondLst>
                <p:endSync evt="end" delay="0">
                  <p:rtn val="all"/>
                </p:endSync>
                <p:childTnLst>
                  <p:par>
                    <p:cTn id="174" fill="hold">
                      <p:stCondLst>
                        <p:cond delay="0"/>
                      </p:stCondLst>
                      <p:childTnLst>
                        <p:par>
                          <p:cTn id="175" fill="hold">
                            <p:stCondLst>
                              <p:cond delay="0"/>
                            </p:stCondLst>
                            <p:childTnLst>
                              <p:par>
                                <p:cTn id="176" presetID="17" presetClass="entr" presetSubtype="10" fill="hold" grpId="0" nodeType="clickEffect">
                                  <p:stCondLst>
                                    <p:cond delay="0"/>
                                  </p:stCondLst>
                                  <p:childTnLst>
                                    <p:set>
                                      <p:cBhvr>
                                        <p:cTn id="177" dur="1" fill="hold">
                                          <p:stCondLst>
                                            <p:cond delay="0"/>
                                          </p:stCondLst>
                                        </p:cTn>
                                        <p:tgtEl>
                                          <p:spTgt spid="46"/>
                                        </p:tgtEl>
                                        <p:attrNameLst>
                                          <p:attrName>style.visibility</p:attrName>
                                        </p:attrNameLst>
                                      </p:cBhvr>
                                      <p:to>
                                        <p:strVal val="visible"/>
                                      </p:to>
                                    </p:set>
                                    <p:anim calcmode="lin" valueType="num">
                                      <p:cBhvr>
                                        <p:cTn id="178" dur="500" fill="hold"/>
                                        <p:tgtEl>
                                          <p:spTgt spid="46"/>
                                        </p:tgtEl>
                                        <p:attrNameLst>
                                          <p:attrName>ppt_w</p:attrName>
                                        </p:attrNameLst>
                                      </p:cBhvr>
                                      <p:tavLst>
                                        <p:tav tm="0">
                                          <p:val>
                                            <p:fltVal val="0"/>
                                          </p:val>
                                        </p:tav>
                                        <p:tav tm="100000">
                                          <p:val>
                                            <p:strVal val="#ppt_w"/>
                                          </p:val>
                                        </p:tav>
                                      </p:tavLst>
                                    </p:anim>
                                    <p:anim calcmode="lin" valueType="num">
                                      <p:cBhvr>
                                        <p:cTn id="179"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80" fill="hold">
                      <p:stCondLst>
                        <p:cond delay="indefinite"/>
                      </p:stCondLst>
                      <p:childTnLst>
                        <p:par>
                          <p:cTn id="181" fill="hold">
                            <p:stCondLst>
                              <p:cond delay="0"/>
                            </p:stCondLst>
                            <p:childTnLst>
                              <p:par>
                                <p:cTn id="182" presetID="17" presetClass="exit" presetSubtype="10" fill="hold" grpId="1" nodeType="clickEffect">
                                  <p:stCondLst>
                                    <p:cond delay="0"/>
                                  </p:stCondLst>
                                  <p:childTnLst>
                                    <p:anim calcmode="lin" valueType="num">
                                      <p:cBhvr>
                                        <p:cTn id="183" dur="500"/>
                                        <p:tgtEl>
                                          <p:spTgt spid="46"/>
                                        </p:tgtEl>
                                        <p:attrNameLst>
                                          <p:attrName>ppt_w</p:attrName>
                                        </p:attrNameLst>
                                      </p:cBhvr>
                                      <p:tavLst>
                                        <p:tav tm="0">
                                          <p:val>
                                            <p:strVal val="ppt_w"/>
                                          </p:val>
                                        </p:tav>
                                        <p:tav tm="100000">
                                          <p:val>
                                            <p:fltVal val="0"/>
                                          </p:val>
                                        </p:tav>
                                      </p:tavLst>
                                    </p:anim>
                                    <p:anim calcmode="lin" valueType="num">
                                      <p:cBhvr>
                                        <p:cTn id="184" dur="500"/>
                                        <p:tgtEl>
                                          <p:spTgt spid="46"/>
                                        </p:tgtEl>
                                        <p:attrNameLst>
                                          <p:attrName>ppt_h</p:attrName>
                                        </p:attrNameLst>
                                      </p:cBhvr>
                                      <p:tavLst>
                                        <p:tav tm="0">
                                          <p:val>
                                            <p:strVal val="ppt_h"/>
                                          </p:val>
                                        </p:tav>
                                        <p:tav tm="100000">
                                          <p:val>
                                            <p:strVal val="ppt_h"/>
                                          </p:val>
                                        </p:tav>
                                      </p:tavLst>
                                    </p:anim>
                                    <p:set>
                                      <p:cBhvr>
                                        <p:cTn id="18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6" restart="whenNotActive" fill="hold" evtFilter="cancelBubble" nodeType="interactiveSeq">
                <p:stCondLst>
                  <p:cond evt="onClick" delay="0">
                    <p:tgtEl>
                      <p:spTgt spid="28"/>
                    </p:tgtEl>
                  </p:cond>
                </p:stCondLst>
                <p:endSync evt="end" delay="0">
                  <p:rtn val="all"/>
                </p:endSync>
                <p:childTnLst>
                  <p:par>
                    <p:cTn id="187" fill="hold">
                      <p:stCondLst>
                        <p:cond delay="0"/>
                      </p:stCondLst>
                      <p:childTnLst>
                        <p:par>
                          <p:cTn id="188" fill="hold">
                            <p:stCondLst>
                              <p:cond delay="0"/>
                            </p:stCondLst>
                            <p:childTnLst>
                              <p:par>
                                <p:cTn id="189" presetID="17" presetClass="entr" presetSubtype="1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500" fill="hold"/>
                                        <p:tgtEl>
                                          <p:spTgt spid="30"/>
                                        </p:tgtEl>
                                        <p:attrNameLst>
                                          <p:attrName>ppt_w</p:attrName>
                                        </p:attrNameLst>
                                      </p:cBhvr>
                                      <p:tavLst>
                                        <p:tav tm="0">
                                          <p:val>
                                            <p:fltVal val="0"/>
                                          </p:val>
                                        </p:tav>
                                        <p:tav tm="100000">
                                          <p:val>
                                            <p:strVal val="#ppt_w"/>
                                          </p:val>
                                        </p:tav>
                                      </p:tavLst>
                                    </p:anim>
                                    <p:anim calcmode="lin" valueType="num">
                                      <p:cBhvr>
                                        <p:cTn id="192"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93" fill="hold">
                      <p:stCondLst>
                        <p:cond delay="indefinite"/>
                      </p:stCondLst>
                      <p:childTnLst>
                        <p:par>
                          <p:cTn id="194" fill="hold">
                            <p:stCondLst>
                              <p:cond delay="0"/>
                            </p:stCondLst>
                            <p:childTnLst>
                              <p:par>
                                <p:cTn id="195" presetID="17" presetClass="exit" presetSubtype="10" fill="hold" grpId="1" nodeType="clickEffect">
                                  <p:stCondLst>
                                    <p:cond delay="0"/>
                                  </p:stCondLst>
                                  <p:childTnLst>
                                    <p:anim calcmode="lin" valueType="num">
                                      <p:cBhvr>
                                        <p:cTn id="196" dur="500"/>
                                        <p:tgtEl>
                                          <p:spTgt spid="30"/>
                                        </p:tgtEl>
                                        <p:attrNameLst>
                                          <p:attrName>ppt_w</p:attrName>
                                        </p:attrNameLst>
                                      </p:cBhvr>
                                      <p:tavLst>
                                        <p:tav tm="0">
                                          <p:val>
                                            <p:strVal val="ppt_w"/>
                                          </p:val>
                                        </p:tav>
                                        <p:tav tm="100000">
                                          <p:val>
                                            <p:fltVal val="0"/>
                                          </p:val>
                                        </p:tav>
                                      </p:tavLst>
                                    </p:anim>
                                    <p:anim calcmode="lin" valueType="num">
                                      <p:cBhvr>
                                        <p:cTn id="197" dur="500"/>
                                        <p:tgtEl>
                                          <p:spTgt spid="30"/>
                                        </p:tgtEl>
                                        <p:attrNameLst>
                                          <p:attrName>ppt_h</p:attrName>
                                        </p:attrNameLst>
                                      </p:cBhvr>
                                      <p:tavLst>
                                        <p:tav tm="0">
                                          <p:val>
                                            <p:strVal val="ppt_h"/>
                                          </p:val>
                                        </p:tav>
                                        <p:tav tm="100000">
                                          <p:val>
                                            <p:strVal val="ppt_h"/>
                                          </p:val>
                                        </p:tav>
                                      </p:tavLst>
                                    </p:anim>
                                    <p:set>
                                      <p:cBhvr>
                                        <p:cTn id="19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99" restart="whenNotActive" fill="hold" evtFilter="cancelBubble" nodeType="interactiveSeq">
                <p:stCondLst>
                  <p:cond evt="onClick" delay="0">
                    <p:tgtEl>
                      <p:spTgt spid="23"/>
                    </p:tgtEl>
                  </p:cond>
                </p:stCondLst>
                <p:endSync evt="end" delay="0">
                  <p:rtn val="all"/>
                </p:endSync>
                <p:childTnLst>
                  <p:par>
                    <p:cTn id="200" fill="hold">
                      <p:stCondLst>
                        <p:cond delay="0"/>
                      </p:stCondLst>
                      <p:childTnLst>
                        <p:par>
                          <p:cTn id="201" fill="hold">
                            <p:stCondLst>
                              <p:cond delay="0"/>
                            </p:stCondLst>
                            <p:childTnLst>
                              <p:par>
                                <p:cTn id="202" presetID="9" presetClass="entr" presetSubtype="0" fill="hold" nodeType="clickEffect">
                                  <p:stCondLst>
                                    <p:cond delay="0"/>
                                  </p:stCondLst>
                                  <p:childTnLst>
                                    <p:set>
                                      <p:cBhvr>
                                        <p:cTn id="203" dur="1" fill="hold">
                                          <p:stCondLst>
                                            <p:cond delay="0"/>
                                          </p:stCondLst>
                                        </p:cTn>
                                        <p:tgtEl>
                                          <p:spTgt spid="35"/>
                                        </p:tgtEl>
                                        <p:attrNameLst>
                                          <p:attrName>style.visibility</p:attrName>
                                        </p:attrNameLst>
                                      </p:cBhvr>
                                      <p:to>
                                        <p:strVal val="visible"/>
                                      </p:to>
                                    </p:set>
                                    <p:animEffect transition="in" filter="dissolve">
                                      <p:cBhvr>
                                        <p:cTn id="204" dur="500"/>
                                        <p:tgtEl>
                                          <p:spTgt spid="35"/>
                                        </p:tgtEl>
                                      </p:cBhvr>
                                    </p:animEffect>
                                  </p:childTnLst>
                                </p:cTn>
                              </p:par>
                            </p:childTnLst>
                          </p:cTn>
                        </p:par>
                      </p:childTnLst>
                    </p:cTn>
                  </p:par>
                  <p:par>
                    <p:cTn id="205" fill="hold">
                      <p:stCondLst>
                        <p:cond delay="indefinite"/>
                      </p:stCondLst>
                      <p:childTnLst>
                        <p:par>
                          <p:cTn id="206" fill="hold">
                            <p:stCondLst>
                              <p:cond delay="0"/>
                            </p:stCondLst>
                            <p:childTnLst>
                              <p:par>
                                <p:cTn id="207" presetID="9" presetClass="entr" presetSubtype="0" fill="hold" nodeType="clickEffect">
                                  <p:stCondLst>
                                    <p:cond delay="0"/>
                                  </p:stCondLst>
                                  <p:childTnLst>
                                    <p:set>
                                      <p:cBhvr>
                                        <p:cTn id="208" dur="1" fill="hold">
                                          <p:stCondLst>
                                            <p:cond delay="0"/>
                                          </p:stCondLst>
                                        </p:cTn>
                                        <p:tgtEl>
                                          <p:spTgt spid="43"/>
                                        </p:tgtEl>
                                        <p:attrNameLst>
                                          <p:attrName>style.visibility</p:attrName>
                                        </p:attrNameLst>
                                      </p:cBhvr>
                                      <p:to>
                                        <p:strVal val="visible"/>
                                      </p:to>
                                    </p:set>
                                    <p:animEffect transition="in" filter="dissolve">
                                      <p:cBhvr>
                                        <p:cTn id="209" dur="500"/>
                                        <p:tgtEl>
                                          <p:spTgt spid="43"/>
                                        </p:tgtEl>
                                      </p:cBhvr>
                                    </p:animEffect>
                                  </p:childTnLst>
                                </p:cTn>
                              </p:par>
                              <p:par>
                                <p:cTn id="210" presetID="17" presetClass="entr" presetSubtype="10" fill="hold" grpId="0" nodeType="withEffect">
                                  <p:stCondLst>
                                    <p:cond delay="0"/>
                                  </p:stCondLst>
                                  <p:childTnLst>
                                    <p:set>
                                      <p:cBhvr>
                                        <p:cTn id="211" dur="1" fill="hold">
                                          <p:stCondLst>
                                            <p:cond delay="0"/>
                                          </p:stCondLst>
                                        </p:cTn>
                                        <p:tgtEl>
                                          <p:spTgt spid="45"/>
                                        </p:tgtEl>
                                        <p:attrNameLst>
                                          <p:attrName>style.visibility</p:attrName>
                                        </p:attrNameLst>
                                      </p:cBhvr>
                                      <p:to>
                                        <p:strVal val="visible"/>
                                      </p:to>
                                    </p:set>
                                    <p:anim calcmode="lin" valueType="num">
                                      <p:cBhvr>
                                        <p:cTn id="212" dur="500" fill="hold"/>
                                        <p:tgtEl>
                                          <p:spTgt spid="45"/>
                                        </p:tgtEl>
                                        <p:attrNameLst>
                                          <p:attrName>ppt_w</p:attrName>
                                        </p:attrNameLst>
                                      </p:cBhvr>
                                      <p:tavLst>
                                        <p:tav tm="0">
                                          <p:val>
                                            <p:fltVal val="0"/>
                                          </p:val>
                                        </p:tav>
                                        <p:tav tm="100000">
                                          <p:val>
                                            <p:strVal val="#ppt_w"/>
                                          </p:val>
                                        </p:tav>
                                      </p:tavLst>
                                    </p:anim>
                                    <p:anim calcmode="lin" valueType="num">
                                      <p:cBhvr>
                                        <p:cTn id="213"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14" fill="hold">
                      <p:stCondLst>
                        <p:cond delay="indefinite"/>
                      </p:stCondLst>
                      <p:childTnLst>
                        <p:par>
                          <p:cTn id="215" fill="hold">
                            <p:stCondLst>
                              <p:cond delay="0"/>
                            </p:stCondLst>
                            <p:childTnLst>
                              <p:par>
                                <p:cTn id="216" presetID="9" presetClass="exit" presetSubtype="0" fill="hold" nodeType="clickEffect">
                                  <p:stCondLst>
                                    <p:cond delay="0"/>
                                  </p:stCondLst>
                                  <p:childTnLst>
                                    <p:animEffect transition="out" filter="dissolve">
                                      <p:cBhvr>
                                        <p:cTn id="217" dur="500"/>
                                        <p:tgtEl>
                                          <p:spTgt spid="35"/>
                                        </p:tgtEl>
                                      </p:cBhvr>
                                    </p:animEffect>
                                    <p:set>
                                      <p:cBhvr>
                                        <p:cTn id="218" dur="1" fill="hold">
                                          <p:stCondLst>
                                            <p:cond delay="499"/>
                                          </p:stCondLst>
                                        </p:cTn>
                                        <p:tgtEl>
                                          <p:spTgt spid="35"/>
                                        </p:tgtEl>
                                        <p:attrNameLst>
                                          <p:attrName>style.visibility</p:attrName>
                                        </p:attrNameLst>
                                      </p:cBhvr>
                                      <p:to>
                                        <p:strVal val="hidden"/>
                                      </p:to>
                                    </p:set>
                                  </p:childTnLst>
                                </p:cTn>
                              </p:par>
                              <p:par>
                                <p:cTn id="219" presetID="9" presetClass="exit" presetSubtype="0" fill="hold" nodeType="withEffect">
                                  <p:stCondLst>
                                    <p:cond delay="0"/>
                                  </p:stCondLst>
                                  <p:childTnLst>
                                    <p:animEffect transition="out" filter="dissolve">
                                      <p:cBhvr>
                                        <p:cTn id="220" dur="500"/>
                                        <p:tgtEl>
                                          <p:spTgt spid="43"/>
                                        </p:tgtEl>
                                      </p:cBhvr>
                                    </p:animEffect>
                                    <p:set>
                                      <p:cBhvr>
                                        <p:cTn id="221" dur="1" fill="hold">
                                          <p:stCondLst>
                                            <p:cond delay="499"/>
                                          </p:stCondLst>
                                        </p:cTn>
                                        <p:tgtEl>
                                          <p:spTgt spid="43"/>
                                        </p:tgtEl>
                                        <p:attrNameLst>
                                          <p:attrName>style.visibility</p:attrName>
                                        </p:attrNameLst>
                                      </p:cBhvr>
                                      <p:to>
                                        <p:strVal val="hidden"/>
                                      </p:to>
                                    </p:set>
                                  </p:childTnLst>
                                </p:cTn>
                              </p:par>
                              <p:par>
                                <p:cTn id="222" presetID="17" presetClass="exit" presetSubtype="10" fill="hold" grpId="1" nodeType="withEffect">
                                  <p:stCondLst>
                                    <p:cond delay="0"/>
                                  </p:stCondLst>
                                  <p:childTnLst>
                                    <p:anim calcmode="lin" valueType="num">
                                      <p:cBhvr>
                                        <p:cTn id="223" dur="500"/>
                                        <p:tgtEl>
                                          <p:spTgt spid="45"/>
                                        </p:tgtEl>
                                        <p:attrNameLst>
                                          <p:attrName>ppt_w</p:attrName>
                                        </p:attrNameLst>
                                      </p:cBhvr>
                                      <p:tavLst>
                                        <p:tav tm="0">
                                          <p:val>
                                            <p:strVal val="ppt_w"/>
                                          </p:val>
                                        </p:tav>
                                        <p:tav tm="100000">
                                          <p:val>
                                            <p:fltVal val="0"/>
                                          </p:val>
                                        </p:tav>
                                      </p:tavLst>
                                    </p:anim>
                                    <p:anim calcmode="lin" valueType="num">
                                      <p:cBhvr>
                                        <p:cTn id="224" dur="500"/>
                                        <p:tgtEl>
                                          <p:spTgt spid="45"/>
                                        </p:tgtEl>
                                        <p:attrNameLst>
                                          <p:attrName>ppt_h</p:attrName>
                                        </p:attrNameLst>
                                      </p:cBhvr>
                                      <p:tavLst>
                                        <p:tav tm="0">
                                          <p:val>
                                            <p:strVal val="ppt_h"/>
                                          </p:val>
                                        </p:tav>
                                        <p:tav tm="100000">
                                          <p:val>
                                            <p:strVal val="ppt_h"/>
                                          </p:val>
                                        </p:tav>
                                      </p:tavLst>
                                    </p:anim>
                                    <p:set>
                                      <p:cBhvr>
                                        <p:cTn id="22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6" restart="whenNotActive" fill="hold" evtFilter="cancelBubble" nodeType="interactiveSeq">
                <p:stCondLst>
                  <p:cond evt="onClick" delay="0">
                    <p:tgtEl>
                      <p:spTgt spid="39"/>
                    </p:tgtEl>
                  </p:cond>
                </p:stCondLst>
                <p:endSync evt="end" delay="0">
                  <p:rtn val="all"/>
                </p:endSync>
                <p:childTnLst>
                  <p:par>
                    <p:cTn id="227" fill="hold">
                      <p:stCondLst>
                        <p:cond delay="0"/>
                      </p:stCondLst>
                      <p:childTnLst>
                        <p:par>
                          <p:cTn id="228" fill="hold">
                            <p:stCondLst>
                              <p:cond delay="0"/>
                            </p:stCondLst>
                            <p:childTnLst>
                              <p:par>
                                <p:cTn id="229" presetID="17" presetClass="entr" presetSubtype="10" fill="hold" grpId="0" nodeType="clickEffect">
                                  <p:stCondLst>
                                    <p:cond delay="0"/>
                                  </p:stCondLst>
                                  <p:childTnLst>
                                    <p:set>
                                      <p:cBhvr>
                                        <p:cTn id="230" dur="1" fill="hold">
                                          <p:stCondLst>
                                            <p:cond delay="0"/>
                                          </p:stCondLst>
                                        </p:cTn>
                                        <p:tgtEl>
                                          <p:spTgt spid="40"/>
                                        </p:tgtEl>
                                        <p:attrNameLst>
                                          <p:attrName>style.visibility</p:attrName>
                                        </p:attrNameLst>
                                      </p:cBhvr>
                                      <p:to>
                                        <p:strVal val="visible"/>
                                      </p:to>
                                    </p:set>
                                    <p:anim calcmode="lin" valueType="num">
                                      <p:cBhvr>
                                        <p:cTn id="231" dur="500" fill="hold"/>
                                        <p:tgtEl>
                                          <p:spTgt spid="40"/>
                                        </p:tgtEl>
                                        <p:attrNameLst>
                                          <p:attrName>ppt_w</p:attrName>
                                        </p:attrNameLst>
                                      </p:cBhvr>
                                      <p:tavLst>
                                        <p:tav tm="0">
                                          <p:val>
                                            <p:fltVal val="0"/>
                                          </p:val>
                                        </p:tav>
                                        <p:tav tm="100000">
                                          <p:val>
                                            <p:strVal val="#ppt_w"/>
                                          </p:val>
                                        </p:tav>
                                      </p:tavLst>
                                    </p:anim>
                                    <p:anim calcmode="lin" valueType="num">
                                      <p:cBhvr>
                                        <p:cTn id="232"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33" fill="hold">
                      <p:stCondLst>
                        <p:cond delay="indefinite"/>
                      </p:stCondLst>
                      <p:childTnLst>
                        <p:par>
                          <p:cTn id="234" fill="hold">
                            <p:stCondLst>
                              <p:cond delay="0"/>
                            </p:stCondLst>
                            <p:childTnLst>
                              <p:par>
                                <p:cTn id="235" presetID="17" presetClass="exit" presetSubtype="10" fill="hold" grpId="1" nodeType="clickEffect">
                                  <p:stCondLst>
                                    <p:cond delay="0"/>
                                  </p:stCondLst>
                                  <p:childTnLst>
                                    <p:anim calcmode="lin" valueType="num">
                                      <p:cBhvr>
                                        <p:cTn id="236" dur="500"/>
                                        <p:tgtEl>
                                          <p:spTgt spid="40"/>
                                        </p:tgtEl>
                                        <p:attrNameLst>
                                          <p:attrName>ppt_w</p:attrName>
                                        </p:attrNameLst>
                                      </p:cBhvr>
                                      <p:tavLst>
                                        <p:tav tm="0">
                                          <p:val>
                                            <p:strVal val="ppt_w"/>
                                          </p:val>
                                        </p:tav>
                                        <p:tav tm="100000">
                                          <p:val>
                                            <p:fltVal val="0"/>
                                          </p:val>
                                        </p:tav>
                                      </p:tavLst>
                                    </p:anim>
                                    <p:anim calcmode="lin" valueType="num">
                                      <p:cBhvr>
                                        <p:cTn id="237" dur="500"/>
                                        <p:tgtEl>
                                          <p:spTgt spid="40"/>
                                        </p:tgtEl>
                                        <p:attrNameLst>
                                          <p:attrName>ppt_h</p:attrName>
                                        </p:attrNameLst>
                                      </p:cBhvr>
                                      <p:tavLst>
                                        <p:tav tm="0">
                                          <p:val>
                                            <p:strVal val="ppt_h"/>
                                          </p:val>
                                        </p:tav>
                                        <p:tav tm="100000">
                                          <p:val>
                                            <p:strVal val="ppt_h"/>
                                          </p:val>
                                        </p:tav>
                                      </p:tavLst>
                                    </p:anim>
                                    <p:set>
                                      <p:cBhvr>
                                        <p:cTn id="23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39" restart="whenNotActive" fill="hold" evtFilter="cancelBubble" nodeType="interactiveSeq">
                <p:stCondLst>
                  <p:cond evt="onClick" delay="0">
                    <p:tgtEl>
                      <p:spTgt spid="41"/>
                    </p:tgtEl>
                  </p:cond>
                </p:stCondLst>
                <p:endSync evt="end" delay="0">
                  <p:rtn val="all"/>
                </p:endSync>
                <p:childTnLst>
                  <p:par>
                    <p:cTn id="240" fill="hold">
                      <p:stCondLst>
                        <p:cond delay="0"/>
                      </p:stCondLst>
                      <p:childTnLst>
                        <p:par>
                          <p:cTn id="241" fill="hold">
                            <p:stCondLst>
                              <p:cond delay="0"/>
                            </p:stCondLst>
                            <p:childTnLst>
                              <p:par>
                                <p:cTn id="242" presetID="17" presetClass="entr" presetSubtype="10" fill="hold" grpId="1" nodeType="clickEffect">
                                  <p:stCondLst>
                                    <p:cond delay="0"/>
                                  </p:stCondLst>
                                  <p:childTnLst>
                                    <p:set>
                                      <p:cBhvr>
                                        <p:cTn id="243" dur="1" fill="hold">
                                          <p:stCondLst>
                                            <p:cond delay="0"/>
                                          </p:stCondLst>
                                        </p:cTn>
                                        <p:tgtEl>
                                          <p:spTgt spid="42"/>
                                        </p:tgtEl>
                                        <p:attrNameLst>
                                          <p:attrName>style.visibility</p:attrName>
                                        </p:attrNameLst>
                                      </p:cBhvr>
                                      <p:to>
                                        <p:strVal val="visible"/>
                                      </p:to>
                                    </p:set>
                                    <p:anim calcmode="lin" valueType="num">
                                      <p:cBhvr>
                                        <p:cTn id="244" dur="500" fill="hold"/>
                                        <p:tgtEl>
                                          <p:spTgt spid="42"/>
                                        </p:tgtEl>
                                        <p:attrNameLst>
                                          <p:attrName>ppt_w</p:attrName>
                                        </p:attrNameLst>
                                      </p:cBhvr>
                                      <p:tavLst>
                                        <p:tav tm="0">
                                          <p:val>
                                            <p:fltVal val="0"/>
                                          </p:val>
                                        </p:tav>
                                        <p:tav tm="100000">
                                          <p:val>
                                            <p:strVal val="#ppt_w"/>
                                          </p:val>
                                        </p:tav>
                                      </p:tavLst>
                                    </p:anim>
                                    <p:anim calcmode="lin" valueType="num">
                                      <p:cBhvr>
                                        <p:cTn id="245"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246" fill="hold">
                      <p:stCondLst>
                        <p:cond delay="indefinite"/>
                      </p:stCondLst>
                      <p:childTnLst>
                        <p:par>
                          <p:cTn id="247" fill="hold">
                            <p:stCondLst>
                              <p:cond delay="0"/>
                            </p:stCondLst>
                            <p:childTnLst>
                              <p:par>
                                <p:cTn id="248" presetID="17" presetClass="exit" presetSubtype="10" fill="hold" grpId="0" nodeType="clickEffect">
                                  <p:stCondLst>
                                    <p:cond delay="0"/>
                                  </p:stCondLst>
                                  <p:childTnLst>
                                    <p:anim calcmode="lin" valueType="num">
                                      <p:cBhvr>
                                        <p:cTn id="249" dur="500"/>
                                        <p:tgtEl>
                                          <p:spTgt spid="42"/>
                                        </p:tgtEl>
                                        <p:attrNameLst>
                                          <p:attrName>ppt_w</p:attrName>
                                        </p:attrNameLst>
                                      </p:cBhvr>
                                      <p:tavLst>
                                        <p:tav tm="0">
                                          <p:val>
                                            <p:strVal val="ppt_w"/>
                                          </p:val>
                                        </p:tav>
                                        <p:tav tm="100000">
                                          <p:val>
                                            <p:fltVal val="0"/>
                                          </p:val>
                                        </p:tav>
                                      </p:tavLst>
                                    </p:anim>
                                    <p:anim calcmode="lin" valueType="num">
                                      <p:cBhvr>
                                        <p:cTn id="250" dur="500"/>
                                        <p:tgtEl>
                                          <p:spTgt spid="42"/>
                                        </p:tgtEl>
                                        <p:attrNameLst>
                                          <p:attrName>ppt_h</p:attrName>
                                        </p:attrNameLst>
                                      </p:cBhvr>
                                      <p:tavLst>
                                        <p:tav tm="0">
                                          <p:val>
                                            <p:strVal val="ppt_h"/>
                                          </p:val>
                                        </p:tav>
                                        <p:tav tm="100000">
                                          <p:val>
                                            <p:strVal val="ppt_h"/>
                                          </p:val>
                                        </p:tav>
                                      </p:tavLst>
                                    </p:anim>
                                    <p:set>
                                      <p:cBhvr>
                                        <p:cTn id="25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52" restart="whenNotActive" fill="hold" evtFilter="cancelBubble" nodeType="interactiveSeq">
                <p:stCondLst>
                  <p:cond evt="onClick" delay="0">
                    <p:tgtEl>
                      <p:spTgt spid="21"/>
                    </p:tgtEl>
                  </p:cond>
                </p:stCondLst>
                <p:endSync evt="end" delay="0">
                  <p:rtn val="all"/>
                </p:endSync>
                <p:childTnLst>
                  <p:par>
                    <p:cTn id="253" fill="hold">
                      <p:stCondLst>
                        <p:cond delay="0"/>
                      </p:stCondLst>
                      <p:childTnLst>
                        <p:par>
                          <p:cTn id="254" fill="hold">
                            <p:stCondLst>
                              <p:cond delay="0"/>
                            </p:stCondLst>
                            <p:childTnLst>
                              <p:par>
                                <p:cTn id="255" presetID="9" presetClass="entr" presetSubtype="0" fill="hold" nodeType="clickEffect">
                                  <p:stCondLst>
                                    <p:cond delay="0"/>
                                  </p:stCondLst>
                                  <p:childTnLst>
                                    <p:set>
                                      <p:cBhvr>
                                        <p:cTn id="256" dur="1" fill="hold">
                                          <p:stCondLst>
                                            <p:cond delay="0"/>
                                          </p:stCondLst>
                                        </p:cTn>
                                        <p:tgtEl>
                                          <p:spTgt spid="5"/>
                                        </p:tgtEl>
                                        <p:attrNameLst>
                                          <p:attrName>style.visibility</p:attrName>
                                        </p:attrNameLst>
                                      </p:cBhvr>
                                      <p:to>
                                        <p:strVal val="visible"/>
                                      </p:to>
                                    </p:set>
                                    <p:animEffect transition="in" filter="dissolve">
                                      <p:cBhvr>
                                        <p:cTn id="257" dur="500"/>
                                        <p:tgtEl>
                                          <p:spTgt spid="5"/>
                                        </p:tgtEl>
                                      </p:cBhvr>
                                    </p:animEffect>
                                  </p:childTnLst>
                                </p:cTn>
                              </p:par>
                            </p:childTnLst>
                          </p:cTn>
                        </p:par>
                      </p:childTnLst>
                    </p:cTn>
                  </p:par>
                  <p:par>
                    <p:cTn id="258" fill="hold">
                      <p:stCondLst>
                        <p:cond delay="indefinite"/>
                      </p:stCondLst>
                      <p:childTnLst>
                        <p:par>
                          <p:cTn id="259" fill="hold">
                            <p:stCondLst>
                              <p:cond delay="0"/>
                            </p:stCondLst>
                            <p:childTnLst>
                              <p:par>
                                <p:cTn id="260" presetID="9" presetClass="entr" presetSubtype="0" fill="hold" nodeType="clickEffect">
                                  <p:stCondLst>
                                    <p:cond delay="0"/>
                                  </p:stCondLst>
                                  <p:childTnLst>
                                    <p:set>
                                      <p:cBhvr>
                                        <p:cTn id="261" dur="1" fill="hold">
                                          <p:stCondLst>
                                            <p:cond delay="0"/>
                                          </p:stCondLst>
                                        </p:cTn>
                                        <p:tgtEl>
                                          <p:spTgt spid="41"/>
                                        </p:tgtEl>
                                        <p:attrNameLst>
                                          <p:attrName>style.visibility</p:attrName>
                                        </p:attrNameLst>
                                      </p:cBhvr>
                                      <p:to>
                                        <p:strVal val="visible"/>
                                      </p:to>
                                    </p:set>
                                    <p:animEffect transition="in" filter="dissolve">
                                      <p:cBhvr>
                                        <p:cTn id="262" dur="500"/>
                                        <p:tgtEl>
                                          <p:spTgt spid="41"/>
                                        </p:tgtEl>
                                      </p:cBhvr>
                                    </p:animEffect>
                                  </p:childTnLst>
                                </p:cTn>
                              </p:par>
                              <p:par>
                                <p:cTn id="263" presetID="9" presetClass="entr" presetSubtype="0" fill="hold" grpId="0" nodeType="withEffect">
                                  <p:stCondLst>
                                    <p:cond delay="0"/>
                                  </p:stCondLst>
                                  <p:childTnLst>
                                    <p:set>
                                      <p:cBhvr>
                                        <p:cTn id="264" dur="1" fill="hold">
                                          <p:stCondLst>
                                            <p:cond delay="0"/>
                                          </p:stCondLst>
                                        </p:cTn>
                                        <p:tgtEl>
                                          <p:spTgt spid="39"/>
                                        </p:tgtEl>
                                        <p:attrNameLst>
                                          <p:attrName>style.visibility</p:attrName>
                                        </p:attrNameLst>
                                      </p:cBhvr>
                                      <p:to>
                                        <p:strVal val="visible"/>
                                      </p:to>
                                    </p:set>
                                    <p:animEffect transition="in" filter="dissolve">
                                      <p:cBhvr>
                                        <p:cTn id="265" dur="500"/>
                                        <p:tgtEl>
                                          <p:spTgt spid="39"/>
                                        </p:tgtEl>
                                      </p:cBhvr>
                                    </p:animEffect>
                                  </p:childTnLst>
                                </p:cTn>
                              </p:par>
                            </p:childTnLst>
                          </p:cTn>
                        </p:par>
                      </p:childTnLst>
                    </p:cTn>
                  </p:par>
                  <p:par>
                    <p:cTn id="266" fill="hold">
                      <p:stCondLst>
                        <p:cond delay="indefinite"/>
                      </p:stCondLst>
                      <p:childTnLst>
                        <p:par>
                          <p:cTn id="267" fill="hold">
                            <p:stCondLst>
                              <p:cond delay="0"/>
                            </p:stCondLst>
                            <p:childTnLst>
                              <p:par>
                                <p:cTn id="268" presetID="9" presetClass="exit" presetSubtype="0" fill="hold" nodeType="clickEffect">
                                  <p:stCondLst>
                                    <p:cond delay="0"/>
                                  </p:stCondLst>
                                  <p:childTnLst>
                                    <p:animEffect transition="out" filter="dissolve">
                                      <p:cBhvr>
                                        <p:cTn id="269" dur="500"/>
                                        <p:tgtEl>
                                          <p:spTgt spid="5"/>
                                        </p:tgtEl>
                                      </p:cBhvr>
                                    </p:animEffect>
                                    <p:set>
                                      <p:cBhvr>
                                        <p:cTn id="270" dur="1" fill="hold">
                                          <p:stCondLst>
                                            <p:cond delay="499"/>
                                          </p:stCondLst>
                                        </p:cTn>
                                        <p:tgtEl>
                                          <p:spTgt spid="5"/>
                                        </p:tgtEl>
                                        <p:attrNameLst>
                                          <p:attrName>style.visibility</p:attrName>
                                        </p:attrNameLst>
                                      </p:cBhvr>
                                      <p:to>
                                        <p:strVal val="hidden"/>
                                      </p:to>
                                    </p:set>
                                  </p:childTnLst>
                                </p:cTn>
                              </p:par>
                              <p:par>
                                <p:cTn id="271" presetID="9" presetClass="exit" presetSubtype="0" fill="hold" nodeType="withEffect">
                                  <p:stCondLst>
                                    <p:cond delay="0"/>
                                  </p:stCondLst>
                                  <p:childTnLst>
                                    <p:animEffect transition="out" filter="dissolve">
                                      <p:cBhvr>
                                        <p:cTn id="272" dur="500"/>
                                        <p:tgtEl>
                                          <p:spTgt spid="41"/>
                                        </p:tgtEl>
                                      </p:cBhvr>
                                    </p:animEffect>
                                    <p:set>
                                      <p:cBhvr>
                                        <p:cTn id="273" dur="1" fill="hold">
                                          <p:stCondLst>
                                            <p:cond delay="499"/>
                                          </p:stCondLst>
                                        </p:cTn>
                                        <p:tgtEl>
                                          <p:spTgt spid="41"/>
                                        </p:tgtEl>
                                        <p:attrNameLst>
                                          <p:attrName>style.visibility</p:attrName>
                                        </p:attrNameLst>
                                      </p:cBhvr>
                                      <p:to>
                                        <p:strVal val="hidden"/>
                                      </p:to>
                                    </p:set>
                                  </p:childTnLst>
                                </p:cTn>
                              </p:par>
                              <p:par>
                                <p:cTn id="274" presetID="9" presetClass="exit" presetSubtype="0" fill="hold" grpId="1" nodeType="withEffect">
                                  <p:stCondLst>
                                    <p:cond delay="0"/>
                                  </p:stCondLst>
                                  <p:childTnLst>
                                    <p:animEffect transition="out" filter="dissolve">
                                      <p:cBhvr>
                                        <p:cTn id="275" dur="500"/>
                                        <p:tgtEl>
                                          <p:spTgt spid="39"/>
                                        </p:tgtEl>
                                      </p:cBhvr>
                                    </p:animEffect>
                                    <p:set>
                                      <p:cBhvr>
                                        <p:cTn id="27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5" grpId="1" animBg="1"/>
      <p:bldP spid="11" grpId="0" animBg="1"/>
      <p:bldP spid="11" grpId="1" animBg="1"/>
      <p:bldP spid="11" grpId="2" animBg="1"/>
      <p:bldP spid="19" grpId="0" animBg="1"/>
      <p:bldP spid="19" grpId="1" animBg="1"/>
      <p:bldP spid="19" grpId="2" animBg="1"/>
      <p:bldP spid="16" grpId="0" animBg="1"/>
      <p:bldP spid="16" grpId="1" animBg="1"/>
      <p:bldP spid="16" grpId="2" animBg="1"/>
      <p:bldP spid="18" grpId="0" animBg="1"/>
      <p:bldP spid="18" grpId="1" animBg="1"/>
      <p:bldP spid="18" grpId="2" animBg="1"/>
      <p:bldP spid="31" grpId="0" animBg="1"/>
      <p:bldP spid="31" grpId="1" animBg="1"/>
      <p:bldP spid="28" grpId="0" animBg="1"/>
      <p:bldP spid="28" grpId="1" animBg="1"/>
      <p:bldP spid="30" grpId="0" animBg="1"/>
      <p:bldP spid="30" grpId="1" animBg="1"/>
      <p:bldP spid="32" grpId="0" animBg="1"/>
      <p:bldP spid="32" grpId="1" animBg="1"/>
      <p:bldP spid="34" grpId="0" animBg="1"/>
      <p:bldP spid="34" grpId="1" animBg="1"/>
      <p:bldP spid="45" grpId="0" animBg="1"/>
      <p:bldP spid="45" grpId="1" animBg="1"/>
      <p:bldP spid="44" grpId="0" animBg="1"/>
      <p:bldP spid="44" grpId="1" animBg="1"/>
      <p:bldP spid="46" grpId="0" animBg="1"/>
      <p:bldP spid="46" grpId="1" animBg="1"/>
      <p:bldP spid="39" grpId="0" animBg="1"/>
      <p:bldP spid="39" grpId="1" animBg="1"/>
      <p:bldP spid="40" grpId="0" animBg="1"/>
      <p:bldP spid="40" grpId="1" animBg="1"/>
      <p:bldP spid="42" grpId="0" animBg="1"/>
      <p:bldP spid="4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the DTS Provisions in Part </a:t>
            </a:r>
            <a:r>
              <a:rPr lang="en-AU" dirty="0" smtClean="0"/>
              <a:t>D4</a:t>
            </a:r>
            <a:endParaRPr lang="en-AU" dirty="0">
              <a:solidFill>
                <a:srgbClr val="FF0000"/>
              </a:solidFill>
            </a:endParaRPr>
          </a:p>
        </p:txBody>
      </p:sp>
      <p:pic>
        <p:nvPicPr>
          <p:cNvPr id="20" name="Vol One Logo" descr="NCC Volume One Logo. A stylised multi-storey building in bright blue.">
            <a:extLst>
              <a:ext uri="{FF2B5EF4-FFF2-40B4-BE49-F238E27FC236}">
                <a16:creationId xmlns="" xmlns:a16="http://schemas.microsoft.com/office/drawing/2014/main" id="{63BD7DB8-49CB-4DD0-96EE-3CC81E54D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3" name="Button 1" descr="Question 1 button&#10;">
            <a:extLst>
              <a:ext uri="{FF2B5EF4-FFF2-40B4-BE49-F238E27FC236}">
                <a16:creationId xmlns="" xmlns:a16="http://schemas.microsoft.com/office/drawing/2014/main" id="{89759366-EB36-486A-97E0-DC067D207F54}"/>
              </a:ext>
            </a:extLst>
          </p:cNvPr>
          <p:cNvSpPr/>
          <p:nvPr/>
        </p:nvSpPr>
        <p:spPr>
          <a:xfrm>
            <a:off x="376524" y="1982716"/>
            <a:ext cx="2798476" cy="54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Question 1</a:t>
            </a:r>
          </a:p>
        </p:txBody>
      </p:sp>
      <p:sp>
        <p:nvSpPr>
          <p:cNvPr id="18" name="Button 2" descr="Question 2 button">
            <a:extLst>
              <a:ext uri="{FF2B5EF4-FFF2-40B4-BE49-F238E27FC236}">
                <a16:creationId xmlns="" xmlns:a16="http://schemas.microsoft.com/office/drawing/2014/main" id="{8F31F86D-F0BB-4B5F-9B82-439DEAA2F63A}"/>
              </a:ext>
            </a:extLst>
          </p:cNvPr>
          <p:cNvSpPr/>
          <p:nvPr/>
        </p:nvSpPr>
        <p:spPr>
          <a:xfrm>
            <a:off x="376524" y="2783320"/>
            <a:ext cx="2798476" cy="54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Question 2</a:t>
            </a:r>
          </a:p>
        </p:txBody>
      </p:sp>
      <p:sp>
        <p:nvSpPr>
          <p:cNvPr id="17" name="Button 3" descr="Question 3 button">
            <a:extLst>
              <a:ext uri="{FF2B5EF4-FFF2-40B4-BE49-F238E27FC236}">
                <a16:creationId xmlns="" xmlns:a16="http://schemas.microsoft.com/office/drawing/2014/main" id="{C07DCAFD-6709-4693-A880-D9A088331945}"/>
              </a:ext>
            </a:extLst>
          </p:cNvPr>
          <p:cNvSpPr/>
          <p:nvPr/>
        </p:nvSpPr>
        <p:spPr>
          <a:xfrm>
            <a:off x="376524" y="3583924"/>
            <a:ext cx="2798476" cy="54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Question 3</a:t>
            </a:r>
          </a:p>
        </p:txBody>
      </p:sp>
      <p:sp>
        <p:nvSpPr>
          <p:cNvPr id="19" name="Button 4" descr="Question 4 button">
            <a:extLst>
              <a:ext uri="{FF2B5EF4-FFF2-40B4-BE49-F238E27FC236}">
                <a16:creationId xmlns="" xmlns:a16="http://schemas.microsoft.com/office/drawing/2014/main" id="{F7E31B9B-CEBD-4E37-83DC-A6DD98E1DD80}"/>
              </a:ext>
            </a:extLst>
          </p:cNvPr>
          <p:cNvSpPr/>
          <p:nvPr/>
        </p:nvSpPr>
        <p:spPr>
          <a:xfrm>
            <a:off x="376524" y="4384528"/>
            <a:ext cx="2798476" cy="54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Question 4</a:t>
            </a:r>
          </a:p>
        </p:txBody>
      </p:sp>
      <p:sp>
        <p:nvSpPr>
          <p:cNvPr id="41" name="Button 5" descr="Question 5 button">
            <a:extLst>
              <a:ext uri="{FF2B5EF4-FFF2-40B4-BE49-F238E27FC236}">
                <a16:creationId xmlns="" xmlns:a16="http://schemas.microsoft.com/office/drawing/2014/main" id="{6A04EF56-640C-4F7A-8A35-AB8220BD704A}"/>
              </a:ext>
            </a:extLst>
          </p:cNvPr>
          <p:cNvSpPr/>
          <p:nvPr/>
        </p:nvSpPr>
        <p:spPr>
          <a:xfrm>
            <a:off x="376524" y="5185132"/>
            <a:ext cx="2798476" cy="54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Question 5</a:t>
            </a:r>
          </a:p>
        </p:txBody>
      </p:sp>
      <p:sp>
        <p:nvSpPr>
          <p:cNvPr id="21" name="Button 6" descr="Question 5 button">
            <a:extLst>
              <a:ext uri="{FF2B5EF4-FFF2-40B4-BE49-F238E27FC236}">
                <a16:creationId xmlns="" xmlns:a16="http://schemas.microsoft.com/office/drawing/2014/main" id="{4F7DCE1D-09E8-4F1F-8263-A58DF96C252E}"/>
              </a:ext>
            </a:extLst>
          </p:cNvPr>
          <p:cNvSpPr/>
          <p:nvPr/>
        </p:nvSpPr>
        <p:spPr>
          <a:xfrm>
            <a:off x="334962" y="5985736"/>
            <a:ext cx="2798476" cy="540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2"/>
                </a:solidFill>
              </a:rPr>
              <a:t>Question 6</a:t>
            </a:r>
          </a:p>
        </p:txBody>
      </p:sp>
      <p:cxnSp>
        <p:nvCxnSpPr>
          <p:cNvPr id="22" name="Dividing Line">
            <a:extLst>
              <a:ext uri="{FF2B5EF4-FFF2-40B4-BE49-F238E27FC236}">
                <a16:creationId xmlns="" xmlns:a16="http://schemas.microsoft.com/office/drawing/2014/main" id="{3D5F78F4-2402-47A0-840B-C41AAF0A538F}"/>
              </a:ext>
            </a:extLst>
          </p:cNvPr>
          <p:cNvCxnSpPr>
            <a:cxnSpLocks/>
          </p:cNvCxnSpPr>
          <p:nvPr/>
        </p:nvCxnSpPr>
        <p:spPr>
          <a:xfrm>
            <a:off x="3588327" y="2035383"/>
            <a:ext cx="0" cy="460403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3" name="Question 1">
            <a:extLst>
              <a:ext uri="{FF2B5EF4-FFF2-40B4-BE49-F238E27FC236}">
                <a16:creationId xmlns="" xmlns:a16="http://schemas.microsoft.com/office/drawing/2014/main" id="{D8535521-2852-42E5-97A4-A3FA00E5A1C5}"/>
              </a:ext>
            </a:extLst>
          </p:cNvPr>
          <p:cNvSpPr txBox="1"/>
          <p:nvPr/>
        </p:nvSpPr>
        <p:spPr>
          <a:xfrm>
            <a:off x="3935413" y="1982716"/>
            <a:ext cx="7928075" cy="1215717"/>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300"/>
              </a:spcBef>
              <a:spcAft>
                <a:spcPts val="300"/>
              </a:spcAft>
              <a:buClrTx/>
              <a:buSzTx/>
              <a:tabLst/>
              <a:defRPr/>
            </a:pPr>
            <a:r>
              <a:rPr lang="en-AU" sz="2800" b="1" dirty="0">
                <a:solidFill>
                  <a:schemeClr val="accent3"/>
                </a:solidFill>
              </a:rPr>
              <a:t>Question 1</a:t>
            </a:r>
          </a:p>
          <a:p>
            <a:pPr marR="0" lvl="0" algn="l" defTabSz="914400" rtl="0" eaLnBrk="1" fontAlgn="auto" latinLnBrk="0" hangingPunct="1">
              <a:lnSpc>
                <a:spcPct val="100000"/>
              </a:lnSpc>
              <a:spcBef>
                <a:spcPts val="300"/>
              </a:spcBef>
              <a:spcAft>
                <a:spcPts val="300"/>
              </a:spcAft>
              <a:buClrTx/>
              <a:buSzTx/>
              <a:tabLst/>
              <a:defRPr/>
            </a:pPr>
            <a:r>
              <a:rPr lang="en-AU" sz="2000" dirty="0"/>
              <a:t>According to Part </a:t>
            </a:r>
            <a:r>
              <a:rPr lang="en-AU" sz="2000" dirty="0" smtClean="0"/>
              <a:t>D4D2, </a:t>
            </a:r>
            <a:r>
              <a:rPr lang="en-AU" sz="2000" dirty="0"/>
              <a:t>what parts of a Class 2 building must be accessible, as defined by the NCC?</a:t>
            </a:r>
          </a:p>
        </p:txBody>
      </p:sp>
      <p:sp>
        <p:nvSpPr>
          <p:cNvPr id="16" name="Question 2">
            <a:extLst>
              <a:ext uri="{FF2B5EF4-FFF2-40B4-BE49-F238E27FC236}">
                <a16:creationId xmlns="" xmlns:a16="http://schemas.microsoft.com/office/drawing/2014/main" id="{681B8707-9536-4BF0-AE7D-99A4B3A17AB9}"/>
              </a:ext>
            </a:extLst>
          </p:cNvPr>
          <p:cNvSpPr txBox="1"/>
          <p:nvPr/>
        </p:nvSpPr>
        <p:spPr>
          <a:xfrm>
            <a:off x="3950855" y="1989138"/>
            <a:ext cx="7920000" cy="119006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800" b="1" dirty="0">
                <a:solidFill>
                  <a:schemeClr val="accent3"/>
                </a:solidFill>
              </a:rPr>
              <a:t>Question 2</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According to Part </a:t>
            </a:r>
            <a:r>
              <a:rPr lang="en-AU" sz="2000" dirty="0" smtClean="0"/>
              <a:t>D4, </a:t>
            </a:r>
            <a:r>
              <a:rPr lang="en-AU" sz="2000" dirty="0"/>
              <a:t>what areas are </a:t>
            </a:r>
            <a:r>
              <a:rPr lang="en-AU" sz="2000" b="1" dirty="0"/>
              <a:t>not</a:t>
            </a:r>
            <a:r>
              <a:rPr lang="en-AU" sz="2000" dirty="0"/>
              <a:t> required to be accessible in a Class 2 to 9 building?</a:t>
            </a:r>
          </a:p>
        </p:txBody>
      </p:sp>
      <p:sp>
        <p:nvSpPr>
          <p:cNvPr id="40" name="Question 3">
            <a:extLst>
              <a:ext uri="{FF2B5EF4-FFF2-40B4-BE49-F238E27FC236}">
                <a16:creationId xmlns="" xmlns:a16="http://schemas.microsoft.com/office/drawing/2014/main" id="{6A73086C-B75B-458B-B7D6-0B05CC15B635}"/>
              </a:ext>
            </a:extLst>
          </p:cNvPr>
          <p:cNvSpPr txBox="1"/>
          <p:nvPr/>
        </p:nvSpPr>
        <p:spPr>
          <a:xfrm>
            <a:off x="3935413" y="1982716"/>
            <a:ext cx="7920000" cy="149784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800" b="1" dirty="0">
                <a:solidFill>
                  <a:schemeClr val="accent3"/>
                </a:solidFill>
              </a:rPr>
              <a:t>Question 3</a:t>
            </a:r>
          </a:p>
          <a:p>
            <a:pPr lvl="0">
              <a:spcBef>
                <a:spcPts val="200"/>
              </a:spcBef>
              <a:spcAft>
                <a:spcPts val="200"/>
              </a:spcAft>
              <a:defRPr/>
            </a:pPr>
            <a:r>
              <a:rPr lang="en-AU" sz="2000" dirty="0"/>
              <a:t>According to Part </a:t>
            </a:r>
            <a:r>
              <a:rPr lang="en-AU" sz="2000" dirty="0" smtClean="0"/>
              <a:t>D4, </a:t>
            </a:r>
            <a:r>
              <a:rPr lang="en-AU" sz="2000" dirty="0"/>
              <a:t>how many parking spaces would need to be reserved for people with disability in a shopping centre with parking for a total of 1200 cars?</a:t>
            </a:r>
          </a:p>
        </p:txBody>
      </p:sp>
      <p:sp>
        <p:nvSpPr>
          <p:cNvPr id="85" name="Question 4">
            <a:extLst>
              <a:ext uri="{FF2B5EF4-FFF2-40B4-BE49-F238E27FC236}">
                <a16:creationId xmlns="" xmlns:a16="http://schemas.microsoft.com/office/drawing/2014/main" id="{BA489ED2-4087-4315-A303-D2FB6A35971D}"/>
              </a:ext>
            </a:extLst>
          </p:cNvPr>
          <p:cNvSpPr txBox="1"/>
          <p:nvPr/>
        </p:nvSpPr>
        <p:spPr>
          <a:xfrm>
            <a:off x="3949702" y="1896920"/>
            <a:ext cx="7920000" cy="119006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800" b="1" dirty="0">
                <a:solidFill>
                  <a:schemeClr val="accent3"/>
                </a:solidFill>
              </a:rPr>
              <a:t>Question 4</a:t>
            </a:r>
            <a:endParaRPr lang="en-AU" sz="2800" dirty="0">
              <a:solidFill>
                <a:schemeClr val="accent3"/>
              </a:solidFill>
            </a:endParaRPr>
          </a:p>
          <a:p>
            <a:pPr lvl="0">
              <a:spcBef>
                <a:spcPts val="200"/>
              </a:spcBef>
              <a:spcAft>
                <a:spcPts val="200"/>
              </a:spcAft>
              <a:defRPr/>
            </a:pPr>
            <a:r>
              <a:rPr lang="en-AU" sz="2000" dirty="0"/>
              <a:t>According to Part </a:t>
            </a:r>
            <a:r>
              <a:rPr lang="en-AU" sz="2000" dirty="0" smtClean="0"/>
              <a:t>D4, </a:t>
            </a:r>
            <a:r>
              <a:rPr lang="en-AU" sz="2000" dirty="0"/>
              <a:t>what Australian Standard must signage in an accessible building comply with? </a:t>
            </a:r>
          </a:p>
        </p:txBody>
      </p:sp>
      <p:sp>
        <p:nvSpPr>
          <p:cNvPr id="91" name="Question 5">
            <a:extLst>
              <a:ext uri="{FF2B5EF4-FFF2-40B4-BE49-F238E27FC236}">
                <a16:creationId xmlns="" xmlns:a16="http://schemas.microsoft.com/office/drawing/2014/main" id="{CD8861B5-7C9A-4146-9D83-58455A12127A}"/>
              </a:ext>
            </a:extLst>
          </p:cNvPr>
          <p:cNvSpPr txBox="1"/>
          <p:nvPr/>
        </p:nvSpPr>
        <p:spPr>
          <a:xfrm>
            <a:off x="3935413" y="1843016"/>
            <a:ext cx="8072104" cy="119006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800" b="1" dirty="0">
                <a:solidFill>
                  <a:schemeClr val="accent3"/>
                </a:solidFill>
              </a:rPr>
              <a:t>Question 5</a:t>
            </a:r>
            <a:endParaRPr lang="en-AU" sz="2800" dirty="0">
              <a:solidFill>
                <a:schemeClr val="accent3"/>
              </a:solidFill>
            </a:endParaRPr>
          </a:p>
          <a:p>
            <a:pPr lvl="0">
              <a:spcBef>
                <a:spcPts val="200"/>
              </a:spcBef>
              <a:spcAft>
                <a:spcPts val="200"/>
              </a:spcAft>
              <a:defRPr/>
            </a:pPr>
            <a:r>
              <a:rPr lang="en-AU" sz="2000" dirty="0"/>
              <a:t>According to Part </a:t>
            </a:r>
            <a:r>
              <a:rPr lang="en-AU" sz="2000" dirty="0" smtClean="0"/>
              <a:t>D4, </a:t>
            </a:r>
            <a:r>
              <a:rPr lang="en-AU" sz="2000" dirty="0"/>
              <a:t>when are tactile ground surface indicators required in a Class 2-9 building?</a:t>
            </a:r>
          </a:p>
        </p:txBody>
      </p:sp>
      <p:sp>
        <p:nvSpPr>
          <p:cNvPr id="23" name="Question 6">
            <a:extLst>
              <a:ext uri="{FF2B5EF4-FFF2-40B4-BE49-F238E27FC236}">
                <a16:creationId xmlns="" xmlns:a16="http://schemas.microsoft.com/office/drawing/2014/main" id="{5BB573F3-8B11-426F-A567-0B472CF68BC4}"/>
              </a:ext>
            </a:extLst>
          </p:cNvPr>
          <p:cNvSpPr txBox="1"/>
          <p:nvPr/>
        </p:nvSpPr>
        <p:spPr>
          <a:xfrm>
            <a:off x="4043217" y="1989138"/>
            <a:ext cx="7920000" cy="2215991"/>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800" b="1" dirty="0">
                <a:solidFill>
                  <a:schemeClr val="accent3"/>
                </a:solidFill>
              </a:rPr>
              <a:t>Question 6</a:t>
            </a:r>
            <a:endParaRPr lang="en-AU" sz="2800" dirty="0">
              <a:solidFill>
                <a:schemeClr val="accent3"/>
              </a:solidFill>
            </a:endParaRPr>
          </a:p>
          <a:p>
            <a:pPr lvl="0">
              <a:spcBef>
                <a:spcPts val="200"/>
              </a:spcBef>
              <a:spcAft>
                <a:spcPts val="200"/>
              </a:spcAft>
              <a:defRPr/>
            </a:pPr>
            <a:r>
              <a:rPr lang="en-AU" sz="2000" dirty="0"/>
              <a:t>An auditorium, that can accommodate up to 650 people, has a hearing augmentation system that uses receivers.</a:t>
            </a:r>
          </a:p>
          <a:p>
            <a:pPr marL="342900" lvl="0" indent="-342900">
              <a:spcBef>
                <a:spcPts val="200"/>
              </a:spcBef>
              <a:spcAft>
                <a:spcPts val="200"/>
              </a:spcAft>
              <a:buFont typeface="Arial" panose="020B0604020202020204" pitchFamily="34" charset="0"/>
              <a:buChar char="•"/>
              <a:defRPr/>
            </a:pPr>
            <a:r>
              <a:rPr lang="en-AU" sz="2000" dirty="0"/>
              <a:t>What percentage of the floor area must be covered by the hearing augmentation system?</a:t>
            </a:r>
          </a:p>
          <a:p>
            <a:pPr marL="342900" lvl="0" indent="-342900">
              <a:spcBef>
                <a:spcPts val="200"/>
              </a:spcBef>
              <a:spcAft>
                <a:spcPts val="200"/>
              </a:spcAft>
              <a:buFont typeface="Arial" panose="020B0604020202020204" pitchFamily="34" charset="0"/>
              <a:buChar char="•"/>
              <a:defRPr/>
            </a:pPr>
            <a:r>
              <a:rPr lang="en-AU" sz="2000" dirty="0"/>
              <a:t>How many receivers are required in the auditorium?</a:t>
            </a:r>
          </a:p>
        </p:txBody>
      </p:sp>
      <p:sp>
        <p:nvSpPr>
          <p:cNvPr id="4" name="Answer 1">
            <a:extLst>
              <a:ext uri="{FF2B5EF4-FFF2-40B4-BE49-F238E27FC236}">
                <a16:creationId xmlns="" xmlns:a16="http://schemas.microsoft.com/office/drawing/2014/main" id="{5F4D6E97-5544-4873-9068-B78F469FEBFA}"/>
              </a:ext>
            </a:extLst>
          </p:cNvPr>
          <p:cNvSpPr txBox="1">
            <a:spLocks/>
          </p:cNvSpPr>
          <p:nvPr/>
        </p:nvSpPr>
        <p:spPr>
          <a:xfrm>
            <a:off x="3949700" y="3188486"/>
            <a:ext cx="7920000" cy="3427762"/>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buFont typeface="Arial" panose="020B0604020202020204" pitchFamily="34" charset="0"/>
              <a:buChar char="•"/>
              <a:defRPr/>
            </a:pPr>
            <a:r>
              <a:rPr lang="en-AU" sz="1600" dirty="0" smtClean="0"/>
              <a:t>D4D2(4)</a:t>
            </a:r>
            <a:endParaRPr lang="en-AU" sz="1600" b="1" dirty="0" smtClean="0"/>
          </a:p>
          <a:p>
            <a:pPr marL="180975" indent="-180975">
              <a:buFont typeface="Arial" panose="020B0604020202020204" pitchFamily="34" charset="0"/>
              <a:buChar char="•"/>
              <a:defRPr/>
            </a:pPr>
            <a:r>
              <a:rPr lang="en-AU" sz="1600" b="1" dirty="0" smtClean="0"/>
              <a:t>Access </a:t>
            </a:r>
            <a:r>
              <a:rPr lang="en-AU" sz="1600" b="1" dirty="0"/>
              <a:t>is required to common areas within the building</a:t>
            </a:r>
          </a:p>
          <a:p>
            <a:pPr marL="180975" indent="-180975">
              <a:buFont typeface="Arial" panose="020B0604020202020204" pitchFamily="34" charset="0"/>
              <a:buChar char="•"/>
            </a:pPr>
            <a:r>
              <a:rPr lang="en-AU" sz="1600" dirty="0"/>
              <a:t>From a pedestrian entrance that must be accessible to at least one floor containing SOUs and to the entrance doorway of each SOU on that level</a:t>
            </a:r>
          </a:p>
          <a:p>
            <a:pPr marL="180975" indent="-180975">
              <a:buFont typeface="Arial" panose="020B0604020202020204" pitchFamily="34" charset="0"/>
              <a:buChar char="•"/>
            </a:pPr>
            <a:r>
              <a:rPr lang="en-AU" sz="1600" dirty="0"/>
              <a:t>To and within not less than one of each type of room or space for use in common by the residents, including a cooking facility, sauna, gymnasium, swimming pool, common laundry, games room, individual shop, eating area, or the like</a:t>
            </a:r>
          </a:p>
          <a:p>
            <a:pPr marL="180975" indent="-180975">
              <a:buFont typeface="Arial" panose="020B0604020202020204" pitchFamily="34" charset="0"/>
              <a:buChar char="•"/>
            </a:pPr>
            <a:r>
              <a:rPr lang="en-AU" sz="1600" dirty="0"/>
              <a:t>Where a ramp complying with AS 1428.1 or a passenger lift is installed:</a:t>
            </a:r>
          </a:p>
          <a:p>
            <a:pPr lvl="1"/>
            <a:r>
              <a:rPr lang="en-AU" sz="1600" b="1" dirty="0" smtClean="0"/>
              <a:t>to </a:t>
            </a:r>
            <a:r>
              <a:rPr lang="en-AU" sz="1600" b="1" dirty="0"/>
              <a:t>the entrance doorway of each SOU, and</a:t>
            </a:r>
          </a:p>
          <a:p>
            <a:pPr lvl="1"/>
            <a:r>
              <a:rPr lang="en-AU" sz="1600" b="1" dirty="0" smtClean="0"/>
              <a:t>to </a:t>
            </a:r>
            <a:r>
              <a:rPr lang="en-AU" sz="1600" b="1" dirty="0"/>
              <a:t>and within rooms or spaces for use in common by the residents that are located on the levels served by the lift or ramp</a:t>
            </a:r>
          </a:p>
        </p:txBody>
      </p:sp>
      <p:sp>
        <p:nvSpPr>
          <p:cNvPr id="5" name="Answer 2">
            <a:extLst>
              <a:ext uri="{FF2B5EF4-FFF2-40B4-BE49-F238E27FC236}">
                <a16:creationId xmlns="" xmlns:a16="http://schemas.microsoft.com/office/drawing/2014/main" id="{DC741717-180C-48A1-9BE6-59344A186DE8}"/>
              </a:ext>
            </a:extLst>
          </p:cNvPr>
          <p:cNvSpPr txBox="1">
            <a:spLocks/>
          </p:cNvSpPr>
          <p:nvPr/>
        </p:nvSpPr>
        <p:spPr>
          <a:xfrm>
            <a:off x="3950855" y="3288323"/>
            <a:ext cx="7920000" cy="3277124"/>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D4D5 </a:t>
            </a:r>
            <a:r>
              <a:rPr lang="en-AU" sz="2000" dirty="0"/>
              <a:t>Exemptions</a:t>
            </a:r>
          </a:p>
          <a:p>
            <a:pPr marL="171450" lvl="0" indent="-171450">
              <a:buFont typeface="Arial" panose="020B0604020202020204" pitchFamily="34" charset="0"/>
              <a:buChar char="•"/>
              <a:defRPr/>
            </a:pPr>
            <a:r>
              <a:rPr lang="en-AU" sz="2000" dirty="0"/>
              <a:t>The following areas are not required to be accessible:</a:t>
            </a:r>
          </a:p>
          <a:p>
            <a:pPr marL="539750" indent="-352425"/>
            <a:r>
              <a:rPr lang="en-AU" sz="2000" dirty="0"/>
              <a:t>(a) An area where access would be inappropriate because of the particular purpose for which the area is </a:t>
            </a:r>
            <a:r>
              <a:rPr lang="en-AU" sz="2000" dirty="0" smtClean="0"/>
              <a:t>used.</a:t>
            </a:r>
            <a:endParaRPr lang="en-AU" sz="2000" dirty="0"/>
          </a:p>
          <a:p>
            <a:pPr marL="539750" indent="-352425"/>
            <a:r>
              <a:rPr lang="en-AU" sz="2000" dirty="0"/>
              <a:t>(b) An area that would pose a health or safety risk for people with a </a:t>
            </a:r>
            <a:r>
              <a:rPr lang="en-AU" sz="2000" dirty="0" smtClean="0"/>
              <a:t>disability.</a:t>
            </a:r>
            <a:endParaRPr lang="en-AU" sz="2000" dirty="0"/>
          </a:p>
          <a:p>
            <a:pPr marL="539750" indent="-352425"/>
            <a:r>
              <a:rPr lang="en-AU" sz="2000" dirty="0"/>
              <a:t>(c) Any path of travel providing access only to an area exempted by (a) or (b</a:t>
            </a:r>
            <a:r>
              <a:rPr lang="en-AU" sz="2000" dirty="0" smtClean="0"/>
              <a:t>).</a:t>
            </a:r>
            <a:endParaRPr lang="en-AU" sz="2000" baseline="30000" dirty="0"/>
          </a:p>
        </p:txBody>
      </p:sp>
      <p:sp>
        <p:nvSpPr>
          <p:cNvPr id="6" name="Answer 3">
            <a:extLst>
              <a:ext uri="{FF2B5EF4-FFF2-40B4-BE49-F238E27FC236}">
                <a16:creationId xmlns="" xmlns:a16="http://schemas.microsoft.com/office/drawing/2014/main" id="{CFBF3111-FA5D-4EFF-B6FD-DCCD0FB44ECA}"/>
              </a:ext>
            </a:extLst>
          </p:cNvPr>
          <p:cNvSpPr txBox="1">
            <a:spLocks/>
          </p:cNvSpPr>
          <p:nvPr/>
        </p:nvSpPr>
        <p:spPr>
          <a:xfrm>
            <a:off x="3950854" y="4790445"/>
            <a:ext cx="7920000" cy="177681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D4D6 </a:t>
            </a:r>
            <a:r>
              <a:rPr lang="en-AU" sz="2000" dirty="0"/>
              <a:t>Accessible </a:t>
            </a:r>
            <a:r>
              <a:rPr lang="en-AU" sz="2000" dirty="0" err="1" smtClean="0"/>
              <a:t>carparking</a:t>
            </a:r>
            <a:r>
              <a:rPr lang="en-AU" sz="2000" dirty="0" smtClean="0"/>
              <a:t> (Class 6)</a:t>
            </a:r>
            <a:endParaRPr lang="en-AU" sz="2000" dirty="0"/>
          </a:p>
          <a:p>
            <a:pPr marL="171450" lvl="0" indent="-171450">
              <a:buFont typeface="Arial" panose="020B0604020202020204" pitchFamily="34" charset="0"/>
              <a:buChar char="•"/>
              <a:defRPr/>
            </a:pPr>
            <a:r>
              <a:rPr lang="en-AU" sz="2000" dirty="0" smtClean="0"/>
              <a:t>22 </a:t>
            </a:r>
            <a:r>
              <a:rPr lang="en-AU" sz="2000" dirty="0"/>
              <a:t>carparking spaces for people with disability</a:t>
            </a:r>
          </a:p>
          <a:p>
            <a:pPr marL="171450" lvl="0" indent="-171450">
              <a:buFont typeface="Arial" panose="020B0604020202020204" pitchFamily="34" charset="0"/>
              <a:buChar char="•"/>
              <a:defRPr/>
            </a:pPr>
            <a:r>
              <a:rPr lang="en-AU" sz="2000" dirty="0"/>
              <a:t>(1000/50 = 20 spaces) + (200/100 = 2 spaces) = 22 spaces</a:t>
            </a:r>
          </a:p>
        </p:txBody>
      </p:sp>
      <p:sp>
        <p:nvSpPr>
          <p:cNvPr id="86" name="Answer 4">
            <a:extLst>
              <a:ext uri="{FF2B5EF4-FFF2-40B4-BE49-F238E27FC236}">
                <a16:creationId xmlns="" xmlns:a16="http://schemas.microsoft.com/office/drawing/2014/main" id="{3C7A3B59-17F3-4279-909F-3280A1F853CB}"/>
              </a:ext>
            </a:extLst>
          </p:cNvPr>
          <p:cNvSpPr txBox="1">
            <a:spLocks/>
          </p:cNvSpPr>
          <p:nvPr/>
        </p:nvSpPr>
        <p:spPr>
          <a:xfrm>
            <a:off x="3949702" y="4958862"/>
            <a:ext cx="7910797" cy="1611331"/>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D4D7 </a:t>
            </a:r>
            <a:r>
              <a:rPr lang="en-AU" sz="2000" dirty="0"/>
              <a:t>Signage, various clauses</a:t>
            </a:r>
          </a:p>
          <a:p>
            <a:pPr marL="171450" lvl="0" indent="-171450">
              <a:buFont typeface="Arial" panose="020B0604020202020204" pitchFamily="34" charset="0"/>
              <a:buChar char="•"/>
              <a:defRPr/>
            </a:pPr>
            <a:r>
              <a:rPr lang="en-AU" sz="2000" i="1" dirty="0"/>
              <a:t>AS 1428.1 Design for access and mobility – General requirements for access – New building work</a:t>
            </a:r>
          </a:p>
        </p:txBody>
      </p:sp>
      <p:sp>
        <p:nvSpPr>
          <p:cNvPr id="87" name="Answer 5">
            <a:extLst>
              <a:ext uri="{FF2B5EF4-FFF2-40B4-BE49-F238E27FC236}">
                <a16:creationId xmlns="" xmlns:a16="http://schemas.microsoft.com/office/drawing/2014/main" id="{5B0BEC95-4D3B-4346-A025-EB03F045468E}"/>
              </a:ext>
            </a:extLst>
          </p:cNvPr>
          <p:cNvSpPr txBox="1">
            <a:spLocks/>
          </p:cNvSpPr>
          <p:nvPr/>
        </p:nvSpPr>
        <p:spPr>
          <a:xfrm>
            <a:off x="3935413" y="3033086"/>
            <a:ext cx="8072104" cy="360633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spcBef>
                <a:spcPts val="0"/>
              </a:spcBef>
              <a:buFont typeface="Arial" panose="020B0604020202020204" pitchFamily="34" charset="0"/>
              <a:buChar char="•"/>
              <a:defRPr/>
            </a:pPr>
            <a:r>
              <a:rPr lang="en-AU" sz="1600" dirty="0"/>
              <a:t>Part </a:t>
            </a:r>
            <a:r>
              <a:rPr lang="en-AU" sz="1600" dirty="0" smtClean="0"/>
              <a:t>D4D9 </a:t>
            </a:r>
            <a:r>
              <a:rPr lang="en-AU" sz="1600" dirty="0"/>
              <a:t>Tactile indicators, Clause </a:t>
            </a:r>
            <a:r>
              <a:rPr lang="en-AU" sz="1600" dirty="0" smtClean="0"/>
              <a:t>(1)</a:t>
            </a:r>
            <a:endParaRPr lang="en-AU" sz="1600" dirty="0"/>
          </a:p>
          <a:p>
            <a:pPr marL="285750" lvl="0" indent="-285750">
              <a:spcBef>
                <a:spcPts val="0"/>
              </a:spcBef>
              <a:buFont typeface="Arial" panose="020B0604020202020204" pitchFamily="34" charset="0"/>
              <a:buChar char="•"/>
              <a:defRPr/>
            </a:pPr>
            <a:r>
              <a:rPr lang="en-AU" sz="1600" dirty="0"/>
              <a:t>Must be provided to warn people who are blind or have a vision impairment that they are approaching: </a:t>
            </a:r>
          </a:p>
          <a:p>
            <a:pPr marL="742950" lvl="1" indent="-285750">
              <a:spcBef>
                <a:spcPts val="0"/>
              </a:spcBef>
            </a:pPr>
            <a:r>
              <a:rPr lang="en-AU" sz="1600" dirty="0"/>
              <a:t>Any stairway that is not a fire-isolated stairway, and any ramp that is not a fire-isolated ramp, step ramp, kerb ramp or swimming pool ramp </a:t>
            </a:r>
          </a:p>
          <a:p>
            <a:pPr marL="742950" lvl="1" indent="-285750">
              <a:spcBef>
                <a:spcPts val="0"/>
              </a:spcBef>
            </a:pPr>
            <a:r>
              <a:rPr lang="en-AU" sz="1600" dirty="0"/>
              <a:t>An escalator or a passenger conveyor or moving walk</a:t>
            </a:r>
          </a:p>
          <a:p>
            <a:pPr marL="742950" lvl="1" indent="-285750">
              <a:spcBef>
                <a:spcPts val="0"/>
              </a:spcBef>
            </a:pPr>
            <a:r>
              <a:rPr lang="en-AU" sz="1600" dirty="0"/>
              <a:t>If there is no suitable barrier:</a:t>
            </a:r>
          </a:p>
          <a:p>
            <a:pPr marL="1200150" lvl="2" indent="-285750">
              <a:spcBef>
                <a:spcPts val="0"/>
              </a:spcBef>
            </a:pPr>
            <a:r>
              <a:rPr lang="en-AU" sz="1600" dirty="0"/>
              <a:t>An overhead obstruction less than 2 m above floor level, other than a doorway</a:t>
            </a:r>
          </a:p>
          <a:p>
            <a:pPr marL="1200150" lvl="2" indent="-285750">
              <a:spcBef>
                <a:spcPts val="0"/>
              </a:spcBef>
            </a:pPr>
            <a:r>
              <a:rPr lang="en-AU" sz="1600" dirty="0"/>
              <a:t>An accessway that meets a roadway next to a pedestrian entrance to a building, if there is no kerb or kerb ramp at that point, excluding a pedestrian entrance serving an area covered by the exemptions in </a:t>
            </a:r>
            <a:r>
              <a:rPr lang="en-AU" sz="1600" dirty="0" smtClean="0"/>
              <a:t>D4D5, </a:t>
            </a:r>
          </a:p>
          <a:p>
            <a:pPr marL="742950" lvl="1" indent="-285750">
              <a:spcBef>
                <a:spcPts val="0"/>
              </a:spcBef>
            </a:pPr>
            <a:r>
              <a:rPr lang="en-AU" sz="1600" dirty="0" smtClean="0"/>
              <a:t>and </a:t>
            </a:r>
            <a:r>
              <a:rPr lang="en-AU" sz="1600" dirty="0"/>
              <a:t>areas exempted by </a:t>
            </a:r>
            <a:r>
              <a:rPr lang="en-AU" sz="1600" dirty="0" smtClean="0"/>
              <a:t>D4D5.</a:t>
            </a:r>
            <a:endParaRPr lang="en-AU" sz="1600" dirty="0"/>
          </a:p>
        </p:txBody>
      </p:sp>
      <p:sp>
        <p:nvSpPr>
          <p:cNvPr id="24" name="Answer 6">
            <a:extLst>
              <a:ext uri="{FF2B5EF4-FFF2-40B4-BE49-F238E27FC236}">
                <a16:creationId xmlns="" xmlns:a16="http://schemas.microsoft.com/office/drawing/2014/main" id="{0C44B9F4-E286-4270-9426-7E8C33C46CED}"/>
              </a:ext>
            </a:extLst>
          </p:cNvPr>
          <p:cNvSpPr txBox="1">
            <a:spLocks/>
          </p:cNvSpPr>
          <p:nvPr/>
        </p:nvSpPr>
        <p:spPr>
          <a:xfrm>
            <a:off x="3954622" y="4384528"/>
            <a:ext cx="7920000" cy="2096001"/>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buFont typeface="Arial" panose="020B0604020202020204" pitchFamily="34" charset="0"/>
              <a:buChar char="•"/>
              <a:defRPr/>
            </a:pPr>
            <a:r>
              <a:rPr lang="en-AU" sz="2000" dirty="0"/>
              <a:t>Part </a:t>
            </a:r>
            <a:r>
              <a:rPr lang="en-AU" sz="2000" dirty="0" smtClean="0"/>
              <a:t>D4D8 </a:t>
            </a:r>
            <a:r>
              <a:rPr lang="en-AU" sz="2000" dirty="0"/>
              <a:t>Hearing augmentation, Clause </a:t>
            </a:r>
            <a:r>
              <a:rPr lang="en-AU" sz="2000" dirty="0" smtClean="0"/>
              <a:t>(2)</a:t>
            </a:r>
            <a:endParaRPr lang="en-AU" sz="2000" dirty="0"/>
          </a:p>
          <a:p>
            <a:pPr marL="285750" lvl="0" indent="-285750">
              <a:buFont typeface="Arial" panose="020B0604020202020204" pitchFamily="34" charset="0"/>
              <a:buChar char="•"/>
              <a:defRPr/>
            </a:pPr>
            <a:r>
              <a:rPr lang="en-AU" sz="2000" dirty="0"/>
              <a:t>The hearing augmentation system must cover at least 95% of the floor area served by the auditorium’s inbuilt amplification system.</a:t>
            </a:r>
          </a:p>
          <a:p>
            <a:pPr marL="285750" lvl="0" indent="-285750">
              <a:buFont typeface="Arial" panose="020B0604020202020204" pitchFamily="34" charset="0"/>
              <a:buChar char="•"/>
              <a:defRPr/>
            </a:pPr>
            <a:r>
              <a:rPr lang="en-AU" sz="2000" dirty="0"/>
              <a:t>25 receivers are required (20 plus 5)</a:t>
            </a:r>
          </a:p>
        </p:txBody>
      </p:sp>
    </p:spTree>
    <p:custDataLst>
      <p:tags r:id="rId1"/>
    </p:custDataLst>
    <p:extLst>
      <p:ext uri="{BB962C8B-B14F-4D97-AF65-F5344CB8AC3E}">
        <p14:creationId xmlns:p14="http://schemas.microsoft.com/office/powerpoint/2010/main" val="3774180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dissolv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7" restart="whenNotActive" fill="hold" evtFilter="cancelBubble" nodeType="interactiveSeq">
                <p:stCondLst>
                  <p:cond evt="onClick" delay="0">
                    <p:tgtEl>
                      <p:spTgt spid="21"/>
                    </p:tgtEl>
                  </p:cond>
                </p:stCondLst>
                <p:endSync evt="end" delay="0">
                  <p:rtn val="all"/>
                </p:endSync>
                <p:childTnLst>
                  <p:par>
                    <p:cTn id="98" fill="hold">
                      <p:stCondLst>
                        <p:cond delay="0"/>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dissolv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dissolve">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24"/>
                                        </p:tgtEl>
                                      </p:cBhvr>
                                    </p:animEffect>
                                    <p:set>
                                      <p:cBhvr>
                                        <p:cTn id="11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91" grpId="0" animBg="1"/>
      <p:bldP spid="91" grpId="1" animBg="1"/>
      <p:bldP spid="23" grpId="0" animBg="1"/>
      <p:bldP spid="23"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87" grpId="0" animBg="1"/>
      <p:bldP spid="87" grpId="1" animBg="1"/>
      <p:bldP spid="24" grpId="0" animBg="1"/>
      <p:bldP spid="2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233C921A-93AA-42A8-A771-D6B372EC865E}" vid="{7A33481F-10D2-4EDF-993A-C6E316379EDD}"/>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1_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4.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Info xmlns="http://schemas.microsoft.com/office/infopath/2007/PartnerControls">
          <TermName xmlns="http://schemas.microsoft.com/office/infopath/2007/PartnerControls">Training</TermName>
          <TermId xmlns="http://schemas.microsoft.com/office/infopath/2007/PartnerControls">e3ba519d-b770-438c-bf20-e45ec26c794e</TermId>
        </TermInfo>
        <TermInfo xmlns="http://schemas.microsoft.com/office/infopath/2007/PartnerControls">
          <TermName xmlns="http://schemas.microsoft.com/office/infopath/2007/PartnerControls">Tutor</TermName>
          <TermId xmlns="http://schemas.microsoft.com/office/infopath/2007/PartnerControls">1ce3eea8-ddb8-4eff-86b1-4b6040eed2c8</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125</Value>
      <Value>224</Value>
      <Value>225</Value>
      <Value>3</Value>
      <Value>1511</Value>
      <Value>85</Value>
    </TaxCatchAll>
    <Comments xmlns="http://schemas.microsoft.com/sharepoint/v3" xsi:nil="true"/>
    <_dlc_DocId xmlns="d064c82f-d8ab-4a3d-94af-5f326bc58d2d">WUYEHK7WH6H4-1653706823-1392</_dlc_DocId>
    <_dlc_DocIdUrl xmlns="d064c82f-d8ab-4a3d-94af-5f326bc58d2d">
      <Url>https://dochub/div/australianbuildingcodesboard/businessfunctions/resourcelibrary/guidanceandtraining/_layouts/15/DocIdRedir.aspx?ID=WUYEHK7WH6H4-1653706823-1392</Url>
      <Description>WUYEHK7WH6H4-1653706823-1392</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da51352f66ec3f78b0ca210b279cbbee">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87c41af653eb1cfdf031f9a0717fdd63"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F022F-9C66-42C3-AB03-57F346C82F22}">
  <ds:schemaRefs>
    <ds:schemaRef ds:uri="http://schemas.microsoft.com/sharepoint/events"/>
  </ds:schemaRefs>
</ds:datastoreItem>
</file>

<file path=customXml/itemProps2.xml><?xml version="1.0" encoding="utf-8"?>
<ds:datastoreItem xmlns:ds="http://schemas.openxmlformats.org/officeDocument/2006/customXml" ds:itemID="{137F19A7-43E7-46EA-8D83-AFBA239DABE4}">
  <ds:schemaRefs>
    <ds:schemaRef ds:uri="d064c82f-d8ab-4a3d-94af-5f326bc58d2d"/>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4"/>
    <ds:schemaRef ds:uri="http://www.w3.org/XML/1998/namespace"/>
  </ds:schemaRefs>
</ds:datastoreItem>
</file>

<file path=customXml/itemProps3.xml><?xml version="1.0" encoding="utf-8"?>
<ds:datastoreItem xmlns:ds="http://schemas.openxmlformats.org/officeDocument/2006/customXml" ds:itemID="{A210D29D-2E84-4821-BB37-BCC1F37F778C}">
  <ds:schemaRefs>
    <ds:schemaRef ds:uri="http://schemas.microsoft.com/sharepoint/v3/contenttype/forms"/>
  </ds:schemaRefs>
</ds:datastoreItem>
</file>

<file path=customXml/itemProps4.xml><?xml version="1.0" encoding="utf-8"?>
<ds:datastoreItem xmlns:ds="http://schemas.openxmlformats.org/officeDocument/2006/customXml" ds:itemID="{A05AFEC8-8B57-4ADE-ADCF-85B38EA68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33509</TotalTime>
  <Words>13506</Words>
  <Application>Microsoft Office PowerPoint</Application>
  <PresentationFormat>Widescreen</PresentationFormat>
  <Paragraphs>1148</Paragraphs>
  <Slides>21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Helvetica Light</vt:lpstr>
      <vt:lpstr>Segoe UI</vt:lpstr>
      <vt:lpstr>Wingdings</vt:lpstr>
      <vt:lpstr>Master slide set</vt:lpstr>
      <vt:lpstr>Theme1</vt:lpstr>
      <vt:lpstr>1_Theme1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710</cp:revision>
  <cp:lastPrinted>2021-02-26T15:00:39Z</cp:lastPrinted>
  <dcterms:created xsi:type="dcterms:W3CDTF">2021-01-30T09:33:39Z</dcterms:created>
  <dcterms:modified xsi:type="dcterms:W3CDTF">2022-08-23T00:30:01Z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b9cd779e-c6f3-4e56-814d-ecdf0ea0d264</vt:lpwstr>
  </property>
  <property fmtid="{D5CDD505-2E9C-101B-9397-08002B2CF9AE}" pid="6" name="DocHub_Year">
    <vt:lpwstr>1511;#2021|712d5b50-1b62-44de-9d3e-74234783b265</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85;#Education|4d80e486-8489-4dcd-903d-ee8f24163c3c;#225;#Training|e3ba519d-b770-438c-bf20-e45ec26c794e;#224;#Tutor|1ce3eea8-ddb8-4eff-86b1-4b6040eed2c8</vt:lpwstr>
  </property>
  <property fmtid="{D5CDD505-2E9C-101B-9397-08002B2CF9AE}" pid="10" name="DocHub_WorkActivity">
    <vt:lpwstr>83;#Training|82b7179b-f672-4694-9a36-74ec64695c9b</vt:lpwstr>
  </property>
</Properties>
</file>