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Lst>
  <p:notesMasterIdLst>
    <p:notesMasterId r:id="rId27"/>
  </p:notesMasterIdLst>
  <p:sldIdLst>
    <p:sldId id="259" r:id="rId6"/>
    <p:sldId id="281" r:id="rId7"/>
    <p:sldId id="348" r:id="rId8"/>
    <p:sldId id="349" r:id="rId9"/>
    <p:sldId id="820" r:id="rId10"/>
    <p:sldId id="283" r:id="rId11"/>
    <p:sldId id="351" r:id="rId12"/>
    <p:sldId id="825" r:id="rId13"/>
    <p:sldId id="824" r:id="rId14"/>
    <p:sldId id="822" r:id="rId15"/>
    <p:sldId id="307" r:id="rId16"/>
    <p:sldId id="280" r:id="rId17"/>
    <p:sldId id="813" r:id="rId18"/>
    <p:sldId id="814" r:id="rId19"/>
    <p:sldId id="818" r:id="rId20"/>
    <p:sldId id="274" r:id="rId21"/>
    <p:sldId id="815" r:id="rId22"/>
    <p:sldId id="810" r:id="rId23"/>
    <p:sldId id="302" r:id="rId24"/>
    <p:sldId id="303" r:id="rId25"/>
    <p:sldId id="81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Clare" initials="WC" lastIdx="54" clrIdx="0">
    <p:extLst>
      <p:ext uri="{19B8F6BF-5375-455C-9EA6-DF929625EA0E}">
        <p15:presenceInfo xmlns:p15="http://schemas.microsoft.com/office/powerpoint/2012/main" userId="S-1-5-21-2957929095-3120739573-999721741-85180" providerId="AD"/>
      </p:ext>
    </p:extLst>
  </p:cmAuthor>
  <p:cmAuthor id="2" name="Campbell, Anne-Maree" initials="CA" lastIdx="2" clrIdx="1">
    <p:extLst>
      <p:ext uri="{19B8F6BF-5375-455C-9EA6-DF929625EA0E}">
        <p15:presenceInfo xmlns:p15="http://schemas.microsoft.com/office/powerpoint/2012/main" userId="S-1-5-21-2957929095-3120739573-999721741-17408" providerId="AD"/>
      </p:ext>
    </p:extLst>
  </p:cmAuthor>
  <p:cmAuthor id="3" name="Melville, Philip" initials="MP" lastIdx="22" clrIdx="2">
    <p:extLst>
      <p:ext uri="{19B8F6BF-5375-455C-9EA6-DF929625EA0E}">
        <p15:presenceInfo xmlns:p15="http://schemas.microsoft.com/office/powerpoint/2012/main" userId="S-1-5-21-2957929095-3120739573-999721741-118616" providerId="AD"/>
      </p:ext>
    </p:extLst>
  </p:cmAuthor>
  <p:cmAuthor id="4" name="Jacinta Nelligan" initials="JN" lastIdx="13" clrIdx="3">
    <p:extLst>
      <p:ext uri="{19B8F6BF-5375-455C-9EA6-DF929625EA0E}">
        <p15:presenceInfo xmlns:p15="http://schemas.microsoft.com/office/powerpoint/2012/main" userId="ad990f9a64414bef" providerId="Windows Live"/>
      </p:ext>
    </p:extLst>
  </p:cmAuthor>
  <p:cmAuthor id="5" name="Armstrong, Alexander" initials="AA" lastIdx="13" clrIdx="4">
    <p:extLst>
      <p:ext uri="{19B8F6BF-5375-455C-9EA6-DF929625EA0E}">
        <p15:presenceInfo xmlns:p15="http://schemas.microsoft.com/office/powerpoint/2012/main" userId="S-1-5-21-2957929095-3120739573-999721741-100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66"/>
    <a:srgbClr val="002E5D"/>
    <a:srgbClr val="004680"/>
    <a:srgbClr val="DADEF4"/>
    <a:srgbClr val="485CC7"/>
    <a:srgbClr val="D4DEFF"/>
    <a:srgbClr val="009B77"/>
    <a:srgbClr val="034638"/>
    <a:srgbClr val="00285D"/>
    <a:srgbClr val="DA2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2" autoAdjust="0"/>
    <p:restoredTop sz="32407" autoAdjust="0"/>
  </p:normalViewPr>
  <p:slideViewPr>
    <p:cSldViewPr snapToGrid="0">
      <p:cViewPr varScale="1">
        <p:scale>
          <a:sx n="15" d="100"/>
          <a:sy n="15" d="100"/>
        </p:scale>
        <p:origin x="1608" y="20"/>
      </p:cViewPr>
      <p:guideLst>
        <p:guide orient="horz" pos="2160"/>
        <p:guide pos="3840"/>
      </p:guideLst>
    </p:cSldViewPr>
  </p:slideViewPr>
  <p:notesTextViewPr>
    <p:cViewPr>
      <p:scale>
        <a:sx n="3" d="2"/>
        <a:sy n="3" d="2"/>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r>
              <a:rPr lang="en-AU" dirty="0"/>
              <a:t>When you are ready to begin, click once to progress to the animated introduction to the module. </a:t>
            </a:r>
          </a:p>
          <a:p>
            <a:endParaRPr lang="en-AU" dirty="0"/>
          </a:p>
          <a:p>
            <a:r>
              <a:rPr lang="en-AU" b="1" dirty="0"/>
              <a:t>Facilitator Notes</a:t>
            </a:r>
          </a:p>
          <a:p>
            <a:r>
              <a:rPr lang="en-AU" dirty="0"/>
              <a:t>Add your organisation’s logo to this screen.</a:t>
            </a:r>
          </a:p>
          <a:p>
            <a:endParaRPr lang="en-AU" dirty="0"/>
          </a:p>
          <a:p>
            <a:pPr marL="0" indent="0">
              <a:lnSpc>
                <a:spcPct val="100000"/>
              </a:lnSpc>
              <a:buNone/>
            </a:pPr>
            <a:r>
              <a:rPr lang="en-AU" sz="1200" b="1" dirty="0" smtClean="0">
                <a:solidFill>
                  <a:schemeClr val="tx1"/>
                </a:solidFill>
                <a:latin typeface="Arial" panose="020B0604020202020204" pitchFamily="34" charset="0"/>
                <a:cs typeface="Arial" panose="020B0604020202020204" pitchFamily="34" charset="0"/>
              </a:rPr>
              <a:t>Copyright</a:t>
            </a:r>
          </a:p>
          <a:p>
            <a:pPr marL="0" indent="0">
              <a:lnSpc>
                <a:spcPct val="100000"/>
              </a:lnSpc>
              <a:buNone/>
            </a:pPr>
            <a:r>
              <a:rPr lang="en-AU" dirty="0" smtClean="0"/>
              <a:t>© Commonwealth of Australia and the States and Territories of Australia 2022, published by the Australian Building Codes Board.</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AU" sz="1200" dirty="0" smtClean="0">
              <a:solidFill>
                <a:schemeClr val="tx1"/>
              </a:solidFill>
              <a:latin typeface="Arial" panose="020B0604020202020204" pitchFamily="34" charset="0"/>
              <a:cs typeface="Arial" panose="020B0604020202020204" pitchFamily="34" charset="0"/>
            </a:endParaRPr>
          </a:p>
          <a:p>
            <a:r>
              <a:rPr lang="en-AU" dirty="0" smtClean="0"/>
              <a:t>All material in this publication is licensed under a Creative Commons Attribution-</a:t>
            </a:r>
            <a:r>
              <a:rPr lang="en-AU" dirty="0" err="1" smtClean="0"/>
              <a:t>ShareAlike</a:t>
            </a:r>
            <a:r>
              <a:rPr lang="en-AU" b="1" dirty="0" smtClean="0"/>
              <a:t> </a:t>
            </a:r>
            <a:r>
              <a:rPr lang="en-AU" dirty="0" smtClean="0"/>
              <a:t>4.0 International Licence, with the exception of:</a:t>
            </a:r>
          </a:p>
          <a:p>
            <a:pPr marL="171450" indent="-171450">
              <a:buFont typeface="Arial" panose="020B0604020202020204" pitchFamily="34" charset="0"/>
              <a:buChar char="•"/>
            </a:pPr>
            <a:r>
              <a:rPr lang="en-AU" dirty="0" smtClean="0"/>
              <a:t>the Commonwealth Coat of Arms;</a:t>
            </a:r>
          </a:p>
          <a:p>
            <a:pPr marL="171450" indent="-171450">
              <a:buFont typeface="Arial" panose="020B0604020202020204" pitchFamily="34" charset="0"/>
              <a:buChar char="•"/>
            </a:pPr>
            <a:r>
              <a:rPr lang="en-AU" dirty="0" smtClean="0"/>
              <a:t>any logos;</a:t>
            </a:r>
          </a:p>
          <a:p>
            <a:pPr marL="171450" indent="-171450">
              <a:buFont typeface="Arial" panose="020B0604020202020204" pitchFamily="34" charset="0"/>
              <a:buChar char="•"/>
            </a:pPr>
            <a:r>
              <a:rPr lang="en-AU" dirty="0" smtClean="0"/>
              <a:t>any third party material; </a:t>
            </a:r>
          </a:p>
          <a:p>
            <a:pPr marL="171450" indent="-171450">
              <a:buFont typeface="Arial" panose="020B0604020202020204" pitchFamily="34" charset="0"/>
              <a:buChar char="•"/>
            </a:pPr>
            <a:r>
              <a:rPr lang="en-AU" dirty="0" smtClean="0"/>
              <a:t>any trademarks; and </a:t>
            </a:r>
          </a:p>
          <a:p>
            <a:pPr marL="171450" indent="-171450">
              <a:buFont typeface="Arial" panose="020B0604020202020204" pitchFamily="34" charset="0"/>
              <a:buChar char="•"/>
            </a:pPr>
            <a:r>
              <a:rPr lang="en-AU" dirty="0" smtClean="0"/>
              <a:t>any images or photographs.</a:t>
            </a:r>
          </a:p>
          <a:p>
            <a:r>
              <a:rPr lang="en-AU" dirty="0" smtClean="0"/>
              <a:t> </a:t>
            </a:r>
          </a:p>
          <a:p>
            <a:r>
              <a:rPr lang="en-AU" sz="1200" dirty="0" smtClean="0">
                <a:solidFill>
                  <a:schemeClr val="tx1"/>
                </a:solidFill>
                <a:latin typeface="Arial" panose="020B0604020202020204" pitchFamily="34" charset="0"/>
                <a:cs typeface="Arial" panose="020B0604020202020204" pitchFamily="34" charset="0"/>
              </a:rPr>
              <a:t> </a:t>
            </a:r>
            <a:r>
              <a:rPr lang="en-AU" dirty="0" smtClean="0"/>
              <a:t>Creative Commons Attribution-</a:t>
            </a:r>
            <a:r>
              <a:rPr lang="en-AU" dirty="0" err="1" smtClean="0"/>
              <a:t>ShareAlike</a:t>
            </a:r>
            <a:r>
              <a:rPr lang="en-AU" b="1" dirty="0" smtClean="0"/>
              <a:t> </a:t>
            </a:r>
            <a:r>
              <a:rPr lang="en-AU" dirty="0" smtClean="0"/>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u="sng" dirty="0" smtClean="0">
                <a:hlinkClick r:id="rId3"/>
              </a:rPr>
              <a:t>https://creativecommons.org/licenses/by-sa/4.0/</a:t>
            </a:r>
            <a:r>
              <a:rPr lang="en-AU" dirty="0" smtClean="0"/>
              <a:t>.</a:t>
            </a:r>
          </a:p>
          <a:p>
            <a:r>
              <a:rPr lang="en-AU" dirty="0" smtClean="0"/>
              <a:t> </a:t>
            </a:r>
          </a:p>
          <a:p>
            <a:pPr marL="0" indent="0">
              <a:lnSpc>
                <a:spcPct val="100000"/>
              </a:lnSpc>
              <a:buNone/>
            </a:pPr>
            <a:r>
              <a:rPr lang="en-AU" dirty="0" smtClean="0"/>
              <a:t>Enquiries about this publication can be sent to: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en-AU" dirty="0" smtClean="0"/>
              <a:t> </a:t>
            </a:r>
            <a:endParaRPr lang="en-AU" sz="1200" dirty="0" smtClean="0">
              <a:solidFill>
                <a:schemeClr val="tx1"/>
              </a:solidFill>
              <a:latin typeface="Arial" panose="020B0604020202020204" pitchFamily="34" charset="0"/>
              <a:cs typeface="Arial" panose="020B0604020202020204" pitchFamily="34" charset="0"/>
            </a:endParaRPr>
          </a:p>
          <a:p>
            <a:r>
              <a:rPr lang="en-AU" dirty="0" smtClean="0"/>
              <a:t>Australian Building Codes Board </a:t>
            </a:r>
            <a:br>
              <a:rPr lang="en-AU" dirty="0" smtClean="0"/>
            </a:br>
            <a:r>
              <a:rPr lang="en-AU" dirty="0" smtClean="0"/>
              <a:t>GPO Box 2013</a:t>
            </a:r>
            <a:br>
              <a:rPr lang="en-AU" dirty="0" smtClean="0"/>
            </a:br>
            <a:r>
              <a:rPr lang="en-AU" dirty="0" smtClean="0"/>
              <a:t>CANBERRA ACT 2601 </a:t>
            </a:r>
            <a:br>
              <a:rPr lang="en-AU" dirty="0" smtClean="0"/>
            </a:br>
            <a:r>
              <a:rPr lang="en-AU" dirty="0" smtClean="0"/>
              <a:t>Phone: 1300 134 631 </a:t>
            </a:r>
            <a:br>
              <a:rPr lang="en-AU" dirty="0" smtClean="0"/>
            </a:br>
            <a:r>
              <a:rPr lang="en-AU" dirty="0" smtClean="0"/>
              <a:t>Email: ncc@abcb.gov.au </a:t>
            </a:r>
            <a:r>
              <a:rPr lang="en-AU" sz="1200" dirty="0" smtClean="0">
                <a:solidFill>
                  <a:schemeClr val="tx1"/>
                </a:solidFill>
                <a:latin typeface="Arial" panose="020B0604020202020204" pitchFamily="34" charset="0"/>
                <a:cs typeface="Arial" panose="020B0604020202020204" pitchFamily="34" charset="0"/>
              </a:rPr>
              <a:t/>
            </a:r>
            <a:br>
              <a:rPr lang="en-AU" sz="1200" dirty="0" smtClean="0">
                <a:solidFill>
                  <a:schemeClr val="tx1"/>
                </a:solidFill>
                <a:latin typeface="Arial" panose="020B0604020202020204" pitchFamily="34" charset="0"/>
                <a:cs typeface="Arial" panose="020B0604020202020204" pitchFamily="34" charset="0"/>
              </a:rPr>
            </a:br>
            <a:r>
              <a:rPr lang="en-AU" dirty="0" smtClean="0"/>
              <a:t>www.abcb.gov.au</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buNone/>
            </a:pPr>
            <a:r>
              <a:rPr lang="en-AU"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smtClean="0"/>
              <a:t>Attribution</a:t>
            </a:r>
            <a:endParaRPr lang="en-AU" sz="1200" b="1"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Use of all or part of this publication must include the following attribution: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 Commonwealth of Australia and the States and Territories 2022, published by the Australian Building Codes Board.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smtClean="0"/>
              <a:t>Disclaimer</a:t>
            </a:r>
            <a:endParaRPr lang="en-AU" sz="1200" b="1"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By accessing or using this publication, you agree to the following:</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b="1"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While care has been taken in the preparation of this publication, it may not be complete or up-to-date.  You can ensure that you are using a complete and up-to-date version by checking the Australian Building Codes Board website (</a:t>
            </a:r>
            <a:r>
              <a:rPr lang="en-AU" u="sng" dirty="0" smtClean="0">
                <a:hlinkClick r:id="rId4"/>
              </a:rPr>
              <a:t>www.abcb.gov.au</a:t>
            </a:r>
            <a:r>
              <a:rPr lang="en-AU"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 </a:t>
            </a:r>
            <a:endParaRPr lang="en-AU" sz="1200" dirty="0" smtClean="0">
              <a:solidFill>
                <a:schemeClr val="tx1"/>
              </a:solidFill>
              <a:latin typeface="Arial" panose="020B0604020202020204" pitchFamily="34" charset="0"/>
              <a:cs typeface="Arial" panose="020B0604020202020204" pitchFamily="34" charset="0"/>
            </a:endParaRPr>
          </a:p>
          <a:p>
            <a:pPr marL="0" indent="0">
              <a:lnSpc>
                <a:spcPct val="100000"/>
              </a:lnSpc>
              <a:spcBef>
                <a:spcPts val="600"/>
              </a:spcBef>
              <a:buNone/>
            </a:pPr>
            <a:r>
              <a:rPr lang="en-AU" dirty="0" smtClean="0"/>
              <a:t>This publication is not legal or professional advice. Persons rely upon this publication entirely at their own risk and must take responsibility for assessing the relevance and accuracy of the information in relation to their particular circumstances. </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394283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2 </a:t>
            </a:r>
            <a:r>
              <a:rPr lang="en-AU" b="0" dirty="0"/>
              <a:t>buttons below. </a:t>
            </a:r>
          </a:p>
          <a:p>
            <a:r>
              <a:rPr lang="en-AU" b="0" dirty="0"/>
              <a:t>Click on either button to see the relevant excerpt.</a:t>
            </a:r>
          </a:p>
          <a:p>
            <a:r>
              <a:rPr lang="en-AU" b="0" dirty="0"/>
              <a:t>Click on the same button a second time to see a set of highlights for that excerpt, which could be lines or arrows. </a:t>
            </a:r>
          </a:p>
          <a:p>
            <a:r>
              <a:rPr lang="en-AU" b="0" dirty="0"/>
              <a:t>Click an each highlight to bring up an explanation bubble relating to the highlighted item.</a:t>
            </a:r>
          </a:p>
          <a:p>
            <a:r>
              <a:rPr lang="en-AU" b="0" dirty="0"/>
              <a:t>Click the same red highlight a second time to remove the explanation bubble.</a:t>
            </a:r>
          </a:p>
          <a:p>
            <a:r>
              <a:rPr lang="en-AU" b="0" dirty="0"/>
              <a:t>Click the button for the provision a third time to remove the excerpt and its associated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THE SAME IS TRUE FOR THE EXCERPTS AND HIGHLIGHTS.</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or excerpt, before bringing up the next one, then just click the item that brought in the earlier element again to make it dissolve.</a:t>
            </a:r>
          </a:p>
          <a:p>
            <a:endParaRPr lang="en-AU" b="0" dirty="0"/>
          </a:p>
          <a:p>
            <a:r>
              <a:rPr lang="en-AU" b="1" dirty="0"/>
              <a:t>Facilitator notes</a:t>
            </a:r>
          </a:p>
          <a:p>
            <a:r>
              <a:rPr lang="en-AU" dirty="0"/>
              <a:t>The purpose of this slide is to help the trainees to read and interpret the water services Performance Requirements in Section C of </a:t>
            </a:r>
            <a:r>
              <a:rPr lang="en-AU" dirty="0" smtClean="0"/>
              <a:t>Volume </a:t>
            </a:r>
            <a:r>
              <a:rPr lang="en-AU" dirty="0"/>
              <a:t>Three. It aims to give them confidence that they can identify, read and understand the Performance Requirements. It does this by presenting </a:t>
            </a:r>
            <a:r>
              <a:rPr lang="en-AU" dirty="0" smtClean="0"/>
              <a:t>a number of the </a:t>
            </a:r>
            <a:r>
              <a:rPr lang="en-AU" dirty="0"/>
              <a:t>Performance Requirements in the Section for discussion, and highlighting key aspects of each one. This includes noting similarities between the Performance Requirements in the different Parts, and the meaning of defined terms. </a:t>
            </a:r>
          </a:p>
          <a:p>
            <a:endParaRPr lang="en-AU" dirty="0"/>
          </a:p>
          <a:p>
            <a:r>
              <a:rPr lang="en-AU" dirty="0"/>
              <a:t>Ideally, the trainees should try to locate each requirement in Volume </a:t>
            </a:r>
            <a:r>
              <a:rPr lang="en-AU" dirty="0" smtClean="0"/>
              <a:t>Three </a:t>
            </a:r>
            <a:r>
              <a:rPr lang="en-AU" dirty="0"/>
              <a:t>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focusing on </a:t>
            </a:r>
            <a:r>
              <a:rPr lang="en-AU" b="1" dirty="0"/>
              <a:t>what performance is required. </a:t>
            </a:r>
            <a:r>
              <a:rPr lang="en-AU" dirty="0"/>
              <a:t>That is, how must the building, or building element perform when used for its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bring in the highlights, and discuss how each </a:t>
            </a:r>
            <a:r>
              <a:rPr lang="en-AU" b="1" dirty="0"/>
              <a:t>Performance Requirement might be measured. </a:t>
            </a:r>
            <a:r>
              <a:rPr lang="en-AU" dirty="0"/>
              <a:t>For example, is the Performance Requirement qualitative or quantitative?  That is, does it specify an attribute or quality that must be achieved? Or does it give a value that provides an absolute measure of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If helpful, select the highlights on the excerpt and discuss the descriptions that pop 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b="1" dirty="0"/>
              <a:t>Things you could discuss on this slide include:</a:t>
            </a:r>
          </a:p>
          <a:p>
            <a:pPr marL="171450" indent="-171450">
              <a:buFont typeface="Arial" panose="020B0604020202020204" pitchFamily="34" charset="0"/>
              <a:buChar char="•"/>
            </a:pPr>
            <a:r>
              <a:rPr lang="en-AU" dirty="0"/>
              <a:t>The Performance Requirements for the </a:t>
            </a:r>
            <a:r>
              <a:rPr lang="en-AU" dirty="0" smtClean="0"/>
              <a:t>2 </a:t>
            </a:r>
            <a:r>
              <a:rPr lang="en-AU" dirty="0"/>
              <a:t>Parts have a lot of similarities</a:t>
            </a:r>
            <a:r>
              <a:rPr lang="en-AU" dirty="0" smtClean="0"/>
              <a:t>. </a:t>
            </a:r>
            <a:r>
              <a:rPr lang="en-AU" dirty="0"/>
              <a:t>And many of these are similar to the Performance Requirements for the various Parts of Section B.</a:t>
            </a:r>
          </a:p>
          <a:p>
            <a:pPr marL="171450" indent="-171450">
              <a:buFont typeface="Arial" panose="020B0604020202020204" pitchFamily="34" charset="0"/>
              <a:buChar char="•"/>
            </a:pPr>
            <a:r>
              <a:rPr lang="en-AU" dirty="0"/>
              <a:t>For example, the need to provide access for maintenance, the need for efficient use of water and protection from contamination.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316533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6 </a:t>
            </a:r>
            <a:r>
              <a:rPr lang="en-AU" b="0" dirty="0"/>
              <a:t>question buttons on the left with the blue dividing line.</a:t>
            </a:r>
          </a:p>
          <a:p>
            <a:r>
              <a:rPr lang="en-AU" b="0" dirty="0"/>
              <a:t>Click each button to see the corresponding question on the right.</a:t>
            </a:r>
          </a:p>
          <a:p>
            <a:r>
              <a:rPr lang="en-AU" b="0" dirty="0"/>
              <a:t>Click a second time to see the answer to the question at the bottom on the right in a blue highlight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different sections of Volume Three in detail. The aim is to give the trainees confidence that they can read and interpret Volume Three correctly.  Each question requires the trainees to locate and interpret some provisions within Volume Three. The relevant </a:t>
            </a:r>
            <a:r>
              <a:rPr lang="en-AU" dirty="0" smtClean="0"/>
              <a:t>Section </a:t>
            </a:r>
            <a:r>
              <a:rPr lang="en-AU" dirty="0"/>
              <a:t>is given in each question to make the tasks quicker.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designed to be a relatively simple task, which takes the discussion from the previous slides another step further and asks the trainees to locate information and interpret that information in </a:t>
            </a:r>
            <a:r>
              <a:rPr lang="en-AU" dirty="0" smtClean="0"/>
              <a:t>Volume </a:t>
            </a:r>
            <a:r>
              <a:rPr lang="en-AU" dirty="0"/>
              <a:t>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structure of Volume Three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do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how to interpret the provisions of Volume Three, you might want to go through all </a:t>
            </a:r>
            <a:r>
              <a:rPr lang="en-AU" dirty="0" smtClean="0"/>
              <a:t>6 </a:t>
            </a:r>
            <a:r>
              <a:rPr lang="en-AU" dirty="0"/>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Volume Three. Discuss their answers, emphasising correct interpretation of the provisions, including checking definitions and referring to other sections, other </a:t>
            </a:r>
            <a:r>
              <a:rPr lang="en-AU" dirty="0" smtClean="0"/>
              <a:t>volumes </a:t>
            </a:r>
            <a:r>
              <a:rPr lang="en-AU" dirty="0"/>
              <a:t>and 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and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 </a:t>
            </a:r>
            <a:r>
              <a:rPr lang="en-AU" sz="1200" b="1" dirty="0"/>
              <a:t>According to Section B, u</a:t>
            </a:r>
            <a:r>
              <a:rPr lang="en-US" sz="1200" b="1" dirty="0"/>
              <a:t>nder what circumstances must a cold water service be connected to a drinking water supply?</a:t>
            </a:r>
            <a:endParaRPr lang="en-AU" sz="1200" b="1" dirty="0"/>
          </a:p>
          <a:p>
            <a:pPr marL="171450" indent="-171450">
              <a:buFont typeface="Arial" panose="020B0604020202020204" pitchFamily="34" charset="0"/>
              <a:buChar char="•"/>
              <a:defRPr/>
            </a:pPr>
            <a:r>
              <a:rPr lang="en-AU" sz="1200" dirty="0"/>
              <a:t>Part B1 Cold water services</a:t>
            </a:r>
          </a:p>
          <a:p>
            <a:pPr marL="171450" indent="-171450">
              <a:buFont typeface="Arial" panose="020B0604020202020204" pitchFamily="34" charset="0"/>
              <a:buChar char="•"/>
              <a:defRPr/>
            </a:pPr>
            <a:r>
              <a:rPr lang="en-AU" sz="1200" dirty="0" smtClean="0"/>
              <a:t>B1P1</a:t>
            </a:r>
            <a:r>
              <a:rPr lang="en-AU" sz="1200" baseline="0" dirty="0" smtClean="0"/>
              <a:t> Cold w</a:t>
            </a:r>
            <a:r>
              <a:rPr lang="en-AU" sz="1200" dirty="0" smtClean="0"/>
              <a:t>ater </a:t>
            </a:r>
            <a:r>
              <a:rPr lang="en-AU" sz="1200" dirty="0"/>
              <a:t>supply, Application 1</a:t>
            </a:r>
          </a:p>
          <a:p>
            <a:pPr marL="171450" lvl="0" indent="-171450">
              <a:spcBef>
                <a:spcPts val="0"/>
              </a:spcBef>
              <a:spcAft>
                <a:spcPts val="0"/>
              </a:spcAft>
              <a:buFont typeface="Arial" panose="020B0604020202020204" pitchFamily="34" charset="0"/>
              <a:buChar char="•"/>
              <a:defRPr/>
            </a:pPr>
            <a:r>
              <a:rPr lang="en-AU" sz="1200" dirty="0"/>
              <a:t>When the cold water supply is likely to be used for human consumption (drinking), food preparation, washing food utensils or personal hygiene (showering, bathing, washing hands </a:t>
            </a:r>
            <a:r>
              <a:rPr lang="en-AU" sz="1200" dirty="0" smtClean="0"/>
              <a:t>etc.)</a:t>
            </a:r>
            <a:endParaRPr lang="en-AU" sz="1200"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 </a:t>
            </a:r>
            <a:r>
              <a:rPr lang="en-AU" sz="1200" b="1" dirty="0"/>
              <a:t>How does the NCC define the term </a:t>
            </a:r>
            <a:r>
              <a:rPr lang="en-AU" sz="1200" b="1" i="1" dirty="0"/>
              <a:t>drinking water</a:t>
            </a:r>
            <a:r>
              <a:rPr lang="en-AU" sz="1200" b="1" dirty="0"/>
              <a:t>?</a:t>
            </a:r>
          </a:p>
          <a:p>
            <a:pPr marL="342900" lvl="0" indent="-342900">
              <a:spcBef>
                <a:spcPts val="0"/>
              </a:spcBef>
              <a:spcAft>
                <a:spcPts val="0"/>
              </a:spcAft>
              <a:buFont typeface="Arial" panose="020B0604020202020204" pitchFamily="34" charset="0"/>
              <a:buChar char="•"/>
              <a:defRPr/>
            </a:pPr>
            <a:r>
              <a:rPr lang="en-AU" sz="1200" dirty="0"/>
              <a:t>Schedule </a:t>
            </a:r>
            <a:r>
              <a:rPr lang="en-AU" sz="1200" dirty="0" smtClean="0"/>
              <a:t>1 </a:t>
            </a:r>
            <a:r>
              <a:rPr lang="en-AU" sz="1200" dirty="0"/>
              <a:t>Definitions</a:t>
            </a:r>
          </a:p>
          <a:p>
            <a:pPr marL="342900" lvl="0" indent="-342900">
              <a:spcBef>
                <a:spcPts val="0"/>
              </a:spcBef>
              <a:spcAft>
                <a:spcPts val="0"/>
              </a:spcAft>
              <a:buFont typeface="Arial" panose="020B0604020202020204" pitchFamily="34" charset="0"/>
              <a:buChar char="•"/>
              <a:defRPr/>
            </a:pPr>
            <a:r>
              <a:rPr lang="en-AU" sz="1200" dirty="0" smtClean="0"/>
              <a:t>“Water intended primarily for human consumption but which has other domestic uses.”</a:t>
            </a:r>
          </a:p>
          <a:p>
            <a:pPr marL="342900" lvl="0" indent="-342900">
              <a:spcBef>
                <a:spcPts val="0"/>
              </a:spcBef>
              <a:spcAft>
                <a:spcPts val="0"/>
              </a:spcAft>
              <a:buFont typeface="Arial" panose="020B0604020202020204" pitchFamily="34" charset="0"/>
              <a:buChar char="•"/>
              <a:defRPr/>
            </a:pPr>
            <a:endParaRPr lang="en-AU" b="1"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AU" b="1" dirty="0"/>
              <a:t>Question 3:</a:t>
            </a:r>
            <a:r>
              <a:rPr lang="en-AU" b="0" dirty="0"/>
              <a:t> </a:t>
            </a:r>
            <a:r>
              <a:rPr lang="en-AU" sz="1200" b="1" dirty="0"/>
              <a:t>According to Section B, what DTS Solution can be used to satisfy Performance Requirement </a:t>
            </a:r>
            <a:r>
              <a:rPr lang="en-AU" sz="1200" b="1" dirty="0" smtClean="0"/>
              <a:t>B5P1 </a:t>
            </a:r>
            <a:r>
              <a:rPr lang="en-AU" sz="1200" b="1" dirty="0"/>
              <a:t>Contamination control for a drinking water service?</a:t>
            </a:r>
          </a:p>
          <a:p>
            <a:pPr marL="171450" lvl="0" indent="-171450">
              <a:spcBef>
                <a:spcPts val="0"/>
              </a:spcBef>
              <a:spcAft>
                <a:spcPts val="0"/>
              </a:spcAft>
              <a:buFont typeface="Arial" panose="020B0604020202020204" pitchFamily="34" charset="0"/>
              <a:buChar char="•"/>
              <a:defRPr/>
            </a:pPr>
            <a:r>
              <a:rPr lang="en-AU" sz="1200" dirty="0">
                <a:latin typeface="+mn-lt"/>
              </a:rPr>
              <a:t>Section B Water services</a:t>
            </a:r>
          </a:p>
          <a:p>
            <a:pPr marL="171450" lvl="0" indent="-171450">
              <a:spcBef>
                <a:spcPts val="0"/>
              </a:spcBef>
              <a:spcAft>
                <a:spcPts val="0"/>
              </a:spcAft>
              <a:buFont typeface="Arial" panose="020B0604020202020204" pitchFamily="34" charset="0"/>
              <a:buChar char="•"/>
              <a:defRPr/>
            </a:pPr>
            <a:r>
              <a:rPr lang="en-AU" sz="1200" dirty="0">
                <a:latin typeface="+mn-lt"/>
              </a:rPr>
              <a:t>Part B5 Cross-connection control</a:t>
            </a:r>
          </a:p>
          <a:p>
            <a:pPr marL="171450" lvl="0" indent="-171450">
              <a:spcBef>
                <a:spcPts val="0"/>
              </a:spcBef>
              <a:spcAft>
                <a:spcPts val="0"/>
              </a:spcAft>
              <a:buFont typeface="Arial" panose="020B0604020202020204" pitchFamily="34" charset="0"/>
              <a:buChar char="•"/>
              <a:defRPr/>
            </a:pPr>
            <a:r>
              <a:rPr lang="en-AU" sz="1200" dirty="0" smtClean="0">
                <a:latin typeface="+mn-lt"/>
              </a:rPr>
              <a:t>B5D2 </a:t>
            </a:r>
            <a:r>
              <a:rPr lang="en-AU" sz="1200" dirty="0">
                <a:latin typeface="+mn-lt"/>
              </a:rPr>
              <a:t>Drinking water service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4: </a:t>
            </a:r>
            <a:r>
              <a:rPr lang="en-AU" sz="1200" b="1" dirty="0"/>
              <a:t>According to Section B, what </a:t>
            </a:r>
            <a:r>
              <a:rPr lang="en-AU" sz="1200" b="1" dirty="0" smtClean="0"/>
              <a:t>exemption </a:t>
            </a:r>
            <a:r>
              <a:rPr lang="en-AU" sz="1200" b="1" dirty="0"/>
              <a:t>applies to the Performance Requirement to identify pipes, pipe outlets, storage and holding tanks that form part of a rainwater </a:t>
            </a:r>
            <a:r>
              <a:rPr lang="en-AU" sz="1200" b="1" dirty="0" smtClean="0"/>
              <a:t>storage system</a:t>
            </a:r>
            <a:r>
              <a:rPr lang="en-AU" sz="1200" b="1" dirty="0"/>
              <a:t>?</a:t>
            </a:r>
          </a:p>
          <a:p>
            <a:pPr marL="171450" lvl="0" indent="-171450">
              <a:spcBef>
                <a:spcPts val="0"/>
              </a:spcBef>
              <a:spcAft>
                <a:spcPts val="0"/>
              </a:spcAft>
              <a:buFont typeface="Arial" panose="020B0604020202020204" pitchFamily="34" charset="0"/>
              <a:buChar char="•"/>
              <a:defRPr/>
            </a:pPr>
            <a:r>
              <a:rPr lang="en-AU" sz="1200" dirty="0"/>
              <a:t>Part </a:t>
            </a:r>
            <a:r>
              <a:rPr lang="en-AU" sz="1200" dirty="0" smtClean="0"/>
              <a:t>B7 </a:t>
            </a:r>
            <a:r>
              <a:rPr lang="en-AU" sz="1200" dirty="0"/>
              <a:t>Rainwater </a:t>
            </a:r>
            <a:r>
              <a:rPr lang="en-AU" sz="1200" dirty="0" smtClean="0"/>
              <a:t>storage</a:t>
            </a:r>
            <a:endParaRPr lang="en-AU" sz="1200" dirty="0"/>
          </a:p>
          <a:p>
            <a:pPr marL="171450" lvl="0" indent="-171450">
              <a:spcBef>
                <a:spcPts val="0"/>
              </a:spcBef>
              <a:spcAft>
                <a:spcPts val="0"/>
              </a:spcAft>
              <a:buFont typeface="Arial" panose="020B0604020202020204" pitchFamily="34" charset="0"/>
              <a:buChar char="•"/>
              <a:defRPr/>
            </a:pPr>
            <a:r>
              <a:rPr lang="en-AU" sz="1200" dirty="0" smtClean="0"/>
              <a:t>B7P4 </a:t>
            </a:r>
            <a:r>
              <a:rPr lang="en-AU" sz="1200" dirty="0"/>
              <a:t>Identification</a:t>
            </a:r>
          </a:p>
          <a:p>
            <a:pPr marL="171450" lvl="0" indent="-171450">
              <a:spcBef>
                <a:spcPts val="0"/>
              </a:spcBef>
              <a:spcAft>
                <a:spcPts val="0"/>
              </a:spcAft>
              <a:buFont typeface="Arial" panose="020B0604020202020204" pitchFamily="34" charset="0"/>
              <a:buChar char="•"/>
              <a:defRPr/>
            </a:pPr>
            <a:r>
              <a:rPr lang="en-AU" sz="1200" dirty="0" smtClean="0"/>
              <a:t>Exemption: B7P4 </a:t>
            </a:r>
            <a:r>
              <a:rPr lang="en-AU" sz="1200" dirty="0"/>
              <a:t>does not apply if the rainwater </a:t>
            </a:r>
            <a:r>
              <a:rPr lang="en-AU" sz="1200" dirty="0" smtClean="0"/>
              <a:t>storage</a:t>
            </a:r>
            <a:r>
              <a:rPr lang="en-AU" sz="1200" baseline="0" dirty="0" smtClean="0"/>
              <a:t> </a:t>
            </a:r>
            <a:r>
              <a:rPr lang="en-AU" sz="1200" dirty="0" smtClean="0"/>
              <a:t>system </a:t>
            </a:r>
            <a:r>
              <a:rPr lang="en-AU" sz="1200" dirty="0"/>
              <a:t>is </a:t>
            </a:r>
            <a:r>
              <a:rPr lang="en-AU" sz="1200" dirty="0" smtClean="0"/>
              <a:t>intended</a:t>
            </a:r>
            <a:r>
              <a:rPr lang="en-AU" sz="1200" baseline="0" dirty="0" smtClean="0"/>
              <a:t> for drinking and personal hygiene</a:t>
            </a:r>
            <a:endParaRPr lang="en-AU" sz="1200"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5: </a:t>
            </a:r>
            <a:r>
              <a:rPr lang="en-AU" sz="1200" b="1" dirty="0"/>
              <a:t>In Section C, identify the Australian Standard referenced in the Verification Methods and DTS Provisions for the design, construction and installation of sanitary drainage systems?</a:t>
            </a:r>
          </a:p>
          <a:p>
            <a:pPr marL="171450" lvl="0" indent="-171450">
              <a:spcBef>
                <a:spcPts val="0"/>
              </a:spcBef>
              <a:spcAft>
                <a:spcPts val="0"/>
              </a:spcAft>
              <a:buFont typeface="Arial" panose="020B0604020202020204" pitchFamily="34" charset="0"/>
              <a:buChar char="•"/>
              <a:defRPr/>
            </a:pPr>
            <a:r>
              <a:rPr lang="en-AU" sz="1200" dirty="0" smtClean="0"/>
              <a:t>Part C2 Sanitary drainage systems</a:t>
            </a:r>
          </a:p>
          <a:p>
            <a:pPr marL="171450" lvl="0" indent="-171450">
              <a:spcBef>
                <a:spcPts val="0"/>
              </a:spcBef>
              <a:spcAft>
                <a:spcPts val="0"/>
              </a:spcAft>
              <a:buFont typeface="Arial" panose="020B0604020202020204" pitchFamily="34" charset="0"/>
              <a:buChar char="•"/>
              <a:defRPr/>
            </a:pPr>
            <a:r>
              <a:rPr lang="en-AU" sz="1200" dirty="0" smtClean="0"/>
              <a:t>C2V2 Pressure testing</a:t>
            </a:r>
          </a:p>
          <a:p>
            <a:pPr marL="171450" lvl="0" indent="-171450">
              <a:spcBef>
                <a:spcPts val="0"/>
              </a:spcBef>
              <a:spcAft>
                <a:spcPts val="0"/>
              </a:spcAft>
              <a:buFont typeface="Arial" panose="020B0604020202020204" pitchFamily="34" charset="0"/>
              <a:buChar char="•"/>
              <a:defRPr/>
            </a:pPr>
            <a:r>
              <a:rPr lang="en-AU" sz="1200" dirty="0" smtClean="0"/>
              <a:t>C2D3 Swimming pool drainage</a:t>
            </a:r>
          </a:p>
          <a:p>
            <a:pPr marL="171450" indent="-171450">
              <a:spcBef>
                <a:spcPts val="0"/>
              </a:spcBef>
              <a:spcAft>
                <a:spcPts val="0"/>
              </a:spcAft>
              <a:buFont typeface="Arial" panose="020B0604020202020204" pitchFamily="34" charset="0"/>
              <a:buChar char="•"/>
              <a:defRPr/>
            </a:pPr>
            <a:r>
              <a:rPr lang="en-AU" sz="1200" dirty="0" smtClean="0"/>
              <a:t>C2D4 General requirements</a:t>
            </a:r>
          </a:p>
          <a:p>
            <a:pPr marL="628650" lvl="1" indent="-171450">
              <a:spcBef>
                <a:spcPts val="0"/>
              </a:spcBef>
              <a:spcAft>
                <a:spcPts val="0"/>
              </a:spcAft>
              <a:buFont typeface="Arial" panose="020B0604020202020204" pitchFamily="34" charset="0"/>
              <a:buChar char="•"/>
              <a:defRPr/>
            </a:pPr>
            <a:r>
              <a:rPr lang="en-AU" sz="1200" dirty="0" smtClean="0"/>
              <a:t>AS/NZS 3500.2 Plumbing and drainage – Sanitary plumbing and drainage</a:t>
            </a:r>
          </a:p>
          <a:p>
            <a:pPr marL="171450" lvl="0" indent="-171450">
              <a:spcBef>
                <a:spcPts val="0"/>
              </a:spcBef>
              <a:spcAft>
                <a:spcPts val="0"/>
              </a:spcAft>
              <a:buFont typeface="Arial" panose="020B0604020202020204" pitchFamily="34" charset="0"/>
              <a:buChar char="•"/>
              <a:defRPr/>
            </a:pPr>
            <a:r>
              <a:rPr lang="en-AU" sz="1200" dirty="0" smtClean="0"/>
              <a:t>C2D5 Bushfire</a:t>
            </a:r>
            <a:r>
              <a:rPr lang="en-AU" sz="1200" baseline="0" dirty="0" smtClean="0"/>
              <a:t> prone areas</a:t>
            </a:r>
          </a:p>
          <a:p>
            <a:pPr marL="628650" lvl="1" indent="-171450">
              <a:spcBef>
                <a:spcPts val="0"/>
              </a:spcBef>
              <a:spcAft>
                <a:spcPts val="0"/>
              </a:spcAft>
              <a:buFont typeface="Arial" panose="020B0604020202020204" pitchFamily="34" charset="0"/>
              <a:buChar char="•"/>
              <a:defRPr/>
            </a:pPr>
            <a:r>
              <a:rPr lang="en-AU" sz="1200" baseline="0" dirty="0" smtClean="0"/>
              <a:t>AS 3959 Construction of buildings in bushfire-prone areas</a:t>
            </a:r>
            <a:endParaRPr lang="en-AU" sz="1200" dirty="0" smtClean="0"/>
          </a:p>
          <a:p>
            <a:endParaRPr lang="en-AU" b="1" dirty="0"/>
          </a:p>
          <a:p>
            <a:pPr marL="0" marR="0" lvl="0" indent="-180000" algn="l" defTabSz="914400" rtl="0" eaLnBrk="1" fontAlgn="auto" latinLnBrk="0" hangingPunct="1">
              <a:lnSpc>
                <a:spcPct val="100000"/>
              </a:lnSpc>
              <a:spcBef>
                <a:spcPts val="200"/>
              </a:spcBef>
              <a:spcAft>
                <a:spcPts val="200"/>
              </a:spcAft>
              <a:buClrTx/>
              <a:buSzTx/>
              <a:buFontTx/>
              <a:buNone/>
              <a:tabLst>
                <a:tab pos="360363" algn="l"/>
              </a:tabLst>
              <a:defRPr/>
            </a:pPr>
            <a:r>
              <a:rPr lang="en-AU" b="1" dirty="0"/>
              <a:t>Question 6: </a:t>
            </a:r>
            <a:r>
              <a:rPr lang="en-AU" sz="1200" b="1" dirty="0"/>
              <a:t>In Section E, identify the Australian Standards referenced in the DTS Provisions for accessible taps and controls.</a:t>
            </a:r>
          </a:p>
          <a:p>
            <a:pPr marL="171450" lvl="0" indent="-171450">
              <a:spcBef>
                <a:spcPts val="0"/>
              </a:spcBef>
              <a:spcAft>
                <a:spcPts val="0"/>
              </a:spcAft>
              <a:buFont typeface="Arial" panose="020B0604020202020204" pitchFamily="34" charset="0"/>
              <a:buChar char="•"/>
              <a:defRPr/>
            </a:pPr>
            <a:r>
              <a:rPr lang="en-AU" sz="1200" dirty="0"/>
              <a:t>Part E1 Facilities</a:t>
            </a:r>
          </a:p>
          <a:p>
            <a:pPr marL="171450" lvl="0" indent="-171450">
              <a:spcBef>
                <a:spcPts val="0"/>
              </a:spcBef>
              <a:spcAft>
                <a:spcPts val="0"/>
              </a:spcAft>
              <a:buFont typeface="Arial" panose="020B0604020202020204" pitchFamily="34" charset="0"/>
              <a:buChar char="•"/>
              <a:defRPr/>
            </a:pPr>
            <a:r>
              <a:rPr lang="en-AU" sz="1200" dirty="0" smtClean="0"/>
              <a:t>E1D2 </a:t>
            </a:r>
            <a:r>
              <a:rPr lang="en-AU" sz="1200" dirty="0"/>
              <a:t>General requirements</a:t>
            </a:r>
          </a:p>
          <a:p>
            <a:pPr marL="171450" lvl="0" indent="-171450">
              <a:spcBef>
                <a:spcPts val="0"/>
              </a:spcBef>
              <a:spcAft>
                <a:spcPts val="0"/>
              </a:spcAft>
              <a:buFont typeface="Arial" panose="020B0604020202020204" pitchFamily="34" charset="0"/>
              <a:buChar char="•"/>
              <a:defRPr/>
            </a:pPr>
            <a:r>
              <a:rPr lang="en-AU" sz="1200" dirty="0"/>
              <a:t>For passenger use areas of Class 9b and Class 10 public transport buildings:</a:t>
            </a:r>
          </a:p>
          <a:p>
            <a:pPr marL="628650" lvl="1" indent="-171450">
              <a:spcBef>
                <a:spcPts val="0"/>
              </a:spcBef>
              <a:spcAft>
                <a:spcPts val="0"/>
              </a:spcAft>
              <a:buFont typeface="Arial" panose="020B0604020202020204" pitchFamily="34" charset="0"/>
              <a:buChar char="•"/>
              <a:defRPr/>
            </a:pPr>
            <a:r>
              <a:rPr lang="en-AU" sz="1200" dirty="0"/>
              <a:t>AS 1428.1 (2001) Design for access and mobility – General requirements for access – New building work</a:t>
            </a:r>
          </a:p>
          <a:p>
            <a:pPr marL="628650" lvl="1" indent="-171450">
              <a:spcBef>
                <a:spcPts val="0"/>
              </a:spcBef>
              <a:spcAft>
                <a:spcPts val="0"/>
              </a:spcAft>
              <a:buFont typeface="Arial" panose="020B0604020202020204" pitchFamily="34" charset="0"/>
              <a:buChar char="•"/>
              <a:defRPr/>
            </a:pPr>
            <a:r>
              <a:rPr lang="en-AU" sz="1200" dirty="0"/>
              <a:t>AS 1428.2 Design for access and mobility – Enhanced and additional requirements – Buildings and facilities</a:t>
            </a:r>
          </a:p>
          <a:p>
            <a:pPr marL="171450" lvl="0" indent="-171450">
              <a:spcBef>
                <a:spcPts val="0"/>
              </a:spcBef>
              <a:spcAft>
                <a:spcPts val="0"/>
              </a:spcAft>
              <a:buFont typeface="Arial" panose="020B0604020202020204" pitchFamily="34" charset="0"/>
              <a:buChar char="•"/>
              <a:defRPr/>
            </a:pPr>
            <a:r>
              <a:rPr lang="en-AU" sz="1200" dirty="0"/>
              <a:t>For all other buildings : AS 1428.1 (</a:t>
            </a:r>
            <a:r>
              <a:rPr lang="en-AU" sz="1200" dirty="0" smtClean="0"/>
              <a:t>2021)</a:t>
            </a:r>
            <a:endParaRPr lang="en-AU" sz="1200" dirty="0"/>
          </a:p>
          <a:p>
            <a:endParaRPr lang="en-AU" b="1"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2359572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list of possible Parts in Volume Three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part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reinforce the location of the provisions for cross-contamination since this is a key set of information in Volume Three.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where the provisions for preventing cross-contamination of water supplies can be found in Volume Three. Refer them to </a:t>
            </a:r>
            <a:r>
              <a:rPr lang="en-AU" dirty="0" smtClean="0"/>
              <a:t>Volume </a:t>
            </a:r>
            <a:r>
              <a:rPr lang="en-AU" dirty="0"/>
              <a:t>Three if they need to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Part B5.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Yes, that’s right. </a:t>
            </a:r>
            <a:r>
              <a:rPr lang="en-AU" dirty="0"/>
              <a:t>Part B5 Cross-connection control contains provisions for managing cross contamination.</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answers: All other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“Sorry, that’s not right. Please try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86314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only in the banner.</a:t>
            </a:r>
          </a:p>
          <a:p>
            <a:r>
              <a:rPr lang="en-AU" b="0" dirty="0"/>
              <a:t>Click once to see the text in the main part of the slide, and the WaterMark logo.</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This slide discusses the WaterMark Certification Scheme, which is relevant to NCC Volume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Ask the question in the banner first and discuss the trainees’ answers. This gives more knowledgeable trainees the opportunity to demonstrate their knowledge.</a:t>
            </a:r>
          </a:p>
          <a:p>
            <a:endParaRPr lang="en-AU" dirty="0"/>
          </a:p>
          <a:p>
            <a:r>
              <a:rPr lang="en-AU" dirty="0"/>
              <a:t>Then progress the slide to display the main text and discuss the WaterMark Certification Scheme.</a:t>
            </a:r>
          </a:p>
          <a:p>
            <a:endParaRPr lang="en-AU" dirty="0"/>
          </a:p>
          <a:p>
            <a:r>
              <a:rPr lang="en-AU" dirty="0"/>
              <a:t>If trainees are unfamiliar with the WaterMark scheme, then you might want to take the link to the ABCB website and look at how to find products using the database.</a:t>
            </a:r>
          </a:p>
          <a:p>
            <a:endParaRPr lang="en-AU" dirty="0"/>
          </a:p>
          <a:p>
            <a:r>
              <a:rPr lang="en-AU" b="1" dirty="0"/>
              <a:t>Some points you could make in the discussion are:</a:t>
            </a:r>
          </a:p>
          <a:p>
            <a:pPr marL="171450" indent="-171450">
              <a:buFont typeface="Arial" panose="020B0604020202020204" pitchFamily="34" charset="0"/>
              <a:buChar char="•"/>
            </a:pPr>
            <a:r>
              <a:rPr lang="en-US" dirty="0"/>
              <a:t>The WaterMark Certification Scheme (Scheme) is a mandatory certification scheme for plumbing and drainage products to ensure they are fit for purpose and appropriately authorised for use in plumbing and drainage installations. </a:t>
            </a:r>
          </a:p>
          <a:p>
            <a:pPr marL="171450" indent="-171450">
              <a:buFont typeface="Arial" panose="020B0604020202020204" pitchFamily="34" charset="0"/>
              <a:buChar char="•"/>
            </a:pPr>
            <a:r>
              <a:rPr lang="en-US" dirty="0"/>
              <a:t>The ABCB manages and administers the Scheme as a national scheme. </a:t>
            </a:r>
          </a:p>
          <a:p>
            <a:pPr marL="171450" indent="-171450">
              <a:buFont typeface="Arial" panose="020B0604020202020204" pitchFamily="34" charset="0"/>
              <a:buChar char="•"/>
            </a:pPr>
            <a:r>
              <a:rPr lang="en-US" dirty="0" smtClean="0"/>
              <a:t>Volume </a:t>
            </a:r>
            <a:r>
              <a:rPr lang="en-US" dirty="0"/>
              <a:t>Three requires certain plumbing and drainage products to be certified and authorised for use in a plumbing or drainage installation. </a:t>
            </a:r>
          </a:p>
          <a:p>
            <a:pPr marL="171450" indent="-171450">
              <a:buFont typeface="Arial" panose="020B0604020202020204" pitchFamily="34" charset="0"/>
              <a:buChar char="•"/>
            </a:pPr>
            <a:r>
              <a:rPr lang="en-US" dirty="0"/>
              <a:t>The </a:t>
            </a:r>
            <a:r>
              <a:rPr lang="en-US" dirty="0" smtClean="0"/>
              <a:t>Scheme </a:t>
            </a:r>
            <a:r>
              <a:rPr lang="en-US" dirty="0"/>
              <a:t>is referenced in Part</a:t>
            </a:r>
            <a:r>
              <a:rPr lang="en-US" baseline="0" dirty="0"/>
              <a:t> A5 Documentation of design and construction.</a:t>
            </a:r>
            <a:endParaRPr lang="en-US" dirty="0"/>
          </a:p>
          <a:p>
            <a:pPr marL="171450" indent="-171450">
              <a:buFont typeface="Arial" panose="020B0604020202020204" pitchFamily="34" charset="0"/>
              <a:buChar char="•"/>
            </a:pPr>
            <a:r>
              <a:rPr lang="en-AU" dirty="0"/>
              <a:t>The ABCB hosts a database of WaterMark certified products, which can be searched on the </a:t>
            </a:r>
            <a:r>
              <a:rPr lang="en-AU" dirty="0" smtClean="0"/>
              <a:t>WaterMark website</a:t>
            </a:r>
            <a:r>
              <a:rPr lang="en-AU" baseline="0" dirty="0" smtClean="0"/>
              <a:t> (watermark.abcb.gov.au)</a:t>
            </a:r>
            <a:endParaRPr lang="en-AU" dirty="0" smtClean="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It also maintains two schedules, both of which can be found on the </a:t>
            </a:r>
            <a:r>
              <a:rPr lang="en-AU" dirty="0" smtClean="0"/>
              <a:t>WaterMark</a:t>
            </a:r>
            <a:r>
              <a:rPr lang="en-AU" baseline="0" dirty="0" smtClean="0"/>
              <a:t> </a:t>
            </a:r>
            <a:r>
              <a:rPr lang="en-AU" dirty="0" smtClean="0"/>
              <a:t>website</a:t>
            </a:r>
            <a:r>
              <a:rPr lang="en-AU" dirty="0"/>
              <a:t>: </a:t>
            </a:r>
          </a:p>
          <a:p>
            <a:pPr marL="628650" lvl="1" indent="-171450">
              <a:buFont typeface="Arial" panose="020B0604020202020204" pitchFamily="34" charset="0"/>
              <a:buChar char="•"/>
            </a:pPr>
            <a:r>
              <a:rPr lang="en-AU" dirty="0"/>
              <a:t>WaterMark Schedule of Products (WMSP):  </a:t>
            </a:r>
            <a:r>
              <a:rPr lang="en-AU" dirty="0">
                <a:solidFill>
                  <a:srgbClr val="C00000"/>
                </a:solidFill>
              </a:rPr>
              <a:t>lists products that require </a:t>
            </a:r>
            <a:r>
              <a:rPr lang="en-AU" dirty="0"/>
              <a:t>WaterMark certification. </a:t>
            </a:r>
          </a:p>
          <a:p>
            <a:pPr marL="628650" lvl="1" indent="-171450">
              <a:buFont typeface="Arial" panose="020B0604020202020204" pitchFamily="34" charset="0"/>
              <a:buChar char="•"/>
            </a:pPr>
            <a:r>
              <a:rPr lang="en-AU" dirty="0"/>
              <a:t>WaterMark Schedule of Excluded Products (WMEP):  lists</a:t>
            </a:r>
            <a:r>
              <a:rPr lang="en-AU" baseline="0" dirty="0"/>
              <a:t> p</a:t>
            </a:r>
            <a:r>
              <a:rPr lang="en-AU" dirty="0"/>
              <a:t>roducts which don’t need to have WaterMark certification</a:t>
            </a:r>
            <a:r>
              <a:rPr lang="en-AU" dirty="0" smtClean="0"/>
              <a:t>.</a:t>
            </a:r>
          </a:p>
          <a:p>
            <a:pPr marL="628650" lvl="1"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Not all products and materials must have WaterMark certification.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a product is not listed on either schedule, then a risk assessment must be completed to determine whether certification is required. The Risk Assessment Protocol is Appendix 3 of the Rules for the WaterMark Certification Scheme which can be found on the </a:t>
            </a:r>
            <a:r>
              <a:rPr lang="en-AU" dirty="0" smtClean="0"/>
              <a:t>WaterMark/ABCB </a:t>
            </a:r>
            <a:r>
              <a:rPr lang="en-AU" dirty="0"/>
              <a:t>website.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353883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a:t>
            </a:r>
            <a:r>
              <a:rPr lang="en-AU" b="0" dirty="0" smtClean="0"/>
              <a:t>banner, the </a:t>
            </a:r>
            <a:r>
              <a:rPr lang="en-AU" b="0" dirty="0"/>
              <a:t>excerpt visible on the </a:t>
            </a:r>
            <a:r>
              <a:rPr lang="en-AU" b="0" dirty="0" smtClean="0"/>
              <a:t>left</a:t>
            </a:r>
            <a:r>
              <a:rPr lang="en-AU" b="0" baseline="0" dirty="0" smtClean="0"/>
              <a:t> and the text</a:t>
            </a:r>
            <a:r>
              <a:rPr lang="en-AU" b="0" dirty="0" smtClean="0"/>
              <a:t> </a:t>
            </a:r>
            <a:r>
              <a:rPr lang="en-AU" b="0" dirty="0"/>
              <a:t>on the right</a:t>
            </a:r>
            <a:r>
              <a:rPr lang="en-AU" b="0" dirty="0" smtClean="0"/>
              <a:t>.</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This slide shows the key references to WaterMark certification in Part A5 of the Governing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r>
              <a:rPr lang="en-AU" dirty="0"/>
              <a:t>Discuss the excerpt and summary on the slide.</a:t>
            </a:r>
          </a:p>
          <a:p>
            <a:endParaRPr lang="en-AU" dirty="0"/>
          </a:p>
          <a:p>
            <a:r>
              <a:rPr lang="en-AU" dirty="0"/>
              <a:t>Some points you could make in the discussion are:</a:t>
            </a:r>
          </a:p>
          <a:p>
            <a:endParaRPr lang="en-AU" dirty="0"/>
          </a:p>
          <a:p>
            <a:pPr marL="171450" indent="-171450">
              <a:buFont typeface="Arial" panose="020B0604020202020204" pitchFamily="34" charset="0"/>
              <a:buChar char="•"/>
            </a:pPr>
            <a:r>
              <a:rPr lang="en-AU" dirty="0"/>
              <a:t>To</a:t>
            </a:r>
            <a:r>
              <a:rPr lang="en-AU" baseline="0" dirty="0"/>
              <a:t> be certified and authorised, a p</a:t>
            </a:r>
            <a:r>
              <a:rPr lang="en-AU" dirty="0"/>
              <a:t>roduct</a:t>
            </a:r>
            <a:r>
              <a:rPr lang="en-AU" baseline="0" dirty="0"/>
              <a:t> </a:t>
            </a:r>
            <a:r>
              <a:rPr lang="en-AU" dirty="0"/>
              <a:t>listed on the WaterMark Schedule of Products</a:t>
            </a:r>
            <a:r>
              <a:rPr lang="en-AU" baseline="0" dirty="0"/>
              <a:t> needs to be:</a:t>
            </a:r>
          </a:p>
          <a:p>
            <a:pPr marL="628650" lvl="1" indent="-171450">
              <a:buFont typeface="Arial" panose="020B0604020202020204" pitchFamily="34" charset="0"/>
              <a:buChar char="•"/>
            </a:pPr>
            <a:r>
              <a:rPr lang="en-AU" baseline="0" dirty="0"/>
              <a:t>Be tested by an accredited Testing Laboratory</a:t>
            </a:r>
          </a:p>
          <a:p>
            <a:pPr marL="628650" lvl="1" indent="-171450">
              <a:buFont typeface="Arial" panose="020B0604020202020204" pitchFamily="34" charset="0"/>
              <a:buChar char="•"/>
            </a:pPr>
            <a:r>
              <a:rPr lang="en-AU" baseline="0" dirty="0"/>
              <a:t>Comply with an approved product specification (either a relevant existing product standard or a WaterMark Technical Specification)</a:t>
            </a:r>
          </a:p>
          <a:p>
            <a:pPr marL="628650" lvl="1" indent="-171450">
              <a:buFont typeface="Arial" panose="020B0604020202020204" pitchFamily="34" charset="0"/>
              <a:buChar char="•"/>
            </a:pPr>
            <a:r>
              <a:rPr lang="en-AU" baseline="0" dirty="0"/>
              <a:t>Be manufactured in accordance with an approved quality assurance program</a:t>
            </a:r>
          </a:p>
          <a:p>
            <a:pPr marL="628650" lvl="1" indent="-171450">
              <a:buFont typeface="Arial" panose="020B0604020202020204" pitchFamily="34" charset="0"/>
              <a:buChar char="•"/>
            </a:pPr>
            <a:r>
              <a:rPr lang="en-AU" baseline="0" dirty="0"/>
              <a:t>Carry a scope of use.</a:t>
            </a:r>
            <a:br>
              <a:rPr lang="en-AU" baseline="0" dirty="0"/>
            </a:br>
            <a:endParaRPr lang="en-AU" dirty="0"/>
          </a:p>
          <a:p>
            <a:pPr marL="171450" indent="-171450">
              <a:buFont typeface="Arial" panose="020B0604020202020204" pitchFamily="34" charset="0"/>
              <a:buChar char="•"/>
            </a:pPr>
            <a:r>
              <a:rPr lang="en-AU" dirty="0"/>
              <a:t>If</a:t>
            </a:r>
            <a:r>
              <a:rPr lang="en-AU" baseline="0" dirty="0"/>
              <a:t> compliant with the WaterMark Certification Scheme requirements, then the product is eligible to be certified (by a WaterMark Conformity Assessment Body (CAB) and listed on the WaterMark Product Database.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If a product is in contact with drinking water, then it must also comply with AS 4020: Testing for products in contact with drinking water. When the product </a:t>
            </a:r>
            <a:r>
              <a:rPr lang="en-AU" baseline="0" dirty="0" smtClean="0"/>
              <a:t>is </a:t>
            </a:r>
            <a:r>
              <a:rPr lang="en-AU" baseline="0" dirty="0"/>
              <a:t>also required to be WaterMark </a:t>
            </a:r>
            <a:r>
              <a:rPr lang="en-AU" baseline="0" dirty="0" smtClean="0"/>
              <a:t>certified</a:t>
            </a:r>
            <a:r>
              <a:rPr lang="en-AU" baseline="0" dirty="0"/>
              <a:t>, compliance with AS 4020 is included in the WaterMark Certification. </a:t>
            </a:r>
            <a:r>
              <a:rPr lang="en-AU" baseline="0" dirty="0" smtClean="0"/>
              <a:t/>
            </a:r>
            <a:br>
              <a:rPr lang="en-AU" baseline="0" dirty="0" smtClean="0"/>
            </a:br>
            <a:endParaRPr lang="en-AU" baseline="0" dirty="0" smtClean="0"/>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Any product containing copper alloy</a:t>
            </a:r>
            <a:r>
              <a:rPr lang="en-AU" sz="1200" strike="sngStrike"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 and intended for use in contact with drinking water, must have a weighted average lead content of not more than 0.25%. Lead is a toxic element that if ingested by humans above recommended health standards, can lead to adverse health outcomes. </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 transition period to comply with this requirement commences on 1 September 2022 and compliance becomes mandatory from 1 September 2025. During the transition period existing copper alloy products in the marketplace that are not compliant can still be installed.</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Products that are excluded from the Scheme, will not be WaterMark </a:t>
            </a:r>
            <a:r>
              <a:rPr lang="en-AU" baseline="0" dirty="0" smtClean="0"/>
              <a:t>certified</a:t>
            </a:r>
            <a:r>
              <a:rPr lang="en-AU" baseline="0" dirty="0"/>
              <a:t>, will not be listed on the WaterMark Product Database and will require another form of evidence of suitability.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405135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only in the banner.</a:t>
            </a:r>
          </a:p>
          <a:p>
            <a:r>
              <a:rPr lang="en-AU" b="0" dirty="0"/>
              <a:t>Click once to see the text in the main part of the slide</a:t>
            </a:r>
            <a:r>
              <a:rPr lang="en-AU" b="0" dirty="0" smtClean="0"/>
              <a:t>. </a:t>
            </a:r>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This slide is intended to act as a summary of the various kinds of the information presented about </a:t>
            </a:r>
            <a:r>
              <a:rPr lang="en-AU" b="0" dirty="0" smtClean="0"/>
              <a:t>Volume </a:t>
            </a:r>
            <a:r>
              <a:rPr lang="en-AU" b="0" dirty="0"/>
              <a:t>Three. It is also intended to be a</a:t>
            </a:r>
            <a:r>
              <a:rPr lang="en-AU" b="0" baseline="0" dirty="0"/>
              <a:t> </a:t>
            </a:r>
            <a:r>
              <a:rPr lang="en-AU" b="0" dirty="0"/>
              <a:t>rest</a:t>
            </a:r>
            <a:r>
              <a:rPr lang="en-AU" b="0" baseline="0" dirty="0"/>
              <a:t> spot</a:t>
            </a:r>
            <a:r>
              <a:rPr lang="en-AU" b="0" dirty="0"/>
              <a:t> in the presentation. It presents useful information, but is designed to be visually simpler in order to reduce the cognitive load for a moment. </a:t>
            </a:r>
            <a:endParaRPr lang="en-AU" b="0" dirty="0" smtClean="0"/>
          </a:p>
          <a:p>
            <a:endParaRPr lang="en-AU" b="1" dirty="0"/>
          </a:p>
          <a:p>
            <a:r>
              <a:rPr lang="en-AU" dirty="0"/>
              <a:t>Ask the question in the banner first and discuss the trainees’ answers.</a:t>
            </a:r>
          </a:p>
          <a:p>
            <a:endParaRPr lang="en-AU" dirty="0"/>
          </a:p>
          <a:p>
            <a:r>
              <a:rPr lang="en-AU" dirty="0"/>
              <a:t>Then progress to display the main text and work your way through each stage of the suggested procedure for using Volume Three.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3134148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4 </a:t>
            </a:r>
            <a:r>
              <a:rPr lang="en-AU" b="0" dirty="0"/>
              <a:t>Sections of Volume Three listed.  </a:t>
            </a:r>
          </a:p>
          <a:p>
            <a:r>
              <a:rPr lang="en-AU" b="0" dirty="0"/>
              <a:t>Click to animate the answer for each question,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third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of Volume Three.</a:t>
            </a:r>
          </a:p>
          <a:p>
            <a:endParaRPr lang="en-AU" dirty="0"/>
          </a:p>
          <a:p>
            <a:r>
              <a:rPr lang="en-AU" dirty="0"/>
              <a:t>Go through each question in order, and display the answers as you go</a:t>
            </a:r>
            <a:r>
              <a:rPr lang="en-AU" dirty="0" smtClean="0"/>
              <a:t>.</a:t>
            </a:r>
          </a:p>
          <a:p>
            <a:endParaRPr lang="en-AU" dirty="0"/>
          </a:p>
          <a:p>
            <a:pPr marL="171450" indent="-171450">
              <a:buFont typeface="Arial" panose="020B0604020202020204" pitchFamily="34" charset="0"/>
              <a:buChar char="•"/>
            </a:pPr>
            <a:r>
              <a:rPr lang="en-AU" dirty="0"/>
              <a:t>Section B = Water Services</a:t>
            </a:r>
          </a:p>
          <a:p>
            <a:pPr marL="171450" indent="-171450">
              <a:buFont typeface="Arial" panose="020B0604020202020204" pitchFamily="34" charset="0"/>
              <a:buChar char="•"/>
            </a:pPr>
            <a:r>
              <a:rPr lang="en-AU" dirty="0"/>
              <a:t>Section C = Sanitary Plumbing and Drainage Systems</a:t>
            </a:r>
          </a:p>
          <a:p>
            <a:pPr marL="171450" indent="-171450">
              <a:buFont typeface="Arial" panose="020B0604020202020204" pitchFamily="34" charset="0"/>
              <a:buChar char="•"/>
            </a:pPr>
            <a:r>
              <a:rPr lang="en-AU" dirty="0"/>
              <a:t>Section D = Excessive Noise</a:t>
            </a:r>
          </a:p>
          <a:p>
            <a:pPr marL="171450" indent="-171450">
              <a:buFont typeface="Arial" panose="020B0604020202020204" pitchFamily="34" charset="0"/>
              <a:buChar char="•"/>
            </a:pPr>
            <a:r>
              <a:rPr lang="en-AU" dirty="0"/>
              <a:t>Section E = Facilities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212487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6 </a:t>
            </a:r>
            <a:r>
              <a:rPr lang="en-AU" b="0" dirty="0"/>
              <a:t>Parts of Section B of Volume Three listed.  </a:t>
            </a:r>
          </a:p>
          <a:p>
            <a:r>
              <a:rPr lang="en-AU" b="0" dirty="0"/>
              <a:t>Click to animate the title/subject for each Part, in order from top to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final answer animates after the fifth one, without any need for action, because the answer is obvious.</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and practice the structure of Section B of </a:t>
            </a:r>
            <a:r>
              <a:rPr lang="en-AU" dirty="0" smtClean="0"/>
              <a:t>Volume </a:t>
            </a:r>
            <a:r>
              <a:rPr lang="en-AU" dirty="0"/>
              <a:t>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section has the most complex structure and covers several important areas, including heated and cold water services and cross-connection control, so it is helpful for the trainees to be familiar with its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simple activity can also help to increase trainees’ confidence in using the Volume.</a:t>
            </a:r>
          </a:p>
          <a:p>
            <a:endParaRPr lang="en-AU" dirty="0"/>
          </a:p>
          <a:p>
            <a:r>
              <a:rPr lang="en-AU" dirty="0"/>
              <a:t>Go through each Part in order, and display the answers as you go</a:t>
            </a:r>
            <a:r>
              <a:rPr lang="en-AU" dirty="0" smtClean="0"/>
              <a:t>.</a:t>
            </a:r>
          </a:p>
          <a:p>
            <a:endParaRPr lang="en-AU" dirty="0"/>
          </a:p>
          <a:p>
            <a:pPr marL="171450" indent="-171450">
              <a:buFont typeface="Arial" panose="020B0604020202020204" pitchFamily="34" charset="0"/>
              <a:buChar char="•"/>
            </a:pPr>
            <a:r>
              <a:rPr lang="en-AU" dirty="0"/>
              <a:t>Part B1 = Cold water services</a:t>
            </a:r>
          </a:p>
          <a:p>
            <a:pPr marL="171450" indent="-171450">
              <a:buFont typeface="Arial" panose="020B0604020202020204" pitchFamily="34" charset="0"/>
              <a:buChar char="•"/>
            </a:pPr>
            <a:r>
              <a:rPr lang="en-AU" dirty="0"/>
              <a:t>Part B2 = Heated water services</a:t>
            </a:r>
          </a:p>
          <a:p>
            <a:pPr marL="171450" indent="-171450">
              <a:buFont typeface="Arial" panose="020B0604020202020204" pitchFamily="34" charset="0"/>
              <a:buChar char="•"/>
            </a:pPr>
            <a:r>
              <a:rPr lang="en-AU" dirty="0"/>
              <a:t>Part B3 = Non-drinking water services</a:t>
            </a:r>
          </a:p>
          <a:p>
            <a:pPr marL="171450" indent="-171450">
              <a:buFont typeface="Arial" panose="020B0604020202020204" pitchFamily="34" charset="0"/>
              <a:buChar char="•"/>
            </a:pPr>
            <a:r>
              <a:rPr lang="en-AU" dirty="0"/>
              <a:t>Part B4 = Fire-fighting water services</a:t>
            </a:r>
          </a:p>
          <a:p>
            <a:pPr marL="171450" indent="-171450">
              <a:buFont typeface="Arial" panose="020B0604020202020204" pitchFamily="34" charset="0"/>
              <a:buChar char="•"/>
            </a:pPr>
            <a:r>
              <a:rPr lang="en-AU" dirty="0"/>
              <a:t>Part B5 = Cross-connection control</a:t>
            </a:r>
          </a:p>
          <a:p>
            <a:pPr marL="171450" indent="-171450">
              <a:buFont typeface="Arial" panose="020B0604020202020204" pitchFamily="34" charset="0"/>
              <a:buChar char="•"/>
            </a:pPr>
            <a:r>
              <a:rPr lang="en-AU" dirty="0"/>
              <a:t>Part B6 = Rainwater </a:t>
            </a:r>
            <a:r>
              <a:rPr lang="en-AU" dirty="0" smtClean="0"/>
              <a:t>services</a:t>
            </a: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43264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first half of the text and images visible. This is the material about the Cross-connection control handbook.</a:t>
            </a:r>
          </a:p>
          <a:p>
            <a:r>
              <a:rPr lang="en-AU" dirty="0"/>
              <a:t>Click once to see the information and images relating to the Warm water systems handbook.</a:t>
            </a:r>
          </a:p>
          <a:p>
            <a:r>
              <a:rPr lang="en-AU" dirty="0"/>
              <a:t>Click on a link to go to the page for the relevant handbook on the ABCB website.</a:t>
            </a:r>
          </a:p>
          <a:p>
            <a:endParaRPr lang="en-AU" dirty="0"/>
          </a:p>
          <a:p>
            <a:r>
              <a:rPr lang="en-AU" b="1" dirty="0"/>
              <a:t>Facilitator notes</a:t>
            </a:r>
          </a:p>
          <a:p>
            <a:r>
              <a:rPr lang="en-AU" dirty="0"/>
              <a:t>The purpose of this slide is to inform the trainees about useful resources that can help them to understand and interpret </a:t>
            </a:r>
            <a:r>
              <a:rPr lang="en-AU" dirty="0" smtClean="0"/>
              <a:t>Volume </a:t>
            </a:r>
            <a:r>
              <a:rPr lang="en-AU" dirty="0"/>
              <a:t>Three.</a:t>
            </a:r>
          </a:p>
          <a:p>
            <a:endParaRPr lang="en-AU" dirty="0"/>
          </a:p>
          <a:p>
            <a:r>
              <a:rPr lang="en-AU" dirty="0"/>
              <a:t>An obvious source of information is Volume Three itself, which contains explanatory information as well as the provisions themselves.</a:t>
            </a:r>
          </a:p>
          <a:p>
            <a:endParaRPr lang="en-AU" dirty="0"/>
          </a:p>
          <a:p>
            <a:r>
              <a:rPr lang="en-AU" dirty="0"/>
              <a:t>Discuss the purpose of the various handbooks that are relevant to Volume Three. </a:t>
            </a:r>
          </a:p>
          <a:p>
            <a:endParaRPr lang="en-AU" dirty="0"/>
          </a:p>
          <a:p>
            <a:r>
              <a:rPr lang="en-AU" dirty="0"/>
              <a:t>If appropriate, use the links on the handbook titles to show the trainees where the handbooks can be found on the ABCB website. You may want to allow the trainees time to download one or both of </a:t>
            </a:r>
            <a:r>
              <a:rPr lang="en-AU" dirty="0" smtClean="0"/>
              <a:t>them, </a:t>
            </a:r>
            <a:r>
              <a:rPr lang="en-AU" dirty="0"/>
              <a:t>if they haven’t already done so. </a:t>
            </a:r>
          </a:p>
          <a:p>
            <a:endParaRPr lang="en-AU" dirty="0"/>
          </a:p>
          <a:p>
            <a:r>
              <a:rPr lang="en-AU" dirty="0"/>
              <a:t>Emphasise that:</a:t>
            </a:r>
          </a:p>
          <a:p>
            <a:pPr marL="171450" indent="-171450">
              <a:buFont typeface="Arial" panose="020B0604020202020204" pitchFamily="34" charset="0"/>
              <a:buChar char="•"/>
            </a:pPr>
            <a:r>
              <a:rPr lang="en-AU" dirty="0"/>
              <a:t>Cross-connection control is a key a significant requirement that can be complex. The handbook aims to make it easier to ensure that a water supply is not contaminated via its connections into other plumbing and drainage systems.</a:t>
            </a:r>
          </a:p>
          <a:p>
            <a:pPr marL="171450" indent="-171450">
              <a:buFont typeface="Arial" panose="020B0604020202020204" pitchFamily="34" charset="0"/>
              <a:buChar char="•"/>
            </a:pPr>
            <a:r>
              <a:rPr lang="en-AU" dirty="0"/>
              <a:t>Both of the handbooks shown on the slide are </a:t>
            </a:r>
            <a:r>
              <a:rPr lang="en-AU" b="1" dirty="0"/>
              <a:t>non-mandatory</a:t>
            </a:r>
            <a:r>
              <a:rPr lang="en-AU" dirty="0"/>
              <a:t>. In other words, they do not contain any provisions that </a:t>
            </a:r>
            <a:r>
              <a:rPr lang="en-AU" b="1" dirty="0"/>
              <a:t>must</a:t>
            </a:r>
            <a:r>
              <a:rPr lang="en-AU" dirty="0"/>
              <a:t> be complied with. They contain only explanatory and guidance information. All the mandatory provisions are in </a:t>
            </a:r>
            <a:r>
              <a:rPr lang="en-AU" dirty="0" smtClean="0"/>
              <a:t>Volume </a:t>
            </a:r>
            <a:r>
              <a:rPr lang="en-AU" dirty="0"/>
              <a:t>Three.</a:t>
            </a:r>
          </a:p>
          <a:p>
            <a:pPr marL="171450" indent="-171450">
              <a:buFont typeface="Arial" panose="020B0604020202020204" pitchFamily="34" charset="0"/>
              <a:buChar char="•"/>
            </a:pPr>
            <a:r>
              <a:rPr lang="en-AU" dirty="0"/>
              <a:t>The various handbooks are developed, updated and issued separately from Volume Three and the rest of the NCC.  Like the NCC itself, the handbooks are available at the ABCB website</a:t>
            </a:r>
            <a:r>
              <a:rPr lang="en-AU" dirty="0" smtClean="0"/>
              <a:t>.</a:t>
            </a:r>
            <a:endParaRPr lang="en-AU" dirty="0"/>
          </a:p>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359254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If they struggled with the questions that preceded the summary, then take some time to ask more questions, and to repeat some of the key learnings.</a:t>
            </a:r>
          </a:p>
          <a:p>
            <a:endParaRPr lang="en-AU" dirty="0"/>
          </a:p>
          <a:p>
            <a:r>
              <a:rPr lang="en-AU" dirty="0"/>
              <a:t>Remind trainees that they can get more information and access the NCC</a:t>
            </a:r>
            <a:r>
              <a:rPr lang="en-AU" baseline="0" dirty="0"/>
              <a:t> </a:t>
            </a:r>
            <a:r>
              <a:rPr lang="en-AU" dirty="0"/>
              <a:t>from the ABCB website </a:t>
            </a:r>
            <a:r>
              <a:rPr lang="en-AU" dirty="0" smtClean="0"/>
              <a:t>(ncc.abcb.gov.au</a:t>
            </a:r>
            <a:r>
              <a:rPr lang="en-AU" dirty="0"/>
              <a:t>). </a:t>
            </a:r>
          </a:p>
          <a:p>
            <a:endParaRPr lang="en-AU" b="1" dirty="0"/>
          </a:p>
          <a:p>
            <a:endParaRPr lang="en-AU" b="0"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an animated introduction to the module. The aim of the animation is to get the participants’ attention at the start of the training.</a:t>
            </a:r>
          </a:p>
          <a:p>
            <a:endParaRPr lang="en-AU" dirty="0"/>
          </a:p>
          <a:p>
            <a:r>
              <a:rPr lang="en-AU" b="1" dirty="0"/>
              <a:t>Facilitator notes</a:t>
            </a:r>
          </a:p>
          <a:p>
            <a:r>
              <a:rPr lang="en-AU" dirty="0"/>
              <a:t>Welcome the trainees.</a:t>
            </a:r>
          </a:p>
          <a:p>
            <a:endParaRPr lang="en-AU" dirty="0"/>
          </a:p>
          <a:p>
            <a:r>
              <a:rPr lang="en-AU" dirty="0"/>
              <a:t>The focus of this presentation is on how to use Volume Three of the NCC to find and interpret information about Performance Requirements and compliance</a:t>
            </a:r>
            <a:r>
              <a:rPr lang="en-AU" baseline="0" dirty="0"/>
              <a:t> </a:t>
            </a:r>
            <a:r>
              <a:rPr lang="en-AU" dirty="0"/>
              <a:t>solutions for plumbing and drainage for all classes of buildings.</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2552747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a:p>
            <a:r>
              <a:rPr lang="en-AU" dirty="0"/>
              <a:t>This slide contains links to the ABCB website and to </a:t>
            </a:r>
            <a:r>
              <a:rPr lang="en-AU" dirty="0" smtClean="0"/>
              <a:t>the </a:t>
            </a:r>
            <a:r>
              <a:rPr lang="en-AU" dirty="0"/>
              <a:t>handbooks. Use these to demonstrate how to find relevant resources on the website, if you didn’t do this earlier and you think this would be helpful.</a:t>
            </a:r>
          </a:p>
          <a:p>
            <a:endParaRPr lang="en-AU" dirty="0"/>
          </a:p>
          <a:p>
            <a:endParaRPr lang="en-AU" b="0"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t>
            </a:r>
            <a:r>
              <a:rPr lang="en-AU" b="0" dirty="0" smtClean="0"/>
              <a:t>The </a:t>
            </a:r>
            <a:r>
              <a:rPr lang="en-AU" b="0" dirty="0"/>
              <a:t>icons dissolve in one after the other.</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59224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and the image on screen.</a:t>
            </a:r>
          </a:p>
          <a:p>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7499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the text in the left block with the first blue dividing line. </a:t>
            </a:r>
          </a:p>
          <a:p>
            <a:r>
              <a:rPr lang="en-AU" b="0" dirty="0"/>
              <a:t>Click once to see the centre block and second dividing line.</a:t>
            </a:r>
          </a:p>
          <a:p>
            <a:r>
              <a:rPr lang="en-AU" b="0" dirty="0"/>
              <a:t>Click a second time to see the right block.</a:t>
            </a:r>
          </a:p>
          <a:p>
            <a:endParaRPr lang="en-AU" b="0" dirty="0"/>
          </a:p>
          <a:p>
            <a:r>
              <a:rPr lang="en-AU" b="1" dirty="0"/>
              <a:t>Facilitator notes</a:t>
            </a:r>
            <a:endParaRPr lang="en-AU" dirty="0"/>
          </a:p>
          <a:p>
            <a:r>
              <a:rPr lang="en-AU" dirty="0"/>
              <a:t>The purpose of this slide is to quickly summarise the content of NCC Volume Three. The initial question in the banner is designed to allow more knowledgeable trainees to demonstrate their knowledge, reducing the likelihood that they think they are being taught “the basics”.</a:t>
            </a:r>
          </a:p>
          <a:p>
            <a:endParaRPr lang="en-AU" dirty="0"/>
          </a:p>
          <a:p>
            <a:r>
              <a:rPr lang="en-AU" dirty="0"/>
              <a:t>If your group seems to know most of this, then proceed quickly to the next slide which looks at the organisation of the information in NCC Volume Three.</a:t>
            </a:r>
          </a:p>
          <a:p>
            <a:endParaRPr lang="en-AU" dirty="0"/>
          </a:p>
          <a:p>
            <a:r>
              <a:rPr lang="en-AU" dirty="0"/>
              <a:t>Things you could discuss include</a:t>
            </a:r>
            <a:r>
              <a:rPr lang="en-AU" dirty="0" smtClean="0"/>
              <a:t>:</a:t>
            </a:r>
          </a:p>
          <a:p>
            <a:endParaRPr lang="en-AU" dirty="0"/>
          </a:p>
          <a:p>
            <a:pPr marL="171450" indent="-171450">
              <a:buFont typeface="Arial" panose="020B0604020202020204" pitchFamily="34" charset="0"/>
              <a:buChar char="•"/>
            </a:pPr>
            <a:r>
              <a:rPr lang="en-AU" dirty="0"/>
              <a:t>The provisions within NCC Volume Three cover all classes of buildings.</a:t>
            </a:r>
          </a:p>
          <a:p>
            <a:pPr marL="171450" indent="-171450">
              <a:buFont typeface="Arial" panose="020B0604020202020204" pitchFamily="34" charset="0"/>
              <a:buChar char="•"/>
            </a:pPr>
            <a:r>
              <a:rPr lang="en-AU" dirty="0"/>
              <a:t>It prescribes the </a:t>
            </a:r>
            <a:r>
              <a:rPr lang="en-US" dirty="0"/>
              <a:t>minimum required levels for the design and construction of plumbing and drainage systems in Australia.</a:t>
            </a:r>
          </a:p>
          <a:p>
            <a:pPr marL="171450" indent="-171450">
              <a:buFont typeface="Arial" panose="020B0604020202020204" pitchFamily="34" charset="0"/>
              <a:buChar char="•"/>
            </a:pPr>
            <a:r>
              <a:rPr lang="en-US" dirty="0"/>
              <a:t>It covers minimum requirements related to safety and health, amenity and accessibility, and sustainability.</a:t>
            </a:r>
            <a:endParaRPr lang="en-AU" dirty="0"/>
          </a:p>
          <a:p>
            <a:pPr marL="171450" indent="-171450">
              <a:buFont typeface="Arial" panose="020B0604020202020204" pitchFamily="34" charset="0"/>
              <a:buChar char="•"/>
            </a:pPr>
            <a:r>
              <a:rPr lang="en-AU" dirty="0"/>
              <a:t>NCC Volume Three is also known as the ‘Plumbing Code of Australia’ or PCA. </a:t>
            </a:r>
          </a:p>
          <a:p>
            <a:pPr marL="171450" indent="-171450">
              <a:buFont typeface="Arial" panose="020B0604020202020204" pitchFamily="34" charset="0"/>
              <a:buChar char="•"/>
            </a:pPr>
            <a:r>
              <a:rPr lang="en-AU" dirty="0"/>
              <a:t>NCC Volume Three references or calls up specific documents considered suitable for regulation. This volume extensively references the AS/NZS 3500 Plumbing and drainage series of Australian Standards, among others.</a:t>
            </a:r>
          </a:p>
          <a:p>
            <a:pPr marL="171450" indent="-171450">
              <a:buFont typeface="Arial" panose="020B0604020202020204" pitchFamily="34" charset="0"/>
              <a:buChar char="•"/>
            </a:pPr>
            <a:r>
              <a:rPr lang="en-AU" dirty="0"/>
              <a:t>It includes information on and requirements for certain materials and products used in plumbing and drainage installations to be certified under the WaterMark Certification Scheme, which is discussed later in this module.</a:t>
            </a:r>
          </a:p>
          <a:p>
            <a:pPr marL="171450" indent="-171450">
              <a:buFont typeface="Arial" panose="020B0604020202020204" pitchFamily="34" charset="0"/>
              <a:buChar char="•"/>
            </a:pPr>
            <a:r>
              <a:rPr lang="en-AU" dirty="0"/>
              <a:t>NCC Volume Three is used in conjunction with NCC Volumes One and Two. </a:t>
            </a:r>
            <a:r>
              <a:rPr lang="en-US" sz="1200" b="0" i="0" u="none" strike="noStrike" baseline="0" dirty="0">
                <a:solidFill>
                  <a:srgbClr val="000000"/>
                </a:solidFill>
                <a:latin typeface="+mn-lt"/>
              </a:rPr>
              <a:t>The PCA contains references to requirements in NCC Volumes One and Two (the Building Code of Australia) that plumbing practitioners should be aware of. These requirements may impact on a plumbing or drainage installation and are identified in the PCA as “cross-volume considerations” in explanatory information boxes. </a:t>
            </a:r>
            <a:endParaRPr lang="en-US" sz="1200" b="0" i="0" u="none" strike="noStrike" baseline="0" dirty="0" smtClean="0">
              <a:solidFill>
                <a:srgbClr val="000000"/>
              </a:solidFill>
              <a:latin typeface="+mn-lt"/>
            </a:endParaRPr>
          </a:p>
          <a:p>
            <a:pPr marL="171450" indent="-171450">
              <a:buFont typeface="Arial" panose="020B0604020202020204" pitchFamily="34" charset="0"/>
              <a:buChar char="•"/>
            </a:pPr>
            <a:endParaRPr lang="en-AU" sz="1200" dirty="0">
              <a:latin typeface="+mn-lt"/>
            </a:endParaRPr>
          </a:p>
          <a:p>
            <a:pPr marL="171450" indent="-171450">
              <a:buFont typeface="Arial" panose="020B0604020202020204" pitchFamily="34" charset="0"/>
              <a:buChar char="•"/>
            </a:pPr>
            <a:r>
              <a:rPr lang="en-AU" sz="1200" dirty="0">
                <a:latin typeface="+mn-lt"/>
              </a:rPr>
              <a:t>For example:</a:t>
            </a:r>
          </a:p>
          <a:p>
            <a:pPr marL="628650" lvl="1" indent="-171450">
              <a:buFont typeface="Arial" panose="020B0604020202020204" pitchFamily="34" charset="0"/>
              <a:buChar char="•"/>
            </a:pPr>
            <a:r>
              <a:rPr lang="en-AU" dirty="0"/>
              <a:t>In NCC Volume One, Performance Requirements </a:t>
            </a:r>
            <a:r>
              <a:rPr lang="en-AU" dirty="0" smtClean="0"/>
              <a:t>F7P1 </a:t>
            </a:r>
            <a:r>
              <a:rPr lang="en-AU" dirty="0"/>
              <a:t>to </a:t>
            </a:r>
            <a:r>
              <a:rPr lang="en-AU" dirty="0" smtClean="0"/>
              <a:t>F7P4 </a:t>
            </a:r>
            <a:r>
              <a:rPr lang="en-AU" dirty="0"/>
              <a:t>cover sound transmission and insulation in walls and floors of Class 2, 3 and 9c buildings, and would need to be met when designing and building plumbing and drainage systems in these buildings.</a:t>
            </a:r>
          </a:p>
          <a:p>
            <a:pPr marL="628650" lvl="1" indent="-171450">
              <a:buFont typeface="Arial" panose="020B0604020202020204" pitchFamily="34" charset="0"/>
              <a:buChar char="•"/>
            </a:pPr>
            <a:r>
              <a:rPr lang="en-AU" dirty="0"/>
              <a:t>In Volume One, requirements for installing a sprinkler system in a building will generally involve the installation of plumbing which will be required to comply with the appropriate provisions in Volume Three.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 NCC Volume Two, Performance Requirement </a:t>
            </a:r>
            <a:r>
              <a:rPr lang="en-AU" dirty="0" smtClean="0"/>
              <a:t>H4P6 </a:t>
            </a:r>
            <a:r>
              <a:rPr lang="en-AU" dirty="0"/>
              <a:t>covers sound insulation of walls in Class 1 buildings </a:t>
            </a:r>
            <a:r>
              <a:rPr lang="en-AU" dirty="0" smtClean="0"/>
              <a:t>and </a:t>
            </a:r>
            <a:r>
              <a:rPr lang="en-AU" dirty="0"/>
              <a:t>would need to be met when designing and building plumbing and drainage systems in this </a:t>
            </a:r>
            <a:r>
              <a:rPr lang="en-AU" dirty="0" smtClean="0"/>
              <a:t>class </a:t>
            </a:r>
            <a:r>
              <a:rPr lang="en-AU" dirty="0"/>
              <a:t>of </a:t>
            </a:r>
            <a:r>
              <a:rPr lang="en-AU" dirty="0" smtClean="0"/>
              <a:t>building.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In the past, each </a:t>
            </a:r>
            <a:r>
              <a:rPr lang="en-AU" sz="1200" kern="1200" dirty="0" smtClean="0">
                <a:solidFill>
                  <a:schemeClr val="tx1"/>
                </a:solidFill>
                <a:effectLst/>
                <a:latin typeface="Arial" panose="020B0604020202020204" pitchFamily="34" charset="0"/>
                <a:ea typeface="+mn-ea"/>
                <a:cs typeface="Arial" panose="020B0604020202020204" pitchFamily="34" charset="0"/>
              </a:rPr>
              <a:t>state </a:t>
            </a:r>
            <a:r>
              <a:rPr lang="en-AU" sz="1200" kern="1200" dirty="0">
                <a:solidFill>
                  <a:schemeClr val="tx1"/>
                </a:solidFill>
                <a:effectLst/>
                <a:latin typeface="Arial" panose="020B0604020202020204" pitchFamily="34" charset="0"/>
                <a:ea typeface="+mn-ea"/>
                <a:cs typeface="Arial" panose="020B0604020202020204" pitchFamily="34" charset="0"/>
              </a:rPr>
              <a:t>and </a:t>
            </a:r>
            <a:r>
              <a:rPr lang="en-AU" sz="1200" kern="1200" dirty="0" smtClean="0">
                <a:solidFill>
                  <a:schemeClr val="tx1"/>
                </a:solidFill>
                <a:effectLst/>
                <a:latin typeface="Arial" panose="020B0604020202020204" pitchFamily="34" charset="0"/>
                <a:ea typeface="+mn-ea"/>
                <a:cs typeface="Arial" panose="020B0604020202020204" pitchFamily="34" charset="0"/>
              </a:rPr>
              <a:t>territory </a:t>
            </a:r>
            <a:r>
              <a:rPr lang="en-AU" sz="1200" kern="1200" dirty="0">
                <a:solidFill>
                  <a:schemeClr val="tx1"/>
                </a:solidFill>
                <a:effectLst/>
                <a:latin typeface="Arial" panose="020B0604020202020204" pitchFamily="34" charset="0"/>
                <a:ea typeface="+mn-ea"/>
                <a:cs typeface="Arial" panose="020B0604020202020204" pitchFamily="34" charset="0"/>
              </a:rPr>
              <a:t>government has had its own plumbing and drainage requirements. Whilst this involved adopting various standards, not all </a:t>
            </a:r>
            <a:r>
              <a:rPr lang="en-AU" sz="1200" kern="1200" dirty="0" smtClean="0">
                <a:solidFill>
                  <a:schemeClr val="tx1"/>
                </a:solidFill>
                <a:effectLst/>
                <a:latin typeface="Arial" panose="020B0604020202020204" pitchFamily="34" charset="0"/>
                <a:ea typeface="+mn-ea"/>
                <a:cs typeface="Arial" panose="020B0604020202020204" pitchFamily="34" charset="0"/>
              </a:rPr>
              <a:t>states </a:t>
            </a:r>
            <a:r>
              <a:rPr lang="en-AU" sz="1200" kern="1200" dirty="0">
                <a:solidFill>
                  <a:schemeClr val="tx1"/>
                </a:solidFill>
                <a:effectLst/>
                <a:latin typeface="Arial" panose="020B0604020202020204" pitchFamily="34" charset="0"/>
                <a:ea typeface="+mn-ea"/>
                <a:cs typeface="Arial" panose="020B0604020202020204" pitchFamily="34" charset="0"/>
              </a:rPr>
              <a:t>and </a:t>
            </a:r>
            <a:r>
              <a:rPr lang="en-AU" sz="1200" kern="1200" dirty="0" smtClean="0">
                <a:solidFill>
                  <a:schemeClr val="tx1"/>
                </a:solidFill>
                <a:effectLst/>
                <a:latin typeface="Arial" panose="020B0604020202020204" pitchFamily="34" charset="0"/>
                <a:ea typeface="+mn-ea"/>
                <a:cs typeface="Arial" panose="020B0604020202020204" pitchFamily="34" charset="0"/>
              </a:rPr>
              <a:t>territories </a:t>
            </a:r>
            <a:r>
              <a:rPr lang="en-AU" sz="1200" kern="1200" dirty="0">
                <a:solidFill>
                  <a:schemeClr val="tx1"/>
                </a:solidFill>
                <a:effectLst/>
                <a:latin typeface="Arial" panose="020B0604020202020204" pitchFamily="34" charset="0"/>
                <a:ea typeface="+mn-ea"/>
                <a:cs typeface="Arial" panose="020B0604020202020204" pitchFamily="34" charset="0"/>
              </a:rPr>
              <a:t>picked up the same standards or the same edition at the same time. This approach proved to be a real challenge for companies working in multiple </a:t>
            </a:r>
            <a:r>
              <a:rPr lang="en-AU" sz="1200" kern="1200" dirty="0" smtClean="0">
                <a:solidFill>
                  <a:schemeClr val="tx1"/>
                </a:solidFill>
                <a:effectLst/>
                <a:latin typeface="Arial" panose="020B0604020202020204" pitchFamily="34" charset="0"/>
                <a:ea typeface="+mn-ea"/>
                <a:cs typeface="Arial" panose="020B0604020202020204" pitchFamily="34" charset="0"/>
              </a:rPr>
              <a:t>states </a:t>
            </a:r>
            <a:r>
              <a:rPr lang="en-AU" sz="1200" kern="1200" dirty="0">
                <a:solidFill>
                  <a:schemeClr val="tx1"/>
                </a:solidFill>
                <a:effectLst/>
                <a:latin typeface="Arial" panose="020B0604020202020204" pitchFamily="34" charset="0"/>
                <a:ea typeface="+mn-ea"/>
                <a:cs typeface="Arial" panose="020B0604020202020204" pitchFamily="34" charset="0"/>
              </a:rPr>
              <a:t>or even contractors who thought they were referring to the right set of standards.</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NCC Volume Three has removed these differences and ensures that the technical requirements for plumbing across the whole country are in one place, therefore enhancing the objective of having nationally consistent minimum necessary regulations.</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mn-ea"/>
                <a:cs typeface="Arial" panose="020B0604020202020204" pitchFamily="34" charset="0"/>
              </a:rPr>
              <a:t> While there are still some State and Territory </a:t>
            </a:r>
            <a:r>
              <a:rPr lang="en-AU" sz="1200" kern="1200" dirty="0" smtClean="0">
                <a:solidFill>
                  <a:schemeClr val="tx1"/>
                </a:solidFill>
                <a:effectLst/>
                <a:latin typeface="Arial" panose="020B0604020202020204" pitchFamily="34" charset="0"/>
                <a:ea typeface="+mn-ea"/>
                <a:cs typeface="Arial" panose="020B0604020202020204" pitchFamily="34" charset="0"/>
              </a:rPr>
              <a:t>Variations </a:t>
            </a:r>
            <a:r>
              <a:rPr lang="en-AU" sz="1200" kern="1200" dirty="0">
                <a:solidFill>
                  <a:schemeClr val="tx1"/>
                </a:solidFill>
                <a:effectLst/>
                <a:latin typeface="Arial" panose="020B0604020202020204" pitchFamily="34" charset="0"/>
                <a:ea typeface="+mn-ea"/>
                <a:cs typeface="Arial" panose="020B0604020202020204" pitchFamily="34" charset="0"/>
              </a:rPr>
              <a:t>and additions to Volume Three, they have dramatically reduced from what was in place before Volume Three was introduced in 2011.</a:t>
            </a:r>
            <a:endParaRPr lang="en-AU" dirty="0"/>
          </a:p>
          <a:p>
            <a:pPr marL="457200" lvl="1"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426814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basic compliance solutions illustration visible on the slide, i.e. the title and the black boxes below it.</a:t>
            </a:r>
          </a:p>
          <a:p>
            <a:r>
              <a:rPr lang="en-AU" b="0" dirty="0"/>
              <a:t>Click once to bring in the illustration of the way that compliance can be achieved for plumbing solutions (the green boxes).</a:t>
            </a:r>
          </a:p>
          <a:p>
            <a:endParaRPr lang="en-AU" b="1" dirty="0"/>
          </a:p>
          <a:p>
            <a:r>
              <a:rPr lang="en-AU" b="1" dirty="0"/>
              <a:t>Facilitator notes</a:t>
            </a:r>
          </a:p>
          <a:p>
            <a:r>
              <a:rPr lang="en-AU" dirty="0"/>
              <a:t>This slide is designed to illustrate the performance-based nature of NCC Volume Three.</a:t>
            </a:r>
          </a:p>
          <a:p>
            <a:endParaRPr lang="en-AU" dirty="0"/>
          </a:p>
          <a:p>
            <a:r>
              <a:rPr lang="en-AU" dirty="0"/>
              <a:t>Trainees may have seen the basic diagram before, if they completed the module </a:t>
            </a:r>
            <a:r>
              <a:rPr lang="en-AU" i="1" dirty="0"/>
              <a:t>Understanding a performance-based code</a:t>
            </a:r>
            <a:r>
              <a:rPr lang="en-AU" dirty="0"/>
              <a:t> (or a number of other modules). </a:t>
            </a:r>
            <a:r>
              <a:rPr lang="en-AU" dirty="0" smtClean="0"/>
              <a:t>If </a:t>
            </a:r>
            <a:r>
              <a:rPr lang="en-AU" dirty="0"/>
              <a:t>they haven’t, you might need to briefly summarise this information.</a:t>
            </a:r>
          </a:p>
          <a:p>
            <a:endParaRPr lang="en-AU" dirty="0"/>
          </a:p>
          <a:p>
            <a:r>
              <a:rPr lang="en-AU" dirty="0" smtClean="0"/>
              <a:t>Two </a:t>
            </a:r>
            <a:r>
              <a:rPr lang="en-AU" dirty="0"/>
              <a:t>new boxes have been added to the diagram to show that how </a:t>
            </a:r>
            <a:r>
              <a:rPr lang="en-AU" dirty="0" smtClean="0"/>
              <a:t>Deemed-to-Satisfy</a:t>
            </a:r>
            <a:r>
              <a:rPr lang="en-AU" baseline="0" dirty="0" smtClean="0"/>
              <a:t> (</a:t>
            </a:r>
            <a:r>
              <a:rPr lang="en-AU" dirty="0" smtClean="0"/>
              <a:t>DTS) </a:t>
            </a:r>
            <a:r>
              <a:rPr lang="en-AU" dirty="0"/>
              <a:t>Solutions can be achieved for Volume Three.</a:t>
            </a:r>
          </a:p>
          <a:p>
            <a:endParaRPr lang="en-AU" dirty="0"/>
          </a:p>
          <a:p>
            <a:r>
              <a:rPr lang="en-AU" dirty="0"/>
              <a:t>Emphasise that</a:t>
            </a:r>
            <a:r>
              <a:rPr lang="en-AU" dirty="0" smtClean="0"/>
              <a:t>:</a:t>
            </a:r>
          </a:p>
          <a:p>
            <a:endParaRPr lang="en-AU" dirty="0"/>
          </a:p>
          <a:p>
            <a:pPr marL="171450" indent="-171450">
              <a:buFont typeface="Arial" panose="020B0604020202020204" pitchFamily="34" charset="0"/>
              <a:buChar char="•"/>
            </a:pPr>
            <a:r>
              <a:rPr lang="en-AU" dirty="0"/>
              <a:t>AS/NZS 3500 series is the key referenced document </a:t>
            </a:r>
            <a:r>
              <a:rPr lang="en-AU" dirty="0" smtClean="0"/>
              <a:t>in the DTS Provisions for </a:t>
            </a:r>
            <a:r>
              <a:rPr lang="en-AU" dirty="0"/>
              <a:t>plumbing requirements in the </a:t>
            </a:r>
            <a:r>
              <a:rPr lang="en-AU" dirty="0" smtClean="0"/>
              <a:t>NCC, as illustrated in the green boxes.</a:t>
            </a:r>
            <a:endParaRPr lang="en-AU" baseline="0" dirty="0" smtClean="0"/>
          </a:p>
          <a:p>
            <a:pPr marL="171450" indent="-171450">
              <a:buFont typeface="Arial" panose="020B0604020202020204" pitchFamily="34" charset="0"/>
              <a:buChar char="•"/>
            </a:pPr>
            <a:r>
              <a:rPr lang="en-AU" dirty="0" smtClean="0"/>
              <a:t>Performance </a:t>
            </a:r>
            <a:r>
              <a:rPr lang="en-AU" dirty="0"/>
              <a:t>Solutions can </a:t>
            </a:r>
            <a:r>
              <a:rPr lang="en-AU" dirty="0" smtClean="0"/>
              <a:t>still be </a:t>
            </a:r>
            <a:r>
              <a:rPr lang="en-AU" dirty="0"/>
              <a:t>developed to meet the relevant </a:t>
            </a:r>
            <a:r>
              <a:rPr lang="en-AU" dirty="0" smtClean="0"/>
              <a:t>plumbing and drainage related Performance </a:t>
            </a:r>
            <a:r>
              <a:rPr lang="en-AU" dirty="0"/>
              <a:t>Requirements. </a:t>
            </a:r>
            <a:endParaRPr lang="en-AU" dirty="0" smtClean="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281966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The slide starts with just the question in the banner. </a:t>
            </a:r>
          </a:p>
          <a:p>
            <a:r>
              <a:rPr lang="en-AU" b="0" dirty="0"/>
              <a:t>Click once to see the first column of boxes which illustrates the different sections of Volume Three.</a:t>
            </a:r>
          </a:p>
          <a:p>
            <a:r>
              <a:rPr lang="en-AU" b="0" dirty="0"/>
              <a:t>Click a second time to see the arrows and the second column of </a:t>
            </a:r>
            <a:r>
              <a:rPr lang="en-AU" b="0" dirty="0" smtClean="0"/>
              <a:t>boxes, </a:t>
            </a:r>
            <a:r>
              <a:rPr lang="en-AU" b="0" dirty="0"/>
              <a:t>which describe the contents of the sections. </a:t>
            </a:r>
          </a:p>
          <a:p>
            <a:r>
              <a:rPr lang="en-AU" b="0" dirty="0"/>
              <a:t>After a pause the final images appear, which highlight that the contents of Section A and the Schedules are identical across </a:t>
            </a:r>
            <a:r>
              <a:rPr lang="en-AU" b="0" dirty="0" smtClean="0"/>
              <a:t>all volumes </a:t>
            </a:r>
            <a:r>
              <a:rPr lang="en-AU" b="0" dirty="0"/>
              <a:t>of the NCC.</a:t>
            </a:r>
          </a:p>
          <a:p>
            <a:endParaRPr lang="en-AU" b="1" dirty="0"/>
          </a:p>
          <a:p>
            <a:r>
              <a:rPr lang="en-AU" b="1" dirty="0"/>
              <a:t>Facilitator notes</a:t>
            </a:r>
          </a:p>
          <a:p>
            <a:r>
              <a:rPr lang="en-AU" dirty="0"/>
              <a:t>To use Volume Three of the NCC effectively when designing and building plumbing and drainage systems in buildings, you need to be able to quickly find a variety of information within the volume and interpret it correctly. To do this easily, you need to understand how this volume is organised.</a:t>
            </a:r>
          </a:p>
          <a:p>
            <a:endParaRPr lang="en-AU" dirty="0"/>
          </a:p>
          <a:p>
            <a:r>
              <a:rPr lang="en-AU" dirty="0"/>
              <a:t>Ask the question in the banner and give the trainees a chance to demonstrate their existing knowledge of the structure of Volume Three.</a:t>
            </a:r>
          </a:p>
          <a:p>
            <a:endParaRPr lang="en-AU" dirty="0"/>
          </a:p>
          <a:p>
            <a:r>
              <a:rPr lang="en-AU" dirty="0"/>
              <a:t>When appropriate, bring up the first part of the diagram and discuss it. Ask trainees what kind of information they would expect to find in each section or group of sections, and what information they know is there.  </a:t>
            </a:r>
          </a:p>
          <a:p>
            <a:endParaRPr lang="en-AU" dirty="0"/>
          </a:p>
          <a:p>
            <a:r>
              <a:rPr lang="en-AU" dirty="0"/>
              <a:t>Then progress the slide to see the second and third parts of the diagram.</a:t>
            </a:r>
          </a:p>
          <a:p>
            <a:endParaRPr lang="en-AU" dirty="0"/>
          </a:p>
          <a:p>
            <a:r>
              <a:rPr lang="en-AU" dirty="0"/>
              <a:t>Note that the contents of Sections B-E are expanded on the next slide. </a:t>
            </a:r>
          </a:p>
          <a:p>
            <a:endParaRPr lang="en-AU" dirty="0"/>
          </a:p>
          <a:p>
            <a:r>
              <a:rPr lang="en-AU" dirty="0"/>
              <a:t>Things you could discuss include:</a:t>
            </a:r>
          </a:p>
          <a:p>
            <a:pPr marL="171450" indent="-171450">
              <a:buFont typeface="Arial" panose="020B0604020202020204" pitchFamily="34" charset="0"/>
              <a:buChar char="•"/>
            </a:pPr>
            <a:r>
              <a:rPr lang="en-AU" dirty="0"/>
              <a:t>Section A contains the Governing Requirements, which are the same in all </a:t>
            </a:r>
            <a:r>
              <a:rPr lang="en-AU" dirty="0" smtClean="0"/>
              <a:t>volumes </a:t>
            </a:r>
            <a:r>
              <a:rPr lang="en-AU" dirty="0"/>
              <a:t>of the NCC. They will find all the same information in Section A of Volume Three as they will in Section </a:t>
            </a:r>
            <a:r>
              <a:rPr lang="en-AU" dirty="0" smtClean="0"/>
              <a:t>A </a:t>
            </a:r>
            <a:r>
              <a:rPr lang="en-AU" dirty="0"/>
              <a:t>of Volume Two and Section A of Volume One. </a:t>
            </a:r>
            <a:r>
              <a:rPr lang="en-AU" dirty="0" smtClean="0"/>
              <a:t>This </a:t>
            </a:r>
            <a:r>
              <a:rPr lang="en-AU" dirty="0"/>
              <a:t>includes information on building classifications and referenced documents.</a:t>
            </a:r>
          </a:p>
          <a:p>
            <a:pPr marL="171450" indent="-171450">
              <a:buFont typeface="Arial" panose="020B0604020202020204" pitchFamily="34" charset="0"/>
              <a:buChar char="•"/>
            </a:pPr>
            <a:r>
              <a:rPr lang="en-AU" dirty="0"/>
              <a:t>As the Governing Requirements section is the same across all volumes of the NCC, it will not be discussed further in this module. (It is discussed in the </a:t>
            </a:r>
            <a:r>
              <a:rPr lang="en-AU" i="1" dirty="0"/>
              <a:t>Understanding the NCC </a:t>
            </a:r>
            <a:r>
              <a:rPr lang="en-AU" i="0" dirty="0"/>
              <a:t>module</a:t>
            </a:r>
            <a:r>
              <a:rPr lang="en-AU" i="1" dirty="0"/>
              <a:t>.</a:t>
            </a:r>
            <a:r>
              <a:rPr lang="en-AU" dirty="0"/>
              <a:t>)</a:t>
            </a:r>
          </a:p>
          <a:p>
            <a:pPr marL="171450" indent="-171450">
              <a:buFont typeface="Arial" panose="020B0604020202020204" pitchFamily="34" charset="0"/>
              <a:buChar char="•"/>
            </a:pPr>
            <a:r>
              <a:rPr lang="en-AU" dirty="0"/>
              <a:t>Sections B-E contain all the Performance Requirements, Verification Methods and DTS Provisions for Volume Three. This includes p</a:t>
            </a:r>
            <a:r>
              <a:rPr lang="en-AU" sz="1200" dirty="0"/>
              <a:t>rovisions for a variety of water services and for sanitary plumbing and drainage systems. It also includes provisions designed to prevent excessive noise from plumbing and drainage systems and those designed to ensure that plumbing systems are accessible for those with disabilities.</a:t>
            </a:r>
          </a:p>
          <a:p>
            <a:pPr marL="171450" indent="-171450">
              <a:buFont typeface="Arial" panose="020B0604020202020204" pitchFamily="34" charset="0"/>
              <a:buChar char="•"/>
            </a:pPr>
            <a:r>
              <a:rPr lang="en-AU" dirty="0"/>
              <a:t>The structure of Volume Three is similar to the structure of Volume One, with the Performance Requirements, Verification Methods and DTS Provisions grouped across the different sections. This is different from Volume Two, where Performance Requirements and Verification Methods are all gathered </a:t>
            </a:r>
            <a:r>
              <a:rPr lang="en-AU" dirty="0" smtClean="0"/>
              <a:t>together, with </a:t>
            </a:r>
            <a:r>
              <a:rPr lang="en-AU" dirty="0"/>
              <a:t>the DTS Provisions </a:t>
            </a:r>
            <a:r>
              <a:rPr lang="en-AU" dirty="0" smtClean="0"/>
              <a:t>contained separately</a:t>
            </a:r>
            <a:r>
              <a:rPr lang="en-AU" baseline="0" dirty="0" smtClean="0"/>
              <a:t> </a:t>
            </a:r>
            <a:r>
              <a:rPr lang="en-AU" dirty="0" smtClean="0"/>
              <a:t>in the</a:t>
            </a:r>
            <a:r>
              <a:rPr lang="en-AU" baseline="0" dirty="0" smtClean="0"/>
              <a:t> Housing Provisions.</a:t>
            </a:r>
            <a:r>
              <a:rPr lang="en-AU" dirty="0" smtClean="0"/>
              <a:t> </a:t>
            </a:r>
          </a:p>
          <a:p>
            <a:pPr marL="171450" indent="-171450">
              <a:buFont typeface="Arial" panose="020B0604020202020204" pitchFamily="34" charset="0"/>
              <a:buChar char="•"/>
            </a:pPr>
            <a:r>
              <a:rPr lang="en-AU" dirty="0" smtClean="0"/>
              <a:t>Volume </a:t>
            </a:r>
            <a:r>
              <a:rPr lang="en-AU" dirty="0"/>
              <a:t>Three contains the same Schedules as the other volumes. </a:t>
            </a:r>
            <a:r>
              <a:rPr lang="en-AU" dirty="0" smtClean="0"/>
              <a:t>Most of the </a:t>
            </a:r>
            <a:r>
              <a:rPr lang="en-AU" dirty="0"/>
              <a:t>text in the Schedules is identical across </a:t>
            </a:r>
            <a:r>
              <a:rPr lang="en-AU" dirty="0" smtClean="0"/>
              <a:t>the </a:t>
            </a:r>
            <a:r>
              <a:rPr lang="en-AU" dirty="0"/>
              <a:t>volumes, but the contents of </a:t>
            </a:r>
            <a:r>
              <a:rPr lang="en-AU" dirty="0" smtClean="0"/>
              <a:t>Schedules 4</a:t>
            </a:r>
            <a:r>
              <a:rPr lang="en-AU" baseline="0" dirty="0" smtClean="0"/>
              <a:t> to 11 (</a:t>
            </a:r>
            <a:r>
              <a:rPr lang="en-AU" dirty="0" smtClean="0"/>
              <a:t>State </a:t>
            </a:r>
            <a:r>
              <a:rPr lang="en-AU" dirty="0"/>
              <a:t>and Territory </a:t>
            </a:r>
            <a:r>
              <a:rPr lang="en-AU" dirty="0" smtClean="0"/>
              <a:t>Variations</a:t>
            </a:r>
            <a:r>
              <a:rPr lang="en-AU" baseline="0" dirty="0" smtClean="0"/>
              <a:t> and Additions)</a:t>
            </a:r>
            <a:r>
              <a:rPr lang="en-AU" dirty="0" smtClean="0"/>
              <a:t> varies (i.e. is specific to each volume). </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 the Schedules are more or less the same across all volumes of the NCC, they will not be discussed further in this module. (They are discussed in the </a:t>
            </a:r>
            <a:r>
              <a:rPr lang="en-AU" i="1" dirty="0"/>
              <a:t>Understanding the NCC </a:t>
            </a:r>
            <a:r>
              <a:rPr lang="en-AU" i="0" dirty="0"/>
              <a:t>module</a:t>
            </a:r>
            <a:r>
              <a:rPr lang="en-AU" i="1" dirty="0"/>
              <a:t>.</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So, this module focuses on understanding and using sections B-E of Volume Three of the NCC.</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14379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starts with just the question in the banner.</a:t>
            </a:r>
          </a:p>
          <a:p>
            <a:r>
              <a:rPr lang="en-AU" dirty="0"/>
              <a:t>Click to bring up the listing of sections B-E on the left.</a:t>
            </a:r>
          </a:p>
          <a:p>
            <a:r>
              <a:rPr lang="en-AU" dirty="0"/>
              <a:t>Then click on any section name on the left to bring up a description of the objectives and contents of that section.</a:t>
            </a:r>
          </a:p>
          <a:p>
            <a:r>
              <a:rPr lang="en-AU" dirty="0"/>
              <a:t>Click on the section name on the left a second time to dissolve the description for that section.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DESCRIPTION (by clicking over the relevant Section</a:t>
            </a:r>
            <a:r>
              <a:rPr lang="en-AU" b="1" baseline="0" dirty="0"/>
              <a:t> title text e.g. Section B Water Services</a:t>
            </a:r>
            <a:r>
              <a:rPr lang="en-AU" b="1" dirty="0"/>
              <a:t>) BEFORE BRINGING UP THE NEXT ONE, AS THE DESCRIPTIONS WRITE OVER THE TOP OF EACH OTHER. If you forget to dissolve one description before bringing up the next one, then just click the button for the earlier section again to make its description dissolve.</a:t>
            </a:r>
          </a:p>
          <a:p>
            <a:endParaRPr lang="en-AU" b="1" dirty="0"/>
          </a:p>
          <a:p>
            <a:r>
              <a:rPr lang="en-AU" b="1" dirty="0"/>
              <a:t>Facilitator notes</a:t>
            </a:r>
          </a:p>
          <a:p>
            <a:r>
              <a:rPr lang="en-AU" dirty="0"/>
              <a:t>Ask the question in the banner and give the trainees a chance to show what they already know about the contents of Sections B-E. Ask them to look at a copy of Volume Three (online or printed), to see the structure and contents of each section.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Then bring up the list of sections and discuss what is in each section. </a:t>
            </a:r>
            <a:r>
              <a:rPr lang="en-AU" dirty="0" smtClean="0"/>
              <a:t>The </a:t>
            </a:r>
            <a:r>
              <a:rPr lang="en-AU" dirty="0"/>
              <a:t>aim here is to get the trainees to look at Sections B-E of Volume </a:t>
            </a:r>
            <a:r>
              <a:rPr lang="en-AU" dirty="0" smtClean="0"/>
              <a:t>Three, </a:t>
            </a:r>
            <a:r>
              <a:rPr lang="en-AU" dirty="0"/>
              <a:t>and to make sense of what they contain.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a:t>
            </a:r>
            <a:r>
              <a:rPr lang="en-AU" baseline="0" dirty="0" smtClean="0"/>
              <a:t> NCC can be viewed on the ABCB website (ncc.abcb.gov.au).</a:t>
            </a:r>
            <a:endParaRPr lang="en-AU" dirty="0" smtClean="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look at the descriptions for as many or as few of the sections as you like</a:t>
            </a:r>
            <a:r>
              <a:rPr lang="en-AU"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the various sections or you are pressed for time, you could just skip the descriptions entirely. You could just talk briefly about the contents of each section and then move on to the examples and questions on the following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the contents of these sections, then you can take the time to look at and discuss the descriptions for all of the sections.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look at the descriptions for just those sections which have less obvious or more complex contents, or which are particularly of interest to the trainees. For example, you might only look at the descriptions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B Water services, since this contains the majority of the Performance Requirements for the </a:t>
            </a:r>
            <a:r>
              <a:rPr lang="en-AU" dirty="0" smtClean="0"/>
              <a:t>volume</a:t>
            </a:r>
            <a:r>
              <a:rPr lang="en-AU"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Section E Facilities, since it contains provisions for people with a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section that you want to discuss in more detail and discuss the description. If appropriate, ask the trainees to open that section in Volume Three and look at the contents.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next slides ask the trainees to find information within NCC Volume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Notes for general discussion</a:t>
            </a:r>
          </a:p>
          <a:p>
            <a:r>
              <a:rPr lang="en-AU" dirty="0"/>
              <a:t>During the discussion on this slide, you could make the following points:</a:t>
            </a:r>
          </a:p>
          <a:p>
            <a:pPr marL="171450" indent="-171450">
              <a:buFont typeface="Arial" panose="020B0604020202020204" pitchFamily="34" charset="0"/>
              <a:buChar char="•"/>
            </a:pPr>
            <a:r>
              <a:rPr lang="en-AU" b="0" dirty="0"/>
              <a:t>While the different sections provide Performance Requirements, Verification Methods and DTS Provisions for specific aspects of plumbing and drainage, they must be applied </a:t>
            </a:r>
            <a:r>
              <a:rPr lang="en-AU" b="1" dirty="0"/>
              <a:t>holistically</a:t>
            </a:r>
            <a:r>
              <a:rPr lang="en-AU" b="0" dirty="0"/>
              <a:t>. That is, you need to consider the impact of a decision in one area on requirements in other areas</a:t>
            </a:r>
            <a:r>
              <a:rPr lang="en-AU" b="0" dirty="0" smtClean="0"/>
              <a:t>.</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dirty="0"/>
              <a:t>For example:</a:t>
            </a:r>
          </a:p>
          <a:p>
            <a:pPr marL="628650" lvl="1" indent="-171450">
              <a:buFont typeface="Arial" panose="020B0604020202020204" pitchFamily="34" charset="0"/>
              <a:buChar char="•"/>
            </a:pPr>
            <a:r>
              <a:rPr lang="en-AU" dirty="0"/>
              <a:t>Installation of plumbing should not compromise the structural integrity of a building, or the fire safety of that building. This could potentially occur when pipework lies near building footings or framing, or goes through a vapour barrier or fire-resistant elements within a building. </a:t>
            </a:r>
          </a:p>
          <a:p>
            <a:pPr marL="628650" lvl="1" indent="-171450">
              <a:buFont typeface="Arial" panose="020B0604020202020204" pitchFamily="34" charset="0"/>
              <a:buChar char="•"/>
            </a:pPr>
            <a:r>
              <a:rPr lang="en-AU" dirty="0"/>
              <a:t>Fixtures and fittings in a wet area must be installed in compliance with requirements for damp and weatherproofing of a building</a:t>
            </a:r>
            <a:r>
              <a:rPr lang="en-AU" dirty="0" smtClean="0"/>
              <a:t>.</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This means that to determine how best to install plumbing in a building, you also need to consider the other Performance Requirements that the building must meet, and ensure that the </a:t>
            </a:r>
            <a:r>
              <a:rPr lang="en-AU" dirty="0" smtClean="0"/>
              <a:t>compliance solution </a:t>
            </a:r>
            <a:r>
              <a:rPr lang="en-AU" dirty="0"/>
              <a:t>meets all of them holistically. </a:t>
            </a:r>
          </a:p>
          <a:p>
            <a:pPr marL="171450" lvl="0" indent="-171450">
              <a:buFont typeface="Arial" panose="020B0604020202020204" pitchFamily="34" charset="0"/>
              <a:buChar char="•"/>
            </a:pPr>
            <a:r>
              <a:rPr lang="en-AU" dirty="0"/>
              <a:t>The Explanatory Information in Part B4 of </a:t>
            </a:r>
            <a:r>
              <a:rPr lang="en-AU" dirty="0" smtClean="0"/>
              <a:t>Volume Three </a:t>
            </a:r>
            <a:r>
              <a:rPr lang="en-AU" dirty="0"/>
              <a:t>includes a useful table of cross-volume </a:t>
            </a:r>
            <a:r>
              <a:rPr lang="en-AU" dirty="0" smtClean="0"/>
              <a:t>considerations relevant to fire-fighting water services.</a:t>
            </a:r>
            <a:endParaRPr lang="en-AU" dirty="0"/>
          </a:p>
          <a:p>
            <a:pPr marL="171450" lvl="0" indent="-171450">
              <a:buFont typeface="Arial" panose="020B0604020202020204" pitchFamily="34" charset="0"/>
              <a:buChar char="•"/>
            </a:pPr>
            <a:r>
              <a:rPr lang="en-AU" dirty="0"/>
              <a:t>All sections provide all the relevant Performance Requirements first, then any Verification Methods, then finally all the </a:t>
            </a:r>
            <a:r>
              <a:rPr lang="en-AU" dirty="0" smtClean="0"/>
              <a:t>DTS </a:t>
            </a:r>
            <a:r>
              <a:rPr lang="en-AU" dirty="0"/>
              <a:t>Provisions, including Specifications where relevant</a:t>
            </a:r>
            <a:r>
              <a:rPr lang="en-AU" dirty="0" smtClean="0"/>
              <a:t>.</a:t>
            </a:r>
          </a:p>
          <a:p>
            <a:pPr marL="171450" lvl="0" indent="-171450">
              <a:buFont typeface="Arial" panose="020B0604020202020204" pitchFamily="34" charset="0"/>
              <a:buChar char="•"/>
            </a:pPr>
            <a:endParaRPr lang="en-AU" dirty="0"/>
          </a:p>
          <a:p>
            <a:pPr marL="171450" indent="-171450">
              <a:buFont typeface="Arial" panose="020B0604020202020204" pitchFamily="34" charset="0"/>
              <a:buChar char="•"/>
            </a:pPr>
            <a:r>
              <a:rPr lang="en-AU" b="1" dirty="0"/>
              <a:t>Section B: Water</a:t>
            </a:r>
            <a:r>
              <a:rPr lang="en-AU" b="1" baseline="0" dirty="0"/>
              <a:t> Services </a:t>
            </a:r>
            <a:endParaRPr lang="en-AU"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a:t>Requirements to provide safe and adequate water supply, conserve water and avoid the likelihood of contamination of drinking water.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Covers </a:t>
            </a:r>
            <a:r>
              <a:rPr lang="en-AU" b="0" baseline="0" dirty="0"/>
              <a:t>cold and heated, drinking and non-drinking, and fire-fighting water services, cross-connection </a:t>
            </a:r>
            <a:r>
              <a:rPr lang="en-AU" b="0" baseline="0" dirty="0" smtClean="0"/>
              <a:t>control and rainwater services and storage.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indent="-171450">
              <a:buFont typeface="Arial" panose="020B0604020202020204" pitchFamily="34" charset="0"/>
              <a:buChar char="•"/>
            </a:pPr>
            <a:r>
              <a:rPr lang="en-AU" b="1" dirty="0"/>
              <a:t>Section C: Sanitary Plumbing and</a:t>
            </a:r>
            <a:r>
              <a:rPr lang="en-AU" b="1" baseline="0" dirty="0"/>
              <a:t> Drainage Systems</a:t>
            </a:r>
            <a:endParaRPr lang="en-AU" b="1" dirty="0"/>
          </a:p>
          <a:p>
            <a:pPr marL="628650" lvl="1" indent="-171450">
              <a:buFont typeface="Arial" panose="020B0604020202020204" pitchFamily="34" charset="0"/>
              <a:buChar char="•"/>
            </a:pPr>
            <a:r>
              <a:rPr lang="en-AU" b="0" dirty="0"/>
              <a:t>Requirements for</a:t>
            </a:r>
            <a:r>
              <a:rPr lang="en-AU" b="0" baseline="0" dirty="0"/>
              <a:t> adequate disposal systems covering plumbing and </a:t>
            </a:r>
            <a:r>
              <a:rPr lang="en-AU" b="0" baseline="0" dirty="0" smtClean="0"/>
              <a:t>drainage.</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b="1" dirty="0"/>
              <a:t>Section D: Excessive Noise</a:t>
            </a:r>
          </a:p>
          <a:p>
            <a:pPr marL="628650" lvl="1" indent="-171450">
              <a:buFont typeface="Arial" panose="020B0604020202020204" pitchFamily="34" charset="0"/>
              <a:buChar char="•"/>
            </a:pPr>
            <a:r>
              <a:rPr lang="en-AU" b="0" dirty="0"/>
              <a:t>Many people live in urban environments and therefore in close proximity to others, so excessive noise can be an important issue for occupants of buildings.</a:t>
            </a:r>
          </a:p>
          <a:p>
            <a:pPr marL="628650" lvl="1" indent="-171450">
              <a:buFont typeface="Arial" panose="020B0604020202020204" pitchFamily="34" charset="0"/>
              <a:buChar char="•"/>
            </a:pPr>
            <a:r>
              <a:rPr lang="en-AU" b="0" dirty="0"/>
              <a:t>For example, when people live in apartments, the noise from one apartment’s bathroom plumbing or drainage system may penetrate another apartment, disturbing the other residents’ ability to go about their usual activities. </a:t>
            </a:r>
          </a:p>
          <a:p>
            <a:pPr marL="628650" lvl="1" indent="-171450">
              <a:buFont typeface="Arial" panose="020B0604020202020204" pitchFamily="34" charset="0"/>
              <a:buChar char="•"/>
            </a:pPr>
            <a:r>
              <a:rPr lang="en-AU" b="0" dirty="0"/>
              <a:t>This is termed a “loss of amenity” in the NCC, and plumbing and drainage systems should be designed to prevent this loss of amenity</a:t>
            </a:r>
            <a:r>
              <a:rPr lang="en-AU" b="0" dirty="0" smtClean="0"/>
              <a:t>.</a:t>
            </a:r>
          </a:p>
          <a:p>
            <a:pPr marL="628650" lvl="1" indent="-171450">
              <a:buFont typeface="Arial" panose="020B0604020202020204" pitchFamily="34" charset="0"/>
              <a:buChar char="•"/>
            </a:pPr>
            <a:endParaRPr lang="en-AU" b="0" dirty="0"/>
          </a:p>
          <a:p>
            <a:pPr marL="171450" lvl="0" indent="-171450">
              <a:buFont typeface="Arial" panose="020B0604020202020204" pitchFamily="34" charset="0"/>
              <a:buChar char="•"/>
            </a:pPr>
            <a:r>
              <a:rPr lang="en-AU" b="1" dirty="0"/>
              <a:t>Section E: Facilities</a:t>
            </a:r>
          </a:p>
          <a:p>
            <a:pPr marL="628650" lvl="1" indent="-171450">
              <a:buFont typeface="Arial" panose="020B0604020202020204" pitchFamily="34" charset="0"/>
              <a:buChar char="•"/>
            </a:pPr>
            <a:r>
              <a:rPr lang="en-AU" b="0" dirty="0"/>
              <a:t>Basically requires that taps and other controls must be accessible and suitable for use by all users, including those with disabilities</a:t>
            </a:r>
            <a:r>
              <a:rPr lang="en-AU" b="0" dirty="0" smtClean="0"/>
              <a:t>.</a:t>
            </a: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392993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the </a:t>
            </a:r>
            <a:r>
              <a:rPr lang="en-AU" b="0" dirty="0" smtClean="0"/>
              <a:t>7 </a:t>
            </a:r>
            <a:r>
              <a:rPr lang="en-AU" b="0" dirty="0"/>
              <a:t>parts of the Section B Water Services listed on the left, and the main building image on the right.</a:t>
            </a:r>
          </a:p>
          <a:p>
            <a:r>
              <a:rPr lang="en-AU" b="0" dirty="0"/>
              <a:t>Click on each Part label to bring in an illustration of the kinds of plumbing requirements that are covered by that Part.</a:t>
            </a:r>
          </a:p>
          <a:p>
            <a:r>
              <a:rPr lang="en-AU" b="0" dirty="0"/>
              <a:t>Click each label a second time to remove the related illustration, if you want to. The images do not obscure each other, so it is fine to leave them all up at the same time.</a:t>
            </a:r>
          </a:p>
          <a:p>
            <a:endParaRPr lang="en-AU" b="0" dirty="0"/>
          </a:p>
          <a:p>
            <a:r>
              <a:rPr lang="en-AU" b="0" dirty="0"/>
              <a:t>Click Enter to move to the next slide.</a:t>
            </a:r>
          </a:p>
          <a:p>
            <a:endParaRPr lang="en-AU" dirty="0"/>
          </a:p>
          <a:p>
            <a:r>
              <a:rPr lang="en-AU" b="1" dirty="0"/>
              <a:t>Facilitators notes</a:t>
            </a:r>
          </a:p>
          <a:p>
            <a:r>
              <a:rPr lang="en-AU" b="0" dirty="0"/>
              <a:t>The purpose of this slide is to illustrate the different kinds of water services covered in Section B Water Services.  The provisions of this Section make up about half the total provisions of Volume Three, and affect every building, so it is helpful if trainees are familiar with them. This short visual introduction is designed to help trainees to distinguish the contents of the different Parts of this Section before they start to look at the Performance Requirements in detail in the next slides.</a:t>
            </a:r>
          </a:p>
          <a:p>
            <a:endParaRPr lang="en-AU" b="0" dirty="0"/>
          </a:p>
          <a:p>
            <a:r>
              <a:rPr lang="en-AU" b="0" dirty="0"/>
              <a:t>Discuss the importance and coverage of the different Parts of Section B. </a:t>
            </a:r>
          </a:p>
          <a:p>
            <a:endParaRPr lang="en-AU" b="0" dirty="0"/>
          </a:p>
          <a:p>
            <a:r>
              <a:rPr lang="en-AU" b="0" dirty="0"/>
              <a:t>At appropriate times, bring in the different illustrations of what each Part covers, if you think it will be helpful.</a:t>
            </a:r>
          </a:p>
          <a:p>
            <a:endParaRPr lang="en-AU" b="0" dirty="0"/>
          </a:p>
          <a:p>
            <a:r>
              <a:rPr lang="en-AU" b="0" dirty="0"/>
              <a:t>Note that the next slide looks at the Performance Requirements for each of these Parts in detail.</a:t>
            </a:r>
          </a:p>
          <a:p>
            <a:endParaRPr lang="en-AU" b="0" dirty="0"/>
          </a:p>
          <a:p>
            <a:r>
              <a:rPr lang="en-AU" b="1" dirty="0"/>
              <a:t>Things you could discuss on this slide include: </a:t>
            </a:r>
          </a:p>
          <a:p>
            <a:pPr marL="171450" indent="-171450">
              <a:buFont typeface="Arial" panose="020B0604020202020204" pitchFamily="34" charset="0"/>
              <a:buChar char="•"/>
            </a:pPr>
            <a:r>
              <a:rPr lang="en-AU" b="0" dirty="0"/>
              <a:t>Most buildings have more than one kind of water service, for the purposes of the NCC.</a:t>
            </a:r>
          </a:p>
          <a:p>
            <a:pPr marL="171450" indent="-171450">
              <a:buFont typeface="Arial" panose="020B0604020202020204" pitchFamily="34" charset="0"/>
              <a:buChar char="•"/>
            </a:pPr>
            <a:r>
              <a:rPr lang="en-AU" b="0" dirty="0"/>
              <a:t>There are different Performance Requirements for each type of water service.</a:t>
            </a:r>
          </a:p>
          <a:p>
            <a:pPr marL="171450" indent="-171450">
              <a:buFont typeface="Arial" panose="020B0604020202020204" pitchFamily="34" charset="0"/>
              <a:buChar char="•"/>
            </a:pPr>
            <a:r>
              <a:rPr lang="en-AU" b="0" dirty="0"/>
              <a:t>The purpose that a water service is used for is critical to determining which requirements apply. For example, is the water primarily intended for drinking, preparing food, showering, flushing a toilet, watering a garden, or running another service such as running an air-conditioner?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All of these water services can be supplied to any class of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However, some of them may not be required in some classes of buildings. For example, Class 1 buildings don’t have to have fire-fighting water services, while a Class 3 residential building will very often need to have this kind of water service. (A Class 1 building can have a fire-fighting water service, if the owner/builder decides to install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Cross-connection control is about safeguarding water services from contamination from other water services.</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263628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7 </a:t>
            </a:r>
            <a:r>
              <a:rPr lang="en-AU" b="0" dirty="0"/>
              <a:t>buttons below. </a:t>
            </a:r>
          </a:p>
          <a:p>
            <a:r>
              <a:rPr lang="en-AU" b="0" dirty="0"/>
              <a:t>Click on any button to see the relevant excerpt.</a:t>
            </a:r>
          </a:p>
          <a:p>
            <a:r>
              <a:rPr lang="en-AU" b="0" dirty="0"/>
              <a:t>Click on the same button a second time to see a set of highlights for that excerpt, which could be lines, arrows or shaded boxes. </a:t>
            </a:r>
          </a:p>
          <a:p>
            <a:r>
              <a:rPr lang="en-AU" b="0" dirty="0"/>
              <a:t>Click an each highlight to bring up an explanation bubble relating to the highlighted item.</a:t>
            </a:r>
          </a:p>
          <a:p>
            <a:r>
              <a:rPr lang="en-AU" b="0" dirty="0"/>
              <a:t>Click the same red highlight a second time to remove the explanation bubble.</a:t>
            </a:r>
          </a:p>
          <a:p>
            <a:r>
              <a:rPr lang="en-AU" b="0" dirty="0"/>
              <a:t>Click the button for the provision a third time to remove the excerpt and its associated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EXPLANATION BUBBLE BEFORE BRINGING UP THE NEXT ONE, AS THE BUBBLES WRITE OVER THE TOP OF EACH OTHER. THE SAME IS TRUE FOR THE EXCERPTS AND HIGHLIGHTS.</a:t>
            </a: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explanation bubble, or excerpt, before bringing up the next one, then just click the item that brought in the earlier element again to make it dissolve.</a:t>
            </a:r>
          </a:p>
          <a:p>
            <a:endParaRPr lang="en-AU" b="0" dirty="0"/>
          </a:p>
          <a:p>
            <a:r>
              <a:rPr lang="en-AU" b="1" dirty="0"/>
              <a:t>Facilitator notes</a:t>
            </a:r>
          </a:p>
          <a:p>
            <a:r>
              <a:rPr lang="en-AU" dirty="0"/>
              <a:t>The purpose of this slide is to help the trainees to read and interpret the water services Performance Requirements in Section B of </a:t>
            </a:r>
            <a:r>
              <a:rPr lang="en-AU" dirty="0" smtClean="0"/>
              <a:t>Volume </a:t>
            </a:r>
            <a:r>
              <a:rPr lang="en-AU" dirty="0"/>
              <a:t>Three. It aims to give them confidence that they can identify, read and understand the Performance Requirements. It does this by </a:t>
            </a:r>
            <a:r>
              <a:rPr lang="en-AU" b="0" dirty="0" smtClean="0"/>
              <a:t>presenting</a:t>
            </a:r>
            <a:r>
              <a:rPr lang="en-AU" b="0" baseline="0" dirty="0" smtClean="0"/>
              <a:t> a </a:t>
            </a:r>
            <a:r>
              <a:rPr lang="en-AU" b="1" baseline="0" dirty="0" smtClean="0"/>
              <a:t>selection </a:t>
            </a:r>
            <a:r>
              <a:rPr lang="en-AU" b="0" dirty="0" smtClean="0"/>
              <a:t>of</a:t>
            </a:r>
            <a:r>
              <a:rPr lang="en-AU" dirty="0" smtClean="0"/>
              <a:t> </a:t>
            </a:r>
            <a:r>
              <a:rPr lang="en-AU" dirty="0"/>
              <a:t>the key Performance Requirements for discussion, and highlighting key aspects of each one. This includes noting similarities between the Performance Requirements for different water services, </a:t>
            </a:r>
            <a:r>
              <a:rPr lang="en-AU" dirty="0" smtClean="0"/>
              <a:t>and </a:t>
            </a:r>
            <a:r>
              <a:rPr lang="en-AU" dirty="0"/>
              <a:t>the meaning of defined terms. </a:t>
            </a:r>
          </a:p>
          <a:p>
            <a:r>
              <a:rPr lang="en-AU" dirty="0"/>
              <a:t>Ideally, the trainees should try to locate each requirement in Volume One and look at it in context.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 the excerpt, specifically focusing on </a:t>
            </a:r>
            <a:r>
              <a:rPr lang="en-AU" b="1" dirty="0"/>
              <a:t>what performance is required. </a:t>
            </a:r>
            <a:r>
              <a:rPr lang="en-AU" dirty="0"/>
              <a:t>That is, how must the building, or building element perform when used for its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Progress the slide to bring in the highlights, and discuss how each </a:t>
            </a:r>
            <a:r>
              <a:rPr lang="en-AU" b="1" dirty="0"/>
              <a:t>Performance Requirement might be measured. </a:t>
            </a:r>
            <a:r>
              <a:rPr lang="en-AU" dirty="0"/>
              <a:t>For example, is the Performance Requirement qualitative or quantitative?  That is, does it specify an attribute or quality that must be achieved? Or does it give a value that provides an absolute measure of performance?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If helpful, select the highlights on the excerpt and discuss the descriptions that pop 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b="1" dirty="0"/>
              <a:t>Things you could discuss on this slide include</a:t>
            </a:r>
            <a:r>
              <a:rPr lang="en-AU" b="1" dirty="0" smtClean="0"/>
              <a:t>:</a:t>
            </a:r>
          </a:p>
          <a:p>
            <a:endParaRPr lang="en-AU" b="1" dirty="0"/>
          </a:p>
          <a:p>
            <a:pPr marL="171450" indent="-171450">
              <a:buFont typeface="Arial" panose="020B0604020202020204" pitchFamily="34" charset="0"/>
              <a:buChar char="•"/>
            </a:pPr>
            <a:r>
              <a:rPr lang="en-AU" dirty="0"/>
              <a:t>Some of the Performance Requirements for different water services are very similar. This is because of the need to safeguard </a:t>
            </a:r>
            <a:r>
              <a:rPr lang="en-AU" dirty="0" smtClean="0"/>
              <a:t>health, </a:t>
            </a:r>
            <a:r>
              <a:rPr lang="en-AU" dirty="0"/>
              <a:t>resulting in similar requirements for water services, even when their intended use is slightly different</a:t>
            </a:r>
            <a:r>
              <a:rPr lang="en-AU" dirty="0" smtClean="0"/>
              <a:t>.</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4048751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52" y="119920"/>
            <a:ext cx="1585625" cy="1585625"/>
          </a:xfrm>
          <a:prstGeom prst="rect">
            <a:avLst/>
          </a:prstGeom>
        </p:spPr>
      </p:pic>
    </p:spTree>
    <p:custDataLst>
      <p:tags r:id="rId1"/>
    </p:custDataLst>
    <p:extLst>
      <p:ext uri="{BB962C8B-B14F-4D97-AF65-F5344CB8AC3E}">
        <p14:creationId xmlns:p14="http://schemas.microsoft.com/office/powerpoint/2010/main" val="1162486141"/>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52" y="119920"/>
            <a:ext cx="1585625" cy="1585625"/>
          </a:xfrm>
          <a:prstGeom prst="rect">
            <a:avLst/>
          </a:prstGeom>
        </p:spPr>
      </p:pic>
    </p:spTree>
    <p:custDataLst>
      <p:tags r:id="rId1"/>
    </p:custDataLst>
    <p:extLst>
      <p:ext uri="{BB962C8B-B14F-4D97-AF65-F5344CB8AC3E}">
        <p14:creationId xmlns:p14="http://schemas.microsoft.com/office/powerpoint/2010/main" val="1829216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a16="http://schemas.microsoft.com/office/drawing/2014/main" xmlns="" id="{02AB6868-BD6C-434E-A43B-35E5BD57B0EF}"/>
              </a:ext>
            </a:extLst>
          </p:cNvPr>
          <p:cNvGrpSpPr/>
          <p:nvPr userDrawn="1"/>
        </p:nvGrpSpPr>
        <p:grpSpPr>
          <a:xfrm>
            <a:off x="6889735" y="4860492"/>
            <a:ext cx="4322543" cy="1159140"/>
            <a:chOff x="6813533" y="4919386"/>
            <a:chExt cx="4322543" cy="1159140"/>
          </a:xfrm>
        </p:grpSpPr>
        <p:pic>
          <p:nvPicPr>
            <p:cNvPr id="33" name="Volume One Logo" descr="Icon&#10;&#10;Description automatically generated">
              <a:extLst>
                <a:ext uri="{FF2B5EF4-FFF2-40B4-BE49-F238E27FC236}">
                  <a16:creationId xmlns:a16="http://schemas.microsoft.com/office/drawing/2014/main" xmlns=""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41" name="Volume Two Logo" descr="A close up of a sign&#10;&#10;Description automatically generated">
              <a:extLst>
                <a:ext uri="{FF2B5EF4-FFF2-40B4-BE49-F238E27FC236}">
                  <a16:creationId xmlns:a16="http://schemas.microsoft.com/office/drawing/2014/main" xmlns=""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42" name="Volume Three Logo" descr="Icon&#10;&#10;Description automatically generated">
              <a:extLst>
                <a:ext uri="{FF2B5EF4-FFF2-40B4-BE49-F238E27FC236}">
                  <a16:creationId xmlns:a16="http://schemas.microsoft.com/office/drawing/2014/main" xmlns=""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48" name="Straight Connector 47">
            <a:extLst>
              <a:ext uri="{FF2B5EF4-FFF2-40B4-BE49-F238E27FC236}">
                <a16:creationId xmlns:a16="http://schemas.microsoft.com/office/drawing/2014/main" xmlns=""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52298" y="555179"/>
            <a:ext cx="4683125" cy="3163966"/>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13"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pic>
        <p:nvPicPr>
          <p:cNvPr id="6" name="Volume One Logo" descr="Volume One icon">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2" name="Volume Two Logo" descr="Volume Two icon">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1" name="Volume Three Logo" descr="Volume Three icon">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674070" y="555175"/>
            <a:ext cx="4683125" cy="3163970"/>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xmlns=""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a16="http://schemas.microsoft.com/office/drawing/2014/main" xmlns=""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435037" y="4880279"/>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a16="http://schemas.microsoft.com/office/drawing/2014/main" xmlns=""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9" name="Volume One Logo" descr="Volume One icon">
            <a:extLst>
              <a:ext uri="{FF2B5EF4-FFF2-40B4-BE49-F238E27FC236}">
                <a16:creationId xmlns:a16="http://schemas.microsoft.com/office/drawing/2014/main" xmlns="" id="{CB3830D5-76FD-4926-8E71-B880DDF59B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a16="http://schemas.microsoft.com/office/drawing/2014/main" xmlns="" id="{5DCA19E3-EAE3-449A-88D4-6D8EE28EBAC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a:extLst>
              <a:ext uri="{FF2B5EF4-FFF2-40B4-BE49-F238E27FC236}">
                <a16:creationId xmlns:a16="http://schemas.microsoft.com/office/drawing/2014/main" xmlns="" id="{CBBCCEDC-7B65-41A6-88F8-E300DDB4D78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39" name="Straight Connector 38">
            <a:extLst>
              <a:ext uri="{FF2B5EF4-FFF2-40B4-BE49-F238E27FC236}">
                <a16:creationId xmlns:a16="http://schemas.microsoft.com/office/drawing/2014/main" xmlns=""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674070" y="566061"/>
            <a:ext cx="4683125" cy="3153084"/>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Logo" descr="NCC Volume Two Logo. A stylised house in bright red.">
            <a:extLst>
              <a:ext uri="{FF2B5EF4-FFF2-40B4-BE49-F238E27FC236}">
                <a16:creationId xmlns:a16="http://schemas.microsoft.com/office/drawing/2014/main" xmlns="" id="{D18EBA45-13F9-4B66-AB74-B13D2CC45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a16="http://schemas.microsoft.com/office/drawing/2014/main" xmlns="" id="{76BDEF9D-2610-44D6-B71A-B3DABC16E3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a16="http://schemas.microsoft.com/office/drawing/2014/main" xmlns="" id="{4B003636-5D59-48E7-983C-B30421BDDD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ED82B860-1B34-4DC4-9FB6-CB764C3D435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a:extLst>
              <a:ext uri="{FF2B5EF4-FFF2-40B4-BE49-F238E27FC236}">
                <a16:creationId xmlns:a16="http://schemas.microsoft.com/office/drawing/2014/main" xmlns="" id="{A35C43B3-F8F6-4913-9806-26CA25B45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549" y="4563946"/>
            <a:ext cx="1406961" cy="1406961"/>
          </a:xfrm>
          <a:prstGeom prst="rect">
            <a:avLst/>
          </a:prstGeom>
        </p:spPr>
      </p:pic>
      <p:cxnSp>
        <p:nvCxnSpPr>
          <p:cNvPr id="39" name="Straight Connector 38">
            <a:extLst>
              <a:ext uri="{FF2B5EF4-FFF2-40B4-BE49-F238E27FC236}">
                <a16:creationId xmlns:a16="http://schemas.microsoft.com/office/drawing/2014/main" xmlns="" id="{9A7CD7DF-4FF0-4132-8B9A-48280D79DE4F}"/>
              </a:ext>
            </a:extLst>
          </p:cNvPr>
          <p:cNvCxnSpPr>
            <a:cxnSpLocks/>
          </p:cNvCxnSpPr>
          <p:nvPr userDrawn="1"/>
        </p:nvCxnSpPr>
        <p:spPr>
          <a:xfrm>
            <a:off x="6652298" y="3916450"/>
            <a:ext cx="471578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684956" y="555177"/>
            <a:ext cx="4683125" cy="3163968"/>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41"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4" name="Title logo" descr="NCC Volume 3 Logo. A stylised tap with a drop of water falling from it, in bright green.">
            <a:extLst>
              <a:ext uri="{FF2B5EF4-FFF2-40B4-BE49-F238E27FC236}">
                <a16:creationId xmlns:a16="http://schemas.microsoft.com/office/drawing/2014/main" xmlns="" id="{1EF8326A-463F-4E09-B382-C12145DC007B}"/>
              </a:ext>
              <a:ext uri="{C183D7F6-B498-43B3-948B-1728B52AA6E4}">
                <adec:decorative xmlns:adec="http://schemas.microsoft.com/office/drawing/2017/decorative" xmlns="" val="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a16="http://schemas.microsoft.com/office/drawing/2014/main" xmlns="" id="{1731123D-61AD-4594-99F1-097E4D423A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a16="http://schemas.microsoft.com/office/drawing/2014/main" xmlns="" id="{200A38D2-4D8E-4FC6-AB43-5F1F5DFC28F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a16="http://schemas.microsoft.com/office/drawing/2014/main" xmlns="" id="{B275588B-6871-4398-BBA3-9E05C6704A8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18/08/2022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equal columns no animations</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482978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s no animation">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column format without animation</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52" y="119920"/>
            <a:ext cx="1585625" cy="1585625"/>
          </a:xfrm>
          <a:prstGeom prst="rect">
            <a:avLst/>
          </a:prstGeom>
        </p:spPr>
      </p:pic>
    </p:spTree>
    <p:custDataLst>
      <p:tags r:id="rId1"/>
    </p:custDataLst>
    <p:extLst>
      <p:ext uri="{BB962C8B-B14F-4D97-AF65-F5344CB8AC3E}">
        <p14:creationId xmlns:p14="http://schemas.microsoft.com/office/powerpoint/2010/main" val="23801361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un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Uneven 2 columns no animations</a:t>
            </a:r>
          </a:p>
        </p:txBody>
      </p: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250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100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52" y="119920"/>
            <a:ext cx="1585625" cy="1585625"/>
          </a:xfrm>
          <a:prstGeom prst="rect">
            <a:avLst/>
          </a:prstGeom>
        </p:spPr>
      </p:pic>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no animations">
    <p:spTree>
      <p:nvGrpSpPr>
        <p:cNvPr id="1" name=""/>
        <p:cNvGrpSpPr/>
        <p:nvPr/>
      </p:nvGrpSpPr>
      <p:grpSpPr>
        <a:xfrm>
          <a:off x="0" y="0"/>
          <a:ext cx="0" cy="0"/>
          <a:chOff x="0" y="0"/>
          <a:chExt cx="0" cy="0"/>
        </a:xfrm>
      </p:grpSpPr>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3 blocks no animations</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44132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0552" y="119920"/>
            <a:ext cx="1585625" cy="1585625"/>
          </a:xfrm>
          <a:prstGeom prst="rect">
            <a:avLst/>
          </a:prstGeom>
        </p:spPr>
      </p:pic>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locks no animations">
    <p:spTree>
      <p:nvGrpSpPr>
        <p:cNvPr id="1" name=""/>
        <p:cNvGrpSpPr/>
        <p:nvPr/>
      </p:nvGrpSpPr>
      <p:grpSpPr>
        <a:xfrm>
          <a:off x="0" y="0"/>
          <a:ext cx="0" cy="0"/>
          <a:chOff x="0" y="0"/>
          <a:chExt cx="0" cy="0"/>
        </a:xfrm>
      </p:grpSpPr>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4 blocks no animations</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425066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18/08/2022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2"/>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838" r:id="rId3"/>
    <p:sldLayoutId id="2147483781" r:id="rId4"/>
    <p:sldLayoutId id="2147483839" r:id="rId5"/>
    <p:sldLayoutId id="2147483782" r:id="rId6"/>
    <p:sldLayoutId id="2147483840" r:id="rId7"/>
    <p:sldLayoutId id="2147483783" r:id="rId8"/>
    <p:sldLayoutId id="2147483841" r:id="rId9"/>
    <p:sldLayoutId id="2147483791" r:id="rId10"/>
    <p:sldLayoutId id="2147483778" r:id="rId11"/>
    <p:sldLayoutId id="2147483792" r:id="rId12"/>
    <p:sldLayoutId id="2147483793" r:id="rId13"/>
    <p:sldLayoutId id="2147483807" r:id="rId14"/>
    <p:sldLayoutId id="2147483808" r:id="rId15"/>
    <p:sldLayoutId id="2147483822" r:id="rId16"/>
    <p:sldLayoutId id="2147483823" r:id="rId17"/>
    <p:sldLayoutId id="2147483837"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842"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35.xml"/><Relationship Id="rId5" Type="http://schemas.openxmlformats.org/officeDocument/2006/relationships/image" Target="../media/image38.JP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39.jpeg"/><Relationship Id="rId4" Type="http://schemas.openxmlformats.org/officeDocument/2006/relationships/hyperlink" Target="https://www.abcb.gov.au/Product-Certification/WaterMark-Certification-Scheme/WMPD-Search"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1.wdp"/><Relationship Id="rId2" Type="http://schemas.openxmlformats.org/officeDocument/2006/relationships/slideLayout" Target="../slideLayouts/slideLayout30.xml"/><Relationship Id="rId1" Type="http://schemas.openxmlformats.org/officeDocument/2006/relationships/tags" Target="../tags/tag43.xml"/><Relationship Id="rId6" Type="http://schemas.openxmlformats.org/officeDocument/2006/relationships/image" Target="../media/image41.png"/><Relationship Id="rId5" Type="http://schemas.openxmlformats.org/officeDocument/2006/relationships/hyperlink" Target="https://www.abcb.gov.au/resource/handbook/warm-water-systems-handbook" TargetMode="External"/><Relationship Id="rId4" Type="http://schemas.openxmlformats.org/officeDocument/2006/relationships/hyperlink" Target="https://www.abcb.gov.au/resource/handbook/cross-connection-control-handbook"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45.xml"/><Relationship Id="rId6" Type="http://schemas.openxmlformats.org/officeDocument/2006/relationships/hyperlink" Target="https://www.abcb.gov.au/resource/handbook/warm-water-systems-handbook" TargetMode="External"/><Relationship Id="rId5" Type="http://schemas.openxmlformats.org/officeDocument/2006/relationships/hyperlink" Target="https://www.abcb.gov.au/resource/handbook/cross-connection-control-handbook" TargetMode="External"/><Relationship Id="rId4" Type="http://schemas.openxmlformats.org/officeDocument/2006/relationships/hyperlink" Target="http://www.abcb.gov.au/"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JPG"/><Relationship Id="rId3" Type="http://schemas.openxmlformats.org/officeDocument/2006/relationships/notesSlide" Target="../notesSlides/notesSlide9.xml"/><Relationship Id="rId7" Type="http://schemas.openxmlformats.org/officeDocument/2006/relationships/image" Target="../media/image30.JPG"/><Relationship Id="rId12" Type="http://schemas.openxmlformats.org/officeDocument/2006/relationships/image" Target="../media/image35.JPG"/><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image" Target="../media/image29.JPG"/><Relationship Id="rId11" Type="http://schemas.openxmlformats.org/officeDocument/2006/relationships/image" Target="../media/image34.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xmlns="" id="{65128F86-7FCB-44AA-B161-CD2E61B0FC0F}"/>
              </a:ext>
            </a:extLst>
          </p:cNvPr>
          <p:cNvSpPr/>
          <p:nvPr/>
        </p:nvSpPr>
        <p:spPr>
          <a:xfrm>
            <a:off x="54428" y="54428"/>
            <a:ext cx="12078142" cy="6749142"/>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a16="http://schemas.microsoft.com/office/drawing/2014/main" xmlns=""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xmlns="" id="{459A67CC-BAC3-4F97-A049-5BF4C6DB28C5}"/>
              </a:ext>
            </a:extLst>
          </p:cNvPr>
          <p:cNvSpPr txBox="1">
            <a:spLocks/>
          </p:cNvSpPr>
          <p:nvPr/>
        </p:nvSpPr>
        <p:spPr>
          <a:xfrm>
            <a:off x="1163779" y="3465955"/>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NCC Volume Three</a:t>
            </a:r>
          </a:p>
        </p:txBody>
      </p:sp>
      <p:cxnSp>
        <p:nvCxnSpPr>
          <p:cNvPr id="6" name="White dividing line">
            <a:extLst>
              <a:ext uri="{FF2B5EF4-FFF2-40B4-BE49-F238E27FC236}">
                <a16:creationId xmlns:a16="http://schemas.microsoft.com/office/drawing/2014/main" xmlns="" id="{FB54B87B-517C-4E02-957B-51C3D0197865}"/>
              </a:ext>
            </a:extLst>
          </p:cNvPr>
          <p:cNvCxnSpPr>
            <a:cxnSpLocks/>
          </p:cNvCxnSpPr>
          <p:nvPr/>
        </p:nvCxnSpPr>
        <p:spPr>
          <a:xfrm>
            <a:off x="1894114" y="5148804"/>
            <a:ext cx="82109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xmlns="" id="{EEC6A751-D267-4DE1-9D51-3E64935CAE0D}"/>
              </a:ext>
            </a:extLst>
          </p:cNvPr>
          <p:cNvSpPr txBox="1">
            <a:spLocks/>
          </p:cNvSpPr>
          <p:nvPr/>
        </p:nvSpPr>
        <p:spPr>
          <a:xfrm>
            <a:off x="1163779" y="5334472"/>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sp>
        <p:nvSpPr>
          <p:cNvPr id="7" name="TextBox 8"/>
          <p:cNvSpPr txBox="1"/>
          <p:nvPr/>
        </p:nvSpPr>
        <p:spPr>
          <a:xfrm>
            <a:off x="2341462" y="6235761"/>
            <a:ext cx="8866682" cy="553998"/>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p>
          <a:p>
            <a:endParaRPr lang="en-AU" dirty="0"/>
          </a:p>
        </p:txBody>
      </p:sp>
      <p:pic>
        <p:nvPicPr>
          <p:cNvPr id="8" name="Picture 9" title="Creative Commons ShareAlike symbo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972" y="6183935"/>
            <a:ext cx="1126490" cy="393065"/>
          </a:xfrm>
          <a:prstGeom prst="rect">
            <a:avLst/>
          </a:prstGeom>
          <a:noFill/>
          <a:ln>
            <a:noFill/>
          </a:ln>
        </p:spPr>
      </p:pic>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84ADD6CC-8A95-436E-B9D7-ED2ED834A45E}"/>
              </a:ext>
            </a:extLst>
          </p:cNvPr>
          <p:cNvSpPr>
            <a:spLocks noGrp="1"/>
          </p:cNvSpPr>
          <p:nvPr>
            <p:ph type="body" sz="quarter" idx="11"/>
          </p:nvPr>
        </p:nvSpPr>
        <p:spPr/>
        <p:txBody>
          <a:bodyPr>
            <a:normAutofit lnSpcReduction="10000"/>
          </a:bodyPr>
          <a:lstStyle/>
          <a:p>
            <a:r>
              <a:rPr lang="en-AU" dirty="0"/>
              <a:t>Section C Sanitary plumbing and drainage systems</a:t>
            </a:r>
          </a:p>
        </p:txBody>
      </p:sp>
      <p:sp>
        <p:nvSpPr>
          <p:cNvPr id="6" name="Button C1" descr="Question 1 button&#10;">
            <a:extLst>
              <a:ext uri="{FF2B5EF4-FFF2-40B4-BE49-F238E27FC236}">
                <a16:creationId xmlns:a16="http://schemas.microsoft.com/office/drawing/2014/main" xmlns="" id="{E7A75EA4-E72F-483F-BDB9-F6EE2D0BC9C1}"/>
              </a:ext>
            </a:extLst>
          </p:cNvPr>
          <p:cNvSpPr/>
          <p:nvPr/>
        </p:nvSpPr>
        <p:spPr>
          <a:xfrm>
            <a:off x="1942930" y="1695977"/>
            <a:ext cx="3404589" cy="533002"/>
          </a:xfrm>
          <a:prstGeom prst="roundRect">
            <a:avLst/>
          </a:prstGeom>
          <a:solidFill>
            <a:srgbClr val="485CC7"/>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C1 Sanitary plumbing systems</a:t>
            </a:r>
          </a:p>
        </p:txBody>
      </p:sp>
      <p:sp>
        <p:nvSpPr>
          <p:cNvPr id="7" name="Button C2" descr="Question 3 button">
            <a:extLst>
              <a:ext uri="{FF2B5EF4-FFF2-40B4-BE49-F238E27FC236}">
                <a16:creationId xmlns:a16="http://schemas.microsoft.com/office/drawing/2014/main" xmlns="" id="{56839478-0950-4E2F-914F-48C2BAE7A3AE}"/>
              </a:ext>
            </a:extLst>
          </p:cNvPr>
          <p:cNvSpPr/>
          <p:nvPr/>
        </p:nvSpPr>
        <p:spPr>
          <a:xfrm>
            <a:off x="6844481" y="1695977"/>
            <a:ext cx="3404589" cy="533002"/>
          </a:xfrm>
          <a:prstGeom prst="roundRect">
            <a:avLst/>
          </a:prstGeom>
          <a:solidFill>
            <a:srgbClr val="485CC7"/>
          </a:solidFill>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C2 Sanitary drainage systems</a:t>
            </a:r>
          </a:p>
        </p:txBody>
      </p:sp>
      <p:pic>
        <p:nvPicPr>
          <p:cNvPr id="5" name="Part C1 excerpt">
            <a:extLst>
              <a:ext uri="{FF2B5EF4-FFF2-40B4-BE49-F238E27FC236}">
                <a16:creationId xmlns:a16="http://schemas.microsoft.com/office/drawing/2014/main" xmlns="" id="{5517EE47-CACE-4EFD-A623-62DF23E04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33" y="2385697"/>
            <a:ext cx="7864645" cy="1175862"/>
          </a:xfrm>
          <a:prstGeom prst="rect">
            <a:avLst/>
          </a:prstGeom>
          <a:ln>
            <a:solidFill>
              <a:schemeClr val="accent6"/>
            </a:solidFill>
          </a:ln>
        </p:spPr>
      </p:pic>
      <p:cxnSp>
        <p:nvCxnSpPr>
          <p:cNvPr id="12" name="C1 Plumbing line">
            <a:extLst>
              <a:ext uri="{FF2B5EF4-FFF2-40B4-BE49-F238E27FC236}">
                <a16:creationId xmlns:a16="http://schemas.microsoft.com/office/drawing/2014/main" xmlns="" id="{6301D897-DF6A-41D7-82CD-EFE335D65784}"/>
              </a:ext>
            </a:extLst>
          </p:cNvPr>
          <p:cNvCxnSpPr>
            <a:cxnSpLocks/>
          </p:cNvCxnSpPr>
          <p:nvPr/>
        </p:nvCxnSpPr>
        <p:spPr>
          <a:xfrm>
            <a:off x="1342534" y="3202656"/>
            <a:ext cx="540055" cy="859"/>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C1 Plumbing Bubble">
            <a:extLst>
              <a:ext uri="{FF2B5EF4-FFF2-40B4-BE49-F238E27FC236}">
                <a16:creationId xmlns:a16="http://schemas.microsoft.com/office/drawing/2014/main" xmlns="" id="{90C4C7BC-41F5-4B02-9148-2F6FCCAC4B51}"/>
              </a:ext>
            </a:extLst>
          </p:cNvPr>
          <p:cNvSpPr/>
          <p:nvPr/>
        </p:nvSpPr>
        <p:spPr>
          <a:xfrm>
            <a:off x="8360586" y="2414495"/>
            <a:ext cx="3504129" cy="3155032"/>
          </a:xfrm>
          <a:prstGeom prst="wedgeRoundRectCallout">
            <a:avLst>
              <a:gd name="adj1" fmla="val -231457"/>
              <a:gd name="adj2" fmla="val -29178"/>
              <a:gd name="adj3" fmla="val 16667"/>
            </a:avLst>
          </a:prstGeom>
          <a:solidFill>
            <a:srgbClr val="DADEF4">
              <a:alpha val="70000"/>
            </a:srgbClr>
          </a:solidFill>
          <a:ln w="63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Plumbing: Any water service plumbing or sanitary plumbing system.</a:t>
            </a:r>
          </a:p>
          <a:p>
            <a:pPr marL="285750" indent="-285750">
              <a:spcBef>
                <a:spcPts val="200"/>
              </a:spcBef>
              <a:spcAft>
                <a:spcPts val="200"/>
              </a:spcAft>
              <a:buFont typeface="Arial" panose="020B0604020202020204" pitchFamily="34" charset="0"/>
              <a:buChar char="•"/>
            </a:pPr>
            <a:r>
              <a:rPr lang="en-AU" b="1" dirty="0" smtClean="0">
                <a:solidFill>
                  <a:schemeClr val="tx1"/>
                </a:solidFill>
              </a:rPr>
              <a:t>Plumbing </a:t>
            </a:r>
            <a:r>
              <a:rPr lang="en-AU" b="1" dirty="0">
                <a:solidFill>
                  <a:schemeClr val="tx1"/>
                </a:solidFill>
              </a:rPr>
              <a:t>is a broad term, but this Part relates to sanitary plumbing systems in particular.</a:t>
            </a:r>
          </a:p>
        </p:txBody>
      </p:sp>
      <p:cxnSp>
        <p:nvCxnSpPr>
          <p:cNvPr id="18" name="C1 Drainage line">
            <a:extLst>
              <a:ext uri="{FF2B5EF4-FFF2-40B4-BE49-F238E27FC236}">
                <a16:creationId xmlns:a16="http://schemas.microsoft.com/office/drawing/2014/main" xmlns="" id="{CCD16054-902F-4644-8162-D198C9400D65}"/>
              </a:ext>
            </a:extLst>
          </p:cNvPr>
          <p:cNvCxnSpPr>
            <a:cxnSpLocks/>
          </p:cNvCxnSpPr>
          <p:nvPr/>
        </p:nvCxnSpPr>
        <p:spPr>
          <a:xfrm>
            <a:off x="6195427" y="3220398"/>
            <a:ext cx="484094" cy="0"/>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C1 Drainage Bubble">
            <a:extLst>
              <a:ext uri="{FF2B5EF4-FFF2-40B4-BE49-F238E27FC236}">
                <a16:creationId xmlns:a16="http://schemas.microsoft.com/office/drawing/2014/main" xmlns="" id="{668C0244-6371-4D02-8368-1D7F58CF6AB4}"/>
              </a:ext>
            </a:extLst>
          </p:cNvPr>
          <p:cNvSpPr/>
          <p:nvPr/>
        </p:nvSpPr>
        <p:spPr>
          <a:xfrm>
            <a:off x="8449741" y="2614808"/>
            <a:ext cx="3345833" cy="4090792"/>
          </a:xfrm>
          <a:prstGeom prst="wedgeRoundRectCallout">
            <a:avLst>
              <a:gd name="adj1" fmla="val -96831"/>
              <a:gd name="adj2" fmla="val -31303"/>
              <a:gd name="adj3" fmla="val 16667"/>
            </a:avLst>
          </a:prstGeom>
          <a:solidFill>
            <a:srgbClr val="DADEF4">
              <a:alpha val="70000"/>
            </a:srgbClr>
          </a:solidFill>
          <a:ln w="63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Drainage: Any part of  a sanitary drainage system, including any liquid </a:t>
            </a:r>
            <a:r>
              <a:rPr lang="en-AU" b="1" dirty="0">
                <a:solidFill>
                  <a:schemeClr val="tx1"/>
                </a:solidFill>
              </a:rPr>
              <a:t>trade waste </a:t>
            </a:r>
            <a:r>
              <a:rPr lang="en-AU" b="1" dirty="0" smtClean="0">
                <a:solidFill>
                  <a:schemeClr val="tx1"/>
                </a:solidFill>
              </a:rPr>
              <a:t>drainage </a:t>
            </a:r>
            <a:r>
              <a:rPr lang="en-AU" b="1" dirty="0">
                <a:solidFill>
                  <a:schemeClr val="tx1"/>
                </a:solidFill>
              </a:rPr>
              <a:t>or </a:t>
            </a:r>
            <a:r>
              <a:rPr lang="en-AU" b="1" dirty="0" smtClean="0">
                <a:solidFill>
                  <a:schemeClr val="tx1"/>
                </a:solidFill>
              </a:rPr>
              <a:t>a stormwater </a:t>
            </a:r>
            <a:r>
              <a:rPr lang="en-AU" b="1" dirty="0">
                <a:solidFill>
                  <a:schemeClr val="tx1"/>
                </a:solidFill>
              </a:rPr>
              <a:t>drainage system</a:t>
            </a:r>
            <a:r>
              <a:rPr lang="en-AU" b="1" dirty="0" smtClean="0">
                <a:solidFill>
                  <a:schemeClr val="tx1"/>
                </a:solidFill>
              </a:rPr>
              <a:t>.</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Drainage covers systems to disposes of a range of liquids, but this Part relates to sanitary drainage systems in particular.</a:t>
            </a:r>
          </a:p>
        </p:txBody>
      </p:sp>
      <p:cxnSp>
        <p:nvCxnSpPr>
          <p:cNvPr id="21" name="C1 Disposal system line">
            <a:extLst>
              <a:ext uri="{FF2B5EF4-FFF2-40B4-BE49-F238E27FC236}">
                <a16:creationId xmlns:a16="http://schemas.microsoft.com/office/drawing/2014/main" xmlns="" id="{35305F21-EE11-4B79-BC36-C23F65A4AE17}"/>
              </a:ext>
            </a:extLst>
          </p:cNvPr>
          <p:cNvCxnSpPr>
            <a:cxnSpLocks/>
          </p:cNvCxnSpPr>
          <p:nvPr/>
        </p:nvCxnSpPr>
        <p:spPr>
          <a:xfrm flipV="1">
            <a:off x="7628004" y="3217513"/>
            <a:ext cx="552699" cy="2885"/>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2" name="C1 Disposal system Bubble">
            <a:extLst>
              <a:ext uri="{FF2B5EF4-FFF2-40B4-BE49-F238E27FC236}">
                <a16:creationId xmlns:a16="http://schemas.microsoft.com/office/drawing/2014/main" xmlns="" id="{6527E4D4-701F-490C-8B1D-0AAC06EDD8B0}"/>
              </a:ext>
            </a:extLst>
          </p:cNvPr>
          <p:cNvSpPr/>
          <p:nvPr/>
        </p:nvSpPr>
        <p:spPr>
          <a:xfrm>
            <a:off x="8602142" y="2414495"/>
            <a:ext cx="3256678" cy="2378731"/>
          </a:xfrm>
          <a:prstGeom prst="wedgeRoundRectCallout">
            <a:avLst>
              <a:gd name="adj1" fmla="val -59531"/>
              <a:gd name="adj2" fmla="val -16963"/>
              <a:gd name="adj3" fmla="val 16667"/>
            </a:avLst>
          </a:prstGeom>
          <a:solidFill>
            <a:srgbClr val="DADEF4"/>
          </a:solidFill>
          <a:ln w="63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smtClean="0">
                <a:solidFill>
                  <a:schemeClr val="tx1"/>
                </a:solidFill>
              </a:rPr>
              <a:t>Approved </a:t>
            </a:r>
            <a:r>
              <a:rPr lang="en-AU" b="1" dirty="0">
                <a:solidFill>
                  <a:schemeClr val="tx1"/>
                </a:solidFill>
              </a:rPr>
              <a:t>disposal </a:t>
            </a:r>
            <a:r>
              <a:rPr lang="en-AU" b="1" dirty="0" smtClean="0">
                <a:solidFill>
                  <a:schemeClr val="tx1"/>
                </a:solidFill>
              </a:rPr>
              <a:t>system: A </a:t>
            </a:r>
            <a:r>
              <a:rPr lang="en-AU" b="1" dirty="0">
                <a:solidFill>
                  <a:schemeClr val="tx1"/>
                </a:solidFill>
              </a:rPr>
              <a:t>system for the disposal of sewage, sullage or stormwater approved by an authority having jurisdiction</a:t>
            </a:r>
            <a:r>
              <a:rPr lang="en-AU" b="1" dirty="0" smtClean="0">
                <a:solidFill>
                  <a:schemeClr val="tx1"/>
                </a:solidFill>
              </a:rPr>
              <a:t>.</a:t>
            </a:r>
            <a:endParaRPr lang="en-AU" b="1" dirty="0">
              <a:solidFill>
                <a:schemeClr val="tx1"/>
              </a:solidFill>
            </a:endParaRPr>
          </a:p>
        </p:txBody>
      </p:sp>
      <p:cxnSp>
        <p:nvCxnSpPr>
          <p:cNvPr id="25" name="C1 Sullage line">
            <a:extLst>
              <a:ext uri="{FF2B5EF4-FFF2-40B4-BE49-F238E27FC236}">
                <a16:creationId xmlns:a16="http://schemas.microsoft.com/office/drawing/2014/main" xmlns="" id="{432F311E-ABE0-4B73-8680-F7BCDD077DAE}"/>
              </a:ext>
            </a:extLst>
          </p:cNvPr>
          <p:cNvCxnSpPr>
            <a:cxnSpLocks/>
          </p:cNvCxnSpPr>
          <p:nvPr/>
        </p:nvCxnSpPr>
        <p:spPr>
          <a:xfrm>
            <a:off x="3982195" y="3219015"/>
            <a:ext cx="438221" cy="6273"/>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C1 Sullage Bubble">
            <a:extLst>
              <a:ext uri="{FF2B5EF4-FFF2-40B4-BE49-F238E27FC236}">
                <a16:creationId xmlns:a16="http://schemas.microsoft.com/office/drawing/2014/main" xmlns="" id="{FDAC589F-69C8-4CD8-8839-B1E5E04D2C04}"/>
              </a:ext>
            </a:extLst>
          </p:cNvPr>
          <p:cNvSpPr/>
          <p:nvPr/>
        </p:nvSpPr>
        <p:spPr>
          <a:xfrm>
            <a:off x="8360586" y="2414495"/>
            <a:ext cx="3498233" cy="3720834"/>
          </a:xfrm>
          <a:prstGeom prst="wedgeRoundRectCallout">
            <a:avLst>
              <a:gd name="adj1" fmla="val -157472"/>
              <a:gd name="adj2" fmla="val -26415"/>
              <a:gd name="adj3" fmla="val 16667"/>
            </a:avLst>
          </a:prstGeom>
          <a:solidFill>
            <a:srgbClr val="DADEF4">
              <a:alpha val="70000"/>
            </a:srgbClr>
          </a:solidFill>
          <a:ln w="63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US" b="1" dirty="0">
                <a:solidFill>
                  <a:schemeClr val="tx1"/>
                </a:solidFill>
              </a:rPr>
              <a:t>Sullage refers to waste water from bathrooms and kitchens, excluding waste water from toilets.</a:t>
            </a:r>
          </a:p>
          <a:p>
            <a:pPr marL="285750" indent="-285750">
              <a:spcBef>
                <a:spcPts val="200"/>
              </a:spcBef>
              <a:spcAft>
                <a:spcPts val="200"/>
              </a:spcAft>
              <a:buFont typeface="Arial" panose="020B0604020202020204" pitchFamily="34" charset="0"/>
              <a:buChar char="•"/>
            </a:pPr>
            <a:r>
              <a:rPr lang="en-US" b="1" dirty="0">
                <a:solidFill>
                  <a:schemeClr val="tx1"/>
                </a:solidFill>
              </a:rPr>
              <a:t>Sullage does not contain human waste (i.e. </a:t>
            </a:r>
            <a:r>
              <a:rPr lang="en-US" b="1" dirty="0" err="1">
                <a:solidFill>
                  <a:schemeClr val="tx1"/>
                </a:solidFill>
              </a:rPr>
              <a:t>faeces</a:t>
            </a:r>
            <a:r>
              <a:rPr lang="en-US" b="1" dirty="0">
                <a:solidFill>
                  <a:schemeClr val="tx1"/>
                </a:solidFill>
              </a:rPr>
              <a:t> or urine).  </a:t>
            </a:r>
          </a:p>
          <a:p>
            <a:pPr marL="285750" indent="-285750">
              <a:spcBef>
                <a:spcPts val="200"/>
              </a:spcBef>
              <a:spcAft>
                <a:spcPts val="200"/>
              </a:spcAft>
              <a:buFont typeface="Arial" panose="020B0604020202020204" pitchFamily="34" charset="0"/>
              <a:buChar char="•"/>
            </a:pPr>
            <a:r>
              <a:rPr lang="en-US" b="1" dirty="0">
                <a:solidFill>
                  <a:schemeClr val="tx1"/>
                </a:solidFill>
              </a:rPr>
              <a:t>Sullage can arise from various activities, such as food preparation, washing dishes, hand washing and showering.</a:t>
            </a:r>
            <a:endParaRPr lang="en-AU" b="1" dirty="0">
              <a:solidFill>
                <a:schemeClr val="tx1"/>
              </a:solidFill>
            </a:endParaRPr>
          </a:p>
        </p:txBody>
      </p:sp>
      <p:grpSp>
        <p:nvGrpSpPr>
          <p:cNvPr id="8" name="Part C2 excerpt" descr="Extract from NCC Volume Three. &#10;&#10;Part C2 Sanitary drainage system,  Performance Requirement CP2.1 Design, construct and installation.">
            <a:extLst>
              <a:ext uri="{FF2B5EF4-FFF2-40B4-BE49-F238E27FC236}">
                <a16:creationId xmlns:a16="http://schemas.microsoft.com/office/drawing/2014/main" xmlns="" id="{263B5DE0-B63C-420E-ABAA-A3C8C629282F}"/>
              </a:ext>
            </a:extLst>
          </p:cNvPr>
          <p:cNvGrpSpPr/>
          <p:nvPr/>
        </p:nvGrpSpPr>
        <p:grpSpPr>
          <a:xfrm>
            <a:off x="334962" y="2355993"/>
            <a:ext cx="5822775" cy="3409293"/>
            <a:chOff x="308187" y="1592826"/>
            <a:chExt cx="5822775" cy="3409293"/>
          </a:xfrm>
        </p:grpSpPr>
        <p:sp>
          <p:nvSpPr>
            <p:cNvPr id="9" name="White background box">
              <a:extLst>
                <a:ext uri="{FF2B5EF4-FFF2-40B4-BE49-F238E27FC236}">
                  <a16:creationId xmlns:a16="http://schemas.microsoft.com/office/drawing/2014/main" xmlns="" id="{D4703310-88C1-4D37-8C4B-184C3F3431E6}"/>
                </a:ext>
              </a:extLst>
            </p:cNvPr>
            <p:cNvSpPr/>
            <p:nvPr/>
          </p:nvSpPr>
          <p:spPr>
            <a:xfrm>
              <a:off x="308187" y="1592826"/>
              <a:ext cx="5822775" cy="340929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CP2.1 excerpt">
              <a:extLst>
                <a:ext uri="{FF2B5EF4-FFF2-40B4-BE49-F238E27FC236}">
                  <a16:creationId xmlns:a16="http://schemas.microsoft.com/office/drawing/2014/main" xmlns="" id="{1B6DDB46-ADE4-42EB-8A70-9157D5F5E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83" y="1647580"/>
              <a:ext cx="5777323" cy="3268997"/>
            </a:xfrm>
            <a:prstGeom prst="rect">
              <a:avLst/>
            </a:prstGeom>
          </p:spPr>
        </p:pic>
      </p:grpSp>
      <p:cxnSp>
        <p:nvCxnSpPr>
          <p:cNvPr id="28" name="C2 Surface water line">
            <a:extLst>
              <a:ext uri="{FF2B5EF4-FFF2-40B4-BE49-F238E27FC236}">
                <a16:creationId xmlns:a16="http://schemas.microsoft.com/office/drawing/2014/main" xmlns="" id="{50E98D4A-FC35-4978-AD4E-CCAB518C7AEC}"/>
              </a:ext>
            </a:extLst>
          </p:cNvPr>
          <p:cNvCxnSpPr>
            <a:cxnSpLocks/>
          </p:cNvCxnSpPr>
          <p:nvPr/>
        </p:nvCxnSpPr>
        <p:spPr>
          <a:xfrm flipV="1">
            <a:off x="2977850" y="3483595"/>
            <a:ext cx="601521" cy="3522"/>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9" name="C2 Surface water Bubble">
            <a:extLst>
              <a:ext uri="{FF2B5EF4-FFF2-40B4-BE49-F238E27FC236}">
                <a16:creationId xmlns:a16="http://schemas.microsoft.com/office/drawing/2014/main" xmlns="" id="{739762C6-9BC3-428F-98EF-9455E50C6522}"/>
              </a:ext>
            </a:extLst>
          </p:cNvPr>
          <p:cNvSpPr/>
          <p:nvPr/>
        </p:nvSpPr>
        <p:spPr>
          <a:xfrm>
            <a:off x="6537283" y="2687273"/>
            <a:ext cx="4943359" cy="1860082"/>
          </a:xfrm>
          <a:prstGeom prst="wedgeRoundRectCallout">
            <a:avLst>
              <a:gd name="adj1" fmla="val -108616"/>
              <a:gd name="adj2" fmla="val -6453"/>
              <a:gd name="adj3" fmla="val 16667"/>
            </a:avLst>
          </a:prstGeom>
          <a:solidFill>
            <a:srgbClr val="DADEF4">
              <a:alpha val="70000"/>
            </a:srgbClr>
          </a:solidFill>
          <a:ln w="63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smtClean="0">
                <a:solidFill>
                  <a:schemeClr val="tx1"/>
                </a:solidFill>
              </a:rPr>
              <a:t>Surface water: </a:t>
            </a:r>
            <a:r>
              <a:rPr lang="en-AU" b="1" dirty="0">
                <a:solidFill>
                  <a:schemeClr val="tx1"/>
                </a:solidFill>
              </a:rPr>
              <a:t>A</a:t>
            </a:r>
            <a:r>
              <a:rPr lang="en-AU" b="1" dirty="0" smtClean="0">
                <a:solidFill>
                  <a:schemeClr val="tx1"/>
                </a:solidFill>
              </a:rPr>
              <a:t>ll </a:t>
            </a:r>
            <a:r>
              <a:rPr lang="en-AU" b="1" dirty="0">
                <a:solidFill>
                  <a:schemeClr val="tx1"/>
                </a:solidFill>
              </a:rPr>
              <a:t>naturally occurring water, other than sub-surface water, which results from rainfall on or around the site or water flowing onto the site</a:t>
            </a:r>
            <a:r>
              <a:rPr lang="en-AU" b="1" dirty="0" smtClean="0">
                <a:solidFill>
                  <a:schemeClr val="tx1"/>
                </a:solidFill>
              </a:rPr>
              <a:t>.</a:t>
            </a:r>
            <a:endParaRPr lang="en-AU" b="1" dirty="0">
              <a:solidFill>
                <a:schemeClr val="tx1"/>
              </a:solidFill>
            </a:endParaRPr>
          </a:p>
        </p:txBody>
      </p:sp>
      <p:cxnSp>
        <p:nvCxnSpPr>
          <p:cNvPr id="31" name="C1 Disposal system line">
            <a:extLst>
              <a:ext uri="{FF2B5EF4-FFF2-40B4-BE49-F238E27FC236}">
                <a16:creationId xmlns:a16="http://schemas.microsoft.com/office/drawing/2014/main" xmlns="" id="{35305F21-EE11-4B79-BC36-C23F65A4AE17}"/>
              </a:ext>
            </a:extLst>
          </p:cNvPr>
          <p:cNvCxnSpPr>
            <a:cxnSpLocks/>
          </p:cNvCxnSpPr>
          <p:nvPr/>
        </p:nvCxnSpPr>
        <p:spPr>
          <a:xfrm>
            <a:off x="686637" y="3377785"/>
            <a:ext cx="978040" cy="3799"/>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44433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15"/>
                                        </p:tgtEl>
                                        <p:attrNameLst>
                                          <p:attrName>ppt_w</p:attrName>
                                        </p:attrNameLst>
                                      </p:cBhvr>
                                      <p:tavLst>
                                        <p:tav tm="0">
                                          <p:val>
                                            <p:strVal val="ppt_w"/>
                                          </p:val>
                                        </p:tav>
                                        <p:tav tm="100000">
                                          <p:val>
                                            <p:fltVal val="0"/>
                                          </p:val>
                                        </p:tav>
                                      </p:tavLst>
                                    </p:anim>
                                    <p:anim calcmode="lin" valueType="num">
                                      <p:cBhvr>
                                        <p:cTn id="13" dur="500"/>
                                        <p:tgtEl>
                                          <p:spTgt spid="15"/>
                                        </p:tgtEl>
                                        <p:attrNameLst>
                                          <p:attrName>ppt_h</p:attrName>
                                        </p:attrNameLst>
                                      </p:cBhvr>
                                      <p:tavLst>
                                        <p:tav tm="0">
                                          <p:val>
                                            <p:strVal val="ppt_h"/>
                                          </p:val>
                                        </p:tav>
                                        <p:tav tm="100000">
                                          <p:val>
                                            <p:strVal val="ppt_h"/>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1"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0" nodeType="clickEffect">
                                  <p:stCondLst>
                                    <p:cond delay="0"/>
                                  </p:stCondLst>
                                  <p:childTnLst>
                                    <p:anim calcmode="lin" valueType="num">
                                      <p:cBhvr>
                                        <p:cTn id="25" dur="500"/>
                                        <p:tgtEl>
                                          <p:spTgt spid="19"/>
                                        </p:tgtEl>
                                        <p:attrNameLst>
                                          <p:attrName>ppt_w</p:attrName>
                                        </p:attrNameLst>
                                      </p:cBhvr>
                                      <p:tavLst>
                                        <p:tav tm="0">
                                          <p:val>
                                            <p:strVal val="ppt_w"/>
                                          </p:val>
                                        </p:tav>
                                        <p:tav tm="100000">
                                          <p:val>
                                            <p:fltVal val="0"/>
                                          </p:val>
                                        </p:tav>
                                      </p:tavLst>
                                    </p:anim>
                                    <p:anim calcmode="lin" valueType="num">
                                      <p:cBhvr>
                                        <p:cTn id="26" dur="500"/>
                                        <p:tgtEl>
                                          <p:spTgt spid="19"/>
                                        </p:tgtEl>
                                        <p:attrNameLst>
                                          <p:attrName>ppt_h</p:attrName>
                                        </p:attrNameLst>
                                      </p:cBhvr>
                                      <p:tavLst>
                                        <p:tav tm="0">
                                          <p:val>
                                            <p:strVal val="ppt_h"/>
                                          </p:val>
                                        </p:tav>
                                        <p:tav tm="100000">
                                          <p:val>
                                            <p:strVal val="ppt_h"/>
                                          </p:val>
                                        </p:tav>
                                      </p:tavLst>
                                    </p:anim>
                                    <p:set>
                                      <p:cBhvr>
                                        <p:cTn id="2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7" presetClass="entr" presetSubtype="10" fill="hold" grpId="1"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26"/>
                                        </p:tgtEl>
                                        <p:attrNameLst>
                                          <p:attrName>ppt_w</p:attrName>
                                        </p:attrNameLst>
                                      </p:cBhvr>
                                      <p:tavLst>
                                        <p:tav tm="0">
                                          <p:val>
                                            <p:strVal val="ppt_w"/>
                                          </p:val>
                                        </p:tav>
                                        <p:tav tm="100000">
                                          <p:val>
                                            <p:fltVal val="0"/>
                                          </p:val>
                                        </p:tav>
                                      </p:tavLst>
                                    </p:anim>
                                    <p:anim calcmode="lin" valueType="num">
                                      <p:cBhvr>
                                        <p:cTn id="39" dur="500"/>
                                        <p:tgtEl>
                                          <p:spTgt spid="26"/>
                                        </p:tgtEl>
                                        <p:attrNameLst>
                                          <p:attrName>ppt_h</p:attrName>
                                        </p:attrNameLst>
                                      </p:cBhvr>
                                      <p:tavLst>
                                        <p:tav tm="0">
                                          <p:val>
                                            <p:strVal val="ppt_h"/>
                                          </p:val>
                                        </p:tav>
                                        <p:tav tm="100000">
                                          <p:val>
                                            <p:strVal val="ppt_h"/>
                                          </p:val>
                                        </p:tav>
                                      </p:tavLst>
                                    </p:anim>
                                    <p:set>
                                      <p:cBhvr>
                                        <p:cTn id="4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par>
                                <p:cTn id="52" presetID="9"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dissolve">
                                      <p:cBhvr>
                                        <p:cTn id="54" dur="500"/>
                                        <p:tgtEl>
                                          <p:spTgt spid="31"/>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par>
                                <p:cTn id="61" presetID="9"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dissolve">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dissolv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nodeType="clickEffect">
                                  <p:stCondLst>
                                    <p:cond delay="0"/>
                                  </p:stCondLst>
                                  <p:childTnLst>
                                    <p:animEffect transition="out" filter="dissolv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3" restart="whenNotActive" fill="hold" evtFilter="cancelBubble" nodeType="interactiveSeq">
                <p:stCondLst>
                  <p:cond evt="onClick" delay="0">
                    <p:tgtEl>
                      <p:spTgt spid="28"/>
                    </p:tgtEl>
                  </p:cond>
                </p:stCondLst>
                <p:endSync evt="end" delay="0">
                  <p:rtn val="all"/>
                </p:endSync>
                <p:childTnLst>
                  <p:par>
                    <p:cTn id="104" fill="hold">
                      <p:stCondLst>
                        <p:cond delay="0"/>
                      </p:stCondLst>
                      <p:childTnLst>
                        <p:par>
                          <p:cTn id="105" fill="hold">
                            <p:stCondLst>
                              <p:cond delay="0"/>
                            </p:stCondLst>
                            <p:childTnLst>
                              <p:par>
                                <p:cTn id="106" presetID="17" presetClass="entr" presetSubtype="10" fill="hold" grpId="1" nodeType="click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7" presetClass="exit" presetSubtype="10" fill="hold" grpId="0" nodeType="clickEffect">
                                  <p:stCondLst>
                                    <p:cond delay="0"/>
                                  </p:stCondLst>
                                  <p:childTnLst>
                                    <p:anim calcmode="lin" valueType="num">
                                      <p:cBhvr>
                                        <p:cTn id="113" dur="500"/>
                                        <p:tgtEl>
                                          <p:spTgt spid="29"/>
                                        </p:tgtEl>
                                        <p:attrNameLst>
                                          <p:attrName>ppt_w</p:attrName>
                                        </p:attrNameLst>
                                      </p:cBhvr>
                                      <p:tavLst>
                                        <p:tav tm="0">
                                          <p:val>
                                            <p:strVal val="ppt_w"/>
                                          </p:val>
                                        </p:tav>
                                        <p:tav tm="100000">
                                          <p:val>
                                            <p:fltVal val="0"/>
                                          </p:val>
                                        </p:tav>
                                      </p:tavLst>
                                    </p:anim>
                                    <p:anim calcmode="lin" valueType="num">
                                      <p:cBhvr>
                                        <p:cTn id="114" dur="500"/>
                                        <p:tgtEl>
                                          <p:spTgt spid="29"/>
                                        </p:tgtEl>
                                        <p:attrNameLst>
                                          <p:attrName>ppt_h</p:attrName>
                                        </p:attrNameLst>
                                      </p:cBhvr>
                                      <p:tavLst>
                                        <p:tav tm="0">
                                          <p:val>
                                            <p:strVal val="ppt_h"/>
                                          </p:val>
                                        </p:tav>
                                        <p:tav tm="100000">
                                          <p:val>
                                            <p:strVal val="ppt_h"/>
                                          </p:val>
                                        </p:tav>
                                      </p:tavLst>
                                    </p:anim>
                                    <p:set>
                                      <p:cBhvr>
                                        <p:cTn id="1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6" restart="whenNotActive" fill="hold" evtFilter="cancelBubble" nodeType="interactiveSeq">
                <p:stCondLst>
                  <p:cond evt="onClick" delay="0">
                    <p:tgtEl>
                      <p:spTgt spid="21"/>
                    </p:tgtEl>
                  </p:cond>
                </p:stCondLst>
                <p:endSync evt="end" delay="0">
                  <p:rtn val="all"/>
                </p:endSync>
                <p:childTnLst>
                  <p:par>
                    <p:cTn id="117" fill="hold">
                      <p:stCondLst>
                        <p:cond delay="0"/>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500" fill="hold"/>
                                        <p:tgtEl>
                                          <p:spTgt spid="22"/>
                                        </p:tgtEl>
                                        <p:attrNameLst>
                                          <p:attrName>ppt_w</p:attrName>
                                        </p:attrNameLst>
                                      </p:cBhvr>
                                      <p:tavLst>
                                        <p:tav tm="0">
                                          <p:val>
                                            <p:fltVal val="0"/>
                                          </p:val>
                                        </p:tav>
                                        <p:tav tm="100000">
                                          <p:val>
                                            <p:strVal val="#ppt_w"/>
                                          </p:val>
                                        </p:tav>
                                      </p:tavLst>
                                    </p:anim>
                                    <p:anim calcmode="lin" valueType="num">
                                      <p:cBhvr>
                                        <p:cTn id="12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xit" presetSubtype="10" fill="hold" grpId="1" nodeType="clickEffect">
                                  <p:stCondLst>
                                    <p:cond delay="0"/>
                                  </p:stCondLst>
                                  <p:childTnLst>
                                    <p:anim calcmode="lin" valueType="num">
                                      <p:cBhvr>
                                        <p:cTn id="126" dur="500"/>
                                        <p:tgtEl>
                                          <p:spTgt spid="22"/>
                                        </p:tgtEl>
                                        <p:attrNameLst>
                                          <p:attrName>ppt_w</p:attrName>
                                        </p:attrNameLst>
                                      </p:cBhvr>
                                      <p:tavLst>
                                        <p:tav tm="0">
                                          <p:val>
                                            <p:strVal val="ppt_w"/>
                                          </p:val>
                                        </p:tav>
                                        <p:tav tm="100000">
                                          <p:val>
                                            <p:fltVal val="0"/>
                                          </p:val>
                                        </p:tav>
                                      </p:tavLst>
                                    </p:anim>
                                    <p:anim calcmode="lin" valueType="num">
                                      <p:cBhvr>
                                        <p:cTn id="127" dur="500"/>
                                        <p:tgtEl>
                                          <p:spTgt spid="22"/>
                                        </p:tgtEl>
                                        <p:attrNameLst>
                                          <p:attrName>ppt_h</p:attrName>
                                        </p:attrNameLst>
                                      </p:cBhvr>
                                      <p:tavLst>
                                        <p:tav tm="0">
                                          <p:val>
                                            <p:strVal val="ppt_h"/>
                                          </p:val>
                                        </p:tav>
                                        <p:tav tm="100000">
                                          <p:val>
                                            <p:strVal val="ppt_h"/>
                                          </p:val>
                                        </p:tav>
                                      </p:tavLst>
                                    </p:anim>
                                    <p:set>
                                      <p:cBhvr>
                                        <p:cTn id="12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5" grpId="1" animBg="1"/>
      <p:bldP spid="19" grpId="0" animBg="1"/>
      <p:bldP spid="19" grpId="1" animBg="1"/>
      <p:bldP spid="22" grpId="0" animBg="1"/>
      <p:bldP spid="22" grpId="1" animBg="1"/>
      <p:bldP spid="26" grpId="0" animBg="1"/>
      <p:bldP spid="26" grpId="1" animBg="1"/>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Sections B-E of Volume Three</a:t>
            </a:r>
          </a:p>
        </p:txBody>
      </p:sp>
      <p:sp>
        <p:nvSpPr>
          <p:cNvPr id="3" name="Button 1" descr="Question 1 button&#10;">
            <a:extLst>
              <a:ext uri="{FF2B5EF4-FFF2-40B4-BE49-F238E27FC236}">
                <a16:creationId xmlns:a16="http://schemas.microsoft.com/office/drawing/2014/main" xmlns="" id="{89759366-EB36-486A-97E0-DC067D207F54}"/>
              </a:ext>
            </a:extLst>
          </p:cNvPr>
          <p:cNvSpPr/>
          <p:nvPr/>
        </p:nvSpPr>
        <p:spPr>
          <a:xfrm>
            <a:off x="376524" y="2036503"/>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1</a:t>
            </a:r>
          </a:p>
        </p:txBody>
      </p:sp>
      <p:sp>
        <p:nvSpPr>
          <p:cNvPr id="18" name="Button 2" descr="Question 2 button">
            <a:extLst>
              <a:ext uri="{FF2B5EF4-FFF2-40B4-BE49-F238E27FC236}">
                <a16:creationId xmlns:a16="http://schemas.microsoft.com/office/drawing/2014/main" xmlns="" id="{8F31F86D-F0BB-4B5F-9B82-439DEAA2F63A}"/>
              </a:ext>
            </a:extLst>
          </p:cNvPr>
          <p:cNvSpPr/>
          <p:nvPr/>
        </p:nvSpPr>
        <p:spPr>
          <a:xfrm>
            <a:off x="376524" y="2817959"/>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2</a:t>
            </a:r>
          </a:p>
        </p:txBody>
      </p:sp>
      <p:sp>
        <p:nvSpPr>
          <p:cNvPr id="17" name="Button 3" descr="Question 3 button">
            <a:extLst>
              <a:ext uri="{FF2B5EF4-FFF2-40B4-BE49-F238E27FC236}">
                <a16:creationId xmlns:a16="http://schemas.microsoft.com/office/drawing/2014/main" xmlns="" id="{C07DCAFD-6709-4693-A880-D9A088331945}"/>
              </a:ext>
            </a:extLst>
          </p:cNvPr>
          <p:cNvSpPr/>
          <p:nvPr/>
        </p:nvSpPr>
        <p:spPr>
          <a:xfrm>
            <a:off x="376524" y="3599415"/>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3</a:t>
            </a:r>
          </a:p>
        </p:txBody>
      </p:sp>
      <p:sp>
        <p:nvSpPr>
          <p:cNvPr id="19" name="Button 4" descr="Question 4 button">
            <a:extLst>
              <a:ext uri="{FF2B5EF4-FFF2-40B4-BE49-F238E27FC236}">
                <a16:creationId xmlns:a16="http://schemas.microsoft.com/office/drawing/2014/main" xmlns="" id="{F7E31B9B-CEBD-4E37-83DC-A6DD98E1DD80}"/>
              </a:ext>
            </a:extLst>
          </p:cNvPr>
          <p:cNvSpPr/>
          <p:nvPr/>
        </p:nvSpPr>
        <p:spPr>
          <a:xfrm>
            <a:off x="376524" y="4380871"/>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4</a:t>
            </a:r>
          </a:p>
        </p:txBody>
      </p:sp>
      <p:sp>
        <p:nvSpPr>
          <p:cNvPr id="41" name="Button 5" descr="Question 5 button">
            <a:extLst>
              <a:ext uri="{FF2B5EF4-FFF2-40B4-BE49-F238E27FC236}">
                <a16:creationId xmlns:a16="http://schemas.microsoft.com/office/drawing/2014/main" xmlns="" id="{6A04EF56-640C-4F7A-8A35-AB8220BD704A}"/>
              </a:ext>
            </a:extLst>
          </p:cNvPr>
          <p:cNvSpPr/>
          <p:nvPr/>
        </p:nvSpPr>
        <p:spPr>
          <a:xfrm>
            <a:off x="376524" y="5162327"/>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5</a:t>
            </a:r>
          </a:p>
        </p:txBody>
      </p:sp>
      <p:sp>
        <p:nvSpPr>
          <p:cNvPr id="42" name="Button 6" descr="Question 6 button">
            <a:extLst>
              <a:ext uri="{FF2B5EF4-FFF2-40B4-BE49-F238E27FC236}">
                <a16:creationId xmlns:a16="http://schemas.microsoft.com/office/drawing/2014/main" xmlns="" id="{AEE50314-140B-42BA-9D08-430506C47981}"/>
              </a:ext>
            </a:extLst>
          </p:cNvPr>
          <p:cNvSpPr/>
          <p:nvPr/>
        </p:nvSpPr>
        <p:spPr>
          <a:xfrm>
            <a:off x="376524" y="5943783"/>
            <a:ext cx="2380529" cy="599892"/>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rPr>
              <a:t>Question 6</a:t>
            </a:r>
          </a:p>
        </p:txBody>
      </p:sp>
      <p:cxnSp>
        <p:nvCxnSpPr>
          <p:cNvPr id="22" name="Dividing Line">
            <a:extLst>
              <a:ext uri="{FF2B5EF4-FFF2-40B4-BE49-F238E27FC236}">
                <a16:creationId xmlns:a16="http://schemas.microsoft.com/office/drawing/2014/main" xmlns="" id="{3D5F78F4-2402-47A0-840B-C41AAF0A538F}"/>
              </a:ext>
            </a:extLst>
          </p:cNvPr>
          <p:cNvCxnSpPr>
            <a:cxnSpLocks/>
          </p:cNvCxnSpPr>
          <p:nvPr/>
        </p:nvCxnSpPr>
        <p:spPr>
          <a:xfrm>
            <a:off x="3212016" y="203650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Question 1">
            <a:extLst>
              <a:ext uri="{FF2B5EF4-FFF2-40B4-BE49-F238E27FC236}">
                <a16:creationId xmlns:a16="http://schemas.microsoft.com/office/drawing/2014/main" xmlns="" id="{D8535521-2852-42E5-97A4-A3FA00E5A1C5}"/>
              </a:ext>
            </a:extLst>
          </p:cNvPr>
          <p:cNvSpPr txBox="1"/>
          <p:nvPr/>
        </p:nvSpPr>
        <p:spPr>
          <a:xfrm>
            <a:off x="3589200" y="1896920"/>
            <a:ext cx="8233200" cy="1620957"/>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1</a:t>
            </a:r>
          </a:p>
          <a:p>
            <a:pPr>
              <a:spcBef>
                <a:spcPts val="200"/>
              </a:spcBef>
              <a:spcAft>
                <a:spcPts val="200"/>
              </a:spcAft>
              <a:defRPr/>
            </a:pPr>
            <a:r>
              <a:rPr lang="en-AU" sz="2400" dirty="0"/>
              <a:t>According to Section B, u</a:t>
            </a:r>
            <a:r>
              <a:rPr lang="en-US" sz="2400" dirty="0"/>
              <a:t>nder what circumstances must a cold water service be connected to a drinking water supply?</a:t>
            </a:r>
            <a:endParaRPr lang="en-AU" sz="2400" dirty="0"/>
          </a:p>
        </p:txBody>
      </p:sp>
      <p:sp>
        <p:nvSpPr>
          <p:cNvPr id="16" name="Question 2">
            <a:extLst>
              <a:ext uri="{FF2B5EF4-FFF2-40B4-BE49-F238E27FC236}">
                <a16:creationId xmlns:a16="http://schemas.microsoft.com/office/drawing/2014/main" xmlns="" id="{681B8707-9536-4BF0-AE7D-99A4B3A17AB9}"/>
              </a:ext>
            </a:extLst>
          </p:cNvPr>
          <p:cNvSpPr txBox="1"/>
          <p:nvPr/>
        </p:nvSpPr>
        <p:spPr>
          <a:xfrm>
            <a:off x="3589201" y="1896920"/>
            <a:ext cx="8226276" cy="85664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400" b="1" dirty="0">
                <a:solidFill>
                  <a:schemeClr val="accent3"/>
                </a:solidFill>
              </a:rPr>
              <a:t>Question 2</a:t>
            </a:r>
          </a:p>
          <a:p>
            <a:pPr>
              <a:defRPr/>
            </a:pPr>
            <a:r>
              <a:rPr lang="en-AU" sz="2400" dirty="0"/>
              <a:t>How does the NCC define the term </a:t>
            </a:r>
            <a:r>
              <a:rPr lang="en-AU" sz="2400" i="1" dirty="0"/>
              <a:t>drinking water</a:t>
            </a:r>
            <a:r>
              <a:rPr lang="en-AU" sz="2400" dirty="0"/>
              <a:t>?</a:t>
            </a:r>
          </a:p>
        </p:txBody>
      </p:sp>
      <p:sp>
        <p:nvSpPr>
          <p:cNvPr id="40" name="Question 3">
            <a:extLst>
              <a:ext uri="{FF2B5EF4-FFF2-40B4-BE49-F238E27FC236}">
                <a16:creationId xmlns:a16="http://schemas.microsoft.com/office/drawing/2014/main" xmlns="" id="{6A73086C-B75B-458B-B7D6-0B05CC15B635}"/>
              </a:ext>
            </a:extLst>
          </p:cNvPr>
          <p:cNvSpPr txBox="1"/>
          <p:nvPr/>
        </p:nvSpPr>
        <p:spPr>
          <a:xfrm>
            <a:off x="3589201" y="1896920"/>
            <a:ext cx="8226276" cy="1672253"/>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3</a:t>
            </a:r>
            <a:r>
              <a:rPr lang="en-AU" sz="2400" dirty="0">
                <a:solidFill>
                  <a:schemeClr val="accent3"/>
                </a:solidFill>
              </a:rPr>
              <a:t> </a:t>
            </a:r>
            <a:r>
              <a:rPr lang="en-AU" sz="2400" dirty="0"/>
              <a:t> </a:t>
            </a:r>
          </a:p>
          <a:p>
            <a:pPr lvl="0">
              <a:spcBef>
                <a:spcPts val="600"/>
              </a:spcBef>
              <a:spcAft>
                <a:spcPts val="600"/>
              </a:spcAft>
              <a:defRPr/>
            </a:pPr>
            <a:r>
              <a:rPr lang="en-AU" sz="2400" dirty="0"/>
              <a:t>According to Section B, what DTS Solution can be used to satisfy Performance Requirement </a:t>
            </a:r>
            <a:r>
              <a:rPr lang="en-AU" sz="2400" dirty="0" smtClean="0"/>
              <a:t>B5P1 </a:t>
            </a:r>
            <a:r>
              <a:rPr lang="en-AU" sz="2400" dirty="0"/>
              <a:t>Contamination </a:t>
            </a:r>
            <a:r>
              <a:rPr lang="en-AU" sz="2400" dirty="0" smtClean="0"/>
              <a:t>control for a drinking water service?</a:t>
            </a:r>
            <a:endParaRPr lang="en-AU" sz="2400" dirty="0"/>
          </a:p>
        </p:txBody>
      </p:sp>
      <p:sp>
        <p:nvSpPr>
          <p:cNvPr id="85" name="Question 4">
            <a:extLst>
              <a:ext uri="{FF2B5EF4-FFF2-40B4-BE49-F238E27FC236}">
                <a16:creationId xmlns:a16="http://schemas.microsoft.com/office/drawing/2014/main" xmlns="" id="{BA489ED2-4087-4315-A303-D2FB6A35971D}"/>
              </a:ext>
            </a:extLst>
          </p:cNvPr>
          <p:cNvSpPr txBox="1"/>
          <p:nvPr/>
        </p:nvSpPr>
        <p:spPr>
          <a:xfrm>
            <a:off x="3589200" y="1896920"/>
            <a:ext cx="8233199" cy="1990288"/>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4</a:t>
            </a:r>
            <a:r>
              <a:rPr lang="en-AU" sz="2400" dirty="0"/>
              <a:t>  </a:t>
            </a:r>
          </a:p>
          <a:p>
            <a:pPr marR="0" lvl="0" algn="l" defTabSz="914400" rtl="0" eaLnBrk="1" fontAlgn="auto" latinLnBrk="0" hangingPunct="1">
              <a:lnSpc>
                <a:spcPct val="100000"/>
              </a:lnSpc>
              <a:spcBef>
                <a:spcPts val="200"/>
              </a:spcBef>
              <a:spcAft>
                <a:spcPts val="200"/>
              </a:spcAft>
              <a:buClrTx/>
              <a:buSzTx/>
              <a:tabLst/>
              <a:defRPr/>
            </a:pPr>
            <a:r>
              <a:rPr lang="en-AU" sz="2400" dirty="0"/>
              <a:t>According to Section B, what limitation applies to the Performance Requirement to identify pipes, pipe outlets, storage and holding tanks that form part of a rainwater </a:t>
            </a:r>
            <a:r>
              <a:rPr lang="en-AU" sz="2400" dirty="0" smtClean="0"/>
              <a:t>storage system</a:t>
            </a:r>
            <a:r>
              <a:rPr lang="en-AU" sz="2400" dirty="0"/>
              <a:t>?</a:t>
            </a:r>
          </a:p>
        </p:txBody>
      </p:sp>
      <p:sp>
        <p:nvSpPr>
          <p:cNvPr id="91" name="Question 5">
            <a:extLst>
              <a:ext uri="{FF2B5EF4-FFF2-40B4-BE49-F238E27FC236}">
                <a16:creationId xmlns:a16="http://schemas.microsoft.com/office/drawing/2014/main" xmlns="" id="{CD8861B5-7C9A-4146-9D83-58455A12127A}"/>
              </a:ext>
            </a:extLst>
          </p:cNvPr>
          <p:cNvSpPr txBox="1"/>
          <p:nvPr/>
        </p:nvSpPr>
        <p:spPr>
          <a:xfrm>
            <a:off x="3588327" y="1895823"/>
            <a:ext cx="8227149" cy="1990288"/>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400" b="1" dirty="0">
                <a:solidFill>
                  <a:schemeClr val="accent3"/>
                </a:solidFill>
              </a:rPr>
              <a:t>Question 5</a:t>
            </a:r>
            <a:r>
              <a:rPr lang="en-AU" sz="2400" dirty="0">
                <a:solidFill>
                  <a:schemeClr val="accent3"/>
                </a:solidFill>
              </a:rPr>
              <a:t> </a:t>
            </a:r>
            <a:r>
              <a:rPr lang="en-AU" sz="2400" dirty="0"/>
              <a:t> </a:t>
            </a:r>
          </a:p>
          <a:p>
            <a:pPr lvl="0">
              <a:spcBef>
                <a:spcPts val="200"/>
              </a:spcBef>
              <a:spcAft>
                <a:spcPts val="200"/>
              </a:spcAft>
              <a:defRPr/>
            </a:pPr>
            <a:r>
              <a:rPr lang="en-AU" sz="2400" dirty="0"/>
              <a:t>In Section C, identify the Australian Standards referenced in the Verification Methods and DTS Provisions for the design, construction and installation of sanitary drainage systems.</a:t>
            </a:r>
          </a:p>
        </p:txBody>
      </p:sp>
      <p:sp>
        <p:nvSpPr>
          <p:cNvPr id="92" name="Question 6">
            <a:extLst>
              <a:ext uri="{FF2B5EF4-FFF2-40B4-BE49-F238E27FC236}">
                <a16:creationId xmlns:a16="http://schemas.microsoft.com/office/drawing/2014/main" xmlns="" id="{5BD13429-5C66-4644-AD53-47B96F755812}"/>
              </a:ext>
            </a:extLst>
          </p:cNvPr>
          <p:cNvSpPr txBox="1"/>
          <p:nvPr/>
        </p:nvSpPr>
        <p:spPr>
          <a:xfrm>
            <a:off x="3589200" y="1896920"/>
            <a:ext cx="8233199" cy="1251625"/>
          </a:xfrm>
          <a:prstGeom prst="rect">
            <a:avLst/>
          </a:prstGeom>
          <a:solidFill>
            <a:schemeClr val="bg1"/>
          </a:solidFill>
        </p:spPr>
        <p:txBody>
          <a:bodyPr wrap="square" rtlCol="0">
            <a:spAutoFit/>
          </a:bodyPr>
          <a:lstStyle/>
          <a:p>
            <a:pPr marR="0" lvl="0" indent="-180000" algn="ctr" defTabSz="914400" rtl="0" eaLnBrk="1" fontAlgn="auto" latinLnBrk="0" hangingPunct="1">
              <a:lnSpc>
                <a:spcPct val="100000"/>
              </a:lnSpc>
              <a:spcBef>
                <a:spcPts val="200"/>
              </a:spcBef>
              <a:spcAft>
                <a:spcPts val="200"/>
              </a:spcAft>
              <a:buClrTx/>
              <a:buSzTx/>
              <a:tabLst>
                <a:tab pos="360363" algn="l"/>
              </a:tabLst>
              <a:defRPr/>
            </a:pPr>
            <a:r>
              <a:rPr lang="en-AU" sz="2400" b="1" dirty="0">
                <a:solidFill>
                  <a:schemeClr val="accent3"/>
                </a:solidFill>
              </a:rPr>
              <a:t>Question 6</a:t>
            </a:r>
            <a:r>
              <a:rPr lang="en-AU" sz="2400" dirty="0">
                <a:solidFill>
                  <a:schemeClr val="accent3"/>
                </a:solidFill>
              </a:rPr>
              <a:t> </a:t>
            </a:r>
            <a:r>
              <a:rPr lang="en-AU" sz="2400" dirty="0"/>
              <a:t>	</a:t>
            </a:r>
          </a:p>
          <a:p>
            <a:pPr lvl="0">
              <a:spcBef>
                <a:spcPts val="200"/>
              </a:spcBef>
              <a:spcAft>
                <a:spcPts val="200"/>
              </a:spcAft>
              <a:defRPr/>
            </a:pPr>
            <a:r>
              <a:rPr lang="en-AU" sz="2400" dirty="0"/>
              <a:t>In Section E, identify the Australian Standards referenced in the DTS Provisions for accessible taps and controls.</a:t>
            </a:r>
          </a:p>
        </p:txBody>
      </p:sp>
      <p:sp>
        <p:nvSpPr>
          <p:cNvPr id="4" name="Answer 1">
            <a:extLst>
              <a:ext uri="{FF2B5EF4-FFF2-40B4-BE49-F238E27FC236}">
                <a16:creationId xmlns:a16="http://schemas.microsoft.com/office/drawing/2014/main" xmlns="" id="{5F4D6E97-5544-4873-9068-B78F469FEBFA}"/>
              </a:ext>
            </a:extLst>
          </p:cNvPr>
          <p:cNvSpPr txBox="1">
            <a:spLocks/>
          </p:cNvSpPr>
          <p:nvPr/>
        </p:nvSpPr>
        <p:spPr>
          <a:xfrm>
            <a:off x="3589200" y="4119398"/>
            <a:ext cx="8233200" cy="244605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defRPr/>
            </a:pPr>
            <a:r>
              <a:rPr lang="en-AU" sz="2000" dirty="0"/>
              <a:t>Part B1 Cold water services</a:t>
            </a:r>
          </a:p>
          <a:p>
            <a:pPr marL="171450" indent="-171450">
              <a:buFont typeface="Arial" panose="020B0604020202020204" pitchFamily="34" charset="0"/>
              <a:buChar char="•"/>
              <a:defRPr/>
            </a:pPr>
            <a:r>
              <a:rPr lang="en-AU" sz="2000" dirty="0" smtClean="0"/>
              <a:t>B1P1 Cold water </a:t>
            </a:r>
            <a:r>
              <a:rPr lang="en-AU" sz="2000" dirty="0"/>
              <a:t>supply, Application 1</a:t>
            </a:r>
          </a:p>
          <a:p>
            <a:pPr marL="171450" lvl="0" indent="-171450">
              <a:spcBef>
                <a:spcPts val="0"/>
              </a:spcBef>
              <a:spcAft>
                <a:spcPts val="0"/>
              </a:spcAft>
              <a:buFont typeface="Arial" panose="020B0604020202020204" pitchFamily="34" charset="0"/>
              <a:buChar char="•"/>
              <a:defRPr/>
            </a:pPr>
            <a:r>
              <a:rPr lang="en-AU" sz="2000" dirty="0"/>
              <a:t>When the cold water supply is likely to be used for human consumption (drinking), food preparation, washing food utensils or personal hygiene (showering, bathing, washing hands etc)</a:t>
            </a:r>
          </a:p>
        </p:txBody>
      </p:sp>
      <p:sp>
        <p:nvSpPr>
          <p:cNvPr id="5" name="Answer 2">
            <a:extLst>
              <a:ext uri="{FF2B5EF4-FFF2-40B4-BE49-F238E27FC236}">
                <a16:creationId xmlns:a16="http://schemas.microsoft.com/office/drawing/2014/main" xmlns="" id="{DC741717-180C-48A1-9BE6-59344A186DE8}"/>
              </a:ext>
            </a:extLst>
          </p:cNvPr>
          <p:cNvSpPr txBox="1">
            <a:spLocks/>
          </p:cNvSpPr>
          <p:nvPr/>
        </p:nvSpPr>
        <p:spPr>
          <a:xfrm>
            <a:off x="3589201" y="4751517"/>
            <a:ext cx="8270290" cy="1813930"/>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spcAft>
                <a:spcPts val="0"/>
              </a:spcAft>
              <a:buFont typeface="Arial" panose="020B0604020202020204" pitchFamily="34" charset="0"/>
              <a:buChar char="•"/>
              <a:defRPr/>
            </a:pPr>
            <a:r>
              <a:rPr lang="en-AU" sz="2000" dirty="0"/>
              <a:t>Schedule </a:t>
            </a:r>
            <a:r>
              <a:rPr lang="en-AU" sz="2000" dirty="0" smtClean="0"/>
              <a:t>1 </a:t>
            </a:r>
            <a:r>
              <a:rPr lang="en-AU" sz="2000" dirty="0"/>
              <a:t>Definitions</a:t>
            </a:r>
          </a:p>
          <a:p>
            <a:pPr marL="342900" lvl="0" indent="-342900">
              <a:spcBef>
                <a:spcPts val="0"/>
              </a:spcBef>
              <a:spcAft>
                <a:spcPts val="0"/>
              </a:spcAft>
              <a:buFont typeface="Arial" panose="020B0604020202020204" pitchFamily="34" charset="0"/>
              <a:buChar char="•"/>
              <a:defRPr/>
            </a:pPr>
            <a:r>
              <a:rPr lang="en-AU" sz="2000" dirty="0" smtClean="0"/>
              <a:t>“Water </a:t>
            </a:r>
            <a:r>
              <a:rPr lang="en-AU" sz="2000" dirty="0"/>
              <a:t>intended primarily for human consumption but which has other domestic uses.”</a:t>
            </a:r>
          </a:p>
        </p:txBody>
      </p:sp>
      <p:sp>
        <p:nvSpPr>
          <p:cNvPr id="6" name="Answer 3">
            <a:extLst>
              <a:ext uri="{FF2B5EF4-FFF2-40B4-BE49-F238E27FC236}">
                <a16:creationId xmlns:a16="http://schemas.microsoft.com/office/drawing/2014/main" xmlns="" id="{CFBF3111-FA5D-4EFF-B6FD-DCCD0FB44ECA}"/>
              </a:ext>
            </a:extLst>
          </p:cNvPr>
          <p:cNvSpPr txBox="1">
            <a:spLocks/>
          </p:cNvSpPr>
          <p:nvPr/>
        </p:nvSpPr>
        <p:spPr>
          <a:xfrm>
            <a:off x="3588327" y="4118301"/>
            <a:ext cx="8226275" cy="1164629"/>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000" dirty="0"/>
              <a:t>Part B5 Cross-connection control</a:t>
            </a:r>
          </a:p>
          <a:p>
            <a:pPr marL="171450" lvl="0" indent="-171450">
              <a:spcBef>
                <a:spcPts val="0"/>
              </a:spcBef>
              <a:spcAft>
                <a:spcPts val="0"/>
              </a:spcAft>
              <a:buFont typeface="Arial" panose="020B0604020202020204" pitchFamily="34" charset="0"/>
              <a:buChar char="•"/>
              <a:defRPr/>
            </a:pPr>
            <a:r>
              <a:rPr lang="en-AU" sz="2000" dirty="0" smtClean="0"/>
              <a:t>B5D2 Drinking water service</a:t>
            </a:r>
          </a:p>
        </p:txBody>
      </p:sp>
      <p:sp>
        <p:nvSpPr>
          <p:cNvPr id="86" name="Answer 4">
            <a:extLst>
              <a:ext uri="{FF2B5EF4-FFF2-40B4-BE49-F238E27FC236}">
                <a16:creationId xmlns:a16="http://schemas.microsoft.com/office/drawing/2014/main" xmlns="" id="{3C7A3B59-17F3-4279-909F-3280A1F853CB}"/>
              </a:ext>
            </a:extLst>
          </p:cNvPr>
          <p:cNvSpPr txBox="1">
            <a:spLocks/>
          </p:cNvSpPr>
          <p:nvPr/>
        </p:nvSpPr>
        <p:spPr>
          <a:xfrm>
            <a:off x="3589200" y="4199307"/>
            <a:ext cx="8233199" cy="237088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400" dirty="0"/>
              <a:t>Part </a:t>
            </a:r>
            <a:r>
              <a:rPr lang="en-AU" sz="2400" dirty="0" smtClean="0"/>
              <a:t>B7 </a:t>
            </a:r>
            <a:r>
              <a:rPr lang="en-AU" sz="2400" dirty="0"/>
              <a:t>Rainwater </a:t>
            </a:r>
            <a:r>
              <a:rPr lang="en-AU" sz="2400" dirty="0" smtClean="0"/>
              <a:t>storage</a:t>
            </a:r>
            <a:endParaRPr lang="en-AU" sz="2400" dirty="0"/>
          </a:p>
          <a:p>
            <a:pPr marL="171450" lvl="0" indent="-171450">
              <a:spcBef>
                <a:spcPts val="0"/>
              </a:spcBef>
              <a:spcAft>
                <a:spcPts val="0"/>
              </a:spcAft>
              <a:buFont typeface="Arial" panose="020B0604020202020204" pitchFamily="34" charset="0"/>
              <a:buChar char="•"/>
              <a:defRPr/>
            </a:pPr>
            <a:r>
              <a:rPr lang="en-AU" sz="2400" dirty="0" smtClean="0"/>
              <a:t>B7P4 Identification</a:t>
            </a:r>
            <a:endParaRPr lang="en-AU" sz="2400" dirty="0"/>
          </a:p>
          <a:p>
            <a:pPr marL="171450" lvl="0" indent="-171450">
              <a:spcBef>
                <a:spcPts val="0"/>
              </a:spcBef>
              <a:spcAft>
                <a:spcPts val="0"/>
              </a:spcAft>
              <a:buFont typeface="Arial" panose="020B0604020202020204" pitchFamily="34" charset="0"/>
              <a:buChar char="•"/>
              <a:defRPr/>
            </a:pPr>
            <a:r>
              <a:rPr lang="en-AU" sz="2400" dirty="0" smtClean="0"/>
              <a:t>Exemption: B7P4 </a:t>
            </a:r>
            <a:r>
              <a:rPr lang="en-AU" sz="2400" dirty="0"/>
              <a:t>does not apply if the rainwater </a:t>
            </a:r>
            <a:r>
              <a:rPr lang="en-AU" sz="2400" dirty="0" smtClean="0"/>
              <a:t>storage is intended for drinking and personal hygiene</a:t>
            </a:r>
            <a:endParaRPr lang="en-AU" sz="2400" dirty="0"/>
          </a:p>
        </p:txBody>
      </p:sp>
      <p:sp>
        <p:nvSpPr>
          <p:cNvPr id="87" name="Answer 5">
            <a:extLst>
              <a:ext uri="{FF2B5EF4-FFF2-40B4-BE49-F238E27FC236}">
                <a16:creationId xmlns:a16="http://schemas.microsoft.com/office/drawing/2014/main" xmlns="" id="{5B0BEC95-4D3B-4346-A025-EB03F045468E}"/>
              </a:ext>
            </a:extLst>
          </p:cNvPr>
          <p:cNvSpPr txBox="1">
            <a:spLocks/>
          </p:cNvSpPr>
          <p:nvPr/>
        </p:nvSpPr>
        <p:spPr>
          <a:xfrm>
            <a:off x="3588327" y="3824041"/>
            <a:ext cx="8227149" cy="2811953"/>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endParaRPr lang="en-AU" sz="2200" dirty="0"/>
          </a:p>
          <a:p>
            <a:pPr marL="171450" lvl="0" indent="-171450">
              <a:spcBef>
                <a:spcPts val="0"/>
              </a:spcBef>
              <a:spcAft>
                <a:spcPts val="0"/>
              </a:spcAft>
              <a:buFont typeface="Arial" panose="020B0604020202020204" pitchFamily="34" charset="0"/>
              <a:buChar char="•"/>
              <a:defRPr/>
            </a:pPr>
            <a:r>
              <a:rPr lang="en-AU" sz="2200" dirty="0"/>
              <a:t>Part </a:t>
            </a:r>
            <a:r>
              <a:rPr lang="en-AU" sz="2200" dirty="0" smtClean="0"/>
              <a:t>C2 </a:t>
            </a:r>
            <a:r>
              <a:rPr lang="en-AU" sz="2200" dirty="0"/>
              <a:t>Sanitary drainage systems</a:t>
            </a:r>
          </a:p>
          <a:p>
            <a:pPr marL="171450" lvl="0" indent="-171450">
              <a:spcBef>
                <a:spcPts val="0"/>
              </a:spcBef>
              <a:spcAft>
                <a:spcPts val="0"/>
              </a:spcAft>
              <a:buFont typeface="Arial" panose="020B0604020202020204" pitchFamily="34" charset="0"/>
              <a:buChar char="•"/>
              <a:defRPr/>
            </a:pPr>
            <a:r>
              <a:rPr lang="en-AU" sz="2200" dirty="0" smtClean="0"/>
              <a:t>C2V2 </a:t>
            </a:r>
            <a:r>
              <a:rPr lang="en-AU" sz="2200" dirty="0"/>
              <a:t>Pressure testing</a:t>
            </a:r>
          </a:p>
          <a:p>
            <a:pPr marL="171450" lvl="0" indent="-171450">
              <a:spcBef>
                <a:spcPts val="0"/>
              </a:spcBef>
              <a:spcAft>
                <a:spcPts val="0"/>
              </a:spcAft>
              <a:buFont typeface="Arial" panose="020B0604020202020204" pitchFamily="34" charset="0"/>
              <a:buChar char="•"/>
              <a:defRPr/>
            </a:pPr>
            <a:r>
              <a:rPr lang="en-AU" sz="2200" dirty="0" smtClean="0"/>
              <a:t>C2D3 </a:t>
            </a:r>
            <a:r>
              <a:rPr lang="en-AU" sz="2200" dirty="0"/>
              <a:t>Swimming pool drainage</a:t>
            </a:r>
          </a:p>
          <a:p>
            <a:pPr marL="171450" indent="-171450">
              <a:spcBef>
                <a:spcPts val="0"/>
              </a:spcBef>
              <a:spcAft>
                <a:spcPts val="0"/>
              </a:spcAft>
              <a:buFont typeface="Arial" panose="020B0604020202020204" pitchFamily="34" charset="0"/>
              <a:buChar char="•"/>
              <a:defRPr/>
            </a:pPr>
            <a:r>
              <a:rPr lang="en-AU" sz="2200" dirty="0" smtClean="0"/>
              <a:t>C2D4 </a:t>
            </a:r>
            <a:r>
              <a:rPr lang="en-AU" sz="2200" dirty="0"/>
              <a:t>General requirements</a:t>
            </a:r>
          </a:p>
          <a:p>
            <a:pPr marL="628650" lvl="1" indent="-171450">
              <a:spcBef>
                <a:spcPts val="0"/>
              </a:spcBef>
              <a:spcAft>
                <a:spcPts val="0"/>
              </a:spcAft>
              <a:defRPr/>
            </a:pPr>
            <a:r>
              <a:rPr lang="en-AU" sz="2000" dirty="0"/>
              <a:t>AS/NZS 3500.2 Plumbing and drainage – Sanitary plumbing and </a:t>
            </a:r>
            <a:r>
              <a:rPr lang="en-AU" sz="2000" dirty="0" smtClean="0"/>
              <a:t>drainage</a:t>
            </a:r>
          </a:p>
          <a:p>
            <a:pPr marL="171450" lvl="0" indent="-171450">
              <a:spcBef>
                <a:spcPts val="0"/>
              </a:spcBef>
              <a:spcAft>
                <a:spcPts val="0"/>
              </a:spcAft>
              <a:buFont typeface="Arial" panose="020B0604020202020204" pitchFamily="34" charset="0"/>
              <a:buChar char="•"/>
              <a:defRPr/>
            </a:pPr>
            <a:r>
              <a:rPr lang="en-AU" sz="2200" dirty="0" smtClean="0"/>
              <a:t>C2D5 Bushfire prone areas</a:t>
            </a:r>
          </a:p>
          <a:p>
            <a:pPr marL="628650" lvl="1" indent="-171450">
              <a:spcBef>
                <a:spcPts val="0"/>
              </a:spcBef>
              <a:spcAft>
                <a:spcPts val="0"/>
              </a:spcAft>
              <a:defRPr/>
            </a:pPr>
            <a:r>
              <a:rPr lang="en-AU" sz="2000" dirty="0" smtClean="0"/>
              <a:t>AS 3959 Construction of buildings in bushfire prone areas</a:t>
            </a:r>
            <a:endParaRPr lang="en-AU" sz="2000" dirty="0"/>
          </a:p>
          <a:p>
            <a:pPr marL="171450" lvl="0" indent="-171450">
              <a:spcBef>
                <a:spcPts val="0"/>
              </a:spcBef>
              <a:spcAft>
                <a:spcPts val="0"/>
              </a:spcAft>
              <a:buFont typeface="Arial" panose="020B0604020202020204" pitchFamily="34" charset="0"/>
              <a:buChar char="•"/>
              <a:defRPr/>
            </a:pPr>
            <a:endParaRPr lang="en-AU" sz="2400" dirty="0"/>
          </a:p>
        </p:txBody>
      </p:sp>
      <p:sp>
        <p:nvSpPr>
          <p:cNvPr id="88" name="Answer 6">
            <a:extLst>
              <a:ext uri="{FF2B5EF4-FFF2-40B4-BE49-F238E27FC236}">
                <a16:creationId xmlns:a16="http://schemas.microsoft.com/office/drawing/2014/main" xmlns="" id="{5781AAAB-5635-44A2-A9D2-D59334256057}"/>
              </a:ext>
            </a:extLst>
          </p:cNvPr>
          <p:cNvSpPr txBox="1">
            <a:spLocks/>
          </p:cNvSpPr>
          <p:nvPr/>
        </p:nvSpPr>
        <p:spPr>
          <a:xfrm>
            <a:off x="3589201" y="3587262"/>
            <a:ext cx="8226276" cy="297818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0"/>
              </a:spcBef>
              <a:spcAft>
                <a:spcPts val="0"/>
              </a:spcAft>
              <a:buFont typeface="Arial" panose="020B0604020202020204" pitchFamily="34" charset="0"/>
              <a:buChar char="•"/>
              <a:defRPr/>
            </a:pPr>
            <a:r>
              <a:rPr lang="en-AU" sz="2000" dirty="0"/>
              <a:t>Part E1 Facilities</a:t>
            </a:r>
          </a:p>
          <a:p>
            <a:pPr marL="171450" lvl="0" indent="-171450">
              <a:spcBef>
                <a:spcPts val="0"/>
              </a:spcBef>
              <a:spcAft>
                <a:spcPts val="0"/>
              </a:spcAft>
              <a:buFont typeface="Arial" panose="020B0604020202020204" pitchFamily="34" charset="0"/>
              <a:buChar char="•"/>
              <a:defRPr/>
            </a:pPr>
            <a:r>
              <a:rPr lang="en-AU" sz="2000" dirty="0" smtClean="0"/>
              <a:t>E1D2 </a:t>
            </a:r>
            <a:r>
              <a:rPr lang="en-AU" sz="2000" dirty="0"/>
              <a:t>General requirements</a:t>
            </a:r>
          </a:p>
          <a:p>
            <a:pPr marL="171450" lvl="0" indent="-171450">
              <a:spcBef>
                <a:spcPts val="0"/>
              </a:spcBef>
              <a:spcAft>
                <a:spcPts val="0"/>
              </a:spcAft>
              <a:buFont typeface="Arial" panose="020B0604020202020204" pitchFamily="34" charset="0"/>
              <a:buChar char="•"/>
              <a:defRPr/>
            </a:pPr>
            <a:r>
              <a:rPr lang="en-AU" sz="2000" dirty="0"/>
              <a:t>For passenger use areas of Class 9b and Class 10 public transport buildings:</a:t>
            </a:r>
          </a:p>
          <a:p>
            <a:pPr marL="628650" lvl="1" indent="-171450">
              <a:spcBef>
                <a:spcPts val="0"/>
              </a:spcBef>
              <a:spcAft>
                <a:spcPts val="0"/>
              </a:spcAft>
              <a:defRPr/>
            </a:pPr>
            <a:r>
              <a:rPr lang="en-AU" sz="1800" dirty="0"/>
              <a:t>AS 1428.1 (2001) Design for access and mobility – General requirements for access – New building work</a:t>
            </a:r>
          </a:p>
          <a:p>
            <a:pPr marL="628650" lvl="1" indent="-171450">
              <a:spcBef>
                <a:spcPts val="0"/>
              </a:spcBef>
              <a:spcAft>
                <a:spcPts val="0"/>
              </a:spcAft>
              <a:defRPr/>
            </a:pPr>
            <a:r>
              <a:rPr lang="en-AU" sz="1800" dirty="0"/>
              <a:t>AS 1428.2 Design for access and mobility – Enhanced and additional requirements – Buildings and facilities</a:t>
            </a:r>
          </a:p>
          <a:p>
            <a:pPr marL="171450" lvl="0" indent="-171450">
              <a:spcBef>
                <a:spcPts val="0"/>
              </a:spcBef>
              <a:spcAft>
                <a:spcPts val="0"/>
              </a:spcAft>
              <a:buFont typeface="Arial" panose="020B0604020202020204" pitchFamily="34" charset="0"/>
              <a:buChar char="•"/>
              <a:defRPr/>
            </a:pPr>
            <a:r>
              <a:rPr lang="en-AU" sz="2000" dirty="0"/>
              <a:t>For all other buildings: AS 1428.1 (</a:t>
            </a:r>
            <a:r>
              <a:rPr lang="en-AU" sz="2000" dirty="0" smtClean="0"/>
              <a:t>2021)</a:t>
            </a:r>
            <a:endParaRPr lang="en-AU" sz="2000" dirty="0"/>
          </a:p>
        </p:txBody>
      </p:sp>
    </p:spTree>
    <p:custDataLst>
      <p:tags r:id="rId1"/>
    </p:custDataLst>
    <p:extLst>
      <p:ext uri="{BB962C8B-B14F-4D97-AF65-F5344CB8AC3E}">
        <p14:creationId xmlns:p14="http://schemas.microsoft.com/office/powerpoint/2010/main" val="6626421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7" restart="whenNotActive" fill="hold" evtFilter="cancelBubble" nodeType="interactiveSeq">
                <p:stCondLst>
                  <p:cond evt="onClick" delay="0">
                    <p:tgtEl>
                      <p:spTgt spid="42"/>
                    </p:tgtEl>
                  </p:cond>
                </p:stCondLst>
                <p:endSync evt="end" delay="0">
                  <p:rtn val="all"/>
                </p:endSync>
                <p:childTnLst>
                  <p:par>
                    <p:cTn id="98" fill="hold">
                      <p:stCondLst>
                        <p:cond delay="0"/>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dissolve">
                                      <p:cBhvr>
                                        <p:cTn id="102" dur="500"/>
                                        <p:tgtEl>
                                          <p:spTgt spid="9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dissolve">
                                      <p:cBhvr>
                                        <p:cTn id="107" dur="500"/>
                                        <p:tgtEl>
                                          <p:spTgt spid="88"/>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92"/>
                                        </p:tgtEl>
                                      </p:cBhvr>
                                    </p:animEffect>
                                    <p:set>
                                      <p:cBhvr>
                                        <p:cTn id="112" dur="1" fill="hold">
                                          <p:stCondLst>
                                            <p:cond delay="499"/>
                                          </p:stCondLst>
                                        </p:cTn>
                                        <p:tgtEl>
                                          <p:spTgt spid="92"/>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88"/>
                                        </p:tgtEl>
                                      </p:cBhvr>
                                    </p:animEffect>
                                    <p:set>
                                      <p:cBhvr>
                                        <p:cTn id="11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91" grpId="0" animBg="1"/>
      <p:bldP spid="91" grpId="1" animBg="1"/>
      <p:bldP spid="92" grpId="0" animBg="1"/>
      <p:bldP spid="92"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87" grpId="0" animBg="1"/>
      <p:bldP spid="87" grpId="1" animBg="1"/>
      <p:bldP spid="88" grpId="0" animBg="1"/>
      <p:bldP spid="8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Where can we find provisions for managing cross contamination of water supplies? </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430783" y="2480629"/>
            <a:ext cx="10539713" cy="501606"/>
            <a:chOff x="1105700" y="2719165"/>
            <a:chExt cx="10539713" cy="501606"/>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3317" y="2739136"/>
              <a:ext cx="9912096" cy="461665"/>
            </a:xfrm>
            <a:prstGeom prst="rect">
              <a:avLst/>
            </a:prstGeom>
            <a:noFill/>
          </p:spPr>
          <p:txBody>
            <a:bodyPr wrap="square" rtlCol="0">
              <a:spAutoFit/>
            </a:bodyPr>
            <a:lstStyle/>
            <a:p>
              <a:r>
                <a:rPr lang="en-AU" sz="2400" dirty="0">
                  <a:solidFill>
                    <a:schemeClr val="tx1"/>
                  </a:solidFill>
                </a:rPr>
                <a:t>Part B3</a:t>
              </a: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719165"/>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432000" y="3473189"/>
            <a:ext cx="10537660" cy="501606"/>
            <a:chOff x="1149242" y="4306733"/>
            <a:chExt cx="10537660" cy="50160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461665"/>
            </a:xfrm>
            <a:prstGeom prst="rect">
              <a:avLst/>
            </a:prstGeom>
            <a:noFill/>
          </p:spPr>
          <p:txBody>
            <a:bodyPr wrap="square" rtlCol="0">
              <a:spAutoFit/>
            </a:bodyPr>
            <a:lstStyle/>
            <a:p>
              <a:r>
                <a:rPr lang="en-AU" sz="2400" dirty="0">
                  <a:solidFill>
                    <a:schemeClr val="tx1"/>
                  </a:solidFill>
                </a:rPr>
                <a:t>Part C2</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06733"/>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430783" y="4465749"/>
            <a:ext cx="10539713" cy="501606"/>
            <a:chOff x="1105700" y="3511977"/>
            <a:chExt cx="10539713" cy="501606"/>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3317" y="3531948"/>
              <a:ext cx="9912096" cy="461665"/>
            </a:xfrm>
            <a:prstGeom prst="rect">
              <a:avLst/>
            </a:prstGeom>
            <a:noFill/>
          </p:spPr>
          <p:txBody>
            <a:bodyPr wrap="square" rtlCol="0">
              <a:spAutoFit/>
            </a:bodyPr>
            <a:lstStyle/>
            <a:p>
              <a:r>
                <a:rPr lang="en-AU" sz="2400" dirty="0">
                  <a:solidFill>
                    <a:schemeClr val="tx1"/>
                  </a:solidFill>
                </a:rPr>
                <a:t>Part B5</a:t>
              </a:r>
            </a:p>
          </p:txBody>
        </p:sp>
        <p:sp>
          <p:nvSpPr>
            <p:cNvPr id="8" name="Button 3">
              <a:extLst>
                <a:ext uri="{FF2B5EF4-FFF2-40B4-BE49-F238E27FC236}">
                  <a16:creationId xmlns:a16="http://schemas.microsoft.com/office/drawing/2014/main" xmlns="" id="{11908675-1713-4B99-A83D-FA951B9671A8}"/>
                </a:ext>
              </a:extLst>
            </p:cNvPr>
            <p:cNvSpPr/>
            <p:nvPr/>
          </p:nvSpPr>
          <p:spPr>
            <a:xfrm>
              <a:off x="1105700" y="3511977"/>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432000" y="5458307"/>
            <a:ext cx="10427932" cy="501606"/>
            <a:chOff x="1149242" y="5388734"/>
            <a:chExt cx="10427932"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Part C1</a:t>
              </a:r>
            </a:p>
          </p:txBody>
        </p:sp>
        <p:sp>
          <p:nvSpPr>
            <p:cNvPr id="14" name="Button 4">
              <a:extLst>
                <a:ext uri="{FF2B5EF4-FFF2-40B4-BE49-F238E27FC236}">
                  <a16:creationId xmlns:a16="http://schemas.microsoft.com/office/drawing/2014/main" xmlns="" id="{FFC0A550-8AE1-4974-9956-005B4BD256AE}"/>
                </a:ext>
              </a:extLst>
            </p:cNvPr>
            <p:cNvSpPr/>
            <p:nvPr/>
          </p:nvSpPr>
          <p:spPr>
            <a:xfrm>
              <a:off x="1149242" y="5388734"/>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3294754" y="2456093"/>
            <a:ext cx="7220846" cy="612169"/>
          </a:xfrm>
          <a:prstGeom prst="wedgeRoundRectCallout">
            <a:avLst>
              <a:gd name="adj1" fmla="val -24949"/>
              <a:gd name="adj2" fmla="val 27232"/>
              <a:gd name="adj3" fmla="val 16667"/>
            </a:avLst>
          </a:prstGeom>
          <a:solidFill>
            <a:srgbClr val="DADEF4"/>
          </a:solidFill>
          <a:ln w="635">
            <a:solidFill>
              <a:srgbClr val="002E5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Please try again.</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3294754" y="3429000"/>
            <a:ext cx="7220846" cy="613749"/>
          </a:xfrm>
          <a:prstGeom prst="wedgeRoundRectCallout">
            <a:avLst>
              <a:gd name="adj1" fmla="val -31666"/>
              <a:gd name="adj2" fmla="val 48015"/>
              <a:gd name="adj3" fmla="val 16667"/>
            </a:avLst>
          </a:prstGeom>
          <a:solidFill>
            <a:srgbClr val="DADEF4"/>
          </a:solidFill>
          <a:ln w="635">
            <a:solidFill>
              <a:srgbClr val="002E5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Please try again.</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3294754" y="4353606"/>
            <a:ext cx="7220846" cy="806419"/>
          </a:xfrm>
          <a:prstGeom prst="wedgeRoundRectCallout">
            <a:avLst>
              <a:gd name="adj1" fmla="val -21483"/>
              <a:gd name="adj2" fmla="val 39738"/>
              <a:gd name="adj3" fmla="val 16667"/>
            </a:avLst>
          </a:prstGeom>
          <a:solidFill>
            <a:srgbClr val="DADEF4"/>
          </a:solidFill>
          <a:ln w="635">
            <a:solidFill>
              <a:srgbClr val="002E5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Yes, that’s right. Part B5 Cross-connection control contains provisions for managing cross contamination.</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3294754" y="5409131"/>
            <a:ext cx="7220846" cy="599957"/>
          </a:xfrm>
          <a:prstGeom prst="wedgeRoundRectCallout">
            <a:avLst>
              <a:gd name="adj1" fmla="val -21916"/>
              <a:gd name="adj2" fmla="val 22281"/>
              <a:gd name="adj3" fmla="val 16667"/>
            </a:avLst>
          </a:prstGeom>
          <a:solidFill>
            <a:srgbClr val="DADEF4"/>
          </a:solidFill>
          <a:ln w="635">
            <a:solidFill>
              <a:srgbClr val="002E5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Please try again.</a:t>
            </a:r>
          </a:p>
        </p:txBody>
      </p:sp>
    </p:spTree>
    <p:custDataLst>
      <p:tags r:id="rId1"/>
    </p:custDataLst>
    <p:extLst>
      <p:ext uri="{BB962C8B-B14F-4D97-AF65-F5344CB8AC3E}">
        <p14:creationId xmlns:p14="http://schemas.microsoft.com/office/powerpoint/2010/main" val="2900269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33D97AF-316D-40DF-AE71-32966BC1052F}"/>
              </a:ext>
            </a:extLst>
          </p:cNvPr>
          <p:cNvSpPr>
            <a:spLocks noGrp="1"/>
          </p:cNvSpPr>
          <p:nvPr>
            <p:ph type="body" sz="quarter" idx="11"/>
          </p:nvPr>
        </p:nvSpPr>
        <p:spPr/>
        <p:txBody>
          <a:bodyPr/>
          <a:lstStyle/>
          <a:p>
            <a:r>
              <a:rPr lang="en-AU" dirty="0"/>
              <a:t>What is the WaterMark Certification Scheme?</a:t>
            </a:r>
          </a:p>
        </p:txBody>
      </p:sp>
      <p:sp>
        <p:nvSpPr>
          <p:cNvPr id="3" name="Main text">
            <a:extLst>
              <a:ext uri="{FF2B5EF4-FFF2-40B4-BE49-F238E27FC236}">
                <a16:creationId xmlns:a16="http://schemas.microsoft.com/office/drawing/2014/main" xmlns="" id="{A086FC36-C7AB-4108-A05A-5EA78A91D2CD}"/>
              </a:ext>
            </a:extLst>
          </p:cNvPr>
          <p:cNvSpPr>
            <a:spLocks noGrp="1"/>
          </p:cNvSpPr>
          <p:nvPr>
            <p:ph type="body" sz="quarter" idx="10"/>
          </p:nvPr>
        </p:nvSpPr>
        <p:spPr/>
        <p:txBody>
          <a:bodyPr>
            <a:normAutofit fontScale="55000" lnSpcReduction="20000"/>
          </a:bodyPr>
          <a:lstStyle/>
          <a:p>
            <a:pPr>
              <a:lnSpc>
                <a:spcPct val="120000"/>
              </a:lnSpc>
            </a:pPr>
            <a:r>
              <a:rPr lang="en-AU" sz="3600" dirty="0"/>
              <a:t>Every material or product used in a plumbing</a:t>
            </a:r>
            <a:r>
              <a:rPr lang="en-AU" sz="3600" dirty="0" smtClean="0"/>
              <a:t>/ drainage </a:t>
            </a:r>
            <a:r>
              <a:rPr lang="en-AU" sz="3600" dirty="0"/>
              <a:t>system must be fit for purpose.</a:t>
            </a:r>
          </a:p>
          <a:p>
            <a:pPr>
              <a:lnSpc>
                <a:spcPct val="120000"/>
              </a:lnSpc>
            </a:pPr>
            <a:r>
              <a:rPr lang="en-AU" sz="3600" dirty="0"/>
              <a:t>Most plumbing and drainage products must be certified and authorised for use through the WaterMark Certification Scheme.</a:t>
            </a:r>
          </a:p>
          <a:p>
            <a:pPr>
              <a:lnSpc>
                <a:spcPct val="120000"/>
              </a:lnSpc>
            </a:pPr>
            <a:r>
              <a:rPr lang="en-AU" sz="3600" dirty="0"/>
              <a:t>Certified products are marked with the WaterMark trademark.</a:t>
            </a:r>
          </a:p>
          <a:p>
            <a:pPr>
              <a:lnSpc>
                <a:spcPct val="120000"/>
              </a:lnSpc>
            </a:pPr>
            <a:r>
              <a:rPr lang="en-AU" sz="3600" dirty="0"/>
              <a:t>Certified products are listed in the </a:t>
            </a:r>
            <a:r>
              <a:rPr lang="en-AU" sz="3600" dirty="0">
                <a:hlinkClick r:id="rId4"/>
              </a:rPr>
              <a:t>WaterMark Product Database</a:t>
            </a:r>
            <a:r>
              <a:rPr lang="en-AU" sz="3600" dirty="0"/>
              <a:t> on the ABCB website.</a:t>
            </a:r>
          </a:p>
          <a:p>
            <a:pPr>
              <a:lnSpc>
                <a:spcPct val="120000"/>
              </a:lnSpc>
            </a:pPr>
            <a:r>
              <a:rPr lang="en-AU" sz="3600" dirty="0"/>
              <a:t>Information about the WaterMark Certification Scheme can be found in Part A5 in the Governing Requirements in any NCC volume.</a:t>
            </a:r>
            <a:r>
              <a:rPr lang="en-AU" sz="3500" dirty="0"/>
              <a:t> </a:t>
            </a:r>
          </a:p>
          <a:p>
            <a:pPr>
              <a:lnSpc>
                <a:spcPct val="120000"/>
              </a:lnSpc>
            </a:pPr>
            <a:endParaRPr lang="en-AU" sz="2400" dirty="0"/>
          </a:p>
          <a:p>
            <a:pPr>
              <a:lnSpc>
                <a:spcPct val="120000"/>
              </a:lnSpc>
            </a:pPr>
            <a:endParaRPr lang="en-AU" sz="2400" dirty="0"/>
          </a:p>
          <a:p>
            <a:pPr>
              <a:lnSpc>
                <a:spcPct val="120000"/>
              </a:lnSpc>
            </a:pPr>
            <a:endParaRPr lang="en-AU" sz="2400" dirty="0"/>
          </a:p>
          <a:p>
            <a:pPr>
              <a:lnSpc>
                <a:spcPct val="120000"/>
              </a:lnSpc>
            </a:pPr>
            <a:endParaRPr lang="en-AU" sz="2400" dirty="0"/>
          </a:p>
        </p:txBody>
      </p:sp>
      <p:pic>
        <p:nvPicPr>
          <p:cNvPr id="5" name="WaterMark logo" descr="WaterMark logo, which shows a bright red stylised W, with the word WaterMark in black beneath it.">
            <a:extLst>
              <a:ext uri="{FF2B5EF4-FFF2-40B4-BE49-F238E27FC236}">
                <a16:creationId xmlns:a16="http://schemas.microsoft.com/office/drawing/2014/main" xmlns="" id="{1117199C-6473-4D9B-B001-D12E8F4D84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29"/>
          <a:stretch/>
        </p:blipFill>
        <p:spPr>
          <a:xfrm>
            <a:off x="6862971" y="2679012"/>
            <a:ext cx="4298789" cy="2887732"/>
          </a:xfrm>
          <a:prstGeom prst="rect">
            <a:avLst/>
          </a:prstGeom>
        </p:spPr>
      </p:pic>
    </p:spTree>
    <p:custDataLst>
      <p:tags r:id="rId1"/>
    </p:custDataLst>
    <p:extLst>
      <p:ext uri="{BB962C8B-B14F-4D97-AF65-F5344CB8AC3E}">
        <p14:creationId xmlns:p14="http://schemas.microsoft.com/office/powerpoint/2010/main" val="5293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4C3E48BE-5B89-481B-BF50-E73DF957CBD1}"/>
              </a:ext>
            </a:extLst>
          </p:cNvPr>
          <p:cNvSpPr>
            <a:spLocks noGrp="1"/>
          </p:cNvSpPr>
          <p:nvPr>
            <p:ph type="body" sz="quarter" idx="11"/>
          </p:nvPr>
        </p:nvSpPr>
        <p:spPr/>
        <p:txBody>
          <a:bodyPr/>
          <a:lstStyle/>
          <a:p>
            <a:r>
              <a:rPr lang="en-AU" dirty="0"/>
              <a:t>WaterMark Certification Scheme</a:t>
            </a:r>
          </a:p>
        </p:txBody>
      </p:sp>
      <p:sp>
        <p:nvSpPr>
          <p:cNvPr id="5" name="Main text">
            <a:extLst>
              <a:ext uri="{FF2B5EF4-FFF2-40B4-BE49-F238E27FC236}">
                <a16:creationId xmlns:a16="http://schemas.microsoft.com/office/drawing/2014/main" xmlns="" id="{DC008B33-8ED3-4FEB-A5E5-3CA5616E9B34}"/>
              </a:ext>
            </a:extLst>
          </p:cNvPr>
          <p:cNvSpPr txBox="1">
            <a:spLocks/>
          </p:cNvSpPr>
          <p:nvPr/>
        </p:nvSpPr>
        <p:spPr>
          <a:xfrm>
            <a:off x="7049992" y="1970765"/>
            <a:ext cx="4811808" cy="463232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2000" dirty="0"/>
              <a:t>A plumbing product </a:t>
            </a:r>
            <a:r>
              <a:rPr lang="en-AU" sz="2000" dirty="0" smtClean="0"/>
              <a:t>listed </a:t>
            </a:r>
            <a:r>
              <a:rPr lang="en-AU" sz="2000" dirty="0"/>
              <a:t>on the WaterMark Schedule of Products is deemed fit for purpose if it has a WaterMark Licence issued in accordance with the WaterMark Scheme Rules.</a:t>
            </a:r>
          </a:p>
          <a:p>
            <a:pPr>
              <a:spcAft>
                <a:spcPts val="600"/>
              </a:spcAft>
            </a:pPr>
            <a:r>
              <a:rPr lang="en-AU" sz="2000" dirty="0"/>
              <a:t>Plumbing products in contact with drinking water must also comply with AS/NZS 4020 and, from 1 September 2025, have </a:t>
            </a:r>
            <a:r>
              <a:rPr lang="en-AU" sz="2000" dirty="0" smtClean="0"/>
              <a:t>a weighted </a:t>
            </a:r>
            <a:r>
              <a:rPr lang="en-AU" sz="2000" dirty="0"/>
              <a:t>average lead content of </a:t>
            </a:r>
            <a:r>
              <a:rPr lang="en-AU" sz="2000" dirty="0" smtClean="0"/>
              <a:t>not </a:t>
            </a:r>
            <a:r>
              <a:rPr lang="en-AU" sz="2000" dirty="0"/>
              <a:t>more than 0.25</a:t>
            </a:r>
            <a:r>
              <a:rPr lang="en-AU" sz="2000" dirty="0" smtClean="0"/>
              <a:t>%.</a:t>
            </a:r>
          </a:p>
          <a:p>
            <a:pPr>
              <a:spcAft>
                <a:spcPts val="600"/>
              </a:spcAft>
            </a:pPr>
            <a:r>
              <a:rPr lang="en-AU" sz="2000" dirty="0" smtClean="0"/>
              <a:t> Plumbing </a:t>
            </a:r>
            <a:r>
              <a:rPr lang="en-AU" sz="2000" dirty="0"/>
              <a:t>products </a:t>
            </a:r>
            <a:r>
              <a:rPr lang="en-AU" sz="2000" dirty="0" smtClean="0"/>
              <a:t>excluded </a:t>
            </a:r>
            <a:r>
              <a:rPr lang="en-AU" sz="2000" dirty="0"/>
              <a:t>from the Scheme need another form of evidence of suitability. </a:t>
            </a:r>
          </a:p>
        </p:txBody>
      </p:sp>
      <p:pic>
        <p:nvPicPr>
          <p:cNvPr id="8" name="Picture 7">
            <a:extLst>
              <a:ext uri="{FF2B5EF4-FFF2-40B4-BE49-F238E27FC236}">
                <a16:creationId xmlns:a16="http://schemas.microsoft.com/office/drawing/2014/main" xmlns="" id="{D59091FF-B414-4076-9E27-04E6C0C60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7" y="1970765"/>
            <a:ext cx="6361214" cy="4165544"/>
          </a:xfrm>
          <a:prstGeom prst="rect">
            <a:avLst/>
          </a:prstGeom>
          <a:ln>
            <a:solidFill>
              <a:schemeClr val="accent6"/>
            </a:solidFill>
          </a:ln>
        </p:spPr>
      </p:pic>
      <p:sp>
        <p:nvSpPr>
          <p:cNvPr id="9" name="Arrow: Right 8">
            <a:extLst>
              <a:ext uri="{FF2B5EF4-FFF2-40B4-BE49-F238E27FC236}">
                <a16:creationId xmlns:a16="http://schemas.microsoft.com/office/drawing/2014/main" xmlns="" id="{A371CB5E-6391-48FB-A7F2-D1A6DD1AC8CD}"/>
              </a:ext>
            </a:extLst>
          </p:cNvPr>
          <p:cNvSpPr/>
          <p:nvPr/>
        </p:nvSpPr>
        <p:spPr>
          <a:xfrm>
            <a:off x="316169" y="3022232"/>
            <a:ext cx="205040" cy="291567"/>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Right 8">
            <a:extLst>
              <a:ext uri="{FF2B5EF4-FFF2-40B4-BE49-F238E27FC236}">
                <a16:creationId xmlns:a16="http://schemas.microsoft.com/office/drawing/2014/main" xmlns="" id="{A371CB5E-6391-48FB-A7F2-D1A6DD1AC8CD}"/>
              </a:ext>
            </a:extLst>
          </p:cNvPr>
          <p:cNvSpPr/>
          <p:nvPr/>
        </p:nvSpPr>
        <p:spPr>
          <a:xfrm>
            <a:off x="306362" y="4343535"/>
            <a:ext cx="205040" cy="291567"/>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Right 8">
            <a:extLst>
              <a:ext uri="{FF2B5EF4-FFF2-40B4-BE49-F238E27FC236}">
                <a16:creationId xmlns:a16="http://schemas.microsoft.com/office/drawing/2014/main" xmlns="" id="{A371CB5E-6391-48FB-A7F2-D1A6DD1AC8CD}"/>
              </a:ext>
            </a:extLst>
          </p:cNvPr>
          <p:cNvSpPr/>
          <p:nvPr/>
        </p:nvSpPr>
        <p:spPr>
          <a:xfrm>
            <a:off x="308137" y="4011432"/>
            <a:ext cx="205040" cy="291567"/>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Right 8">
            <a:extLst>
              <a:ext uri="{FF2B5EF4-FFF2-40B4-BE49-F238E27FC236}">
                <a16:creationId xmlns:a16="http://schemas.microsoft.com/office/drawing/2014/main" xmlns="" id="{A371CB5E-6391-48FB-A7F2-D1A6DD1AC8CD}"/>
              </a:ext>
            </a:extLst>
          </p:cNvPr>
          <p:cNvSpPr/>
          <p:nvPr/>
        </p:nvSpPr>
        <p:spPr>
          <a:xfrm>
            <a:off x="309644" y="3687232"/>
            <a:ext cx="205040" cy="291567"/>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5616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xmlns="" id="{D882A3B7-EBE7-430E-A459-8F426A18691C}"/>
              </a:ext>
            </a:extLst>
          </p:cNvPr>
          <p:cNvSpPr>
            <a:spLocks noGrp="1"/>
          </p:cNvSpPr>
          <p:nvPr>
            <p:ph type="body" sz="quarter" idx="11"/>
          </p:nvPr>
        </p:nvSpPr>
        <p:spPr/>
        <p:txBody>
          <a:bodyPr/>
          <a:lstStyle/>
          <a:p>
            <a:r>
              <a:rPr lang="en-AU" dirty="0"/>
              <a:t>How do we use Volume Three?</a:t>
            </a:r>
          </a:p>
        </p:txBody>
      </p:sp>
      <p:sp>
        <p:nvSpPr>
          <p:cNvPr id="2" name="Main text">
            <a:extLst>
              <a:ext uri="{FF2B5EF4-FFF2-40B4-BE49-F238E27FC236}">
                <a16:creationId xmlns:a16="http://schemas.microsoft.com/office/drawing/2014/main" xmlns="" id="{AE2C20CC-3949-4A02-BC7B-380CED5A428B}"/>
              </a:ext>
            </a:extLst>
          </p:cNvPr>
          <p:cNvSpPr>
            <a:spLocks noGrp="1"/>
          </p:cNvSpPr>
          <p:nvPr>
            <p:ph type="body" sz="quarter" idx="10"/>
          </p:nvPr>
        </p:nvSpPr>
        <p:spPr>
          <a:xfrm>
            <a:off x="334963" y="1915160"/>
            <a:ext cx="11522075" cy="2565400"/>
          </a:xfrm>
        </p:spPr>
        <p:txBody>
          <a:bodyPr>
            <a:noAutofit/>
          </a:bodyPr>
          <a:lstStyle/>
          <a:p>
            <a:pPr marL="441325" indent="-441325">
              <a:buAutoNum type="arabicPeriod"/>
            </a:pPr>
            <a:r>
              <a:rPr lang="en-AU" sz="1800" dirty="0"/>
              <a:t>Identify the applicable Performance Requirements, Verification Methods and Deemed-to-Satisfy Provisions in Sections B-E.</a:t>
            </a:r>
          </a:p>
          <a:p>
            <a:pPr marL="441325" indent="-441325">
              <a:buFontTx/>
              <a:buAutoNum type="arabicPeriod"/>
            </a:pPr>
            <a:r>
              <a:rPr lang="en-AU" sz="1800"/>
              <a:t>Check </a:t>
            </a:r>
            <a:r>
              <a:rPr lang="en-AU" sz="1800" smtClean="0"/>
              <a:t>definitions, notes, </a:t>
            </a:r>
            <a:r>
              <a:rPr lang="en-AU" sz="1800" dirty="0"/>
              <a:t>exceptions, </a:t>
            </a:r>
            <a:r>
              <a:rPr lang="en-AU" sz="1800" dirty="0" smtClean="0"/>
              <a:t>limitations, etc. </a:t>
            </a:r>
            <a:r>
              <a:rPr lang="en-AU" sz="1800" dirty="0"/>
              <a:t>and State/Territory variations to any Performance Requirements, Verification Methods or DTS Provisions.</a:t>
            </a:r>
          </a:p>
          <a:p>
            <a:pPr marL="441325" indent="-441325">
              <a:buFontTx/>
              <a:buAutoNum type="arabicPeriod"/>
            </a:pPr>
            <a:r>
              <a:rPr lang="en-AU" sz="1800" dirty="0"/>
              <a:t>Decide on use of a DTS Solution, Performance Solution or a combination of the two.</a:t>
            </a:r>
          </a:p>
          <a:p>
            <a:pPr marL="441325" indent="-441325">
              <a:buFontTx/>
              <a:buAutoNum type="arabicPeriod"/>
            </a:pPr>
            <a:r>
              <a:rPr lang="en-AU" sz="1800" dirty="0"/>
              <a:t>Locate all relevant referenced documents.</a:t>
            </a:r>
          </a:p>
          <a:p>
            <a:pPr marL="441325" indent="-441325">
              <a:buFontTx/>
              <a:buAutoNum type="arabicPeriod"/>
            </a:pPr>
            <a:r>
              <a:rPr lang="en-AU" sz="1800" dirty="0"/>
              <a:t>For each plumbing product, check whether the product is listed in </a:t>
            </a:r>
            <a:r>
              <a:rPr lang="en-AU" sz="1800" b="1" dirty="0"/>
              <a:t>either</a:t>
            </a:r>
            <a:r>
              <a:rPr lang="en-AU" sz="1800" dirty="0"/>
              <a:t> the WaterMark Schedule of Products </a:t>
            </a:r>
            <a:r>
              <a:rPr lang="en-AU" sz="1800" b="1" dirty="0"/>
              <a:t>or</a:t>
            </a:r>
            <a:r>
              <a:rPr lang="en-AU" sz="1800" dirty="0"/>
              <a:t> the WaterMark Schedule of Excluded Products.</a:t>
            </a:r>
          </a:p>
        </p:txBody>
      </p:sp>
      <p:graphicFrame>
        <p:nvGraphicFramePr>
          <p:cNvPr id="6" name="If, then table">
            <a:extLst>
              <a:ext uri="{FF2B5EF4-FFF2-40B4-BE49-F238E27FC236}">
                <a16:creationId xmlns:a16="http://schemas.microsoft.com/office/drawing/2014/main" xmlns="" id="{191A687A-43AD-43CD-AD15-6FB9917587F5}"/>
              </a:ext>
            </a:extLst>
          </p:cNvPr>
          <p:cNvGraphicFramePr>
            <a:graphicFrameLocks noGrp="1"/>
          </p:cNvGraphicFramePr>
          <p:nvPr>
            <p:extLst>
              <p:ext uri="{D42A27DB-BD31-4B8C-83A1-F6EECF244321}">
                <p14:modId xmlns:p14="http://schemas.microsoft.com/office/powerpoint/2010/main" val="3307306860"/>
              </p:ext>
            </p:extLst>
          </p:nvPr>
        </p:nvGraphicFramePr>
        <p:xfrm>
          <a:off x="838200" y="4465320"/>
          <a:ext cx="10911841" cy="1864360"/>
        </p:xfrm>
        <a:graphic>
          <a:graphicData uri="http://schemas.openxmlformats.org/drawingml/2006/table">
            <a:tbl>
              <a:tblPr firstRow="1" bandRow="1">
                <a:tableStyleId>{5C22544A-7EE6-4342-B048-85BDC9FD1C3A}</a:tableStyleId>
              </a:tblPr>
              <a:tblGrid>
                <a:gridCol w="3890963">
                  <a:extLst>
                    <a:ext uri="{9D8B030D-6E8A-4147-A177-3AD203B41FA5}">
                      <a16:colId xmlns:a16="http://schemas.microsoft.com/office/drawing/2014/main" xmlns="" val="4029711484"/>
                    </a:ext>
                  </a:extLst>
                </a:gridCol>
                <a:gridCol w="7020878">
                  <a:extLst>
                    <a:ext uri="{9D8B030D-6E8A-4147-A177-3AD203B41FA5}">
                      <a16:colId xmlns:a16="http://schemas.microsoft.com/office/drawing/2014/main" xmlns="" val="3785789880"/>
                    </a:ext>
                  </a:extLst>
                </a:gridCol>
              </a:tblGrid>
              <a:tr h="482600">
                <a:tc>
                  <a:txBody>
                    <a:bodyPr/>
                    <a:lstStyle/>
                    <a:p>
                      <a:r>
                        <a:rPr lang="en-AU" dirty="0"/>
                        <a:t>If the product is listed in…</a:t>
                      </a:r>
                    </a:p>
                  </a:txBody>
                  <a:tcPr/>
                </a:tc>
                <a:tc>
                  <a:txBody>
                    <a:bodyPr/>
                    <a:lstStyle/>
                    <a:p>
                      <a:r>
                        <a:rPr lang="en-AU" dirty="0"/>
                        <a:t>Then…</a:t>
                      </a:r>
                    </a:p>
                  </a:txBody>
                  <a:tcPr/>
                </a:tc>
                <a:extLst>
                  <a:ext uri="{0D108BD9-81ED-4DB2-BD59-A6C34878D82A}">
                    <a16:rowId xmlns:a16="http://schemas.microsoft.com/office/drawing/2014/main" xmlns="" val="1364519991"/>
                  </a:ext>
                </a:extLst>
              </a:tr>
              <a:tr h="370840">
                <a:tc>
                  <a:txBody>
                    <a:bodyPr/>
                    <a:lstStyle/>
                    <a:p>
                      <a:r>
                        <a:rPr lang="en-AU" dirty="0"/>
                        <a:t>T</a:t>
                      </a:r>
                      <a:r>
                        <a:rPr lang="en-AU" dirty="0" smtClean="0"/>
                        <a:t>he </a:t>
                      </a:r>
                      <a:r>
                        <a:rPr lang="en-AU" dirty="0"/>
                        <a:t>Schedule of Products</a:t>
                      </a:r>
                    </a:p>
                  </a:txBody>
                  <a:tcPr>
                    <a:solidFill>
                      <a:srgbClr val="DADEF4"/>
                    </a:solidFill>
                  </a:tcPr>
                </a:tc>
                <a:tc>
                  <a:txBody>
                    <a:bodyPr/>
                    <a:lstStyle/>
                    <a:p>
                      <a:r>
                        <a:rPr lang="en-AU" dirty="0"/>
                        <a:t>Use a WaterMark certified product.</a:t>
                      </a:r>
                    </a:p>
                  </a:txBody>
                  <a:tcPr>
                    <a:solidFill>
                      <a:srgbClr val="DADEF4"/>
                    </a:solidFill>
                  </a:tcPr>
                </a:tc>
                <a:extLst>
                  <a:ext uri="{0D108BD9-81ED-4DB2-BD59-A6C34878D82A}">
                    <a16:rowId xmlns:a16="http://schemas.microsoft.com/office/drawing/2014/main" xmlns="" val="4271540243"/>
                  </a:ext>
                </a:extLst>
              </a:tr>
              <a:tr h="370840">
                <a:tc>
                  <a:txBody>
                    <a:bodyPr/>
                    <a:lstStyle/>
                    <a:p>
                      <a:r>
                        <a:rPr lang="en-AU" dirty="0"/>
                        <a:t>T</a:t>
                      </a:r>
                      <a:r>
                        <a:rPr lang="en-AU" smtClean="0"/>
                        <a:t>he </a:t>
                      </a:r>
                      <a:r>
                        <a:rPr lang="en-AU" dirty="0"/>
                        <a:t>Schedule of Excluded Products</a:t>
                      </a:r>
                    </a:p>
                  </a:txBody>
                  <a:tcPr>
                    <a:solidFill>
                      <a:schemeClr val="bg1"/>
                    </a:solidFill>
                  </a:tcPr>
                </a:tc>
                <a:tc>
                  <a:txBody>
                    <a:bodyPr/>
                    <a:lstStyle/>
                    <a:p>
                      <a:r>
                        <a:rPr lang="en-AU" dirty="0"/>
                        <a:t>Use another product and provide appropriate evidence of suitability.</a:t>
                      </a:r>
                    </a:p>
                  </a:txBody>
                  <a:tcPr>
                    <a:solidFill>
                      <a:schemeClr val="bg1"/>
                    </a:solidFill>
                  </a:tcPr>
                </a:tc>
                <a:extLst>
                  <a:ext uri="{0D108BD9-81ED-4DB2-BD59-A6C34878D82A}">
                    <a16:rowId xmlns:a16="http://schemas.microsoft.com/office/drawing/2014/main" xmlns="" val="2109842065"/>
                  </a:ext>
                </a:extLst>
              </a:tr>
              <a:tr h="370840">
                <a:tc>
                  <a:txBody>
                    <a:bodyPr/>
                    <a:lstStyle/>
                    <a:p>
                      <a:r>
                        <a:rPr lang="en-AU" dirty="0" smtClean="0"/>
                        <a:t>Neither </a:t>
                      </a:r>
                      <a:r>
                        <a:rPr lang="en-AU" dirty="0"/>
                        <a:t>Schedule</a:t>
                      </a:r>
                    </a:p>
                  </a:txBody>
                  <a:tcPr>
                    <a:solidFill>
                      <a:srgbClr val="DADEF4"/>
                    </a:solidFill>
                  </a:tcPr>
                </a:tc>
                <a:tc>
                  <a:txBody>
                    <a:bodyPr/>
                    <a:lstStyle/>
                    <a:p>
                      <a:r>
                        <a:rPr lang="en-AU" dirty="0"/>
                        <a:t>Undertake a risk assessment (in accordance with the WaterMark Scheme Rules) to determine if certification is required.</a:t>
                      </a:r>
                    </a:p>
                  </a:txBody>
                  <a:tcPr>
                    <a:solidFill>
                      <a:srgbClr val="DADEF4"/>
                    </a:solidFill>
                  </a:tcPr>
                </a:tc>
                <a:extLst>
                  <a:ext uri="{0D108BD9-81ED-4DB2-BD59-A6C34878D82A}">
                    <a16:rowId xmlns:a16="http://schemas.microsoft.com/office/drawing/2014/main" xmlns="" val="3092592488"/>
                  </a:ext>
                </a:extLst>
              </a:tr>
            </a:tbl>
          </a:graphicData>
        </a:graphic>
      </p:graphicFrame>
    </p:spTree>
    <p:custDataLst>
      <p:tags r:id="rId1"/>
    </p:custDataLst>
    <p:extLst>
      <p:ext uri="{BB962C8B-B14F-4D97-AF65-F5344CB8AC3E}">
        <p14:creationId xmlns:p14="http://schemas.microsoft.com/office/powerpoint/2010/main" val="34341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CB849A-0339-4662-A9B3-D555116483AC}"/>
              </a:ext>
            </a:extLst>
          </p:cNvPr>
          <p:cNvSpPr>
            <a:spLocks noGrp="1"/>
          </p:cNvSpPr>
          <p:nvPr>
            <p:ph type="body" sz="quarter" idx="11"/>
          </p:nvPr>
        </p:nvSpPr>
        <p:spPr/>
        <p:txBody>
          <a:bodyPr>
            <a:normAutofit/>
          </a:bodyPr>
          <a:lstStyle/>
          <a:p>
            <a:r>
              <a:rPr lang="en-AU" dirty="0"/>
              <a:t>Match the Section with its subject…</a:t>
            </a:r>
          </a:p>
        </p:txBody>
      </p:sp>
      <p:sp>
        <p:nvSpPr>
          <p:cNvPr id="23" name="Answer Option 1">
            <a:extLst>
              <a:ext uri="{FF2B5EF4-FFF2-40B4-BE49-F238E27FC236}">
                <a16:creationId xmlns:a16="http://schemas.microsoft.com/office/drawing/2014/main" xmlns="" id="{AFABB218-4074-4F4D-B9E7-44C234492307}"/>
              </a:ext>
            </a:extLst>
          </p:cNvPr>
          <p:cNvSpPr/>
          <p:nvPr/>
        </p:nvSpPr>
        <p:spPr>
          <a:xfrm flipH="1">
            <a:off x="7829229" y="4263332"/>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Water Services</a:t>
            </a:r>
          </a:p>
        </p:txBody>
      </p:sp>
      <p:sp>
        <p:nvSpPr>
          <p:cNvPr id="22" name="Answer Option 2">
            <a:extLst>
              <a:ext uri="{FF2B5EF4-FFF2-40B4-BE49-F238E27FC236}">
                <a16:creationId xmlns:a16="http://schemas.microsoft.com/office/drawing/2014/main" xmlns="" id="{852500D9-CF4D-47E0-B837-BE0575022635}"/>
              </a:ext>
            </a:extLst>
          </p:cNvPr>
          <p:cNvSpPr/>
          <p:nvPr/>
        </p:nvSpPr>
        <p:spPr>
          <a:xfrm flipH="1">
            <a:off x="7829229" y="515572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Sanitary Plumbing and Drainage Systems</a:t>
            </a:r>
          </a:p>
        </p:txBody>
      </p:sp>
      <p:sp>
        <p:nvSpPr>
          <p:cNvPr id="21" name="Answer Option 3">
            <a:extLst>
              <a:ext uri="{FF2B5EF4-FFF2-40B4-BE49-F238E27FC236}">
                <a16:creationId xmlns:a16="http://schemas.microsoft.com/office/drawing/2014/main" xmlns="" id="{CA8C8862-4010-4B81-8332-AF48A7A2BFC3}"/>
              </a:ext>
            </a:extLst>
          </p:cNvPr>
          <p:cNvSpPr/>
          <p:nvPr/>
        </p:nvSpPr>
        <p:spPr>
          <a:xfrm flipH="1">
            <a:off x="7829229" y="3350359"/>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Excessive Noise</a:t>
            </a:r>
          </a:p>
        </p:txBody>
      </p:sp>
      <p:sp>
        <p:nvSpPr>
          <p:cNvPr id="20" name="Answer 4 Option 4">
            <a:extLst>
              <a:ext uri="{FF2B5EF4-FFF2-40B4-BE49-F238E27FC236}">
                <a16:creationId xmlns:a16="http://schemas.microsoft.com/office/drawing/2014/main" xmlns="" id="{E3D60CDC-CE85-4AE7-8743-4B3ACC103A4F}"/>
              </a:ext>
            </a:extLst>
          </p:cNvPr>
          <p:cNvSpPr/>
          <p:nvPr/>
        </p:nvSpPr>
        <p:spPr>
          <a:xfrm flipH="1">
            <a:off x="7829229" y="2422752"/>
            <a:ext cx="3651571" cy="65532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t>Facilities</a:t>
            </a:r>
          </a:p>
        </p:txBody>
      </p:sp>
      <p:sp>
        <p:nvSpPr>
          <p:cNvPr id="15" name="Option 4 Section E">
            <a:extLst>
              <a:ext uri="{FF2B5EF4-FFF2-40B4-BE49-F238E27FC236}">
                <a16:creationId xmlns:a16="http://schemas.microsoft.com/office/drawing/2014/main" xmlns="" id="{F6B38621-B266-4FFB-9461-FE6014A39687}"/>
              </a:ext>
            </a:extLst>
          </p:cNvPr>
          <p:cNvSpPr/>
          <p:nvPr/>
        </p:nvSpPr>
        <p:spPr>
          <a:xfrm>
            <a:off x="688960" y="5164037"/>
            <a:ext cx="3395360"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t>Section E</a:t>
            </a:r>
          </a:p>
        </p:txBody>
      </p:sp>
      <p:sp>
        <p:nvSpPr>
          <p:cNvPr id="16" name="Option 3 Section D">
            <a:extLst>
              <a:ext uri="{FF2B5EF4-FFF2-40B4-BE49-F238E27FC236}">
                <a16:creationId xmlns:a16="http://schemas.microsoft.com/office/drawing/2014/main" xmlns="" id="{C00250C7-FB02-454D-ADC7-A48C935638D0}"/>
              </a:ext>
            </a:extLst>
          </p:cNvPr>
          <p:cNvSpPr/>
          <p:nvPr/>
        </p:nvSpPr>
        <p:spPr>
          <a:xfrm>
            <a:off x="688960" y="4253044"/>
            <a:ext cx="3395360"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t>Section D</a:t>
            </a:r>
          </a:p>
        </p:txBody>
      </p:sp>
      <p:sp>
        <p:nvSpPr>
          <p:cNvPr id="17" name="Option 2 Section C">
            <a:extLst>
              <a:ext uri="{FF2B5EF4-FFF2-40B4-BE49-F238E27FC236}">
                <a16:creationId xmlns:a16="http://schemas.microsoft.com/office/drawing/2014/main" xmlns="" id="{4F297B1D-0374-436F-9517-313C6E475DED}"/>
              </a:ext>
            </a:extLst>
          </p:cNvPr>
          <p:cNvSpPr/>
          <p:nvPr/>
        </p:nvSpPr>
        <p:spPr>
          <a:xfrm>
            <a:off x="688960" y="3342051"/>
            <a:ext cx="3395360"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t>Section C</a:t>
            </a:r>
          </a:p>
        </p:txBody>
      </p:sp>
      <p:sp>
        <p:nvSpPr>
          <p:cNvPr id="18" name="Option 1 Section B">
            <a:extLst>
              <a:ext uri="{FF2B5EF4-FFF2-40B4-BE49-F238E27FC236}">
                <a16:creationId xmlns:a16="http://schemas.microsoft.com/office/drawing/2014/main" xmlns="" id="{4A12CA4C-11DB-4EDB-8CDD-8E2BC879079E}"/>
              </a:ext>
            </a:extLst>
          </p:cNvPr>
          <p:cNvSpPr/>
          <p:nvPr/>
        </p:nvSpPr>
        <p:spPr>
          <a:xfrm>
            <a:off x="688960" y="2431059"/>
            <a:ext cx="3395360" cy="65532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t>Section B</a:t>
            </a:r>
          </a:p>
        </p:txBody>
      </p:sp>
    </p:spTree>
    <p:custDataLst>
      <p:tags r:id="rId1"/>
    </p:custDataLst>
    <p:extLst>
      <p:ext uri="{BB962C8B-B14F-4D97-AF65-F5344CB8AC3E}">
        <p14:creationId xmlns:p14="http://schemas.microsoft.com/office/powerpoint/2010/main" val="6070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495 -0.0037 L -0.3461 -0.26759 " pathEditMode="relative" rAng="0" ptsTypes="AA">
                                      <p:cBhvr>
                                        <p:cTn id="6" dur="2000" fill="hold"/>
                                        <p:tgtEl>
                                          <p:spTgt spid="23"/>
                                        </p:tgtEl>
                                        <p:attrNameLst>
                                          <p:attrName>ppt_x</p:attrName>
                                          <p:attrName>ppt_y</p:attrName>
                                        </p:attrNameLst>
                                      </p:cBhvr>
                                      <p:rCtr x="-17057" y="-131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599 0.00185 L -0.34505 -0.26435 " pathEditMode="relative" rAng="0" ptsTypes="AA">
                                      <p:cBhvr>
                                        <p:cTn id="10" dur="2000" fill="hold"/>
                                        <p:tgtEl>
                                          <p:spTgt spid="22"/>
                                        </p:tgtEl>
                                        <p:attrNameLst>
                                          <p:attrName>ppt_x</p:attrName>
                                          <p:attrName>ppt_y</p:attrName>
                                        </p:attrNameLst>
                                      </p:cBhvr>
                                      <p:rCtr x="-16953" y="-1331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7 -1.11111E-6 L -0.34597 0.13195 " pathEditMode="relative" rAng="0" ptsTypes="AA">
                                      <p:cBhvr>
                                        <p:cTn id="14" dur="2000" fill="hold"/>
                                        <p:tgtEl>
                                          <p:spTgt spid="21"/>
                                        </p:tgtEl>
                                        <p:attrNameLst>
                                          <p:attrName>ppt_x</p:attrName>
                                          <p:attrName>ppt_y</p:attrName>
                                        </p:attrNameLst>
                                      </p:cBhvr>
                                      <p:rCtr x="-17227" y="6597"/>
                                    </p:animMotion>
                                  </p:childTnLst>
                                </p:cTn>
                              </p:par>
                            </p:childTnLst>
                          </p:cTn>
                        </p:par>
                        <p:par>
                          <p:cTn id="15" fill="hold">
                            <p:stCondLst>
                              <p:cond delay="2000"/>
                            </p:stCondLst>
                            <p:childTnLst>
                              <p:par>
                                <p:cTn id="16" presetID="42" presetClass="path" presetSubtype="0" accel="50000" decel="50000" fill="hold" grpId="0" nodeType="afterEffect">
                                  <p:stCondLst>
                                    <p:cond delay="0"/>
                                  </p:stCondLst>
                                  <p:childTnLst>
                                    <p:animMotion origin="layout" path="M 2.91667E-6 4.07407E-6 L -0.34636 0.40069 " pathEditMode="relative" rAng="0" ptsTypes="AA">
                                      <p:cBhvr>
                                        <p:cTn id="17" dur="2000" fill="hold"/>
                                        <p:tgtEl>
                                          <p:spTgt spid="20"/>
                                        </p:tgtEl>
                                        <p:attrNameLst>
                                          <p:attrName>ppt_x</p:attrName>
                                          <p:attrName>ppt_y</p:attrName>
                                        </p:attrNameLst>
                                      </p:cBhvr>
                                      <p:rCtr x="-17318" y="2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nswer Option 6">
            <a:extLst>
              <a:ext uri="{FF2B5EF4-FFF2-40B4-BE49-F238E27FC236}">
                <a16:creationId xmlns:a16="http://schemas.microsoft.com/office/drawing/2014/main" xmlns="" id="{D9A2087C-0522-47AB-A619-6E9864848853}"/>
              </a:ext>
            </a:extLst>
          </p:cNvPr>
          <p:cNvSpPr/>
          <p:nvPr/>
        </p:nvSpPr>
        <p:spPr>
          <a:xfrm flipH="1">
            <a:off x="7872395" y="6232042"/>
            <a:ext cx="3651571" cy="434938"/>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 Rainwater </a:t>
            </a:r>
            <a:r>
              <a:rPr lang="en-AU" b="1" dirty="0" smtClean="0">
                <a:solidFill>
                  <a:schemeClr val="bg1"/>
                </a:solidFill>
              </a:rPr>
              <a:t>services</a:t>
            </a:r>
            <a:endParaRPr lang="en-AU" b="1" dirty="0">
              <a:solidFill>
                <a:schemeClr val="bg1"/>
              </a:solidFill>
            </a:endParaRPr>
          </a:p>
        </p:txBody>
      </p:sp>
      <p:sp>
        <p:nvSpPr>
          <p:cNvPr id="2" name="Slide Title">
            <a:extLst>
              <a:ext uri="{FF2B5EF4-FFF2-40B4-BE49-F238E27FC236}">
                <a16:creationId xmlns:a16="http://schemas.microsoft.com/office/drawing/2014/main" xmlns="" id="{31CB849A-0339-4662-A9B3-D555116483AC}"/>
              </a:ext>
            </a:extLst>
          </p:cNvPr>
          <p:cNvSpPr>
            <a:spLocks noGrp="1"/>
          </p:cNvSpPr>
          <p:nvPr>
            <p:ph type="body" sz="quarter" idx="11"/>
          </p:nvPr>
        </p:nvSpPr>
        <p:spPr/>
        <p:txBody>
          <a:bodyPr>
            <a:normAutofit/>
          </a:bodyPr>
          <a:lstStyle/>
          <a:p>
            <a:r>
              <a:rPr lang="en-AU" dirty="0"/>
              <a:t>Match the Part in Section B with its subject…</a:t>
            </a:r>
          </a:p>
        </p:txBody>
      </p:sp>
      <p:sp>
        <p:nvSpPr>
          <p:cNvPr id="13" name="Answer Option 6">
            <a:extLst>
              <a:ext uri="{FF2B5EF4-FFF2-40B4-BE49-F238E27FC236}">
                <a16:creationId xmlns:a16="http://schemas.microsoft.com/office/drawing/2014/main" xmlns="" id="{D9A2087C-0522-47AB-A619-6E9864848853}"/>
              </a:ext>
            </a:extLst>
          </p:cNvPr>
          <p:cNvSpPr/>
          <p:nvPr/>
        </p:nvSpPr>
        <p:spPr>
          <a:xfrm flipH="1">
            <a:off x="7829216" y="5545335"/>
            <a:ext cx="3651571" cy="461925"/>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 Rainwater </a:t>
            </a:r>
            <a:r>
              <a:rPr lang="en-AU" b="1" dirty="0" smtClean="0">
                <a:solidFill>
                  <a:schemeClr val="bg1"/>
                </a:solidFill>
              </a:rPr>
              <a:t>storage</a:t>
            </a:r>
            <a:endParaRPr lang="en-AU" b="1" dirty="0">
              <a:solidFill>
                <a:schemeClr val="bg1"/>
              </a:solidFill>
            </a:endParaRPr>
          </a:p>
        </p:txBody>
      </p:sp>
      <p:sp>
        <p:nvSpPr>
          <p:cNvPr id="12" name="Answer Option 5">
            <a:extLst>
              <a:ext uri="{FF2B5EF4-FFF2-40B4-BE49-F238E27FC236}">
                <a16:creationId xmlns:a16="http://schemas.microsoft.com/office/drawing/2014/main" xmlns="" id="{0D561426-6351-4F9B-8987-479459BECD64}"/>
              </a:ext>
            </a:extLst>
          </p:cNvPr>
          <p:cNvSpPr/>
          <p:nvPr/>
        </p:nvSpPr>
        <p:spPr>
          <a:xfrm flipH="1">
            <a:off x="7829221" y="4077446"/>
            <a:ext cx="3651571" cy="483535"/>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Cross-connection control</a:t>
            </a:r>
          </a:p>
        </p:txBody>
      </p:sp>
      <p:sp>
        <p:nvSpPr>
          <p:cNvPr id="20" name="Answer Option 4">
            <a:extLst>
              <a:ext uri="{FF2B5EF4-FFF2-40B4-BE49-F238E27FC236}">
                <a16:creationId xmlns:a16="http://schemas.microsoft.com/office/drawing/2014/main" xmlns="" id="{E3D60CDC-CE85-4AE7-8743-4B3ACC103A4F}"/>
              </a:ext>
            </a:extLst>
          </p:cNvPr>
          <p:cNvSpPr/>
          <p:nvPr/>
        </p:nvSpPr>
        <p:spPr>
          <a:xfrm flipH="1">
            <a:off x="7829225" y="1890728"/>
            <a:ext cx="3651571" cy="487869"/>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    Fire-fighting water services</a:t>
            </a:r>
          </a:p>
        </p:txBody>
      </p:sp>
      <p:sp>
        <p:nvSpPr>
          <p:cNvPr id="21" name="Answer Option 3">
            <a:extLst>
              <a:ext uri="{FF2B5EF4-FFF2-40B4-BE49-F238E27FC236}">
                <a16:creationId xmlns:a16="http://schemas.microsoft.com/office/drawing/2014/main" xmlns="" id="{CA8C8862-4010-4B81-8332-AF48A7A2BFC3}"/>
              </a:ext>
            </a:extLst>
          </p:cNvPr>
          <p:cNvSpPr/>
          <p:nvPr/>
        </p:nvSpPr>
        <p:spPr>
          <a:xfrm flipH="1">
            <a:off x="7829225" y="2613423"/>
            <a:ext cx="3651571" cy="475127"/>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      Non-drinking water services</a:t>
            </a:r>
          </a:p>
        </p:txBody>
      </p:sp>
      <p:sp>
        <p:nvSpPr>
          <p:cNvPr id="22" name="Answer Option 2">
            <a:extLst>
              <a:ext uri="{FF2B5EF4-FFF2-40B4-BE49-F238E27FC236}">
                <a16:creationId xmlns:a16="http://schemas.microsoft.com/office/drawing/2014/main" xmlns="" id="{852500D9-CF4D-47E0-B837-BE0575022635}"/>
              </a:ext>
            </a:extLst>
          </p:cNvPr>
          <p:cNvSpPr/>
          <p:nvPr/>
        </p:nvSpPr>
        <p:spPr>
          <a:xfrm flipH="1">
            <a:off x="7829219" y="4819405"/>
            <a:ext cx="3651571" cy="501148"/>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Heated water services</a:t>
            </a:r>
          </a:p>
        </p:txBody>
      </p:sp>
      <p:sp>
        <p:nvSpPr>
          <p:cNvPr id="23" name="Answer Option 1">
            <a:extLst>
              <a:ext uri="{FF2B5EF4-FFF2-40B4-BE49-F238E27FC236}">
                <a16:creationId xmlns:a16="http://schemas.microsoft.com/office/drawing/2014/main" xmlns="" id="{AFABB218-4074-4F4D-B9E7-44C234492307}"/>
              </a:ext>
            </a:extLst>
          </p:cNvPr>
          <p:cNvSpPr/>
          <p:nvPr/>
        </p:nvSpPr>
        <p:spPr>
          <a:xfrm flipH="1">
            <a:off x="7829223" y="3351901"/>
            <a:ext cx="3651571" cy="462580"/>
          </a:xfrm>
          <a:custGeom>
            <a:avLst/>
            <a:gdLst>
              <a:gd name="connsiteX0" fmla="*/ 3651571 w 3651571"/>
              <a:gd name="connsiteY0" fmla="*/ 0 h 655320"/>
              <a:gd name="connsiteX1" fmla="*/ 0 w 3651571"/>
              <a:gd name="connsiteY1" fmla="*/ 0 h 655320"/>
              <a:gd name="connsiteX2" fmla="*/ 0 w 3651571"/>
              <a:gd name="connsiteY2" fmla="*/ 655320 h 655320"/>
              <a:gd name="connsiteX3" fmla="*/ 3629214 w 3651571"/>
              <a:gd name="connsiteY3" fmla="*/ 655320 h 655320"/>
              <a:gd name="connsiteX4" fmla="*/ 3199463 w 3651571"/>
              <a:gd name="connsiteY4" fmla="*/ 335967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571" h="655320">
                <a:moveTo>
                  <a:pt x="3651571" y="0"/>
                </a:moveTo>
                <a:lnTo>
                  <a:pt x="0" y="0"/>
                </a:lnTo>
                <a:lnTo>
                  <a:pt x="0" y="655320"/>
                </a:lnTo>
                <a:lnTo>
                  <a:pt x="3629214" y="655320"/>
                </a:lnTo>
                <a:lnTo>
                  <a:pt x="3199463" y="335967"/>
                </a:lnTo>
                <a:close/>
              </a:path>
            </a:pathLst>
          </a:custGeom>
          <a:solidFill>
            <a:srgbClr val="00467F"/>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r>
              <a:rPr lang="en-AU" b="1" dirty="0">
                <a:solidFill>
                  <a:schemeClr val="bg1"/>
                </a:solidFill>
              </a:rPr>
              <a:t>Cold water services</a:t>
            </a:r>
          </a:p>
        </p:txBody>
      </p:sp>
      <p:sp>
        <p:nvSpPr>
          <p:cNvPr id="18" name="Option 1 Part B1">
            <a:extLst>
              <a:ext uri="{FF2B5EF4-FFF2-40B4-BE49-F238E27FC236}">
                <a16:creationId xmlns:a16="http://schemas.microsoft.com/office/drawing/2014/main" xmlns="" id="{4A12CA4C-11DB-4EDB-8CDD-8E2BC879079E}"/>
              </a:ext>
            </a:extLst>
          </p:cNvPr>
          <p:cNvSpPr/>
          <p:nvPr/>
        </p:nvSpPr>
        <p:spPr>
          <a:xfrm>
            <a:off x="688960" y="1894138"/>
            <a:ext cx="3395360" cy="452453"/>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B1</a:t>
            </a:r>
          </a:p>
        </p:txBody>
      </p:sp>
      <p:sp>
        <p:nvSpPr>
          <p:cNvPr id="17" name="Option 2 Part B2">
            <a:extLst>
              <a:ext uri="{FF2B5EF4-FFF2-40B4-BE49-F238E27FC236}">
                <a16:creationId xmlns:a16="http://schemas.microsoft.com/office/drawing/2014/main" xmlns="" id="{4F297B1D-0374-436F-9517-313C6E475DED}"/>
              </a:ext>
            </a:extLst>
          </p:cNvPr>
          <p:cNvSpPr/>
          <p:nvPr/>
        </p:nvSpPr>
        <p:spPr>
          <a:xfrm>
            <a:off x="688960" y="2609942"/>
            <a:ext cx="3395360" cy="478608"/>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B2</a:t>
            </a:r>
          </a:p>
        </p:txBody>
      </p:sp>
      <p:sp>
        <p:nvSpPr>
          <p:cNvPr id="16" name="Option 3 Part B3">
            <a:extLst>
              <a:ext uri="{FF2B5EF4-FFF2-40B4-BE49-F238E27FC236}">
                <a16:creationId xmlns:a16="http://schemas.microsoft.com/office/drawing/2014/main" xmlns="" id="{C00250C7-FB02-454D-ADC7-A48C935638D0}"/>
              </a:ext>
            </a:extLst>
          </p:cNvPr>
          <p:cNvSpPr/>
          <p:nvPr/>
        </p:nvSpPr>
        <p:spPr>
          <a:xfrm>
            <a:off x="688960" y="3351901"/>
            <a:ext cx="3395360" cy="462580"/>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B3</a:t>
            </a:r>
          </a:p>
        </p:txBody>
      </p:sp>
      <p:sp>
        <p:nvSpPr>
          <p:cNvPr id="19" name="Option 4 Part B4">
            <a:extLst>
              <a:ext uri="{FF2B5EF4-FFF2-40B4-BE49-F238E27FC236}">
                <a16:creationId xmlns:a16="http://schemas.microsoft.com/office/drawing/2014/main" xmlns="" id="{F277CC82-D24E-4CA0-9B4F-9F6319CE94FE}"/>
              </a:ext>
            </a:extLst>
          </p:cNvPr>
          <p:cNvSpPr/>
          <p:nvPr/>
        </p:nvSpPr>
        <p:spPr>
          <a:xfrm>
            <a:off x="688960" y="4077832"/>
            <a:ext cx="3395360" cy="483149"/>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B4</a:t>
            </a:r>
          </a:p>
        </p:txBody>
      </p:sp>
      <p:sp>
        <p:nvSpPr>
          <p:cNvPr id="15" name="Option 5 Part B5">
            <a:extLst>
              <a:ext uri="{FF2B5EF4-FFF2-40B4-BE49-F238E27FC236}">
                <a16:creationId xmlns:a16="http://schemas.microsoft.com/office/drawing/2014/main" xmlns="" id="{F6B38621-B266-4FFB-9461-FE6014A39687}"/>
              </a:ext>
            </a:extLst>
          </p:cNvPr>
          <p:cNvSpPr/>
          <p:nvPr/>
        </p:nvSpPr>
        <p:spPr>
          <a:xfrm>
            <a:off x="688960" y="4824332"/>
            <a:ext cx="3395360" cy="463763"/>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B5</a:t>
            </a:r>
          </a:p>
        </p:txBody>
      </p:sp>
      <p:sp>
        <p:nvSpPr>
          <p:cNvPr id="14" name="Option 6 Part B6">
            <a:extLst>
              <a:ext uri="{FF2B5EF4-FFF2-40B4-BE49-F238E27FC236}">
                <a16:creationId xmlns:a16="http://schemas.microsoft.com/office/drawing/2014/main" xmlns="" id="{F943840C-7AA7-42F1-A2D9-C69B7E43E376}"/>
              </a:ext>
            </a:extLst>
          </p:cNvPr>
          <p:cNvSpPr/>
          <p:nvPr/>
        </p:nvSpPr>
        <p:spPr>
          <a:xfrm>
            <a:off x="688960" y="5551446"/>
            <a:ext cx="3395360" cy="428828"/>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B6</a:t>
            </a:r>
          </a:p>
        </p:txBody>
      </p:sp>
      <p:sp>
        <p:nvSpPr>
          <p:cNvPr id="24" name="Option 6 Part B6">
            <a:extLst>
              <a:ext uri="{FF2B5EF4-FFF2-40B4-BE49-F238E27FC236}">
                <a16:creationId xmlns:a16="http://schemas.microsoft.com/office/drawing/2014/main" xmlns="" id="{F943840C-7AA7-42F1-A2D9-C69B7E43E376}"/>
              </a:ext>
            </a:extLst>
          </p:cNvPr>
          <p:cNvSpPr/>
          <p:nvPr/>
        </p:nvSpPr>
        <p:spPr>
          <a:xfrm>
            <a:off x="688960" y="6232042"/>
            <a:ext cx="3395360" cy="457259"/>
          </a:xfrm>
          <a:prstGeom prst="homePlate">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Part </a:t>
            </a:r>
            <a:r>
              <a:rPr lang="en-AU" sz="2000" b="1" dirty="0" smtClean="0">
                <a:solidFill>
                  <a:schemeClr val="bg1"/>
                </a:solidFill>
              </a:rPr>
              <a:t>B7</a:t>
            </a:r>
            <a:endParaRPr lang="en-AU" sz="2000" b="1" dirty="0">
              <a:solidFill>
                <a:schemeClr val="bg1"/>
              </a:solidFill>
            </a:endParaRPr>
          </a:p>
        </p:txBody>
      </p:sp>
    </p:spTree>
    <p:custDataLst>
      <p:tags r:id="rId1"/>
    </p:custDataLst>
    <p:extLst>
      <p:ext uri="{BB962C8B-B14F-4D97-AF65-F5344CB8AC3E}">
        <p14:creationId xmlns:p14="http://schemas.microsoft.com/office/powerpoint/2010/main" val="28566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016 -0.00555 L -0.34362 -0.21389 " pathEditMode="relative" rAng="0" ptsTypes="AA">
                                      <p:cBhvr>
                                        <p:cTn id="6" dur="2000" fill="hold"/>
                                        <p:tgtEl>
                                          <p:spTgt spid="23"/>
                                        </p:tgtEl>
                                        <p:attrNameLst>
                                          <p:attrName>ppt_x</p:attrName>
                                          <p:attrName>ppt_y</p:attrName>
                                        </p:attrNameLst>
                                      </p:cBhvr>
                                      <p:rCtr x="-16680" y="-104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1328 0.00185 L -0.34388 -0.325 " pathEditMode="relative" rAng="0" ptsTypes="AA">
                                      <p:cBhvr>
                                        <p:cTn id="10" dur="2000" fill="hold"/>
                                        <p:tgtEl>
                                          <p:spTgt spid="22"/>
                                        </p:tgtEl>
                                        <p:attrNameLst>
                                          <p:attrName>ppt_x</p:attrName>
                                          <p:attrName>ppt_y</p:attrName>
                                        </p:attrNameLst>
                                      </p:cBhvr>
                                      <p:rCtr x="-16536" y="-163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57 -0.01481 L -0.34427 0.10741 " pathEditMode="relative" rAng="0" ptsTypes="AA">
                                      <p:cBhvr>
                                        <p:cTn id="14" dur="2000" fill="hold"/>
                                        <p:tgtEl>
                                          <p:spTgt spid="21"/>
                                        </p:tgtEl>
                                        <p:attrNameLst>
                                          <p:attrName>ppt_x</p:attrName>
                                          <p:attrName>ppt_y</p:attrName>
                                        </p:attrNameLst>
                                      </p:cBhvr>
                                      <p:rCtr x="-17135" y="61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0.04815 L -0.34427 0.31852 " pathEditMode="relative" rAng="0" ptsTypes="AA">
                                      <p:cBhvr>
                                        <p:cTn id="18" dur="2000" fill="hold"/>
                                        <p:tgtEl>
                                          <p:spTgt spid="20"/>
                                        </p:tgtEl>
                                        <p:attrNameLst>
                                          <p:attrName>ppt_x</p:attrName>
                                          <p:attrName>ppt_y</p:attrName>
                                        </p:attrNameLst>
                                      </p:cBhvr>
                                      <p:rCtr x="-17214" y="1833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599 -0.0037 L -0.34545 0.10671 " pathEditMode="relative" rAng="0" ptsTypes="AA">
                                      <p:cBhvr>
                                        <p:cTn id="22" dur="2000" fill="hold"/>
                                        <p:tgtEl>
                                          <p:spTgt spid="12"/>
                                        </p:tgtEl>
                                        <p:attrNameLst>
                                          <p:attrName>ppt_x</p:attrName>
                                          <p:attrName>ppt_y</p:attrName>
                                        </p:attrNameLst>
                                      </p:cBhvr>
                                      <p:rCtr x="-16979" y="550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0833E-6 7.40741E-7 L -0.3483 -0.09907 " pathEditMode="relative" rAng="0" ptsTypes="AA">
                                      <p:cBhvr>
                                        <p:cTn id="26" dur="2000" fill="hold"/>
                                        <p:tgtEl>
                                          <p:spTgt spid="25"/>
                                        </p:tgtEl>
                                        <p:attrNameLst>
                                          <p:attrName>ppt_x</p:attrName>
                                          <p:attrName>ppt_y</p:attrName>
                                        </p:attrNameLst>
                                      </p:cBhvr>
                                      <p:rCtr x="-17422" y="-4954"/>
                                    </p:animMotion>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495 3.7037E-7 L -0.34427 0.09884 " pathEditMode="relative" rAng="0" ptsTypes="AA">
                                      <p:cBhvr>
                                        <p:cTn id="29" dur="2000" fill="hold"/>
                                        <p:tgtEl>
                                          <p:spTgt spid="13"/>
                                        </p:tgtEl>
                                        <p:attrNameLst>
                                          <p:attrName>ppt_x</p:attrName>
                                          <p:attrName>ppt_y</p:attrName>
                                        </p:attrNameLst>
                                      </p:cBhvr>
                                      <p:rCtr x="-16966" y="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12"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BE04C02-B970-4376-B309-4C2863B3D3BE}"/>
              </a:ext>
            </a:extLst>
          </p:cNvPr>
          <p:cNvSpPr>
            <a:spLocks noGrp="1"/>
          </p:cNvSpPr>
          <p:nvPr>
            <p:ph type="body" sz="quarter" idx="11"/>
          </p:nvPr>
        </p:nvSpPr>
        <p:spPr/>
        <p:txBody>
          <a:bodyPr>
            <a:normAutofit/>
          </a:bodyPr>
          <a:lstStyle/>
          <a:p>
            <a:r>
              <a:rPr lang="en-AU" dirty="0"/>
              <a:t>Additional guidance on Volume Three</a:t>
            </a:r>
          </a:p>
        </p:txBody>
      </p:sp>
      <p:sp>
        <p:nvSpPr>
          <p:cNvPr id="6" name="Cross connection title">
            <a:extLst>
              <a:ext uri="{FF2B5EF4-FFF2-40B4-BE49-F238E27FC236}">
                <a16:creationId xmlns:a16="http://schemas.microsoft.com/office/drawing/2014/main" xmlns="" id="{26AAE777-ADC0-4009-98F0-E1B76207D17D}"/>
              </a:ext>
            </a:extLst>
          </p:cNvPr>
          <p:cNvSpPr txBox="1"/>
          <p:nvPr/>
        </p:nvSpPr>
        <p:spPr>
          <a:xfrm>
            <a:off x="435286" y="1985333"/>
            <a:ext cx="5038414" cy="461665"/>
          </a:xfrm>
          <a:prstGeom prst="rect">
            <a:avLst/>
          </a:prstGeom>
          <a:noFill/>
        </p:spPr>
        <p:txBody>
          <a:bodyPr wrap="square" rtlCol="0">
            <a:spAutoFit/>
          </a:bodyPr>
          <a:lstStyle/>
          <a:p>
            <a:r>
              <a:rPr lang="en-AU" sz="2400" dirty="0">
                <a:hlinkClick r:id="rId4"/>
              </a:rPr>
              <a:t>Cross-connection control handbook</a:t>
            </a:r>
            <a:endParaRPr lang="en-AU" sz="2400" dirty="0"/>
          </a:p>
        </p:txBody>
      </p:sp>
      <p:sp>
        <p:nvSpPr>
          <p:cNvPr id="13" name="Cross connection upper text">
            <a:extLst>
              <a:ext uri="{FF2B5EF4-FFF2-40B4-BE49-F238E27FC236}">
                <a16:creationId xmlns:a16="http://schemas.microsoft.com/office/drawing/2014/main" xmlns="" id="{9AC4EDED-58DA-4AD0-9A7E-816FB1906BF5}"/>
              </a:ext>
            </a:extLst>
          </p:cNvPr>
          <p:cNvSpPr>
            <a:spLocks noGrp="1"/>
          </p:cNvSpPr>
          <p:nvPr>
            <p:ph type="body" sz="quarter" idx="12"/>
          </p:nvPr>
        </p:nvSpPr>
        <p:spPr>
          <a:xfrm>
            <a:off x="334962" y="2716446"/>
            <a:ext cx="3640138" cy="2028824"/>
          </a:xfrm>
        </p:spPr>
        <p:txBody>
          <a:bodyPr>
            <a:noAutofit/>
          </a:bodyPr>
          <a:lstStyle/>
          <a:p>
            <a:pPr marL="0" indent="0">
              <a:buNone/>
            </a:pPr>
            <a:r>
              <a:rPr lang="en-US" sz="1800" dirty="0"/>
              <a:t>Aims to:</a:t>
            </a:r>
          </a:p>
          <a:p>
            <a:r>
              <a:rPr lang="en-US" sz="1800" dirty="0"/>
              <a:t>Provide practical information </a:t>
            </a:r>
            <a:br>
              <a:rPr lang="en-US" sz="1800" dirty="0"/>
            </a:br>
            <a:r>
              <a:rPr lang="en-US" sz="1800" dirty="0"/>
              <a:t>on the policy objectives and technical basis for NCC Performance Requirements relating to cross-connection control.</a:t>
            </a:r>
            <a:endParaRPr lang="en-AU" sz="1800" dirty="0"/>
          </a:p>
        </p:txBody>
      </p:sp>
      <p:sp>
        <p:nvSpPr>
          <p:cNvPr id="18" name="Cross connection lower text">
            <a:extLst>
              <a:ext uri="{FF2B5EF4-FFF2-40B4-BE49-F238E27FC236}">
                <a16:creationId xmlns:a16="http://schemas.microsoft.com/office/drawing/2014/main" xmlns="" id="{180E0294-DC84-49EF-8D91-87FADEF550AD}"/>
              </a:ext>
            </a:extLst>
          </p:cNvPr>
          <p:cNvSpPr txBox="1">
            <a:spLocks/>
          </p:cNvSpPr>
          <p:nvPr/>
        </p:nvSpPr>
        <p:spPr>
          <a:xfrm>
            <a:off x="334961" y="4693578"/>
            <a:ext cx="5493843" cy="18188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 knowledge to apply cross-connection control in plumbing and drainage solutions.</a:t>
            </a:r>
          </a:p>
          <a:p>
            <a:r>
              <a:rPr lang="en-US" sz="1800" dirty="0"/>
              <a:t>Enable practitioners to manage a range of situations where different design and </a:t>
            </a:r>
            <a:r>
              <a:rPr lang="en-US" sz="1800" dirty="0" smtClean="0"/>
              <a:t/>
            </a:r>
            <a:br>
              <a:rPr lang="en-US" sz="1800" dirty="0" smtClean="0"/>
            </a:br>
            <a:r>
              <a:rPr lang="en-US" sz="1800" dirty="0" smtClean="0"/>
              <a:t>assessment </a:t>
            </a:r>
            <a:r>
              <a:rPr lang="en-US" sz="1800" dirty="0"/>
              <a:t>tools are needed.</a:t>
            </a:r>
            <a:endParaRPr lang="en-AU" sz="1800" dirty="0"/>
          </a:p>
        </p:txBody>
      </p:sp>
      <p:sp>
        <p:nvSpPr>
          <p:cNvPr id="4" name="Right hand block">
            <a:extLst>
              <a:ext uri="{FF2B5EF4-FFF2-40B4-BE49-F238E27FC236}">
                <a16:creationId xmlns:a16="http://schemas.microsoft.com/office/drawing/2014/main" xmlns="" id="{BD59D1BC-A29B-46A2-A3FE-329F7DD6001C}"/>
              </a:ext>
            </a:extLst>
          </p:cNvPr>
          <p:cNvSpPr>
            <a:spLocks noGrp="1"/>
          </p:cNvSpPr>
          <p:nvPr>
            <p:ph type="body" sz="quarter" idx="10"/>
          </p:nvPr>
        </p:nvSpPr>
        <p:spPr>
          <a:xfrm>
            <a:off x="6457038" y="2446998"/>
            <a:ext cx="5400000" cy="4092872"/>
          </a:xfrm>
        </p:spPr>
        <p:txBody>
          <a:bodyPr/>
          <a:lstStyle/>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endParaRPr lang="en-AU" sz="2800" dirty="0"/>
          </a:p>
          <a:p>
            <a:endParaRPr lang="en-AU" dirty="0"/>
          </a:p>
        </p:txBody>
      </p:sp>
      <p:sp>
        <p:nvSpPr>
          <p:cNvPr id="14" name="Water water systems title">
            <a:extLst>
              <a:ext uri="{FF2B5EF4-FFF2-40B4-BE49-F238E27FC236}">
                <a16:creationId xmlns:a16="http://schemas.microsoft.com/office/drawing/2014/main" xmlns="" id="{947EA311-8912-4EC9-8AD8-33BEE40916B8}"/>
              </a:ext>
            </a:extLst>
          </p:cNvPr>
          <p:cNvSpPr txBox="1"/>
          <p:nvPr/>
        </p:nvSpPr>
        <p:spPr>
          <a:xfrm>
            <a:off x="6457038" y="1985333"/>
            <a:ext cx="5038414" cy="461665"/>
          </a:xfrm>
          <a:prstGeom prst="rect">
            <a:avLst/>
          </a:prstGeom>
          <a:noFill/>
        </p:spPr>
        <p:txBody>
          <a:bodyPr wrap="square" rtlCol="0">
            <a:spAutoFit/>
          </a:bodyPr>
          <a:lstStyle/>
          <a:p>
            <a:r>
              <a:rPr lang="en-AU" sz="2400" dirty="0">
                <a:hlinkClick r:id="rId5"/>
              </a:rPr>
              <a:t>Warm water systems handbook</a:t>
            </a:r>
            <a:endParaRPr lang="en-AU" sz="2400" dirty="0"/>
          </a:p>
        </p:txBody>
      </p:sp>
      <p:sp>
        <p:nvSpPr>
          <p:cNvPr id="19" name="Water systems upper text">
            <a:extLst>
              <a:ext uri="{FF2B5EF4-FFF2-40B4-BE49-F238E27FC236}">
                <a16:creationId xmlns:a16="http://schemas.microsoft.com/office/drawing/2014/main" xmlns="" id="{6DBB39E1-A157-4578-9024-48976921E232}"/>
              </a:ext>
            </a:extLst>
          </p:cNvPr>
          <p:cNvSpPr txBox="1">
            <a:spLocks/>
          </p:cNvSpPr>
          <p:nvPr/>
        </p:nvSpPr>
        <p:spPr>
          <a:xfrm>
            <a:off x="8208962" y="2716446"/>
            <a:ext cx="3640138" cy="20288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Aims to:</a:t>
            </a:r>
          </a:p>
          <a:p>
            <a:r>
              <a:rPr lang="en-US" sz="1800" dirty="0"/>
              <a:t>Provide general, practical information on the policy objectives and technical basis for NCC Performance Requirements relating to warm water systems.</a:t>
            </a:r>
            <a:endParaRPr lang="en-AU" sz="1800" dirty="0"/>
          </a:p>
        </p:txBody>
      </p:sp>
      <p:sp>
        <p:nvSpPr>
          <p:cNvPr id="20" name="Water systems lower text">
            <a:extLst>
              <a:ext uri="{FF2B5EF4-FFF2-40B4-BE49-F238E27FC236}">
                <a16:creationId xmlns:a16="http://schemas.microsoft.com/office/drawing/2014/main" xmlns="" id="{E4A2CB5F-8642-4DFA-B527-7F100FEDDA91}"/>
              </a:ext>
            </a:extLst>
          </p:cNvPr>
          <p:cNvSpPr txBox="1">
            <a:spLocks/>
          </p:cNvSpPr>
          <p:nvPr/>
        </p:nvSpPr>
        <p:spPr>
          <a:xfrm>
            <a:off x="6444338" y="4731678"/>
            <a:ext cx="5400001" cy="18188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Provide knowledge to better understand warm water systems.</a:t>
            </a:r>
          </a:p>
          <a:p>
            <a:r>
              <a:rPr lang="en-US" sz="1800" dirty="0"/>
              <a:t>Does </a:t>
            </a:r>
            <a:r>
              <a:rPr lang="en-US" sz="1800" b="1" dirty="0"/>
              <a:t>not</a:t>
            </a:r>
            <a:r>
              <a:rPr lang="en-US" sz="1800" dirty="0"/>
              <a:t> set out a complete reference for the design, installation and maintenance of warm water systems.</a:t>
            </a:r>
          </a:p>
        </p:txBody>
      </p:sp>
      <p:pic>
        <p:nvPicPr>
          <p:cNvPr id="15" name="Picture 14" descr="Stylised navy blue handbook icon."/>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1758" y1="74788" x2="41758" y2="74788"/>
                        <a14:foregroundMark x1="60303" y1="75152" x2="60303" y2="75152"/>
                      </a14:backgroundRemoval>
                    </a14:imgEffect>
                  </a14:imgLayer>
                </a14:imgProps>
              </a:ext>
              <a:ext uri="{28A0092B-C50C-407E-A947-70E740481C1C}">
                <a14:useLocalDpi xmlns:a14="http://schemas.microsoft.com/office/drawing/2010/main" val="0"/>
              </a:ext>
            </a:extLst>
          </a:blip>
          <a:srcRect l="22529" t="18893" r="24611" b="11540"/>
          <a:stretch/>
        </p:blipFill>
        <p:spPr>
          <a:xfrm>
            <a:off x="4097524" y="2633073"/>
            <a:ext cx="1514638" cy="1993357"/>
          </a:xfrm>
          <a:prstGeom prst="rect">
            <a:avLst/>
          </a:prstGeom>
        </p:spPr>
      </p:pic>
      <p:pic>
        <p:nvPicPr>
          <p:cNvPr id="16" name="Picture 15" descr="Stylised navy blue handbook icon."/>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1758" y1="74788" x2="41758" y2="74788"/>
                        <a14:foregroundMark x1="60303" y1="75152" x2="60303" y2="75152"/>
                      </a14:backgroundRemoval>
                    </a14:imgEffect>
                  </a14:imgLayer>
                </a14:imgProps>
              </a:ext>
              <a:ext uri="{28A0092B-C50C-407E-A947-70E740481C1C}">
                <a14:useLocalDpi xmlns:a14="http://schemas.microsoft.com/office/drawing/2010/main" val="0"/>
              </a:ext>
            </a:extLst>
          </a:blip>
          <a:srcRect l="22529" t="18893" r="24611" b="11540"/>
          <a:stretch/>
        </p:blipFill>
        <p:spPr>
          <a:xfrm>
            <a:off x="6492374" y="2633073"/>
            <a:ext cx="1514638" cy="1993357"/>
          </a:xfrm>
          <a:prstGeom prst="rect">
            <a:avLst/>
          </a:prstGeom>
        </p:spPr>
      </p:pic>
    </p:spTree>
    <p:custDataLst>
      <p:tags r:id="rId1"/>
    </p:custDataLst>
    <p:extLst>
      <p:ext uri="{BB962C8B-B14F-4D97-AF65-F5344CB8AC3E}">
        <p14:creationId xmlns:p14="http://schemas.microsoft.com/office/powerpoint/2010/main" val="239450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a16="http://schemas.microsoft.com/office/drawing/2014/main" xmlns="" id="{C64EB41C-4454-4386-8B96-E2F72F19B061}"/>
              </a:ext>
            </a:extLst>
          </p:cNvPr>
          <p:cNvSpPr>
            <a:spLocks noGrp="1"/>
          </p:cNvSpPr>
          <p:nvPr>
            <p:ph type="body" sz="quarter" idx="12"/>
          </p:nvPr>
        </p:nvSpPr>
        <p:spPr/>
        <p:txBody>
          <a:bodyPr/>
          <a:lstStyle/>
          <a:p>
            <a:pPr marL="0" indent="0" algn="ctr">
              <a:buNone/>
            </a:pPr>
            <a:r>
              <a:rPr lang="en-AU" b="1" dirty="0"/>
              <a:t>Section A: </a:t>
            </a:r>
            <a:br>
              <a:rPr lang="en-AU" b="1" dirty="0"/>
            </a:br>
            <a:r>
              <a:rPr lang="en-AU" b="1" dirty="0"/>
              <a:t>Governing Requirements</a:t>
            </a:r>
          </a:p>
          <a:p>
            <a:pPr marL="0" indent="0" algn="ctr">
              <a:buNone/>
            </a:pPr>
            <a:endParaRPr lang="en-AU" dirty="0"/>
          </a:p>
          <a:p>
            <a:pPr marL="342900" indent="-342900">
              <a:buFont typeface="Arial" panose="020B0604020202020204" pitchFamily="34" charset="0"/>
              <a:buChar char="•"/>
            </a:pPr>
            <a:r>
              <a:rPr lang="en-AU" dirty="0"/>
              <a:t>Exactly the same as other volumes</a:t>
            </a:r>
          </a:p>
          <a:p>
            <a:endParaRPr lang="en-AU" dirty="0"/>
          </a:p>
        </p:txBody>
      </p:sp>
      <p:sp>
        <p:nvSpPr>
          <p:cNvPr id="4" name="Centre block">
            <a:extLst>
              <a:ext uri="{FF2B5EF4-FFF2-40B4-BE49-F238E27FC236}">
                <a16:creationId xmlns:a16="http://schemas.microsoft.com/office/drawing/2014/main" xmlns="" id="{33F11AF6-FD91-4BE3-9820-F2C66C4C5FCF}"/>
              </a:ext>
            </a:extLst>
          </p:cNvPr>
          <p:cNvSpPr>
            <a:spLocks noGrp="1"/>
          </p:cNvSpPr>
          <p:nvPr>
            <p:ph type="body" sz="quarter" idx="13"/>
          </p:nvPr>
        </p:nvSpPr>
        <p:spPr/>
        <p:txBody>
          <a:bodyPr>
            <a:normAutofit/>
          </a:bodyPr>
          <a:lstStyle/>
          <a:p>
            <a:pPr marL="0" indent="0" algn="ctr">
              <a:buNone/>
            </a:pPr>
            <a:r>
              <a:rPr lang="en-AU" b="1" dirty="0"/>
              <a:t>Sections B-E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Performance Requirements</a:t>
            </a:r>
          </a:p>
          <a:p>
            <a:pPr marL="342900" indent="-342900">
              <a:buFont typeface="Arial" panose="020B0604020202020204" pitchFamily="34" charset="0"/>
              <a:buChar char="•"/>
            </a:pPr>
            <a:r>
              <a:rPr lang="en-AU" dirty="0"/>
              <a:t>Verification Methods</a:t>
            </a:r>
          </a:p>
          <a:p>
            <a:pPr marL="342900" indent="-342900">
              <a:buFont typeface="Arial" panose="020B0604020202020204" pitchFamily="34" charset="0"/>
              <a:buChar char="•"/>
            </a:pPr>
            <a:r>
              <a:rPr lang="en-AU" dirty="0"/>
              <a:t>Deemed-to-Satisfy Provisions</a:t>
            </a:r>
          </a:p>
          <a:p>
            <a:endParaRPr lang="en-AU" dirty="0"/>
          </a:p>
        </p:txBody>
      </p:sp>
      <p:sp>
        <p:nvSpPr>
          <p:cNvPr id="5" name="Righthand block">
            <a:extLst>
              <a:ext uri="{FF2B5EF4-FFF2-40B4-BE49-F238E27FC236}">
                <a16:creationId xmlns:a16="http://schemas.microsoft.com/office/drawing/2014/main" xmlns="" id="{87BA33CB-D38B-477E-933C-3BF6EF2CC039}"/>
              </a:ext>
            </a:extLst>
          </p:cNvPr>
          <p:cNvSpPr>
            <a:spLocks noGrp="1"/>
          </p:cNvSpPr>
          <p:nvPr>
            <p:ph type="body" sz="quarter" idx="14"/>
          </p:nvPr>
        </p:nvSpPr>
        <p:spPr/>
        <p:txBody>
          <a:bodyPr/>
          <a:lstStyle/>
          <a:p>
            <a:pPr marL="0" indent="0" algn="ctr">
              <a:buNone/>
            </a:pPr>
            <a:r>
              <a:rPr lang="en-AU" b="1" dirty="0"/>
              <a:t>Schedules</a:t>
            </a:r>
            <a:r>
              <a:rPr lang="en-AU" dirty="0"/>
              <a:t/>
            </a:r>
            <a:br>
              <a:rPr lang="en-AU" dirty="0"/>
            </a:br>
            <a:endParaRPr lang="en-AU" dirty="0"/>
          </a:p>
          <a:p>
            <a:pPr marL="342900" indent="-342900">
              <a:buFont typeface="Arial" panose="020B0604020202020204" pitchFamily="34" charset="0"/>
              <a:buChar char="•"/>
            </a:pPr>
            <a:r>
              <a:rPr lang="en-AU" dirty="0" smtClean="0"/>
              <a:t>The same </a:t>
            </a:r>
            <a:r>
              <a:rPr lang="en-AU" dirty="0"/>
              <a:t>as other </a:t>
            </a:r>
            <a:r>
              <a:rPr lang="en-AU" dirty="0" smtClean="0"/>
              <a:t>volumes with volume specific State </a:t>
            </a:r>
            <a:br>
              <a:rPr lang="en-AU" dirty="0" smtClean="0"/>
            </a:br>
            <a:r>
              <a:rPr lang="en-AU" dirty="0" smtClean="0"/>
              <a:t>and Territory variations</a:t>
            </a:r>
            <a:endParaRPr lang="en-AU" dirty="0"/>
          </a:p>
        </p:txBody>
      </p:sp>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a16="http://schemas.microsoft.com/office/drawing/2014/main" xmlns="" id="{88689E4F-354A-43E3-B464-498C3FFBC73C}"/>
              </a:ext>
            </a:extLst>
          </p:cNvPr>
          <p:cNvSpPr>
            <a:spLocks noGrp="1"/>
          </p:cNvSpPr>
          <p:nvPr>
            <p:ph type="body" sz="quarter" idx="10"/>
          </p:nvPr>
        </p:nvSpPr>
        <p:spPr/>
        <p:txBody>
          <a:bodyPr/>
          <a:lstStyle/>
          <a:p>
            <a:r>
              <a:rPr lang="en-AU" dirty="0"/>
              <a:t>Using NCC </a:t>
            </a:r>
            <a:br>
              <a:rPr lang="en-AU" dirty="0"/>
            </a:br>
            <a:r>
              <a:rPr lang="en-AU" dirty="0"/>
              <a:t>Volume Three</a:t>
            </a:r>
          </a:p>
        </p:txBody>
      </p:sp>
    </p:spTree>
    <p:custDataLst>
      <p:tags r:id="rId1"/>
    </p:custDataLst>
    <p:extLst>
      <p:ext uri="{BB962C8B-B14F-4D97-AF65-F5344CB8AC3E}">
        <p14:creationId xmlns:p14="http://schemas.microsoft.com/office/powerpoint/2010/main" val="948409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a16="http://schemas.microsoft.com/office/drawing/2014/main" xmlns="" id="{AC819FCD-26F0-4AA8-A40F-B0C34AD3F9F2}"/>
              </a:ext>
            </a:extLst>
          </p:cNvPr>
          <p:cNvSpPr>
            <a:spLocks noGrp="1"/>
          </p:cNvSpPr>
          <p:nvPr>
            <p:ph type="body" sz="quarter" idx="12"/>
          </p:nvPr>
        </p:nvSpPr>
        <p:spPr/>
        <p:txBody>
          <a:bodyPr>
            <a:normAutofit/>
          </a:bodyPr>
          <a:lstStyle/>
          <a:p>
            <a:r>
              <a:rPr lang="en-AU" sz="2400" dirty="0"/>
              <a:t>Nationally consistent minimum regulations for plumbing and drainage for </a:t>
            </a:r>
            <a:r>
              <a:rPr lang="en-AU" sz="2400" b="1" dirty="0"/>
              <a:t>all classes</a:t>
            </a:r>
            <a:r>
              <a:rPr lang="en-AU" sz="2400" dirty="0"/>
              <a:t> of buildings</a:t>
            </a:r>
          </a:p>
          <a:p>
            <a:endParaRPr lang="en-AU" sz="2400" dirty="0"/>
          </a:p>
        </p:txBody>
      </p:sp>
      <p:sp>
        <p:nvSpPr>
          <p:cNvPr id="5" name="Bottom left block">
            <a:extLst>
              <a:ext uri="{FF2B5EF4-FFF2-40B4-BE49-F238E27FC236}">
                <a16:creationId xmlns:a16="http://schemas.microsoft.com/office/drawing/2014/main" xmlns="" id="{591D55AA-2547-41A0-8CF8-F32480860F87}"/>
              </a:ext>
            </a:extLst>
          </p:cNvPr>
          <p:cNvSpPr>
            <a:spLocks noGrp="1"/>
          </p:cNvSpPr>
          <p:nvPr>
            <p:ph type="body" sz="quarter" idx="14"/>
          </p:nvPr>
        </p:nvSpPr>
        <p:spPr/>
        <p:txBody>
          <a:bodyPr>
            <a:normAutofit/>
          </a:bodyPr>
          <a:lstStyle/>
          <a:p>
            <a:r>
              <a:rPr lang="en-AU" sz="2400" dirty="0"/>
              <a:t>Goal is to prevent injury, illness or loss (of life, property or amenity) as a result of failure of plumbing or drainage services</a:t>
            </a:r>
          </a:p>
        </p:txBody>
      </p:sp>
      <p:sp>
        <p:nvSpPr>
          <p:cNvPr id="4" name="Top right block">
            <a:extLst>
              <a:ext uri="{FF2B5EF4-FFF2-40B4-BE49-F238E27FC236}">
                <a16:creationId xmlns:a16="http://schemas.microsoft.com/office/drawing/2014/main" xmlns="" id="{479A2865-9B6B-43B5-9E0C-5EBD85AEE1C6}"/>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AU" sz="2400" dirty="0"/>
              <a:t>Sections B-E each contain Performance Requirements, Verification Methods and DTS Provisions</a:t>
            </a:r>
          </a:p>
          <a:p>
            <a:pPr marL="342900" indent="-342900">
              <a:buFont typeface="Arial" panose="020B0604020202020204" pitchFamily="34" charset="0"/>
              <a:buChar char="•"/>
            </a:pPr>
            <a:r>
              <a:rPr lang="en-AU" sz="2400" dirty="0" smtClean="0"/>
              <a:t>Each Sections has </a:t>
            </a:r>
            <a:r>
              <a:rPr lang="en-AU" sz="2400" dirty="0"/>
              <a:t>Parts</a:t>
            </a:r>
          </a:p>
        </p:txBody>
      </p:sp>
      <p:sp>
        <p:nvSpPr>
          <p:cNvPr id="6" name="Bottom right block">
            <a:extLst>
              <a:ext uri="{FF2B5EF4-FFF2-40B4-BE49-F238E27FC236}">
                <a16:creationId xmlns:a16="http://schemas.microsoft.com/office/drawing/2014/main" xmlns="" id="{78DF62D9-1298-48DE-A182-5AE2A9DCEB4F}"/>
              </a:ext>
            </a:extLst>
          </p:cNvPr>
          <p:cNvSpPr>
            <a:spLocks noGrp="1"/>
          </p:cNvSpPr>
          <p:nvPr>
            <p:ph type="body" sz="quarter" idx="15"/>
          </p:nvPr>
        </p:nvSpPr>
        <p:spPr/>
        <p:txBody>
          <a:bodyPr>
            <a:noAutofit/>
          </a:bodyPr>
          <a:lstStyle/>
          <a:p>
            <a:r>
              <a:rPr lang="en-AU" sz="2400" dirty="0"/>
              <a:t>Handbooks on the </a:t>
            </a:r>
            <a:r>
              <a:rPr lang="en-AU" sz="2400" dirty="0">
                <a:hlinkClick r:id="rId4"/>
              </a:rPr>
              <a:t>ABCB website</a:t>
            </a:r>
            <a:r>
              <a:rPr lang="en-AU" sz="2400" dirty="0"/>
              <a:t> provide non-mandatory guidance:</a:t>
            </a:r>
          </a:p>
          <a:p>
            <a:pPr marL="457200" indent="-457200">
              <a:buFont typeface="Arial" panose="020B0604020202020204" pitchFamily="34" charset="0"/>
              <a:buChar char="•"/>
            </a:pPr>
            <a:r>
              <a:rPr lang="en-AU" sz="2400" dirty="0">
                <a:hlinkClick r:id="rId5"/>
              </a:rPr>
              <a:t>Cross-connection control handbook</a:t>
            </a:r>
            <a:endParaRPr lang="en-AU" sz="2400" dirty="0"/>
          </a:p>
          <a:p>
            <a:pPr marL="457200" indent="-457200">
              <a:buFont typeface="Arial" panose="020B0604020202020204" pitchFamily="34" charset="0"/>
              <a:buChar char="•"/>
            </a:pPr>
            <a:r>
              <a:rPr lang="en-AU" sz="2400" dirty="0">
                <a:hlinkClick r:id="rId6"/>
              </a:rPr>
              <a:t>Warm water systems handbook</a:t>
            </a:r>
            <a:endParaRPr lang="en-AU" sz="2400" dirty="0"/>
          </a:p>
        </p:txBody>
      </p:sp>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90A1BF31-E1B7-40C9-A52B-73BA40FA8B16}"/>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3137157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xmlns="" id="{2E1BD2E6-ACFE-4F69-B334-149198C26832}"/>
              </a:ext>
            </a:extLst>
          </p:cNvPr>
          <p:cNvSpPr>
            <a:spLocks noGrp="1"/>
          </p:cNvSpPr>
          <p:nvPr>
            <p:ph type="body" sz="quarter" idx="11"/>
          </p:nvPr>
        </p:nvSpPr>
        <p:spPr/>
        <p:txBody>
          <a:bodyPr/>
          <a:lstStyle/>
          <a:p>
            <a:r>
              <a:rPr lang="en-AU" dirty="0"/>
              <a:t>What you will learn</a:t>
            </a:r>
          </a:p>
        </p:txBody>
      </p:sp>
      <p:sp>
        <p:nvSpPr>
          <p:cNvPr id="2" name="Main text">
            <a:extLst>
              <a:ext uri="{FF2B5EF4-FFF2-40B4-BE49-F238E27FC236}">
                <a16:creationId xmlns:a16="http://schemas.microsoft.com/office/drawing/2014/main" xmlns="" id="{4DA3CAF2-C45C-46A9-9FEB-0E48521A07E7}"/>
              </a:ext>
            </a:extLst>
          </p:cNvPr>
          <p:cNvSpPr>
            <a:spLocks noGrp="1"/>
          </p:cNvSpPr>
          <p:nvPr>
            <p:ph type="body" sz="quarter" idx="10"/>
          </p:nvPr>
        </p:nvSpPr>
        <p:spPr>
          <a:xfrm>
            <a:off x="334963" y="2006600"/>
            <a:ext cx="5761037" cy="4554538"/>
          </a:xfrm>
        </p:spPr>
        <p:txBody>
          <a:bodyPr>
            <a:normAutofit/>
          </a:bodyPr>
          <a:lstStyle/>
          <a:p>
            <a:pPr>
              <a:spcBef>
                <a:spcPts val="300"/>
              </a:spcBef>
              <a:spcAft>
                <a:spcPts val="300"/>
              </a:spcAft>
            </a:pPr>
            <a:r>
              <a:rPr lang="en-AU" dirty="0"/>
              <a:t>What NCC Volume Three contains</a:t>
            </a:r>
          </a:p>
          <a:p>
            <a:pPr>
              <a:spcBef>
                <a:spcPts val="300"/>
              </a:spcBef>
              <a:spcAft>
                <a:spcPts val="300"/>
              </a:spcAft>
            </a:pPr>
            <a:r>
              <a:rPr lang="en-AU" dirty="0"/>
              <a:t>How NCC Volume Three is organised and where to find information within it</a:t>
            </a:r>
          </a:p>
          <a:p>
            <a:pPr>
              <a:spcBef>
                <a:spcPts val="300"/>
              </a:spcBef>
              <a:spcAft>
                <a:spcPts val="300"/>
              </a:spcAft>
            </a:pPr>
            <a:r>
              <a:rPr lang="en-AU" dirty="0"/>
              <a:t>How to interpret the different Sections of Volume Three</a:t>
            </a:r>
          </a:p>
          <a:p>
            <a:pPr>
              <a:spcBef>
                <a:spcPts val="300"/>
              </a:spcBef>
              <a:spcAft>
                <a:spcPts val="300"/>
              </a:spcAft>
            </a:pPr>
            <a:r>
              <a:rPr lang="en-AU"/>
              <a:t>Where to get guidance on using Volume Three</a:t>
            </a:r>
            <a:endParaRPr lang="en-AU" dirty="0"/>
          </a:p>
        </p:txBody>
      </p:sp>
      <p:pic>
        <p:nvPicPr>
          <p:cNvPr id="7" name="Illustrative image" descr="Illustrative image of building plans, with plumbing connectors and a spanner lying on top of the plans.">
            <a:extLst>
              <a:ext uri="{FF2B5EF4-FFF2-40B4-BE49-F238E27FC236}">
                <a16:creationId xmlns:a16="http://schemas.microsoft.com/office/drawing/2014/main" xmlns="" id="{68282D66-6A76-4405-90BF-CEEEF87DD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170" y="2104992"/>
            <a:ext cx="5456951" cy="4092714"/>
          </a:xfrm>
          <a:prstGeom prst="rect">
            <a:avLst/>
          </a:prstGeom>
        </p:spPr>
      </p:pic>
    </p:spTree>
    <p:custDataLst>
      <p:tags r:id="rId1"/>
    </p:custDataLst>
    <p:extLst>
      <p:ext uri="{BB962C8B-B14F-4D97-AF65-F5344CB8AC3E}">
        <p14:creationId xmlns:p14="http://schemas.microsoft.com/office/powerpoint/2010/main" val="16426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58ED2F0C-E8DF-49A4-9DF2-8C9391943D7C}"/>
              </a:ext>
            </a:extLst>
          </p:cNvPr>
          <p:cNvSpPr>
            <a:spLocks noGrp="1"/>
          </p:cNvSpPr>
          <p:nvPr>
            <p:ph type="body" sz="quarter" idx="11"/>
          </p:nvPr>
        </p:nvSpPr>
        <p:spPr/>
        <p:txBody>
          <a:bodyPr>
            <a:normAutofit/>
          </a:bodyPr>
          <a:lstStyle/>
          <a:p>
            <a:r>
              <a:rPr lang="en-AU" dirty="0"/>
              <a:t>What does Volume Three of the NCC contain?</a:t>
            </a:r>
          </a:p>
        </p:txBody>
      </p:sp>
      <p:sp>
        <p:nvSpPr>
          <p:cNvPr id="3" name="Left hand block">
            <a:extLst>
              <a:ext uri="{FF2B5EF4-FFF2-40B4-BE49-F238E27FC236}">
                <a16:creationId xmlns:a16="http://schemas.microsoft.com/office/drawing/2014/main" xmlns="" id="{CF0C3833-8379-4728-9A57-BCE2C2E8C3CA}"/>
              </a:ext>
            </a:extLst>
          </p:cNvPr>
          <p:cNvSpPr>
            <a:spLocks noGrp="1"/>
          </p:cNvSpPr>
          <p:nvPr>
            <p:ph type="body" sz="quarter" idx="12"/>
          </p:nvPr>
        </p:nvSpPr>
        <p:spPr/>
        <p:txBody>
          <a:bodyPr>
            <a:normAutofit/>
          </a:bodyPr>
          <a:lstStyle/>
          <a:p>
            <a:pPr marL="342900" indent="-342900"/>
            <a:r>
              <a:rPr lang="en-AU" sz="2200" dirty="0"/>
              <a:t>Nationally consistent, minimum necessary regulations for plumbing and drainage </a:t>
            </a:r>
          </a:p>
          <a:p>
            <a:pPr marL="342900" indent="-342900"/>
            <a:r>
              <a:rPr lang="en-AU" sz="2200" dirty="0"/>
              <a:t>For all </a:t>
            </a:r>
            <a:r>
              <a:rPr lang="en-AU" sz="2200" dirty="0" smtClean="0"/>
              <a:t>buildings</a:t>
            </a:r>
            <a:r>
              <a:rPr lang="en-AU" sz="2200" dirty="0"/>
              <a:t>, throughout Australia</a:t>
            </a:r>
          </a:p>
          <a:p>
            <a:pPr marL="342900" indent="-342900"/>
            <a:r>
              <a:rPr lang="en-AU" sz="2200" dirty="0"/>
              <a:t>Also known as the Plumbing Code of Australia, or PCA</a:t>
            </a:r>
          </a:p>
        </p:txBody>
      </p:sp>
      <p:sp>
        <p:nvSpPr>
          <p:cNvPr id="4" name="Centre block">
            <a:extLst>
              <a:ext uri="{FF2B5EF4-FFF2-40B4-BE49-F238E27FC236}">
                <a16:creationId xmlns:a16="http://schemas.microsoft.com/office/drawing/2014/main" xmlns="" id="{180C093C-ECF1-4BCE-B369-0AD7370D5FCB}"/>
              </a:ext>
            </a:extLst>
          </p:cNvPr>
          <p:cNvSpPr>
            <a:spLocks noGrp="1"/>
          </p:cNvSpPr>
          <p:nvPr>
            <p:ph type="body" sz="quarter" idx="13"/>
          </p:nvPr>
        </p:nvSpPr>
        <p:spPr/>
        <p:txBody>
          <a:bodyPr>
            <a:normAutofit fontScale="92500" lnSpcReduction="10000"/>
          </a:bodyPr>
          <a:lstStyle/>
          <a:p>
            <a:pPr marL="342900" indent="-342900"/>
            <a:r>
              <a:rPr lang="en-AU" sz="2400" dirty="0"/>
              <a:t>Covers design, construction, installation, repair, alteration and maintenance</a:t>
            </a:r>
          </a:p>
          <a:p>
            <a:pPr marL="342900" indent="-342900"/>
            <a:r>
              <a:rPr lang="en-AU" sz="2400" dirty="0"/>
              <a:t>Heated and cold water services</a:t>
            </a:r>
          </a:p>
          <a:p>
            <a:pPr marL="342900" indent="-342900"/>
            <a:r>
              <a:rPr lang="en-AU" sz="2400" dirty="0"/>
              <a:t>Sanitary plumbing and drainage systems</a:t>
            </a:r>
          </a:p>
          <a:p>
            <a:pPr marL="342900" indent="-342900">
              <a:buFont typeface="Arial" panose="020B0604020202020204" pitchFamily="34" charset="0"/>
              <a:buChar char="•"/>
            </a:pPr>
            <a:r>
              <a:rPr lang="en-AU" sz="2400" dirty="0"/>
              <a:t>Preventing excessive noise</a:t>
            </a:r>
          </a:p>
          <a:p>
            <a:pPr marL="342900" indent="-342900">
              <a:buFont typeface="Arial" panose="020B0604020202020204" pitchFamily="34" charset="0"/>
              <a:buChar char="•"/>
            </a:pPr>
            <a:r>
              <a:rPr lang="en-AU" sz="2400" dirty="0"/>
              <a:t>Facilities for people with disabilities</a:t>
            </a:r>
          </a:p>
        </p:txBody>
      </p:sp>
      <p:sp>
        <p:nvSpPr>
          <p:cNvPr id="5" name="Right hand block">
            <a:extLst>
              <a:ext uri="{FF2B5EF4-FFF2-40B4-BE49-F238E27FC236}">
                <a16:creationId xmlns:a16="http://schemas.microsoft.com/office/drawing/2014/main" xmlns="" id="{AB196A72-2A6C-4D7C-90C8-708019D11ED2}"/>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AU" sz="2200" dirty="0"/>
              <a:t>References the Australian Standard AS/NZS 3500 Plumbing and drainage series</a:t>
            </a:r>
          </a:p>
          <a:p>
            <a:pPr marL="342900" indent="-342900">
              <a:buFont typeface="Arial" panose="020B0604020202020204" pitchFamily="34" charset="0"/>
              <a:buChar char="•"/>
            </a:pPr>
            <a:r>
              <a:rPr lang="en-AU" sz="2200" dirty="0"/>
              <a:t>Requires certain materials and products to be certified under the WaterMark Certification Scheme</a:t>
            </a:r>
          </a:p>
          <a:p>
            <a:endParaRPr lang="en-AU" sz="2200" dirty="0"/>
          </a:p>
        </p:txBody>
      </p:sp>
    </p:spTree>
    <p:custDataLst>
      <p:tags r:id="rId1"/>
    </p:custDataLst>
    <p:extLst>
      <p:ext uri="{BB962C8B-B14F-4D97-AF65-F5344CB8AC3E}">
        <p14:creationId xmlns:p14="http://schemas.microsoft.com/office/powerpoint/2010/main" val="330290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27C0DC0A-47D6-4B67-91BE-50A15010F14D}"/>
              </a:ext>
            </a:extLst>
          </p:cNvPr>
          <p:cNvSpPr>
            <a:spLocks noGrp="1"/>
          </p:cNvSpPr>
          <p:nvPr>
            <p:ph type="body" sz="quarter" idx="11"/>
          </p:nvPr>
        </p:nvSpPr>
        <p:spPr/>
        <p:txBody>
          <a:bodyPr/>
          <a:lstStyle/>
          <a:p>
            <a:r>
              <a:rPr lang="en-AU" dirty="0"/>
              <a:t>Compliance solutions in Volume Three</a:t>
            </a:r>
          </a:p>
        </p:txBody>
      </p:sp>
      <p:pic>
        <p:nvPicPr>
          <p:cNvPr id="30" name="PBC image top half" descr="Diagram of NCC Compliance Structure">
            <a:extLst>
              <a:ext uri="{FF2B5EF4-FFF2-40B4-BE49-F238E27FC236}">
                <a16:creationId xmlns:a16="http://schemas.microsoft.com/office/drawing/2014/main" xmlns="" id="{233B271D-568D-456E-AF5B-FAB93A4CA4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91" t="27235" r="36831" b="37008"/>
          <a:stretch/>
        </p:blipFill>
        <p:spPr>
          <a:xfrm>
            <a:off x="2037514" y="1699199"/>
            <a:ext cx="6591575" cy="3295787"/>
          </a:xfrm>
          <a:prstGeom prst="rect">
            <a:avLst/>
          </a:prstGeom>
        </p:spPr>
      </p:pic>
      <p:pic>
        <p:nvPicPr>
          <p:cNvPr id="48" name="Picture 47"/>
          <p:cNvPicPr>
            <a:picLocks noChangeAspect="1"/>
          </p:cNvPicPr>
          <p:nvPr/>
        </p:nvPicPr>
        <p:blipFill>
          <a:blip r:embed="rId5"/>
          <a:stretch>
            <a:fillRect/>
          </a:stretch>
        </p:blipFill>
        <p:spPr>
          <a:xfrm>
            <a:off x="5107720" y="4638793"/>
            <a:ext cx="4228786" cy="1424562"/>
          </a:xfrm>
          <a:prstGeom prst="rect">
            <a:avLst/>
          </a:prstGeom>
        </p:spPr>
      </p:pic>
    </p:spTree>
    <p:custDataLst>
      <p:tags r:id="rId1"/>
    </p:custDataLst>
    <p:extLst>
      <p:ext uri="{BB962C8B-B14F-4D97-AF65-F5344CB8AC3E}">
        <p14:creationId xmlns:p14="http://schemas.microsoft.com/office/powerpoint/2010/main" val="285719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5D1D48-9A28-4681-B186-5C4C427E9D67}"/>
              </a:ext>
            </a:extLst>
          </p:cNvPr>
          <p:cNvSpPr>
            <a:spLocks noGrp="1"/>
          </p:cNvSpPr>
          <p:nvPr>
            <p:ph type="body" sz="quarter" idx="11"/>
          </p:nvPr>
        </p:nvSpPr>
        <p:spPr/>
        <p:txBody>
          <a:bodyPr/>
          <a:lstStyle/>
          <a:p>
            <a:r>
              <a:rPr lang="en-AU" dirty="0"/>
              <a:t>How is Volume Three of the NCC organised?</a:t>
            </a:r>
          </a:p>
        </p:txBody>
      </p:sp>
      <p:grpSp>
        <p:nvGrpSpPr>
          <p:cNvPr id="3" name="Sections Group" descr="Image of the 3 main categories of information in NCC Volume Three, which are Section A (Governing Requirements), Sections B-E, and the Schedules.">
            <a:extLst>
              <a:ext uri="{FF2B5EF4-FFF2-40B4-BE49-F238E27FC236}">
                <a16:creationId xmlns:a16="http://schemas.microsoft.com/office/drawing/2014/main" xmlns="" id="{E5510ABA-FE1B-4182-B0A3-77DD832085A1}"/>
              </a:ext>
            </a:extLst>
          </p:cNvPr>
          <p:cNvGrpSpPr/>
          <p:nvPr/>
        </p:nvGrpSpPr>
        <p:grpSpPr>
          <a:xfrm>
            <a:off x="556535" y="2380184"/>
            <a:ext cx="3345223" cy="3697572"/>
            <a:chOff x="1662590" y="2380184"/>
            <a:chExt cx="3345223" cy="3697572"/>
          </a:xfrm>
        </p:grpSpPr>
        <p:sp>
          <p:nvSpPr>
            <p:cNvPr id="21" name="Section A">
              <a:extLst>
                <a:ext uri="{FF2B5EF4-FFF2-40B4-BE49-F238E27FC236}">
                  <a16:creationId xmlns:a16="http://schemas.microsoft.com/office/drawing/2014/main" xmlns="" id="{7687F845-4649-421A-B744-2A6A064B51B3}"/>
                </a:ext>
              </a:extLst>
            </p:cNvPr>
            <p:cNvSpPr/>
            <p:nvPr/>
          </p:nvSpPr>
          <p:spPr>
            <a:xfrm>
              <a:off x="1662590" y="2380184"/>
              <a:ext cx="3345223" cy="867530"/>
            </a:xfrm>
            <a:prstGeom prst="roundRect">
              <a:avLst/>
            </a:prstGeom>
            <a:solidFill>
              <a:srgbClr val="485CC7"/>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Section</a:t>
              </a:r>
              <a:r>
                <a:rPr kumimoji="0" lang="en-AU" b="1" i="0" u="none" strike="noStrike" kern="1200" cap="none" spc="0" normalizeH="0" noProof="0" dirty="0">
                  <a:ln>
                    <a:noFill/>
                  </a:ln>
                  <a:solidFill>
                    <a:schemeClr val="bg1"/>
                  </a:solidFill>
                  <a:effectLst/>
                  <a:uLnTx/>
                  <a:uFillTx/>
                  <a:ea typeface="+mn-ea"/>
                  <a:cs typeface="+mn-cs"/>
                </a:rPr>
                <a:t> A</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chemeClr val="bg1"/>
                  </a:solidFill>
                </a:rPr>
                <a:t>Governing Requirements</a:t>
              </a:r>
              <a:endParaRPr kumimoji="0" lang="en-AU" b="1" i="0" u="none" strike="noStrike" kern="1200" cap="none" spc="0" normalizeH="0" noProof="0" dirty="0">
                <a:ln>
                  <a:noFill/>
                </a:ln>
                <a:solidFill>
                  <a:schemeClr val="bg1"/>
                </a:solidFill>
                <a:effectLst/>
                <a:uLnTx/>
                <a:uFillTx/>
              </a:endParaRPr>
            </a:p>
          </p:txBody>
        </p:sp>
        <p:sp>
          <p:nvSpPr>
            <p:cNvPr id="25" name="Sections B-E">
              <a:extLst>
                <a:ext uri="{FF2B5EF4-FFF2-40B4-BE49-F238E27FC236}">
                  <a16:creationId xmlns:a16="http://schemas.microsoft.com/office/drawing/2014/main" xmlns="" id="{0027D0C0-C8CE-48FC-9C20-6E754354EBED}"/>
                </a:ext>
              </a:extLst>
            </p:cNvPr>
            <p:cNvSpPr/>
            <p:nvPr/>
          </p:nvSpPr>
          <p:spPr>
            <a:xfrm>
              <a:off x="1662590" y="5210156"/>
              <a:ext cx="3344400" cy="867600"/>
            </a:xfrm>
            <a:prstGeom prst="roundRect">
              <a:avLst/>
            </a:prstGeom>
            <a:solidFill>
              <a:srgbClr val="485CC7"/>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Schedules</a:t>
              </a:r>
              <a:endParaRPr kumimoji="0" lang="en-AU" b="1" i="0" u="none" strike="noStrike" kern="1200" cap="none" spc="0" normalizeH="0" noProof="0" dirty="0">
                <a:ln>
                  <a:noFill/>
                </a:ln>
                <a:solidFill>
                  <a:schemeClr val="bg1"/>
                </a:solidFill>
                <a:effectLst/>
                <a:uLnTx/>
                <a:uFillTx/>
              </a:endParaRPr>
            </a:p>
          </p:txBody>
        </p:sp>
        <p:sp>
          <p:nvSpPr>
            <p:cNvPr id="29" name="Schedules">
              <a:extLst>
                <a:ext uri="{FF2B5EF4-FFF2-40B4-BE49-F238E27FC236}">
                  <a16:creationId xmlns:a16="http://schemas.microsoft.com/office/drawing/2014/main" xmlns="" id="{E14080A4-F75C-40B9-A4A6-AF080777A59A}"/>
                </a:ext>
              </a:extLst>
            </p:cNvPr>
            <p:cNvSpPr/>
            <p:nvPr/>
          </p:nvSpPr>
          <p:spPr>
            <a:xfrm>
              <a:off x="1662590" y="3794911"/>
              <a:ext cx="3345223" cy="868048"/>
            </a:xfrm>
            <a:prstGeom prst="roundRect">
              <a:avLst/>
            </a:prstGeom>
            <a:solidFill>
              <a:srgbClr val="485CC7"/>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schemeClr val="bg1"/>
                  </a:solidFill>
                  <a:effectLst/>
                  <a:uLnTx/>
                  <a:uFillTx/>
                  <a:ea typeface="+mn-ea"/>
                  <a:cs typeface="+mn-cs"/>
                </a:rPr>
                <a:t>Sections B - E</a:t>
              </a:r>
              <a:endParaRPr kumimoji="0" lang="en-AU" b="1" i="0" u="none" strike="noStrike" kern="1200" cap="none" spc="0" normalizeH="0" noProof="0" dirty="0">
                <a:ln>
                  <a:noFill/>
                </a:ln>
                <a:solidFill>
                  <a:schemeClr val="bg1"/>
                </a:solidFill>
                <a:effectLst/>
                <a:uLnTx/>
                <a:uFillTx/>
              </a:endParaRPr>
            </a:p>
          </p:txBody>
        </p:sp>
      </p:grpSp>
      <p:grpSp>
        <p:nvGrpSpPr>
          <p:cNvPr id="32" name="Contents group" descr="Image showing three boxes which describe the contents of the different elements in Volume Three. These are Section A Governing Requirements whicdh contains information on the operation and application of the NCC; Sections B-E, which contain all the Performance Requirements, Verification Methods and Deemed-to-Satisfy Provisions for Volume Three; and the Schedules which contain additional information such as State and Territory appendices.">
            <a:extLst>
              <a:ext uri="{FF2B5EF4-FFF2-40B4-BE49-F238E27FC236}">
                <a16:creationId xmlns:a16="http://schemas.microsoft.com/office/drawing/2014/main" xmlns="" id="{3C2F1BBA-91B6-480D-B770-2B44FF18A8DB}"/>
              </a:ext>
            </a:extLst>
          </p:cNvPr>
          <p:cNvGrpSpPr/>
          <p:nvPr/>
        </p:nvGrpSpPr>
        <p:grpSpPr>
          <a:xfrm>
            <a:off x="4135978" y="2380184"/>
            <a:ext cx="5206077" cy="3666762"/>
            <a:chOff x="5242033" y="2380184"/>
            <a:chExt cx="5206077" cy="3666762"/>
          </a:xfrm>
        </p:grpSpPr>
        <p:sp>
          <p:nvSpPr>
            <p:cNvPr id="22" name="Top arrow" descr="Arrow leading from 'General Requirements' to 'Section 1'.">
              <a:extLst>
                <a:ext uri="{FF2B5EF4-FFF2-40B4-BE49-F238E27FC236}">
                  <a16:creationId xmlns:a16="http://schemas.microsoft.com/office/drawing/2014/main" xmlns="" id="{382EEB3D-8E3C-4CDD-AEAA-4020F18F9293}"/>
                </a:ext>
              </a:extLst>
            </p:cNvPr>
            <p:cNvSpPr/>
            <p:nvPr/>
          </p:nvSpPr>
          <p:spPr>
            <a:xfrm>
              <a:off x="5242033" y="2629080"/>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23" name="Top box">
              <a:extLst>
                <a:ext uri="{FF2B5EF4-FFF2-40B4-BE49-F238E27FC236}">
                  <a16:creationId xmlns:a16="http://schemas.microsoft.com/office/drawing/2014/main" xmlns="" id="{9F0E84C3-A343-49B4-8088-8C61E2159605}"/>
                </a:ext>
              </a:extLst>
            </p:cNvPr>
            <p:cNvSpPr/>
            <p:nvPr/>
          </p:nvSpPr>
          <p:spPr>
            <a:xfrm>
              <a:off x="5893277" y="2380184"/>
              <a:ext cx="4554832" cy="867530"/>
            </a:xfrm>
            <a:prstGeom prst="roundRect">
              <a:avLst/>
            </a:prstGeom>
            <a:solidFill>
              <a:srgbClr val="DADEF4"/>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dirty="0">
                  <a:solidFill>
                    <a:schemeClr val="tx1"/>
                  </a:solidFill>
                </a:rPr>
                <a:t>Contains information on the operation and application of the NCC</a:t>
              </a:r>
            </a:p>
          </p:txBody>
        </p:sp>
        <p:sp>
          <p:nvSpPr>
            <p:cNvPr id="26" name="Bottom box">
              <a:extLst>
                <a:ext uri="{FF2B5EF4-FFF2-40B4-BE49-F238E27FC236}">
                  <a16:creationId xmlns:a16="http://schemas.microsoft.com/office/drawing/2014/main" xmlns="" id="{4FF97515-F9C8-49B3-A6D8-D7FBBE89E955}"/>
                </a:ext>
              </a:extLst>
            </p:cNvPr>
            <p:cNvSpPr/>
            <p:nvPr/>
          </p:nvSpPr>
          <p:spPr>
            <a:xfrm>
              <a:off x="5893278" y="5210157"/>
              <a:ext cx="4554832" cy="836789"/>
            </a:xfrm>
            <a:prstGeom prst="roundRect">
              <a:avLst/>
            </a:prstGeom>
            <a:solidFill>
              <a:srgbClr val="DADEF4"/>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AU" dirty="0">
                  <a:solidFill>
                    <a:schemeClr val="tx1"/>
                  </a:solidFill>
                </a:rPr>
                <a:t>Contain additional information </a:t>
              </a:r>
              <a:r>
                <a:rPr lang="en-AU" dirty="0" smtClean="0">
                  <a:solidFill>
                    <a:schemeClr val="tx1"/>
                  </a:solidFill>
                </a:rPr>
                <a:t/>
              </a:r>
              <a:br>
                <a:rPr lang="en-AU" dirty="0" smtClean="0">
                  <a:solidFill>
                    <a:schemeClr val="tx1"/>
                  </a:solidFill>
                </a:rPr>
              </a:br>
              <a:r>
                <a:rPr lang="en-AU" dirty="0" smtClean="0">
                  <a:solidFill>
                    <a:schemeClr val="tx1"/>
                  </a:solidFill>
                </a:rPr>
                <a:t>e.g</a:t>
              </a:r>
              <a:r>
                <a:rPr lang="en-AU" dirty="0">
                  <a:solidFill>
                    <a:schemeClr val="tx1"/>
                  </a:solidFill>
                </a:rPr>
                <a:t>. State &amp; Territory Appendices</a:t>
              </a:r>
            </a:p>
          </p:txBody>
        </p:sp>
        <p:sp>
          <p:nvSpPr>
            <p:cNvPr id="27" name="Bottom arrow" descr="Arrow leading from 'Acceptable Construction (DtS Provisions)' to 'Section 3'.">
              <a:extLst>
                <a:ext uri="{FF2B5EF4-FFF2-40B4-BE49-F238E27FC236}">
                  <a16:creationId xmlns:a16="http://schemas.microsoft.com/office/drawing/2014/main" xmlns="" id="{A77736B6-9640-4A39-A8D4-8773039611F5}"/>
                </a:ext>
              </a:extLst>
            </p:cNvPr>
            <p:cNvSpPr/>
            <p:nvPr/>
          </p:nvSpPr>
          <p:spPr>
            <a:xfrm>
              <a:off x="5242033" y="5448531"/>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30" name="Middle arrow" descr="Arrow leading from 'Performance Requirements' to 'Section 2'.">
              <a:extLst>
                <a:ext uri="{FF2B5EF4-FFF2-40B4-BE49-F238E27FC236}">
                  <a16:creationId xmlns:a16="http://schemas.microsoft.com/office/drawing/2014/main" xmlns="" id="{80FDCEBB-A460-4D6C-897C-9FDDE5215B3A}"/>
                </a:ext>
              </a:extLst>
            </p:cNvPr>
            <p:cNvSpPr/>
            <p:nvPr/>
          </p:nvSpPr>
          <p:spPr>
            <a:xfrm>
              <a:off x="5242033" y="4072105"/>
              <a:ext cx="504056" cy="360040"/>
            </a:xfrm>
            <a:prstGeom prst="rightArrow">
              <a:avLst/>
            </a:prstGeom>
            <a:solidFill>
              <a:schemeClr val="bg2">
                <a:lumMod val="25000"/>
              </a:schemeClr>
            </a:solidFill>
            <a:ln w="19050" cap="flat" cmpd="sng" algn="ctr">
              <a:solidFill>
                <a:schemeClr val="bg2">
                  <a:lumMod val="25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ysClr val="window" lastClr="FFFFFF"/>
                </a:solidFill>
                <a:effectLst/>
                <a:uLnTx/>
                <a:uFillTx/>
                <a:latin typeface="Arial Narrow"/>
                <a:ea typeface="+mn-ea"/>
                <a:cs typeface="+mn-cs"/>
              </a:endParaRPr>
            </a:p>
          </p:txBody>
        </p:sp>
        <p:sp>
          <p:nvSpPr>
            <p:cNvPr id="31" name="Middle box">
              <a:extLst>
                <a:ext uri="{FF2B5EF4-FFF2-40B4-BE49-F238E27FC236}">
                  <a16:creationId xmlns:a16="http://schemas.microsoft.com/office/drawing/2014/main" xmlns="" id="{0A5B443F-7C02-4D1A-9C15-EF46335B3353}"/>
                </a:ext>
              </a:extLst>
            </p:cNvPr>
            <p:cNvSpPr/>
            <p:nvPr/>
          </p:nvSpPr>
          <p:spPr>
            <a:xfrm>
              <a:off x="5893277" y="3729594"/>
              <a:ext cx="4554832" cy="1016575"/>
            </a:xfrm>
            <a:prstGeom prst="roundRect">
              <a:avLst/>
            </a:prstGeom>
            <a:solidFill>
              <a:srgbClr val="DADEF4"/>
            </a:solidFill>
            <a:ln w="19050" cap="flat" cmpd="sng" algn="ctr">
              <a:solidFill>
                <a:schemeClr val="bg2">
                  <a:lumMod val="50000"/>
                </a:scheme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r>
                <a:rPr lang="en-AU" dirty="0">
                  <a:solidFill>
                    <a:schemeClr val="tx1"/>
                  </a:solidFill>
                </a:rPr>
                <a:t>Contain all Performance Requirements, Verification Methods, and Deemed-to-Satisfy Provisions for Volume Three</a:t>
              </a:r>
              <a:endParaRPr kumimoji="0" lang="en-AU" b="0" i="0" u="none" strike="noStrike" kern="1200" cap="none" spc="0" normalizeH="0" baseline="0" noProof="0" dirty="0">
                <a:ln>
                  <a:noFill/>
                </a:ln>
                <a:solidFill>
                  <a:schemeClr val="tx1"/>
                </a:solidFill>
                <a:effectLst/>
                <a:uLnTx/>
                <a:uFillTx/>
                <a:latin typeface="Arial Narrow"/>
              </a:endParaRPr>
            </a:p>
          </p:txBody>
        </p:sp>
      </p:grpSp>
      <p:grpSp>
        <p:nvGrpSpPr>
          <p:cNvPr id="15" name="Identical Group">
            <a:extLst>
              <a:ext uri="{FF2B5EF4-FFF2-40B4-BE49-F238E27FC236}">
                <a16:creationId xmlns:a16="http://schemas.microsoft.com/office/drawing/2014/main" xmlns="" id="{55A9F2F7-A922-4ECF-B5DC-1437603D85A8}"/>
              </a:ext>
            </a:extLst>
          </p:cNvPr>
          <p:cNvGrpSpPr/>
          <p:nvPr/>
        </p:nvGrpSpPr>
        <p:grpSpPr>
          <a:xfrm>
            <a:off x="9698182" y="2827867"/>
            <a:ext cx="2031227" cy="2843647"/>
            <a:chOff x="9698182" y="2827867"/>
            <a:chExt cx="2031227" cy="2843647"/>
          </a:xfrm>
        </p:grpSpPr>
        <p:sp>
          <p:nvSpPr>
            <p:cNvPr id="11" name="Box with identical text">
              <a:extLst>
                <a:ext uri="{FF2B5EF4-FFF2-40B4-BE49-F238E27FC236}">
                  <a16:creationId xmlns:a16="http://schemas.microsoft.com/office/drawing/2014/main" xmlns="" id="{4E8FF9AE-9C42-4163-85A9-F66FC93A9574}"/>
                </a:ext>
              </a:extLst>
            </p:cNvPr>
            <p:cNvSpPr/>
            <p:nvPr/>
          </p:nvSpPr>
          <p:spPr>
            <a:xfrm>
              <a:off x="10171543" y="3551948"/>
              <a:ext cx="1557866" cy="1458867"/>
            </a:xfrm>
            <a:prstGeom prst="roundRect">
              <a:avLst/>
            </a:prstGeom>
            <a:solidFill>
              <a:schemeClr val="bg1"/>
            </a:solidFill>
            <a:ln w="57150">
              <a:solidFill>
                <a:srgbClr val="00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Identical content across </a:t>
              </a:r>
              <a:br>
                <a:rPr lang="en-AU" sz="1600" dirty="0">
                  <a:solidFill>
                    <a:schemeClr val="tx1"/>
                  </a:solidFill>
                </a:rPr>
              </a:br>
              <a:r>
                <a:rPr lang="en-AU" sz="1600" dirty="0">
                  <a:solidFill>
                    <a:schemeClr val="tx1"/>
                  </a:solidFill>
                </a:rPr>
                <a:t>all </a:t>
              </a:r>
              <a:r>
                <a:rPr lang="en-AU" sz="1600" dirty="0" smtClean="0">
                  <a:solidFill>
                    <a:schemeClr val="tx1"/>
                  </a:solidFill>
                </a:rPr>
                <a:t>volumes</a:t>
              </a:r>
              <a:endParaRPr lang="en-AU" sz="1600" dirty="0">
                <a:solidFill>
                  <a:schemeClr val="tx1"/>
                </a:solidFill>
              </a:endParaRPr>
            </a:p>
          </p:txBody>
        </p:sp>
        <p:cxnSp>
          <p:nvCxnSpPr>
            <p:cNvPr id="10" name="Upper identical arrow">
              <a:extLst>
                <a:ext uri="{FF2B5EF4-FFF2-40B4-BE49-F238E27FC236}">
                  <a16:creationId xmlns:a16="http://schemas.microsoft.com/office/drawing/2014/main" xmlns="" id="{50B0C29D-E5D6-4DE7-B34D-C1A2D73BF15F}"/>
                </a:ext>
              </a:extLst>
            </p:cNvPr>
            <p:cNvCxnSpPr>
              <a:cxnSpLocks/>
              <a:stCxn id="11" idx="0"/>
            </p:cNvCxnSpPr>
            <p:nvPr/>
          </p:nvCxnSpPr>
          <p:spPr>
            <a:xfrm rot="16200000" flipV="1">
              <a:off x="9962289" y="2563760"/>
              <a:ext cx="724081" cy="1252295"/>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ower identical arrow">
              <a:extLst>
                <a:ext uri="{FF2B5EF4-FFF2-40B4-BE49-F238E27FC236}">
                  <a16:creationId xmlns:a16="http://schemas.microsoft.com/office/drawing/2014/main" xmlns="" id="{860157FE-ED69-45DB-8DFE-F92BFCE9B1E9}"/>
                </a:ext>
              </a:extLst>
            </p:cNvPr>
            <p:cNvCxnSpPr>
              <a:stCxn id="11" idx="2"/>
            </p:cNvCxnSpPr>
            <p:nvPr/>
          </p:nvCxnSpPr>
          <p:spPr>
            <a:xfrm rot="5400000">
              <a:off x="9993980" y="4715017"/>
              <a:ext cx="660699" cy="1252295"/>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798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0F8B8B0-9303-4CE6-90BD-1EE5E7235EF8}"/>
              </a:ext>
            </a:extLst>
          </p:cNvPr>
          <p:cNvSpPr>
            <a:spLocks noGrp="1"/>
          </p:cNvSpPr>
          <p:nvPr>
            <p:ph type="body" sz="quarter" idx="11"/>
          </p:nvPr>
        </p:nvSpPr>
        <p:spPr/>
        <p:txBody>
          <a:bodyPr/>
          <a:lstStyle/>
          <a:p>
            <a:r>
              <a:rPr lang="en-AU" dirty="0"/>
              <a:t>What do Sections B – E contain?</a:t>
            </a:r>
          </a:p>
        </p:txBody>
      </p:sp>
      <p:cxnSp>
        <p:nvCxnSpPr>
          <p:cNvPr id="27" name="Dividing Line">
            <a:extLst>
              <a:ext uri="{FF2B5EF4-FFF2-40B4-BE49-F238E27FC236}">
                <a16:creationId xmlns:a16="http://schemas.microsoft.com/office/drawing/2014/main" xmlns="" id="{7C90AB1F-2895-473B-AAD8-9B6474DF5CE6}"/>
              </a:ext>
            </a:extLst>
          </p:cNvPr>
          <p:cNvCxnSpPr>
            <a:cxnSpLocks/>
          </p:cNvCxnSpPr>
          <p:nvPr/>
        </p:nvCxnSpPr>
        <p:spPr>
          <a:xfrm>
            <a:off x="4908474" y="2007326"/>
            <a:ext cx="0" cy="4529402"/>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3" name="Section B Water Services">
            <a:extLst>
              <a:ext uri="{FF2B5EF4-FFF2-40B4-BE49-F238E27FC236}">
                <a16:creationId xmlns:a16="http://schemas.microsoft.com/office/drawing/2014/main" xmlns="" id="{C26CCFF1-D279-4825-899F-63DDBF922D27}"/>
              </a:ext>
            </a:extLst>
          </p:cNvPr>
          <p:cNvSpPr txBox="1"/>
          <p:nvPr/>
        </p:nvSpPr>
        <p:spPr>
          <a:xfrm>
            <a:off x="334962" y="2356464"/>
            <a:ext cx="4281329" cy="400110"/>
          </a:xfrm>
          <a:prstGeom prst="rect">
            <a:avLst/>
          </a:prstGeom>
          <a:noFill/>
        </p:spPr>
        <p:txBody>
          <a:bodyPr wrap="square" rtlCol="0">
            <a:spAutoFit/>
          </a:bodyPr>
          <a:lstStyle/>
          <a:p>
            <a:r>
              <a:rPr lang="en-AU" sz="2000" b="1" dirty="0">
                <a:sym typeface="Wingdings" panose="05000000000000000000" pitchFamily="2" charset="2"/>
              </a:rPr>
              <a:t> </a:t>
            </a:r>
            <a:r>
              <a:rPr lang="en-AU" sz="2000" b="1" dirty="0"/>
              <a:t>Section B Water Services</a:t>
            </a:r>
          </a:p>
        </p:txBody>
      </p:sp>
      <p:sp>
        <p:nvSpPr>
          <p:cNvPr id="4" name="Section C Sanitary systems">
            <a:extLst>
              <a:ext uri="{FF2B5EF4-FFF2-40B4-BE49-F238E27FC236}">
                <a16:creationId xmlns:a16="http://schemas.microsoft.com/office/drawing/2014/main" xmlns="" id="{80F772BA-BA74-4031-A9F6-5248EF704271}"/>
              </a:ext>
            </a:extLst>
          </p:cNvPr>
          <p:cNvSpPr txBox="1"/>
          <p:nvPr/>
        </p:nvSpPr>
        <p:spPr>
          <a:xfrm>
            <a:off x="334962" y="3311552"/>
            <a:ext cx="4157663" cy="707886"/>
          </a:xfrm>
          <a:prstGeom prst="rect">
            <a:avLst/>
          </a:prstGeom>
          <a:noFill/>
        </p:spPr>
        <p:txBody>
          <a:bodyPr wrap="square" rtlCol="0">
            <a:spAutoFit/>
          </a:bodyPr>
          <a:lstStyle/>
          <a:p>
            <a:pPr indent="-457200">
              <a:tabLst>
                <a:tab pos="266700" algn="l"/>
              </a:tabLst>
            </a:pPr>
            <a:r>
              <a:rPr lang="en-AU" sz="2000" b="1" dirty="0">
                <a:sym typeface="Wingdings" panose="05000000000000000000" pitchFamily="2" charset="2"/>
              </a:rPr>
              <a:t>	</a:t>
            </a:r>
            <a:r>
              <a:rPr lang="en-AU" sz="2000" b="1" dirty="0"/>
              <a:t>Section C Sanitary Plumbing</a:t>
            </a:r>
            <a:br>
              <a:rPr lang="en-AU" sz="2000" b="1" dirty="0"/>
            </a:br>
            <a:r>
              <a:rPr lang="en-AU" sz="2000" b="1" dirty="0"/>
              <a:t>	and Drainage Systems</a:t>
            </a:r>
          </a:p>
        </p:txBody>
      </p:sp>
      <p:sp>
        <p:nvSpPr>
          <p:cNvPr id="9" name="Section D Excessive Noise">
            <a:extLst>
              <a:ext uri="{FF2B5EF4-FFF2-40B4-BE49-F238E27FC236}">
                <a16:creationId xmlns:a16="http://schemas.microsoft.com/office/drawing/2014/main" xmlns="" id="{7A284E0F-C0F6-43AE-9AD6-EF75CAE4CE9D}"/>
              </a:ext>
            </a:extLst>
          </p:cNvPr>
          <p:cNvSpPr txBox="1"/>
          <p:nvPr/>
        </p:nvSpPr>
        <p:spPr>
          <a:xfrm>
            <a:off x="334962" y="4574416"/>
            <a:ext cx="4157663" cy="400110"/>
          </a:xfrm>
          <a:prstGeom prst="rect">
            <a:avLst/>
          </a:prstGeom>
          <a:noFill/>
        </p:spPr>
        <p:txBody>
          <a:bodyPr wrap="square" rtlCol="0">
            <a:spAutoFit/>
          </a:bodyPr>
          <a:lstStyle/>
          <a:p>
            <a:r>
              <a:rPr lang="en-AU" sz="2000" b="1" dirty="0">
                <a:sym typeface="Wingdings" panose="05000000000000000000" pitchFamily="2" charset="2"/>
              </a:rPr>
              <a:t> </a:t>
            </a:r>
            <a:r>
              <a:rPr lang="en-AU" sz="2000" b="1" dirty="0"/>
              <a:t>Section D Excessive Noise</a:t>
            </a:r>
          </a:p>
        </p:txBody>
      </p:sp>
      <p:sp>
        <p:nvSpPr>
          <p:cNvPr id="5" name="Section E Facilities">
            <a:extLst>
              <a:ext uri="{FF2B5EF4-FFF2-40B4-BE49-F238E27FC236}">
                <a16:creationId xmlns:a16="http://schemas.microsoft.com/office/drawing/2014/main" xmlns="" id="{C40F2263-BC69-4A78-A374-CAED30508C31}"/>
              </a:ext>
            </a:extLst>
          </p:cNvPr>
          <p:cNvSpPr txBox="1"/>
          <p:nvPr/>
        </p:nvSpPr>
        <p:spPr>
          <a:xfrm>
            <a:off x="334962" y="5529505"/>
            <a:ext cx="4312994" cy="400110"/>
          </a:xfrm>
          <a:prstGeom prst="rect">
            <a:avLst/>
          </a:prstGeom>
          <a:noFill/>
        </p:spPr>
        <p:txBody>
          <a:bodyPr wrap="square" rtlCol="0">
            <a:spAutoFit/>
          </a:bodyPr>
          <a:lstStyle/>
          <a:p>
            <a:r>
              <a:rPr lang="en-AU" sz="2000" b="1" dirty="0">
                <a:sym typeface="Wingdings" panose="05000000000000000000" pitchFamily="2" charset="2"/>
              </a:rPr>
              <a:t> Section E Facilities</a:t>
            </a:r>
            <a:endParaRPr lang="en-AU" sz="2000" b="1" dirty="0"/>
          </a:p>
        </p:txBody>
      </p:sp>
      <p:grpSp>
        <p:nvGrpSpPr>
          <p:cNvPr id="18" name="Section B expansion">
            <a:extLst>
              <a:ext uri="{FF2B5EF4-FFF2-40B4-BE49-F238E27FC236}">
                <a16:creationId xmlns:a16="http://schemas.microsoft.com/office/drawing/2014/main" xmlns="" id="{E2F254E1-F153-4D06-A755-BD9CC6F3D658}"/>
              </a:ext>
            </a:extLst>
          </p:cNvPr>
          <p:cNvGrpSpPr/>
          <p:nvPr/>
        </p:nvGrpSpPr>
        <p:grpSpPr>
          <a:xfrm>
            <a:off x="5200650" y="1943098"/>
            <a:ext cx="6757988" cy="4679353"/>
            <a:chOff x="5200650" y="1857375"/>
            <a:chExt cx="6757988" cy="4679353"/>
          </a:xfrm>
        </p:grpSpPr>
        <p:sp>
          <p:nvSpPr>
            <p:cNvPr id="19" name="White background box">
              <a:extLst>
                <a:ext uri="{FF2B5EF4-FFF2-40B4-BE49-F238E27FC236}">
                  <a16:creationId xmlns:a16="http://schemas.microsoft.com/office/drawing/2014/main" xmlns="" id="{1D5E39FD-1924-443C-964C-CC5A392A61E4}"/>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Section B description">
              <a:extLst>
                <a:ext uri="{FF2B5EF4-FFF2-40B4-BE49-F238E27FC236}">
                  <a16:creationId xmlns:a16="http://schemas.microsoft.com/office/drawing/2014/main" xmlns="" id="{250FEE1C-26BF-4A2E-A4C7-4C36058F2A85}"/>
                </a:ext>
              </a:extLst>
            </p:cNvPr>
            <p:cNvSpPr txBox="1">
              <a:spLocks/>
            </p:cNvSpPr>
            <p:nvPr/>
          </p:nvSpPr>
          <p:spPr>
            <a:xfrm>
              <a:off x="5351547" y="1999653"/>
              <a:ext cx="6495891" cy="4537075"/>
            </a:xfrm>
            <a:prstGeom prst="rect">
              <a:avLst/>
            </a:prstGeom>
          </p:spPr>
          <p:txBody>
            <a:bodyPr>
              <a:normAutofit fontScale="92500" lnSpcReduction="20000"/>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AU" sz="2200" b="1" dirty="0">
                  <a:solidFill>
                    <a:srgbClr val="002E5D"/>
                  </a:solidFill>
                </a:rPr>
                <a:t>Section B Water Services</a:t>
              </a:r>
            </a:p>
            <a:p>
              <a:pPr marL="0" indent="0">
                <a:lnSpc>
                  <a:spcPct val="110000"/>
                </a:lnSpc>
                <a:spcBef>
                  <a:spcPts val="600"/>
                </a:spcBef>
                <a:buNone/>
              </a:pPr>
              <a:r>
                <a:rPr lang="en-AU" sz="2200" b="1" dirty="0"/>
                <a:t>Objective</a:t>
              </a:r>
            </a:p>
            <a:p>
              <a:pPr>
                <a:lnSpc>
                  <a:spcPct val="110000"/>
                </a:lnSpc>
              </a:pPr>
              <a:r>
                <a:rPr lang="en-AU" sz="2200" dirty="0"/>
                <a:t>Safeguard people from illness, injury or loss due to the failure of a plumbing or drainage installation</a:t>
              </a:r>
            </a:p>
            <a:p>
              <a:pPr>
                <a:lnSpc>
                  <a:spcPct val="110000"/>
                </a:lnSpc>
              </a:pPr>
              <a:r>
                <a:rPr lang="en-AU" sz="2200" dirty="0"/>
                <a:t>Safeguard the environment, and public and private infrastructure</a:t>
              </a:r>
            </a:p>
            <a:p>
              <a:pPr>
                <a:lnSpc>
                  <a:spcPct val="110000"/>
                </a:lnSpc>
              </a:pPr>
              <a:r>
                <a:rPr lang="en-AU" sz="2200" dirty="0"/>
                <a:t>Conserve water and energy</a:t>
              </a:r>
            </a:p>
            <a:p>
              <a:pPr>
                <a:lnSpc>
                  <a:spcPct val="110000"/>
                </a:lnSpc>
              </a:pPr>
              <a:r>
                <a:rPr lang="en-AU" sz="2200" dirty="0"/>
                <a:t>Avoid contamination of drinking water supply</a:t>
              </a:r>
            </a:p>
            <a:p>
              <a:pPr marL="0" indent="0">
                <a:lnSpc>
                  <a:spcPct val="110000"/>
                </a:lnSpc>
                <a:spcBef>
                  <a:spcPts val="600"/>
                </a:spcBef>
                <a:buNone/>
              </a:pPr>
              <a:r>
                <a:rPr lang="en-AU" sz="2200" b="1" dirty="0"/>
                <a:t>Contents</a:t>
              </a:r>
            </a:p>
            <a:p>
              <a:pPr marL="285750" indent="-285750">
                <a:lnSpc>
                  <a:spcPct val="110000"/>
                </a:lnSpc>
              </a:pPr>
              <a:r>
                <a:rPr lang="en-AU" sz="2200" dirty="0"/>
                <a:t>Water services – cold water, heated water, non-drinking water, fire-fighting water</a:t>
              </a:r>
            </a:p>
            <a:p>
              <a:pPr marL="285750" indent="-285750">
                <a:lnSpc>
                  <a:spcPct val="110000"/>
                </a:lnSpc>
              </a:pPr>
              <a:r>
                <a:rPr lang="en-AU" sz="2200" dirty="0"/>
                <a:t>Cross-connection control</a:t>
              </a:r>
            </a:p>
            <a:p>
              <a:pPr marL="285750" indent="-285750">
                <a:lnSpc>
                  <a:spcPct val="110000"/>
                </a:lnSpc>
              </a:pPr>
              <a:r>
                <a:rPr lang="en-AU" sz="2200" dirty="0"/>
                <a:t>Rainwater </a:t>
              </a:r>
              <a:r>
                <a:rPr lang="en-AU" sz="2200" dirty="0" smtClean="0"/>
                <a:t>services and storage</a:t>
              </a:r>
              <a:endParaRPr lang="en-AU" sz="2200" dirty="0"/>
            </a:p>
          </p:txBody>
        </p:sp>
      </p:grpSp>
      <p:grpSp>
        <p:nvGrpSpPr>
          <p:cNvPr id="21" name="Section C expansion">
            <a:extLst>
              <a:ext uri="{FF2B5EF4-FFF2-40B4-BE49-F238E27FC236}">
                <a16:creationId xmlns:a16="http://schemas.microsoft.com/office/drawing/2014/main" xmlns="" id="{B665ECFD-8072-439B-83A1-72F2426DD3AB}"/>
              </a:ext>
            </a:extLst>
          </p:cNvPr>
          <p:cNvGrpSpPr/>
          <p:nvPr/>
        </p:nvGrpSpPr>
        <p:grpSpPr>
          <a:xfrm>
            <a:off x="5200650" y="1944000"/>
            <a:ext cx="6757988" cy="4679353"/>
            <a:chOff x="5200650" y="1857375"/>
            <a:chExt cx="6757988" cy="4679353"/>
          </a:xfrm>
        </p:grpSpPr>
        <p:sp>
          <p:nvSpPr>
            <p:cNvPr id="22" name="White background box">
              <a:extLst>
                <a:ext uri="{FF2B5EF4-FFF2-40B4-BE49-F238E27FC236}">
                  <a16:creationId xmlns:a16="http://schemas.microsoft.com/office/drawing/2014/main" xmlns="" id="{65CEC6F7-FCA7-448D-84EC-76EC1BF995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23" name="Section C description">
              <a:extLst>
                <a:ext uri="{FF2B5EF4-FFF2-40B4-BE49-F238E27FC236}">
                  <a16:creationId xmlns:a16="http://schemas.microsoft.com/office/drawing/2014/main" xmlns="" id="{9AB753AC-B80F-4E4F-8CF9-6EBF8F055843}"/>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2E5D"/>
                  </a:solidFill>
                </a:rPr>
                <a:t>Section C Sanitary Plumbing and Drainage Systems</a:t>
              </a:r>
            </a:p>
            <a:p>
              <a:pPr marL="0" indent="0">
                <a:spcBef>
                  <a:spcPts val="1200"/>
                </a:spcBef>
                <a:spcAft>
                  <a:spcPts val="0"/>
                </a:spcAft>
                <a:buNone/>
              </a:pPr>
              <a:r>
                <a:rPr lang="en-AU" sz="1900" b="1" dirty="0"/>
                <a:t>Objective</a:t>
              </a:r>
            </a:p>
            <a:p>
              <a:r>
                <a:rPr lang="en-AU" sz="1900" dirty="0"/>
                <a:t>Safeguard people, the environment, and public and private infrastructure</a:t>
              </a:r>
            </a:p>
            <a:p>
              <a:r>
                <a:rPr lang="en-AU" sz="1900" dirty="0"/>
                <a:t>Conserve water and energy</a:t>
              </a:r>
            </a:p>
            <a:p>
              <a:r>
                <a:rPr lang="en-AU" sz="1900" dirty="0"/>
                <a:t>Suitable and maintainable sanitary and sanitary drainage installations</a:t>
              </a:r>
            </a:p>
            <a:p>
              <a:pPr marL="0" indent="0">
                <a:spcBef>
                  <a:spcPts val="1200"/>
                </a:spcBef>
                <a:spcAft>
                  <a:spcPts val="0"/>
                </a:spcAft>
                <a:buNone/>
              </a:pPr>
              <a:r>
                <a:rPr lang="en-AU" sz="1900" b="1" dirty="0"/>
                <a:t>Contents</a:t>
              </a:r>
            </a:p>
            <a:p>
              <a:pPr marL="285750" indent="-285750">
                <a:spcBef>
                  <a:spcPts val="300"/>
                </a:spcBef>
                <a:spcAft>
                  <a:spcPts val="300"/>
                </a:spcAft>
              </a:pPr>
              <a:r>
                <a:rPr lang="en-AU" sz="1900" dirty="0"/>
                <a:t>Design, construction, installation, replacement, repair, alteration and maintenance of any part of a sanitary plumbing and/or drainage system</a:t>
              </a:r>
            </a:p>
            <a:p>
              <a:pPr marL="285750" indent="-285750">
                <a:spcBef>
                  <a:spcPts val="300"/>
                </a:spcBef>
                <a:spcAft>
                  <a:spcPts val="300"/>
                </a:spcAft>
              </a:pPr>
              <a:r>
                <a:rPr lang="en-AU" sz="1900" dirty="0"/>
                <a:t>Includes sanitary fixtures and appliances in an approved disposal system</a:t>
              </a:r>
            </a:p>
          </p:txBody>
        </p:sp>
      </p:grpSp>
      <p:grpSp>
        <p:nvGrpSpPr>
          <p:cNvPr id="24" name="Section D expansion">
            <a:extLst>
              <a:ext uri="{FF2B5EF4-FFF2-40B4-BE49-F238E27FC236}">
                <a16:creationId xmlns:a16="http://schemas.microsoft.com/office/drawing/2014/main" xmlns="" id="{31768437-932C-463D-AAA6-D3261C9B299B}"/>
              </a:ext>
            </a:extLst>
          </p:cNvPr>
          <p:cNvGrpSpPr/>
          <p:nvPr/>
        </p:nvGrpSpPr>
        <p:grpSpPr>
          <a:xfrm>
            <a:off x="5200650" y="1944000"/>
            <a:ext cx="6757988" cy="4679353"/>
            <a:chOff x="5200650" y="1857375"/>
            <a:chExt cx="6757988" cy="4679353"/>
          </a:xfrm>
        </p:grpSpPr>
        <p:sp>
          <p:nvSpPr>
            <p:cNvPr id="25" name="White background box">
              <a:extLst>
                <a:ext uri="{FF2B5EF4-FFF2-40B4-BE49-F238E27FC236}">
                  <a16:creationId xmlns:a16="http://schemas.microsoft.com/office/drawing/2014/main" xmlns="" id="{9A643A26-23E2-4BF0-8D8B-7EDF965C4AF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Section D description">
              <a:extLst>
                <a:ext uri="{FF2B5EF4-FFF2-40B4-BE49-F238E27FC236}">
                  <a16:creationId xmlns:a16="http://schemas.microsoft.com/office/drawing/2014/main" xmlns="" id="{8C353603-D6B1-422A-A6B1-BCA460807F4E}"/>
                </a:ext>
              </a:extLst>
            </p:cNvPr>
            <p:cNvSpPr txBox="1">
              <a:spLocks/>
            </p:cNvSpPr>
            <p:nvPr/>
          </p:nvSpPr>
          <p:spPr>
            <a:xfrm>
              <a:off x="5351547" y="1999653"/>
              <a:ext cx="6495891" cy="4537075"/>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02E5D"/>
                  </a:solidFill>
                </a:rPr>
                <a:t>Section D Excessive Noise</a:t>
              </a:r>
            </a:p>
            <a:p>
              <a:pPr marL="0" indent="0">
                <a:spcBef>
                  <a:spcPts val="1200"/>
                </a:spcBef>
                <a:spcAft>
                  <a:spcPts val="0"/>
                </a:spcAft>
                <a:buNone/>
              </a:pPr>
              <a:r>
                <a:rPr lang="en-AU" sz="2000" b="1" dirty="0"/>
                <a:t>Objective</a:t>
              </a:r>
            </a:p>
            <a:p>
              <a:pPr>
                <a:lnSpc>
                  <a:spcPct val="110000"/>
                </a:lnSpc>
              </a:pPr>
              <a:r>
                <a:rPr lang="en-AU" sz="2000" dirty="0"/>
                <a:t>Safeguard people from illness, injury or loss of amenity caused by undue or excessive noise from a plumbing or drainage system for its serviceable life</a:t>
              </a:r>
            </a:p>
            <a:p>
              <a:pPr marL="0" indent="0">
                <a:spcBef>
                  <a:spcPts val="1200"/>
                </a:spcBef>
                <a:spcAft>
                  <a:spcPts val="0"/>
                </a:spcAft>
                <a:buNone/>
              </a:pPr>
              <a:r>
                <a:rPr lang="en-AU" sz="2000" b="1" dirty="0"/>
                <a:t>Contents</a:t>
              </a:r>
            </a:p>
            <a:p>
              <a:pPr marL="285750" indent="-285750">
                <a:spcBef>
                  <a:spcPts val="300"/>
                </a:spcBef>
                <a:spcAft>
                  <a:spcPts val="300"/>
                </a:spcAft>
              </a:pPr>
              <a:r>
                <a:rPr lang="en-AU" sz="2000" dirty="0"/>
                <a:t>Undue noise</a:t>
              </a:r>
            </a:p>
            <a:p>
              <a:pPr marL="285750" indent="-285750">
                <a:spcBef>
                  <a:spcPts val="300"/>
                </a:spcBef>
                <a:spcAft>
                  <a:spcPts val="300"/>
                </a:spcAft>
              </a:pPr>
              <a:r>
                <a:rPr lang="en-AU" sz="2000" dirty="0"/>
                <a:t>Excessive noise</a:t>
              </a:r>
            </a:p>
            <a:p>
              <a:pPr marL="285750" indent="-285750">
                <a:spcBef>
                  <a:spcPts val="300"/>
                </a:spcBef>
                <a:spcAft>
                  <a:spcPts val="300"/>
                </a:spcAft>
              </a:pPr>
              <a:r>
                <a:rPr lang="en-AU" sz="2000" dirty="0"/>
                <a:t>Sound insulation</a:t>
              </a:r>
            </a:p>
          </p:txBody>
        </p:sp>
      </p:grpSp>
      <p:grpSp>
        <p:nvGrpSpPr>
          <p:cNvPr id="28" name="Section E expansion">
            <a:extLst>
              <a:ext uri="{FF2B5EF4-FFF2-40B4-BE49-F238E27FC236}">
                <a16:creationId xmlns:a16="http://schemas.microsoft.com/office/drawing/2014/main" xmlns="" id="{8DE06EC9-7992-40D0-9F67-600AC31F87AF}"/>
              </a:ext>
            </a:extLst>
          </p:cNvPr>
          <p:cNvGrpSpPr/>
          <p:nvPr/>
        </p:nvGrpSpPr>
        <p:grpSpPr>
          <a:xfrm>
            <a:off x="5200650" y="1944000"/>
            <a:ext cx="6757988" cy="4679353"/>
            <a:chOff x="5200650" y="1857375"/>
            <a:chExt cx="6757988" cy="4679353"/>
          </a:xfrm>
        </p:grpSpPr>
        <p:sp>
          <p:nvSpPr>
            <p:cNvPr id="29" name="White background box">
              <a:extLst>
                <a:ext uri="{FF2B5EF4-FFF2-40B4-BE49-F238E27FC236}">
                  <a16:creationId xmlns:a16="http://schemas.microsoft.com/office/drawing/2014/main" xmlns="" id="{1CCE0F7F-427F-4745-9C99-31F93A93DCD5}"/>
                </a:ext>
              </a:extLst>
            </p:cNvPr>
            <p:cNvSpPr/>
            <p:nvPr/>
          </p:nvSpPr>
          <p:spPr>
            <a:xfrm>
              <a:off x="5200650" y="1857375"/>
              <a:ext cx="6757988" cy="467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Section E description">
              <a:extLst>
                <a:ext uri="{FF2B5EF4-FFF2-40B4-BE49-F238E27FC236}">
                  <a16:creationId xmlns:a16="http://schemas.microsoft.com/office/drawing/2014/main" xmlns="" id="{F1B91E8A-0990-4F93-8B45-313D96DBAA21}"/>
                </a:ext>
              </a:extLst>
            </p:cNvPr>
            <p:cNvSpPr txBox="1">
              <a:spLocks/>
            </p:cNvSpPr>
            <p:nvPr/>
          </p:nvSpPr>
          <p:spPr>
            <a:xfrm>
              <a:off x="5351547" y="1999653"/>
              <a:ext cx="6495891" cy="4537075"/>
            </a:xfrm>
            <a:prstGeom prst="rect">
              <a:avLst/>
            </a:prstGeom>
          </p:spPr>
          <p:txBody>
            <a:bodyPr>
              <a:no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300"/>
                </a:spcBef>
                <a:spcAft>
                  <a:spcPts val="300"/>
                </a:spcAft>
                <a:buNone/>
              </a:pPr>
              <a:r>
                <a:rPr lang="en-AU" sz="2000" b="1" dirty="0">
                  <a:solidFill>
                    <a:srgbClr val="002E5D"/>
                  </a:solidFill>
                </a:rPr>
                <a:t>Section E Facilities</a:t>
              </a:r>
            </a:p>
            <a:p>
              <a:pPr marL="0" indent="0">
                <a:spcBef>
                  <a:spcPts val="1200"/>
                </a:spcBef>
                <a:spcAft>
                  <a:spcPts val="0"/>
                </a:spcAft>
                <a:buNone/>
              </a:pPr>
              <a:r>
                <a:rPr lang="en-AU" sz="2000" b="1" dirty="0"/>
                <a:t>Objective</a:t>
              </a:r>
            </a:p>
            <a:p>
              <a:pPr>
                <a:lnSpc>
                  <a:spcPct val="110000"/>
                </a:lnSpc>
              </a:pPr>
              <a:r>
                <a:rPr lang="en-AU" sz="2000" dirty="0"/>
                <a:t>Ensure </a:t>
              </a:r>
              <a:r>
                <a:rPr lang="en-AU" sz="2000" dirty="0" smtClean="0"/>
                <a:t>the </a:t>
              </a:r>
              <a:r>
                <a:rPr lang="en-AU" sz="2000" dirty="0"/>
                <a:t>facilities that form part of a plumbing and drainage system can be used by people with </a:t>
              </a:r>
              <a:r>
                <a:rPr lang="en-AU" sz="2000" dirty="0" smtClean="0"/>
                <a:t>disability</a:t>
              </a:r>
              <a:endParaRPr lang="en-AU" sz="2000" dirty="0"/>
            </a:p>
            <a:p>
              <a:pPr marL="0" indent="0">
                <a:spcBef>
                  <a:spcPts val="1200"/>
                </a:spcBef>
                <a:spcAft>
                  <a:spcPts val="0"/>
                </a:spcAft>
                <a:buNone/>
              </a:pPr>
              <a:r>
                <a:rPr lang="en-AU" sz="2000" b="1" dirty="0"/>
                <a:t>Contents</a:t>
              </a:r>
            </a:p>
            <a:p>
              <a:pPr marL="285750" indent="-285750">
                <a:spcBef>
                  <a:spcPts val="300"/>
                </a:spcBef>
                <a:spcAft>
                  <a:spcPts val="300"/>
                </a:spcAft>
              </a:pPr>
              <a:r>
                <a:rPr lang="en-AU" sz="2000" dirty="0" smtClean="0"/>
                <a:t>Provide supply taps and operational controls that are accessible and suitable for use </a:t>
              </a:r>
              <a:endParaRPr lang="en-AU" sz="2000" dirty="0"/>
            </a:p>
          </p:txBody>
        </p:sp>
      </p:grpSp>
    </p:spTree>
    <p:custDataLst>
      <p:tags r:id="rId1"/>
    </p:custDataLst>
    <p:extLst>
      <p:ext uri="{BB962C8B-B14F-4D97-AF65-F5344CB8AC3E}">
        <p14:creationId xmlns:p14="http://schemas.microsoft.com/office/powerpoint/2010/main" val="2437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p:bldP spid="4" grpId="0"/>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4ADD6CC-8A95-436E-B9D7-ED2ED834A45E}"/>
              </a:ext>
            </a:extLst>
          </p:cNvPr>
          <p:cNvSpPr>
            <a:spLocks noGrp="1"/>
          </p:cNvSpPr>
          <p:nvPr>
            <p:ph type="body" sz="quarter" idx="11"/>
          </p:nvPr>
        </p:nvSpPr>
        <p:spPr/>
        <p:txBody>
          <a:bodyPr/>
          <a:lstStyle/>
          <a:p>
            <a:r>
              <a:rPr lang="en-AU" dirty="0"/>
              <a:t>Section B Water Services</a:t>
            </a:r>
          </a:p>
        </p:txBody>
      </p:sp>
      <p:sp>
        <p:nvSpPr>
          <p:cNvPr id="5" name="Part B1">
            <a:extLst>
              <a:ext uri="{FF2B5EF4-FFF2-40B4-BE49-F238E27FC236}">
                <a16:creationId xmlns="" xmlns:a16="http://schemas.microsoft.com/office/drawing/2014/main" id="{1B36B14B-AA14-4661-9CA4-B5FA06E076BD}"/>
              </a:ext>
            </a:extLst>
          </p:cNvPr>
          <p:cNvSpPr txBox="1"/>
          <p:nvPr/>
        </p:nvSpPr>
        <p:spPr>
          <a:xfrm>
            <a:off x="283559" y="2005281"/>
            <a:ext cx="4609376" cy="369332"/>
          </a:xfrm>
          <a:prstGeom prst="rect">
            <a:avLst/>
          </a:prstGeom>
          <a:noFill/>
        </p:spPr>
        <p:txBody>
          <a:bodyPr wrap="square" rtlCol="0">
            <a:spAutoFit/>
          </a:bodyPr>
          <a:lstStyle/>
          <a:p>
            <a:r>
              <a:rPr lang="en-AU" b="1" dirty="0">
                <a:sym typeface="Wingdings" panose="05000000000000000000" pitchFamily="2" charset="2"/>
              </a:rPr>
              <a:t> </a:t>
            </a:r>
            <a:r>
              <a:rPr lang="en-AU" b="1" dirty="0"/>
              <a:t>Part B1 Cold water services</a:t>
            </a:r>
          </a:p>
        </p:txBody>
      </p:sp>
      <p:sp>
        <p:nvSpPr>
          <p:cNvPr id="6" name="Part B2">
            <a:extLst>
              <a:ext uri="{FF2B5EF4-FFF2-40B4-BE49-F238E27FC236}">
                <a16:creationId xmlns="" xmlns:a16="http://schemas.microsoft.com/office/drawing/2014/main" id="{071ED426-176B-46C6-8CBB-EF480548EFA0}"/>
              </a:ext>
            </a:extLst>
          </p:cNvPr>
          <p:cNvSpPr txBox="1"/>
          <p:nvPr/>
        </p:nvSpPr>
        <p:spPr>
          <a:xfrm>
            <a:off x="283559" y="2598806"/>
            <a:ext cx="4476234" cy="369332"/>
          </a:xfrm>
          <a:prstGeom prst="rect">
            <a:avLst/>
          </a:prstGeom>
          <a:noFill/>
        </p:spPr>
        <p:txBody>
          <a:bodyPr wrap="square" rtlCol="0">
            <a:spAutoFit/>
          </a:bodyPr>
          <a:lstStyle/>
          <a:p>
            <a:pPr indent="-457200">
              <a:tabLst>
                <a:tab pos="266700" algn="l"/>
              </a:tabLst>
            </a:pPr>
            <a:r>
              <a:rPr lang="en-AU" b="1" dirty="0">
                <a:sym typeface="Wingdings" panose="05000000000000000000" pitchFamily="2" charset="2"/>
              </a:rPr>
              <a:t>	</a:t>
            </a:r>
            <a:r>
              <a:rPr lang="en-AU" b="1" dirty="0"/>
              <a:t>Part B2 Heated water services</a:t>
            </a:r>
          </a:p>
        </p:txBody>
      </p:sp>
      <p:sp>
        <p:nvSpPr>
          <p:cNvPr id="7" name="Part B3">
            <a:extLst>
              <a:ext uri="{FF2B5EF4-FFF2-40B4-BE49-F238E27FC236}">
                <a16:creationId xmlns="" xmlns:a16="http://schemas.microsoft.com/office/drawing/2014/main" id="{08EABA90-C6F0-4FC2-8CB2-DBD240FF3B53}"/>
              </a:ext>
            </a:extLst>
          </p:cNvPr>
          <p:cNvSpPr txBox="1"/>
          <p:nvPr/>
        </p:nvSpPr>
        <p:spPr>
          <a:xfrm>
            <a:off x="283559" y="3218115"/>
            <a:ext cx="4476234" cy="369332"/>
          </a:xfrm>
          <a:prstGeom prst="rect">
            <a:avLst/>
          </a:prstGeom>
          <a:noFill/>
        </p:spPr>
        <p:txBody>
          <a:bodyPr wrap="square" rtlCol="0">
            <a:spAutoFit/>
          </a:bodyPr>
          <a:lstStyle/>
          <a:p>
            <a:r>
              <a:rPr lang="en-AU" b="1" dirty="0">
                <a:sym typeface="Wingdings" panose="05000000000000000000" pitchFamily="2" charset="2"/>
              </a:rPr>
              <a:t> </a:t>
            </a:r>
            <a:r>
              <a:rPr lang="en-AU" b="1" dirty="0"/>
              <a:t>Part B3 Non-drinking water services</a:t>
            </a:r>
          </a:p>
        </p:txBody>
      </p:sp>
      <p:sp>
        <p:nvSpPr>
          <p:cNvPr id="8" name="Part B4">
            <a:extLst>
              <a:ext uri="{FF2B5EF4-FFF2-40B4-BE49-F238E27FC236}">
                <a16:creationId xmlns="" xmlns:a16="http://schemas.microsoft.com/office/drawing/2014/main" id="{2736C031-536F-4879-B9C6-93EF9340AAF8}"/>
              </a:ext>
            </a:extLst>
          </p:cNvPr>
          <p:cNvSpPr txBox="1"/>
          <p:nvPr/>
        </p:nvSpPr>
        <p:spPr>
          <a:xfrm>
            <a:off x="283559" y="3840669"/>
            <a:ext cx="4476235" cy="369332"/>
          </a:xfrm>
          <a:prstGeom prst="rect">
            <a:avLst/>
          </a:prstGeom>
          <a:noFill/>
        </p:spPr>
        <p:txBody>
          <a:bodyPr wrap="square" rtlCol="0">
            <a:spAutoFit/>
          </a:bodyPr>
          <a:lstStyle/>
          <a:p>
            <a:r>
              <a:rPr lang="en-AU" b="1" dirty="0">
                <a:sym typeface="Wingdings" panose="05000000000000000000" pitchFamily="2" charset="2"/>
              </a:rPr>
              <a:t> Part B4 Fire-fighting water services</a:t>
            </a:r>
            <a:endParaRPr lang="en-AU" b="1" dirty="0"/>
          </a:p>
        </p:txBody>
      </p:sp>
      <p:sp>
        <p:nvSpPr>
          <p:cNvPr id="9" name="Part B5">
            <a:extLst>
              <a:ext uri="{FF2B5EF4-FFF2-40B4-BE49-F238E27FC236}">
                <a16:creationId xmlns="" xmlns:a16="http://schemas.microsoft.com/office/drawing/2014/main" id="{6BF2E378-23B1-4947-AE2A-D648A322EC75}"/>
              </a:ext>
            </a:extLst>
          </p:cNvPr>
          <p:cNvSpPr txBox="1"/>
          <p:nvPr/>
        </p:nvSpPr>
        <p:spPr>
          <a:xfrm>
            <a:off x="283559" y="4475709"/>
            <a:ext cx="4414402" cy="369332"/>
          </a:xfrm>
          <a:prstGeom prst="rect">
            <a:avLst/>
          </a:prstGeom>
          <a:noFill/>
        </p:spPr>
        <p:txBody>
          <a:bodyPr wrap="square" rtlCol="0">
            <a:spAutoFit/>
          </a:bodyPr>
          <a:lstStyle/>
          <a:p>
            <a:r>
              <a:rPr lang="en-AU" b="1" dirty="0">
                <a:sym typeface="Wingdings" panose="05000000000000000000" pitchFamily="2" charset="2"/>
              </a:rPr>
              <a:t> Part B5 Cross-connection control</a:t>
            </a:r>
            <a:endParaRPr lang="en-AU" b="1" dirty="0"/>
          </a:p>
        </p:txBody>
      </p:sp>
      <p:sp>
        <p:nvSpPr>
          <p:cNvPr id="10" name="Part B6">
            <a:extLst>
              <a:ext uri="{FF2B5EF4-FFF2-40B4-BE49-F238E27FC236}">
                <a16:creationId xmlns="" xmlns:a16="http://schemas.microsoft.com/office/drawing/2014/main" id="{5BA8B135-54F9-4C0F-85D5-9415255B22C1}"/>
              </a:ext>
            </a:extLst>
          </p:cNvPr>
          <p:cNvSpPr txBox="1"/>
          <p:nvPr/>
        </p:nvSpPr>
        <p:spPr>
          <a:xfrm>
            <a:off x="283559" y="5110749"/>
            <a:ext cx="4643467" cy="369332"/>
          </a:xfrm>
          <a:prstGeom prst="rect">
            <a:avLst/>
          </a:prstGeom>
          <a:noFill/>
        </p:spPr>
        <p:txBody>
          <a:bodyPr wrap="square" rtlCol="0">
            <a:spAutoFit/>
          </a:bodyPr>
          <a:lstStyle/>
          <a:p>
            <a:r>
              <a:rPr lang="en-AU" b="1" dirty="0">
                <a:sym typeface="Wingdings" panose="05000000000000000000" pitchFamily="2" charset="2"/>
              </a:rPr>
              <a:t> Part B6 Rainwater </a:t>
            </a:r>
            <a:r>
              <a:rPr lang="en-AU" b="1" dirty="0" smtClean="0">
                <a:sym typeface="Wingdings" panose="05000000000000000000" pitchFamily="2" charset="2"/>
              </a:rPr>
              <a:t>services</a:t>
            </a:r>
            <a:endParaRPr lang="en-AU" b="1" dirty="0"/>
          </a:p>
        </p:txBody>
      </p:sp>
      <p:sp>
        <p:nvSpPr>
          <p:cNvPr id="25" name="Part B7">
            <a:extLst>
              <a:ext uri="{FF2B5EF4-FFF2-40B4-BE49-F238E27FC236}">
                <a16:creationId xmlns="" xmlns:a16="http://schemas.microsoft.com/office/drawing/2014/main" id="{5BA8B135-54F9-4C0F-85D5-9415255B22C1}"/>
              </a:ext>
            </a:extLst>
          </p:cNvPr>
          <p:cNvSpPr txBox="1"/>
          <p:nvPr/>
        </p:nvSpPr>
        <p:spPr>
          <a:xfrm>
            <a:off x="283559" y="5724648"/>
            <a:ext cx="4643467" cy="369332"/>
          </a:xfrm>
          <a:prstGeom prst="rect">
            <a:avLst/>
          </a:prstGeom>
          <a:noFill/>
        </p:spPr>
        <p:txBody>
          <a:bodyPr wrap="square" rtlCol="0">
            <a:spAutoFit/>
          </a:bodyPr>
          <a:lstStyle/>
          <a:p>
            <a:r>
              <a:rPr lang="en-AU" b="1" dirty="0">
                <a:sym typeface="Wingdings" panose="05000000000000000000" pitchFamily="2" charset="2"/>
              </a:rPr>
              <a:t> Part </a:t>
            </a:r>
            <a:r>
              <a:rPr lang="en-AU" b="1" dirty="0" smtClean="0">
                <a:sym typeface="Wingdings" panose="05000000000000000000" pitchFamily="2" charset="2"/>
              </a:rPr>
              <a:t>B7 </a:t>
            </a:r>
            <a:r>
              <a:rPr lang="en-AU" b="1" dirty="0">
                <a:sym typeface="Wingdings" panose="05000000000000000000" pitchFamily="2" charset="2"/>
              </a:rPr>
              <a:t>Rainwater </a:t>
            </a:r>
            <a:r>
              <a:rPr lang="en-AU" b="1" dirty="0" smtClean="0">
                <a:sym typeface="Wingdings" panose="05000000000000000000" pitchFamily="2" charset="2"/>
              </a:rPr>
              <a:t>storage</a:t>
            </a:r>
            <a:endParaRPr lang="en-AU" b="1" dirty="0"/>
          </a:p>
        </p:txBody>
      </p:sp>
      <p:pic>
        <p:nvPicPr>
          <p:cNvPr id="16" name="Apartment building pic" descr="A picture containing flower&#10;&#10;Description automatically generated">
            <a:extLst>
              <a:ext uri="{FF2B5EF4-FFF2-40B4-BE49-F238E27FC236}">
                <a16:creationId xmlns="" xmlns:a16="http://schemas.microsoft.com/office/drawing/2014/main" id="{560BFBD8-C169-41B4-B1B0-881C0649E0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759" t="4703" r="20505" b="2185"/>
          <a:stretch/>
        </p:blipFill>
        <p:spPr>
          <a:xfrm>
            <a:off x="6535271" y="1869142"/>
            <a:ext cx="3886200" cy="4674534"/>
          </a:xfrm>
          <a:prstGeom prst="rect">
            <a:avLst/>
          </a:prstGeom>
        </p:spPr>
      </p:pic>
      <p:grpSp>
        <p:nvGrpSpPr>
          <p:cNvPr id="30" name="Tap group">
            <a:extLst>
              <a:ext uri="{FF2B5EF4-FFF2-40B4-BE49-F238E27FC236}">
                <a16:creationId xmlns="" xmlns:a16="http://schemas.microsoft.com/office/drawing/2014/main" id="{0A9F00D0-1247-447C-A27F-E8B40552B879}"/>
              </a:ext>
            </a:extLst>
          </p:cNvPr>
          <p:cNvGrpSpPr/>
          <p:nvPr/>
        </p:nvGrpSpPr>
        <p:grpSpPr>
          <a:xfrm>
            <a:off x="7488382" y="4362594"/>
            <a:ext cx="415636" cy="360000"/>
            <a:chOff x="5811982" y="3459695"/>
            <a:chExt cx="415636" cy="360000"/>
          </a:xfrm>
        </p:grpSpPr>
        <p:sp>
          <p:nvSpPr>
            <p:cNvPr id="29" name="White background">
              <a:extLst>
                <a:ext uri="{FF2B5EF4-FFF2-40B4-BE49-F238E27FC236}">
                  <a16:creationId xmlns="" xmlns:a16="http://schemas.microsoft.com/office/drawing/2014/main" id="{B089209D-A22E-49C3-A4DA-C738989220EE}"/>
                </a:ext>
              </a:extLst>
            </p:cNvPr>
            <p:cNvSpPr/>
            <p:nvPr/>
          </p:nvSpPr>
          <p:spPr>
            <a:xfrm>
              <a:off x="5811982" y="3459695"/>
              <a:ext cx="415636"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Tap pic" descr="A picture containing night sky&#10;&#10;Description automatically generated">
              <a:extLst>
                <a:ext uri="{FF2B5EF4-FFF2-40B4-BE49-F238E27FC236}">
                  <a16:creationId xmlns="" xmlns:a16="http://schemas.microsoft.com/office/drawing/2014/main" id="{6DBAD141-8D66-404E-BB5F-749217F8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31" t="31034" r="40893" b="31002"/>
            <a:stretch/>
          </p:blipFill>
          <p:spPr>
            <a:xfrm>
              <a:off x="5903499" y="3487403"/>
              <a:ext cx="232601" cy="324000"/>
            </a:xfrm>
            <a:prstGeom prst="rect">
              <a:avLst/>
            </a:prstGeom>
          </p:spPr>
        </p:pic>
      </p:grpSp>
      <p:grpSp>
        <p:nvGrpSpPr>
          <p:cNvPr id="34" name="Shower group">
            <a:extLst>
              <a:ext uri="{FF2B5EF4-FFF2-40B4-BE49-F238E27FC236}">
                <a16:creationId xmlns="" xmlns:a16="http://schemas.microsoft.com/office/drawing/2014/main" id="{3A7DFBF7-2E2A-43B0-8C7E-5E5DD7910EE6}"/>
              </a:ext>
            </a:extLst>
          </p:cNvPr>
          <p:cNvGrpSpPr/>
          <p:nvPr/>
        </p:nvGrpSpPr>
        <p:grpSpPr>
          <a:xfrm>
            <a:off x="8614810" y="2750837"/>
            <a:ext cx="417600" cy="360001"/>
            <a:chOff x="6096001" y="3816015"/>
            <a:chExt cx="417600" cy="360001"/>
          </a:xfrm>
        </p:grpSpPr>
        <p:sp>
          <p:nvSpPr>
            <p:cNvPr id="33" name="White background">
              <a:extLst>
                <a:ext uri="{FF2B5EF4-FFF2-40B4-BE49-F238E27FC236}">
                  <a16:creationId xmlns="" xmlns:a16="http://schemas.microsoft.com/office/drawing/2014/main" id="{BFAF1038-2513-41DF-84EA-46C2E3AD9F7E}"/>
                </a:ext>
              </a:extLst>
            </p:cNvPr>
            <p:cNvSpPr/>
            <p:nvPr/>
          </p:nvSpPr>
          <p:spPr>
            <a:xfrm>
              <a:off x="6096001" y="3816016"/>
              <a:ext cx="4176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Shower pic" descr="A picture containing silhouette&#10;&#10;Description automatically generated">
              <a:extLst>
                <a:ext uri="{FF2B5EF4-FFF2-40B4-BE49-F238E27FC236}">
                  <a16:creationId xmlns="" xmlns:a16="http://schemas.microsoft.com/office/drawing/2014/main" id="{8560BE5B-00B5-4678-81C0-EE1101EAA7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137" t="24777" r="36585" b="31001"/>
            <a:stretch/>
          </p:blipFill>
          <p:spPr>
            <a:xfrm>
              <a:off x="6196807" y="3816015"/>
              <a:ext cx="251512" cy="324000"/>
            </a:xfrm>
            <a:prstGeom prst="rect">
              <a:avLst/>
            </a:prstGeom>
            <a:ln>
              <a:noFill/>
            </a:ln>
          </p:spPr>
        </p:pic>
      </p:grpSp>
      <p:grpSp>
        <p:nvGrpSpPr>
          <p:cNvPr id="38" name="Toilet group">
            <a:extLst>
              <a:ext uri="{FF2B5EF4-FFF2-40B4-BE49-F238E27FC236}">
                <a16:creationId xmlns="" xmlns:a16="http://schemas.microsoft.com/office/drawing/2014/main" id="{4343C8EA-6D60-4ACD-AFF8-0FD4762B20C3}"/>
              </a:ext>
            </a:extLst>
          </p:cNvPr>
          <p:cNvGrpSpPr/>
          <p:nvPr/>
        </p:nvGrpSpPr>
        <p:grpSpPr>
          <a:xfrm>
            <a:off x="7486418" y="3275894"/>
            <a:ext cx="417600" cy="360000"/>
            <a:chOff x="6127005" y="2894837"/>
            <a:chExt cx="417600" cy="360000"/>
          </a:xfrm>
        </p:grpSpPr>
        <p:sp>
          <p:nvSpPr>
            <p:cNvPr id="37" name="White background">
              <a:extLst>
                <a:ext uri="{FF2B5EF4-FFF2-40B4-BE49-F238E27FC236}">
                  <a16:creationId xmlns="" xmlns:a16="http://schemas.microsoft.com/office/drawing/2014/main" id="{BECAE057-0D81-4DE9-A904-0946D6598D06}"/>
                </a:ext>
              </a:extLst>
            </p:cNvPr>
            <p:cNvSpPr/>
            <p:nvPr/>
          </p:nvSpPr>
          <p:spPr>
            <a:xfrm>
              <a:off x="6127005" y="2894837"/>
              <a:ext cx="4176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Toilet pic" descr="A picture containing night sky&#10;&#10;Description automatically generated">
              <a:extLst>
                <a:ext uri="{FF2B5EF4-FFF2-40B4-BE49-F238E27FC236}">
                  <a16:creationId xmlns="" xmlns:a16="http://schemas.microsoft.com/office/drawing/2014/main" id="{B9FF0A29-EBE6-411D-BC97-C0B4C40A14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0894" t="31838" r="40893" b="38823"/>
            <a:stretch/>
          </p:blipFill>
          <p:spPr>
            <a:xfrm>
              <a:off x="6220733" y="2984292"/>
              <a:ext cx="221193" cy="252000"/>
            </a:xfrm>
            <a:prstGeom prst="rect">
              <a:avLst/>
            </a:prstGeom>
          </p:spPr>
        </p:pic>
      </p:grpSp>
      <p:pic>
        <p:nvPicPr>
          <p:cNvPr id="22" name="Roof pipes pic" descr="A picture containing graphical user interface&#10;&#10;Description automatically generated">
            <a:extLst>
              <a:ext uri="{FF2B5EF4-FFF2-40B4-BE49-F238E27FC236}">
                <a16:creationId xmlns="" xmlns:a16="http://schemas.microsoft.com/office/drawing/2014/main" id="{A07B0D39-C910-4132-BCA6-1DD907005AB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859" t="7303" r="35078" b="82890"/>
          <a:stretch/>
        </p:blipFill>
        <p:spPr>
          <a:xfrm>
            <a:off x="7180728" y="2005281"/>
            <a:ext cx="2205375" cy="492329"/>
          </a:xfrm>
          <a:prstGeom prst="rect">
            <a:avLst/>
          </a:prstGeom>
        </p:spPr>
      </p:pic>
      <p:grpSp>
        <p:nvGrpSpPr>
          <p:cNvPr id="42" name="Fire hose group">
            <a:extLst>
              <a:ext uri="{FF2B5EF4-FFF2-40B4-BE49-F238E27FC236}">
                <a16:creationId xmlns="" xmlns:a16="http://schemas.microsoft.com/office/drawing/2014/main" id="{0115AC31-2FDC-4BB5-96E1-18CCA782F84D}"/>
              </a:ext>
            </a:extLst>
          </p:cNvPr>
          <p:cNvGrpSpPr/>
          <p:nvPr/>
        </p:nvGrpSpPr>
        <p:grpSpPr>
          <a:xfrm>
            <a:off x="8614810" y="3823471"/>
            <a:ext cx="417600" cy="360000"/>
            <a:chOff x="6051295" y="3216823"/>
            <a:chExt cx="417600" cy="360000"/>
          </a:xfrm>
        </p:grpSpPr>
        <p:sp>
          <p:nvSpPr>
            <p:cNvPr id="41" name="White background">
              <a:extLst>
                <a:ext uri="{FF2B5EF4-FFF2-40B4-BE49-F238E27FC236}">
                  <a16:creationId xmlns="" xmlns:a16="http://schemas.microsoft.com/office/drawing/2014/main" id="{14F161E5-6281-4D42-B650-DB2ACBEAF54B}"/>
                </a:ext>
              </a:extLst>
            </p:cNvPr>
            <p:cNvSpPr/>
            <p:nvPr/>
          </p:nvSpPr>
          <p:spPr>
            <a:xfrm>
              <a:off x="6051295" y="3216823"/>
              <a:ext cx="4176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Fire hose pic" descr="A picture containing graphical user interface&#10;&#10;Description automatically generated">
              <a:extLst>
                <a:ext uri="{FF2B5EF4-FFF2-40B4-BE49-F238E27FC236}">
                  <a16:creationId xmlns="" xmlns:a16="http://schemas.microsoft.com/office/drawing/2014/main" id="{41E2E33C-CAFA-4BFC-87B9-8811207C97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945" t="31838" r="36604" b="35983"/>
            <a:stretch/>
          </p:blipFill>
          <p:spPr>
            <a:xfrm>
              <a:off x="6131393" y="3305429"/>
              <a:ext cx="241551" cy="216000"/>
            </a:xfrm>
            <a:prstGeom prst="rect">
              <a:avLst/>
            </a:prstGeom>
          </p:spPr>
        </p:pic>
      </p:grpSp>
      <p:pic>
        <p:nvPicPr>
          <p:cNvPr id="18" name="Left hand pipes pic" descr="Diagram&#10;&#10;Description automatically generated with low confidence">
            <a:extLst>
              <a:ext uri="{FF2B5EF4-FFF2-40B4-BE49-F238E27FC236}">
                <a16:creationId xmlns="" xmlns:a16="http://schemas.microsoft.com/office/drawing/2014/main" id="{A95A3B28-4752-4428-93F9-A6B0819EC88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771" t="28734" r="33622" b="19405"/>
          <a:stretch/>
        </p:blipFill>
        <p:spPr>
          <a:xfrm>
            <a:off x="6979024" y="3084494"/>
            <a:ext cx="2528047" cy="2603612"/>
          </a:xfrm>
          <a:prstGeom prst="rect">
            <a:avLst/>
          </a:prstGeom>
        </p:spPr>
      </p:pic>
      <p:pic>
        <p:nvPicPr>
          <p:cNvPr id="20" name="Right hand pipes pic" descr="A picture containing diagram&#10;&#10;Description automatically generated">
            <a:extLst>
              <a:ext uri="{FF2B5EF4-FFF2-40B4-BE49-F238E27FC236}">
                <a16:creationId xmlns="" xmlns:a16="http://schemas.microsoft.com/office/drawing/2014/main" id="{970C7CEC-EB31-4B26-9122-32219A8C781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241" t="17199" r="20273" b="46900"/>
          <a:stretch/>
        </p:blipFill>
        <p:spPr>
          <a:xfrm>
            <a:off x="6979024" y="2497610"/>
            <a:ext cx="3442448" cy="1802385"/>
          </a:xfrm>
          <a:prstGeom prst="rect">
            <a:avLst/>
          </a:prstGeom>
        </p:spPr>
      </p:pic>
      <p:pic>
        <p:nvPicPr>
          <p:cNvPr id="26" name="Right hand pipes pic" descr="A picture containing diagram&#10;&#10;Description automatically generated">
            <a:extLst>
              <a:ext uri="{FF2B5EF4-FFF2-40B4-BE49-F238E27FC236}">
                <a16:creationId xmlns="" xmlns:a16="http://schemas.microsoft.com/office/drawing/2014/main" id="{970C7CEC-EB31-4B26-9122-32219A8C781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9261" t="53370" r="28512" b="19250"/>
          <a:stretch/>
        </p:blipFill>
        <p:spPr>
          <a:xfrm>
            <a:off x="8969167" y="4299995"/>
            <a:ext cx="868102" cy="1374552"/>
          </a:xfrm>
          <a:prstGeom prst="rect">
            <a:avLst/>
          </a:prstGeom>
        </p:spPr>
      </p:pic>
    </p:spTree>
    <p:custDataLst>
      <p:tags r:id="rId1"/>
    </p:custDataLst>
    <p:extLst>
      <p:ext uri="{BB962C8B-B14F-4D97-AF65-F5344CB8AC3E}">
        <p14:creationId xmlns:p14="http://schemas.microsoft.com/office/powerpoint/2010/main" val="461106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Section B Water services</a:t>
            </a:r>
          </a:p>
        </p:txBody>
      </p:sp>
      <p:sp>
        <p:nvSpPr>
          <p:cNvPr id="17" name="Button B1" descr="Question 1 button&#10;">
            <a:extLst>
              <a:ext uri="{FF2B5EF4-FFF2-40B4-BE49-F238E27FC236}">
                <a16:creationId xmlns:a16="http://schemas.microsoft.com/office/drawing/2014/main" xmlns="" id="{642F8B5B-8D2B-4926-897E-1A4ABD1F644C}"/>
              </a:ext>
            </a:extLst>
          </p:cNvPr>
          <p:cNvSpPr/>
          <p:nvPr/>
        </p:nvSpPr>
        <p:spPr>
          <a:xfrm>
            <a:off x="361661" y="1767746"/>
            <a:ext cx="1472400"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B1 Cold water services</a:t>
            </a:r>
          </a:p>
        </p:txBody>
      </p:sp>
      <p:sp>
        <p:nvSpPr>
          <p:cNvPr id="18" name="Button B2" descr="Question 3 button">
            <a:extLst>
              <a:ext uri="{FF2B5EF4-FFF2-40B4-BE49-F238E27FC236}">
                <a16:creationId xmlns:a16="http://schemas.microsoft.com/office/drawing/2014/main" xmlns="" id="{156823C2-7569-4ABE-B082-037B2B510F0E}"/>
              </a:ext>
            </a:extLst>
          </p:cNvPr>
          <p:cNvSpPr/>
          <p:nvPr/>
        </p:nvSpPr>
        <p:spPr>
          <a:xfrm>
            <a:off x="2013411" y="1780858"/>
            <a:ext cx="1478109"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B2 Heated water services</a:t>
            </a:r>
          </a:p>
        </p:txBody>
      </p:sp>
      <p:sp>
        <p:nvSpPr>
          <p:cNvPr id="19" name="Button B3" descr="Question 4 button">
            <a:extLst>
              <a:ext uri="{FF2B5EF4-FFF2-40B4-BE49-F238E27FC236}">
                <a16:creationId xmlns:a16="http://schemas.microsoft.com/office/drawing/2014/main" xmlns="" id="{D48FA6D1-7F14-45B9-A5D7-28701CD7A4D6}"/>
              </a:ext>
            </a:extLst>
          </p:cNvPr>
          <p:cNvSpPr/>
          <p:nvPr/>
        </p:nvSpPr>
        <p:spPr>
          <a:xfrm>
            <a:off x="3633262" y="1785982"/>
            <a:ext cx="1511249"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B3 Non-drinking water services</a:t>
            </a:r>
          </a:p>
        </p:txBody>
      </p:sp>
      <p:sp>
        <p:nvSpPr>
          <p:cNvPr id="20" name="Button B4" descr="Question 2 button">
            <a:extLst>
              <a:ext uri="{FF2B5EF4-FFF2-40B4-BE49-F238E27FC236}">
                <a16:creationId xmlns:a16="http://schemas.microsoft.com/office/drawing/2014/main" xmlns="" id="{F3C9CD71-2781-46BC-BE4D-F7B70A19E039}"/>
              </a:ext>
            </a:extLst>
          </p:cNvPr>
          <p:cNvSpPr/>
          <p:nvPr/>
        </p:nvSpPr>
        <p:spPr>
          <a:xfrm>
            <a:off x="5323861" y="1775735"/>
            <a:ext cx="1472400"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B4 Fire-fighting water services</a:t>
            </a:r>
          </a:p>
        </p:txBody>
      </p:sp>
      <p:sp>
        <p:nvSpPr>
          <p:cNvPr id="21" name="Button B5" descr="Question 4 button">
            <a:extLst>
              <a:ext uri="{FF2B5EF4-FFF2-40B4-BE49-F238E27FC236}">
                <a16:creationId xmlns:a16="http://schemas.microsoft.com/office/drawing/2014/main" xmlns="" id="{BB43DD9E-0111-4759-AA72-DA62ACAD15FF}"/>
              </a:ext>
            </a:extLst>
          </p:cNvPr>
          <p:cNvSpPr/>
          <p:nvPr/>
        </p:nvSpPr>
        <p:spPr>
          <a:xfrm>
            <a:off x="6981320" y="1775735"/>
            <a:ext cx="1450162"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B5 Cross-connection control</a:t>
            </a:r>
          </a:p>
        </p:txBody>
      </p:sp>
      <p:sp>
        <p:nvSpPr>
          <p:cNvPr id="22" name="Button B6" descr="Question 2 button">
            <a:extLst>
              <a:ext uri="{FF2B5EF4-FFF2-40B4-BE49-F238E27FC236}">
                <a16:creationId xmlns:a16="http://schemas.microsoft.com/office/drawing/2014/main" xmlns="" id="{44808189-E45F-4FB2-9F04-0B03FB268640}"/>
              </a:ext>
            </a:extLst>
          </p:cNvPr>
          <p:cNvSpPr/>
          <p:nvPr/>
        </p:nvSpPr>
        <p:spPr>
          <a:xfrm>
            <a:off x="8627361" y="1785982"/>
            <a:ext cx="1472400"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B6 Rainwater </a:t>
            </a:r>
            <a:r>
              <a:rPr lang="en-AU" sz="1400" b="1" dirty="0" smtClean="0">
                <a:solidFill>
                  <a:schemeClr val="bg1"/>
                </a:solidFill>
              </a:rPr>
              <a:t>services</a:t>
            </a:r>
            <a:endParaRPr lang="en-AU" sz="1400" b="1" dirty="0">
              <a:solidFill>
                <a:schemeClr val="bg1"/>
              </a:solidFill>
            </a:endParaRPr>
          </a:p>
        </p:txBody>
      </p:sp>
      <p:sp>
        <p:nvSpPr>
          <p:cNvPr id="52" name="Button B7" descr="Question 2 button">
            <a:extLst>
              <a:ext uri="{FF2B5EF4-FFF2-40B4-BE49-F238E27FC236}">
                <a16:creationId xmlns:a16="http://schemas.microsoft.com/office/drawing/2014/main" xmlns="" id="{44808189-E45F-4FB2-9F04-0B03FB268640}"/>
              </a:ext>
            </a:extLst>
          </p:cNvPr>
          <p:cNvSpPr/>
          <p:nvPr/>
        </p:nvSpPr>
        <p:spPr>
          <a:xfrm>
            <a:off x="10247212" y="1775735"/>
            <a:ext cx="1472400" cy="720000"/>
          </a:xfrm>
          <a:prstGeom prst="roundRect">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solidFill>
                  <a:schemeClr val="bg1"/>
                </a:solidFill>
              </a:rPr>
              <a:t>B7 </a:t>
            </a:r>
            <a:r>
              <a:rPr lang="en-AU" sz="1400" b="1" dirty="0">
                <a:solidFill>
                  <a:schemeClr val="bg1"/>
                </a:solidFill>
              </a:rPr>
              <a:t>Rainwater </a:t>
            </a:r>
            <a:r>
              <a:rPr lang="en-AU" sz="1400" b="1" dirty="0" smtClean="0">
                <a:solidFill>
                  <a:schemeClr val="bg1"/>
                </a:solidFill>
              </a:rPr>
              <a:t>storage</a:t>
            </a:r>
            <a:endParaRPr lang="en-AU" sz="1400" b="1" dirty="0">
              <a:solidFill>
                <a:schemeClr val="bg1"/>
              </a:solidFill>
            </a:endParaRPr>
          </a:p>
        </p:txBody>
      </p:sp>
      <p:pic>
        <p:nvPicPr>
          <p:cNvPr id="9" name="B1P1 Excerpt">
            <a:extLst>
              <a:ext uri="{FF2B5EF4-FFF2-40B4-BE49-F238E27FC236}">
                <a16:creationId xmlns:a16="http://schemas.microsoft.com/office/drawing/2014/main" xmlns="" id="{CBB1231C-4DA9-4574-B947-4EDCA87CF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69" y="3239813"/>
            <a:ext cx="7735007" cy="2341635"/>
          </a:xfrm>
          <a:prstGeom prst="rect">
            <a:avLst/>
          </a:prstGeom>
          <a:ln>
            <a:solidFill>
              <a:schemeClr val="accent6"/>
            </a:solidFill>
          </a:ln>
        </p:spPr>
      </p:pic>
      <p:sp>
        <p:nvSpPr>
          <p:cNvPr id="15" name="BP1 Application Bubble">
            <a:extLst>
              <a:ext uri="{FF2B5EF4-FFF2-40B4-BE49-F238E27FC236}">
                <a16:creationId xmlns:a16="http://schemas.microsoft.com/office/drawing/2014/main" xmlns="" id="{4FEBE3E0-A93D-46C0-963C-26900E174CBE}"/>
              </a:ext>
            </a:extLst>
          </p:cNvPr>
          <p:cNvSpPr/>
          <p:nvPr/>
        </p:nvSpPr>
        <p:spPr>
          <a:xfrm>
            <a:off x="8823757" y="2870611"/>
            <a:ext cx="3033282" cy="3011442"/>
          </a:xfrm>
          <a:prstGeom prst="wedgeRoundRectCallout">
            <a:avLst>
              <a:gd name="adj1" fmla="val -76367"/>
              <a:gd name="adj2" fmla="val 29310"/>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lvl="0" indent="-342900">
              <a:spcBef>
                <a:spcPts val="200"/>
              </a:spcBef>
              <a:spcAft>
                <a:spcPts val="200"/>
              </a:spcAft>
              <a:buFont typeface="Arial" panose="020B0604020202020204" pitchFamily="34" charset="0"/>
              <a:buChar char="•"/>
              <a:defRPr/>
            </a:pPr>
            <a:r>
              <a:rPr lang="en-AU" b="1" dirty="0">
                <a:solidFill>
                  <a:schemeClr val="tx1"/>
                </a:solidFill>
              </a:rPr>
              <a:t>Limited application, as shown</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Does not apply to water used for other purposes, such as watering gardens, flushing toilets or supplying services such as air-conditioning units. </a:t>
            </a:r>
          </a:p>
        </p:txBody>
      </p:sp>
      <p:cxnSp>
        <p:nvCxnSpPr>
          <p:cNvPr id="10" name="B1P1 Drinking water line">
            <a:extLst>
              <a:ext uri="{FF2B5EF4-FFF2-40B4-BE49-F238E27FC236}">
                <a16:creationId xmlns:a16="http://schemas.microsoft.com/office/drawing/2014/main" xmlns="" id="{F69F0AC1-5E7F-402B-9DC5-55894C53F7F4}"/>
              </a:ext>
            </a:extLst>
          </p:cNvPr>
          <p:cNvCxnSpPr>
            <a:cxnSpLocks/>
          </p:cNvCxnSpPr>
          <p:nvPr/>
        </p:nvCxnSpPr>
        <p:spPr>
          <a:xfrm flipV="1">
            <a:off x="3238466" y="4149328"/>
            <a:ext cx="852852" cy="339"/>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B1P1 Application arrow">
            <a:extLst>
              <a:ext uri="{FF2B5EF4-FFF2-40B4-BE49-F238E27FC236}">
                <a16:creationId xmlns:a16="http://schemas.microsoft.com/office/drawing/2014/main" xmlns="" id="{758F00B7-2CA5-4F08-8B0F-7A4ACD81B432}"/>
              </a:ext>
            </a:extLst>
          </p:cNvPr>
          <p:cNvSpPr/>
          <p:nvPr/>
        </p:nvSpPr>
        <p:spPr>
          <a:xfrm>
            <a:off x="113154" y="4410630"/>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B1P1 Drinking water Bubble">
            <a:extLst>
              <a:ext uri="{FF2B5EF4-FFF2-40B4-BE49-F238E27FC236}">
                <a16:creationId xmlns:a16="http://schemas.microsoft.com/office/drawing/2014/main" xmlns="" id="{13B4E24A-555A-4C35-A6CC-CD56790622D9}"/>
              </a:ext>
            </a:extLst>
          </p:cNvPr>
          <p:cNvSpPr/>
          <p:nvPr/>
        </p:nvSpPr>
        <p:spPr>
          <a:xfrm>
            <a:off x="8252219" y="3083996"/>
            <a:ext cx="3600785" cy="3487864"/>
          </a:xfrm>
          <a:prstGeom prst="wedgeRoundRectCallout">
            <a:avLst>
              <a:gd name="adj1" fmla="val -161108"/>
              <a:gd name="adj2" fmla="val -18129"/>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Drinking water: </a:t>
            </a:r>
            <a:br>
              <a:rPr lang="en-AU" b="1" dirty="0" smtClean="0">
                <a:solidFill>
                  <a:schemeClr val="tx1"/>
                </a:solidFill>
              </a:rPr>
            </a:br>
            <a:r>
              <a:rPr lang="en-AU" b="1" dirty="0" smtClean="0">
                <a:solidFill>
                  <a:schemeClr val="tx1"/>
                </a:solidFill>
              </a:rPr>
              <a:t>Water </a:t>
            </a:r>
            <a:r>
              <a:rPr lang="en-AU" b="1" dirty="0">
                <a:solidFill>
                  <a:schemeClr val="tx1"/>
                </a:solidFill>
              </a:rPr>
              <a:t>intended primarily for human consumption but </a:t>
            </a:r>
            <a:r>
              <a:rPr lang="en-AU" b="1" dirty="0" smtClean="0">
                <a:solidFill>
                  <a:schemeClr val="tx1"/>
                </a:solidFill>
              </a:rPr>
              <a:t>which has </a:t>
            </a:r>
            <a:r>
              <a:rPr lang="en-AU" b="1" dirty="0">
                <a:solidFill>
                  <a:schemeClr val="tx1"/>
                </a:solidFill>
              </a:rPr>
              <a:t>other domestic uses</a:t>
            </a:r>
            <a:r>
              <a:rPr lang="en-AU" b="1" dirty="0" smtClean="0">
                <a:solidFill>
                  <a:schemeClr val="tx1"/>
                </a:solidFill>
              </a:rPr>
              <a:t>.</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Water used for:</a:t>
            </a:r>
          </a:p>
          <a:p>
            <a:pPr marL="742950" lvl="1" indent="-285750">
              <a:spcBef>
                <a:spcPts val="200"/>
              </a:spcBef>
              <a:spcAft>
                <a:spcPts val="200"/>
              </a:spcAft>
              <a:buFont typeface="Arial" panose="020B0604020202020204" pitchFamily="34" charset="0"/>
              <a:buChar char="•"/>
            </a:pPr>
            <a:r>
              <a:rPr lang="en-AU" b="1" dirty="0">
                <a:solidFill>
                  <a:schemeClr val="tx1"/>
                </a:solidFill>
              </a:rPr>
              <a:t>d</a:t>
            </a:r>
            <a:r>
              <a:rPr lang="en-AU" b="1" dirty="0" smtClean="0">
                <a:solidFill>
                  <a:schemeClr val="tx1"/>
                </a:solidFill>
              </a:rPr>
              <a:t>rinking</a:t>
            </a:r>
            <a:endParaRPr lang="en-AU" b="1" dirty="0">
              <a:solidFill>
                <a:schemeClr val="tx1"/>
              </a:solidFill>
            </a:endParaRPr>
          </a:p>
          <a:p>
            <a:pPr marL="742950" lvl="1" indent="-285750">
              <a:spcBef>
                <a:spcPts val="200"/>
              </a:spcBef>
              <a:spcAft>
                <a:spcPts val="200"/>
              </a:spcAft>
              <a:buFont typeface="Arial" panose="020B0604020202020204" pitchFamily="34" charset="0"/>
              <a:buChar char="•"/>
            </a:pPr>
            <a:r>
              <a:rPr lang="en-AU" b="1" dirty="0">
                <a:solidFill>
                  <a:schemeClr val="tx1"/>
                </a:solidFill>
              </a:rPr>
              <a:t>p</a:t>
            </a:r>
            <a:r>
              <a:rPr lang="en-AU" b="1" dirty="0" smtClean="0">
                <a:solidFill>
                  <a:schemeClr val="tx1"/>
                </a:solidFill>
              </a:rPr>
              <a:t>reparing </a:t>
            </a:r>
            <a:r>
              <a:rPr lang="en-AU" b="1" dirty="0">
                <a:solidFill>
                  <a:schemeClr val="tx1"/>
                </a:solidFill>
              </a:rPr>
              <a:t>food</a:t>
            </a:r>
          </a:p>
          <a:p>
            <a:pPr marL="742950" lvl="1" indent="-285750">
              <a:spcBef>
                <a:spcPts val="200"/>
              </a:spcBef>
              <a:spcAft>
                <a:spcPts val="200"/>
              </a:spcAft>
              <a:buFont typeface="Arial" panose="020B0604020202020204" pitchFamily="34" charset="0"/>
              <a:buChar char="•"/>
            </a:pPr>
            <a:r>
              <a:rPr lang="en-AU" b="1" dirty="0">
                <a:solidFill>
                  <a:schemeClr val="tx1"/>
                </a:solidFill>
              </a:rPr>
              <a:t>w</a:t>
            </a:r>
            <a:r>
              <a:rPr lang="en-AU" b="1" dirty="0" smtClean="0">
                <a:solidFill>
                  <a:schemeClr val="tx1"/>
                </a:solidFill>
              </a:rPr>
              <a:t>ashing </a:t>
            </a:r>
            <a:r>
              <a:rPr lang="en-AU" b="1" dirty="0">
                <a:solidFill>
                  <a:schemeClr val="tx1"/>
                </a:solidFill>
              </a:rPr>
              <a:t>dishes and clothes</a:t>
            </a:r>
          </a:p>
          <a:p>
            <a:pPr marL="742950" lvl="1" indent="-285750">
              <a:spcBef>
                <a:spcPts val="200"/>
              </a:spcBef>
              <a:spcAft>
                <a:spcPts val="200"/>
              </a:spcAft>
              <a:buFont typeface="Arial" panose="020B0604020202020204" pitchFamily="34" charset="0"/>
              <a:buChar char="•"/>
            </a:pPr>
            <a:r>
              <a:rPr lang="en-AU" b="1" dirty="0">
                <a:solidFill>
                  <a:schemeClr val="tx1"/>
                </a:solidFill>
              </a:rPr>
              <a:t>p</a:t>
            </a:r>
            <a:r>
              <a:rPr lang="en-AU" b="1" dirty="0" smtClean="0">
                <a:solidFill>
                  <a:schemeClr val="tx1"/>
                </a:solidFill>
              </a:rPr>
              <a:t>ersonal </a:t>
            </a:r>
            <a:r>
              <a:rPr lang="en-AU" b="1" dirty="0">
                <a:solidFill>
                  <a:schemeClr val="tx1"/>
                </a:solidFill>
              </a:rPr>
              <a:t>hygiene</a:t>
            </a:r>
          </a:p>
        </p:txBody>
      </p:sp>
      <p:grpSp>
        <p:nvGrpSpPr>
          <p:cNvPr id="23" name="B2P2 Excerpt" descr="Extract from NCC Volume Three. &#10;&#10;Part B2 Heated water services, Performance Requirements BP2.2, BP2.4 and BP2.5.">
            <a:extLst>
              <a:ext uri="{FF2B5EF4-FFF2-40B4-BE49-F238E27FC236}">
                <a16:creationId xmlns:a16="http://schemas.microsoft.com/office/drawing/2014/main" xmlns="" id="{7C1BF122-19C8-40FC-9859-7C72671209D1}"/>
              </a:ext>
            </a:extLst>
          </p:cNvPr>
          <p:cNvGrpSpPr/>
          <p:nvPr/>
        </p:nvGrpSpPr>
        <p:grpSpPr>
          <a:xfrm>
            <a:off x="334962" y="2704599"/>
            <a:ext cx="7863358" cy="2271438"/>
            <a:chOff x="1721224" y="1402136"/>
            <a:chExt cx="9749117" cy="3035671"/>
          </a:xfrm>
        </p:grpSpPr>
        <p:sp>
          <p:nvSpPr>
            <p:cNvPr id="24" name="Excerpt background box">
              <a:extLst>
                <a:ext uri="{FF2B5EF4-FFF2-40B4-BE49-F238E27FC236}">
                  <a16:creationId xmlns:a16="http://schemas.microsoft.com/office/drawing/2014/main" xmlns="" id="{0A31A6FE-EF52-436E-932B-316E010BCF01}"/>
                </a:ext>
              </a:extLst>
            </p:cNvPr>
            <p:cNvSpPr/>
            <p:nvPr/>
          </p:nvSpPr>
          <p:spPr>
            <a:xfrm>
              <a:off x="1721224" y="1402136"/>
              <a:ext cx="9749117" cy="3035671"/>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B2P2">
              <a:extLst>
                <a:ext uri="{FF2B5EF4-FFF2-40B4-BE49-F238E27FC236}">
                  <a16:creationId xmlns:a16="http://schemas.microsoft.com/office/drawing/2014/main" xmlns="" id="{85F69C4D-FA0E-4D7D-8570-6BC17DEE7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979" y="1568383"/>
              <a:ext cx="9659706" cy="2686305"/>
            </a:xfrm>
            <a:prstGeom prst="rect">
              <a:avLst/>
            </a:prstGeom>
          </p:spPr>
        </p:pic>
      </p:grpSp>
      <p:cxnSp>
        <p:nvCxnSpPr>
          <p:cNvPr id="42" name="B2P2 Heated water line">
            <a:extLst>
              <a:ext uri="{FF2B5EF4-FFF2-40B4-BE49-F238E27FC236}">
                <a16:creationId xmlns:a16="http://schemas.microsoft.com/office/drawing/2014/main" xmlns="" id="{683AEB73-3E54-4C4C-872B-291A844465BE}"/>
              </a:ext>
            </a:extLst>
          </p:cNvPr>
          <p:cNvCxnSpPr>
            <a:cxnSpLocks/>
          </p:cNvCxnSpPr>
          <p:nvPr/>
        </p:nvCxnSpPr>
        <p:spPr>
          <a:xfrm flipV="1">
            <a:off x="2230018" y="3748077"/>
            <a:ext cx="823115" cy="3516"/>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3" name="B2P2 Application arrow">
            <a:extLst>
              <a:ext uri="{FF2B5EF4-FFF2-40B4-BE49-F238E27FC236}">
                <a16:creationId xmlns:a16="http://schemas.microsoft.com/office/drawing/2014/main" xmlns="" id="{F2C4607E-5652-4F49-8094-20CA44DCB53C}"/>
              </a:ext>
            </a:extLst>
          </p:cNvPr>
          <p:cNvSpPr/>
          <p:nvPr/>
        </p:nvSpPr>
        <p:spPr>
          <a:xfrm>
            <a:off x="206102" y="4147618"/>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B2P2 Heated water Bubble">
            <a:extLst>
              <a:ext uri="{FF2B5EF4-FFF2-40B4-BE49-F238E27FC236}">
                <a16:creationId xmlns:a16="http://schemas.microsoft.com/office/drawing/2014/main" xmlns="" id="{D0844928-BA02-4FEB-8F33-BC5D0FA8A75E}"/>
              </a:ext>
            </a:extLst>
          </p:cNvPr>
          <p:cNvSpPr/>
          <p:nvPr/>
        </p:nvSpPr>
        <p:spPr>
          <a:xfrm>
            <a:off x="8284184" y="2798299"/>
            <a:ext cx="3732931" cy="3606984"/>
          </a:xfrm>
          <a:prstGeom prst="wedgeRoundRectCallout">
            <a:avLst>
              <a:gd name="adj1" fmla="val -183912"/>
              <a:gd name="adj2" fmla="val -2362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Heated water: </a:t>
            </a:r>
            <a:br>
              <a:rPr lang="en-AU" b="1" dirty="0" smtClean="0">
                <a:solidFill>
                  <a:schemeClr val="tx1"/>
                </a:solidFill>
              </a:rPr>
            </a:br>
            <a:r>
              <a:rPr lang="en-AU" b="1" dirty="0" smtClean="0">
                <a:solidFill>
                  <a:schemeClr val="tx1"/>
                </a:solidFill>
              </a:rPr>
              <a:t>Water </a:t>
            </a:r>
            <a:r>
              <a:rPr lang="en-AU" b="1" dirty="0">
                <a:solidFill>
                  <a:schemeClr val="tx1"/>
                </a:solidFill>
              </a:rPr>
              <a:t>that has been intentionally </a:t>
            </a:r>
            <a:r>
              <a:rPr lang="en-AU" b="1" dirty="0" smtClean="0">
                <a:solidFill>
                  <a:schemeClr val="tx1"/>
                </a:solidFill>
              </a:rPr>
              <a:t>heated; normally </a:t>
            </a:r>
            <a:r>
              <a:rPr lang="en-AU" b="1" dirty="0">
                <a:solidFill>
                  <a:schemeClr val="tx1"/>
                </a:solidFill>
              </a:rPr>
              <a:t>referred to as </a:t>
            </a:r>
            <a:r>
              <a:rPr lang="en-AU" b="1" dirty="0" smtClean="0">
                <a:solidFill>
                  <a:schemeClr val="tx1"/>
                </a:solidFill>
              </a:rPr>
              <a:t/>
            </a:r>
            <a:br>
              <a:rPr lang="en-AU" b="1" dirty="0" smtClean="0">
                <a:solidFill>
                  <a:schemeClr val="tx1"/>
                </a:solidFill>
              </a:rPr>
            </a:br>
            <a:r>
              <a:rPr lang="en-AU" b="1" dirty="0" smtClean="0">
                <a:solidFill>
                  <a:schemeClr val="tx1"/>
                </a:solidFill>
              </a:rPr>
              <a:t>hot </a:t>
            </a:r>
            <a:r>
              <a:rPr lang="en-AU" b="1" dirty="0">
                <a:solidFill>
                  <a:schemeClr val="tx1"/>
                </a:solidFill>
              </a:rPr>
              <a:t>water or warm water</a:t>
            </a:r>
            <a:r>
              <a:rPr lang="en-AU" b="1" dirty="0" smtClean="0">
                <a:solidFill>
                  <a:schemeClr val="tx1"/>
                </a:solidFill>
              </a:rPr>
              <a:t>.</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Water that is heated in any form or hot water service, boiler etc.</a:t>
            </a:r>
          </a:p>
          <a:p>
            <a:pPr marL="285750" indent="-285750">
              <a:spcBef>
                <a:spcPts val="200"/>
              </a:spcBef>
              <a:spcAft>
                <a:spcPts val="200"/>
              </a:spcAft>
              <a:buFont typeface="Arial" panose="020B0604020202020204" pitchFamily="34" charset="0"/>
              <a:buChar char="•"/>
            </a:pPr>
            <a:r>
              <a:rPr lang="en-AU" b="1" dirty="0">
                <a:solidFill>
                  <a:schemeClr val="tx1"/>
                </a:solidFill>
              </a:rPr>
              <a:t>Generally supplied to kitchens and bathrooms for washing dishes and personal hygiene.</a:t>
            </a:r>
          </a:p>
        </p:txBody>
      </p:sp>
      <p:sp>
        <p:nvSpPr>
          <p:cNvPr id="46" name="B2P2 Application Bubble">
            <a:extLst>
              <a:ext uri="{FF2B5EF4-FFF2-40B4-BE49-F238E27FC236}">
                <a16:creationId xmlns:a16="http://schemas.microsoft.com/office/drawing/2014/main" xmlns="" id="{D8D3461E-073E-45B3-A087-5259ACFBDFB0}"/>
              </a:ext>
            </a:extLst>
          </p:cNvPr>
          <p:cNvSpPr/>
          <p:nvPr/>
        </p:nvSpPr>
        <p:spPr>
          <a:xfrm>
            <a:off x="8284184" y="3023011"/>
            <a:ext cx="3674267" cy="2974377"/>
          </a:xfrm>
          <a:prstGeom prst="wedgeRoundRectCallout">
            <a:avLst>
              <a:gd name="adj1" fmla="val -55109"/>
              <a:gd name="adj2" fmla="val -3068"/>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lvl="0" indent="-342900">
              <a:spcBef>
                <a:spcPts val="200"/>
              </a:spcBef>
              <a:spcAft>
                <a:spcPts val="200"/>
              </a:spcAft>
              <a:buFont typeface="Arial" panose="020B0604020202020204" pitchFamily="34" charset="0"/>
              <a:buChar char="•"/>
              <a:defRPr/>
            </a:pPr>
            <a:r>
              <a:rPr lang="en-AU" b="1" dirty="0">
                <a:solidFill>
                  <a:schemeClr val="tx1"/>
                </a:solidFill>
              </a:rPr>
              <a:t>Limited application, as shown</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For example:</a:t>
            </a:r>
          </a:p>
          <a:p>
            <a:pPr marL="712788" lvl="1" indent="-342900">
              <a:spcBef>
                <a:spcPts val="200"/>
              </a:spcBef>
              <a:spcAft>
                <a:spcPts val="200"/>
              </a:spcAft>
              <a:buFont typeface="Arial" panose="020B0604020202020204" pitchFamily="34" charset="0"/>
              <a:buChar char="•"/>
              <a:defRPr/>
            </a:pPr>
            <a:r>
              <a:rPr lang="en-AU" b="1" dirty="0" smtClean="0">
                <a:solidFill>
                  <a:schemeClr val="tx1"/>
                </a:solidFill>
              </a:rPr>
              <a:t>fixtures </a:t>
            </a:r>
            <a:r>
              <a:rPr lang="en-AU" b="1" dirty="0">
                <a:solidFill>
                  <a:schemeClr val="tx1"/>
                </a:solidFill>
              </a:rPr>
              <a:t>for showers and baths</a:t>
            </a:r>
          </a:p>
          <a:p>
            <a:pPr marL="712788" lvl="1" indent="-342900">
              <a:spcBef>
                <a:spcPts val="200"/>
              </a:spcBef>
              <a:spcAft>
                <a:spcPts val="200"/>
              </a:spcAft>
              <a:buFont typeface="Arial" panose="020B0604020202020204" pitchFamily="34" charset="0"/>
              <a:buChar char="•"/>
              <a:defRPr/>
            </a:pPr>
            <a:r>
              <a:rPr lang="en-AU" b="1" dirty="0">
                <a:solidFill>
                  <a:schemeClr val="tx1"/>
                </a:solidFill>
              </a:rPr>
              <a:t>t</a:t>
            </a:r>
            <a:r>
              <a:rPr lang="en-AU" b="1" dirty="0" smtClean="0">
                <a:solidFill>
                  <a:schemeClr val="tx1"/>
                </a:solidFill>
              </a:rPr>
              <a:t>aps </a:t>
            </a:r>
            <a:r>
              <a:rPr lang="en-AU" b="1" dirty="0">
                <a:solidFill>
                  <a:schemeClr val="tx1"/>
                </a:solidFill>
              </a:rPr>
              <a:t>for </a:t>
            </a:r>
            <a:r>
              <a:rPr lang="en-AU" b="1" dirty="0" smtClean="0">
                <a:solidFill>
                  <a:schemeClr val="tx1"/>
                </a:solidFill>
              </a:rPr>
              <a:t>handwashing</a:t>
            </a:r>
            <a:r>
              <a:rPr lang="en-AU" b="1" dirty="0">
                <a:solidFill>
                  <a:schemeClr val="tx1"/>
                </a:solidFill>
              </a:rPr>
              <a:t>, either in a bathroom, kitchen or laundry</a:t>
            </a:r>
          </a:p>
        </p:txBody>
      </p:sp>
      <p:pic>
        <p:nvPicPr>
          <p:cNvPr id="27" name="B3P1 Excerpt">
            <a:extLst>
              <a:ext uri="{FF2B5EF4-FFF2-40B4-BE49-F238E27FC236}">
                <a16:creationId xmlns:a16="http://schemas.microsoft.com/office/drawing/2014/main" xmlns="" id="{56B96297-8983-4FB8-BD8E-D38145171F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334" y="3047656"/>
            <a:ext cx="8344754" cy="1284540"/>
          </a:xfrm>
          <a:prstGeom prst="rect">
            <a:avLst/>
          </a:prstGeom>
          <a:ln>
            <a:solidFill>
              <a:schemeClr val="accent6"/>
            </a:solidFill>
          </a:ln>
        </p:spPr>
      </p:pic>
      <p:cxnSp>
        <p:nvCxnSpPr>
          <p:cNvPr id="48" name="B3P1 Non-drinking water line">
            <a:extLst>
              <a:ext uri="{FF2B5EF4-FFF2-40B4-BE49-F238E27FC236}">
                <a16:creationId xmlns:a16="http://schemas.microsoft.com/office/drawing/2014/main" xmlns="" id="{BBC24A81-BF22-42E3-A0D1-2319C7974314}"/>
              </a:ext>
            </a:extLst>
          </p:cNvPr>
          <p:cNvCxnSpPr>
            <a:cxnSpLocks/>
          </p:cNvCxnSpPr>
          <p:nvPr/>
        </p:nvCxnSpPr>
        <p:spPr>
          <a:xfrm>
            <a:off x="562115" y="3981406"/>
            <a:ext cx="1282085" cy="0"/>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B3P1 Cross connection line">
            <a:extLst>
              <a:ext uri="{FF2B5EF4-FFF2-40B4-BE49-F238E27FC236}">
                <a16:creationId xmlns:a16="http://schemas.microsoft.com/office/drawing/2014/main" xmlns="" id="{8630025B-D4DA-40CA-BC7A-DBCFE1E857D8}"/>
              </a:ext>
            </a:extLst>
          </p:cNvPr>
          <p:cNvCxnSpPr>
            <a:cxnSpLocks/>
          </p:cNvCxnSpPr>
          <p:nvPr/>
        </p:nvCxnSpPr>
        <p:spPr>
          <a:xfrm>
            <a:off x="3553101" y="3977556"/>
            <a:ext cx="1145953" cy="0"/>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0" name="B3P1 Non drinking water Bubble">
            <a:extLst>
              <a:ext uri="{FF2B5EF4-FFF2-40B4-BE49-F238E27FC236}">
                <a16:creationId xmlns:a16="http://schemas.microsoft.com/office/drawing/2014/main" xmlns="" id="{4AA4FCEA-B7BB-415F-8068-817384AA912D}"/>
              </a:ext>
            </a:extLst>
          </p:cNvPr>
          <p:cNvSpPr/>
          <p:nvPr/>
        </p:nvSpPr>
        <p:spPr>
          <a:xfrm>
            <a:off x="8765138" y="2688261"/>
            <a:ext cx="3086718" cy="3872804"/>
          </a:xfrm>
          <a:prstGeom prst="wedgeRoundRectCallout">
            <a:avLst>
              <a:gd name="adj1" fmla="val -259456"/>
              <a:gd name="adj2" fmla="val -18964"/>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smtClean="0">
                <a:solidFill>
                  <a:schemeClr val="tx1"/>
                </a:solidFill>
              </a:rPr>
              <a:t>Non-drinking water: Water </a:t>
            </a:r>
            <a:r>
              <a:rPr lang="en-AU" b="1" dirty="0">
                <a:solidFill>
                  <a:schemeClr val="tx1"/>
                </a:solidFill>
              </a:rPr>
              <a:t>which </a:t>
            </a:r>
            <a:r>
              <a:rPr lang="en-AU" b="1" dirty="0" smtClean="0">
                <a:solidFill>
                  <a:schemeClr val="tx1"/>
                </a:solidFill>
              </a:rPr>
              <a:t>is </a:t>
            </a:r>
            <a:r>
              <a:rPr lang="en-AU" b="1" dirty="0">
                <a:solidFill>
                  <a:schemeClr val="tx1"/>
                </a:solidFill>
              </a:rPr>
              <a:t>not </a:t>
            </a:r>
            <a:r>
              <a:rPr lang="en-AU" b="1" dirty="0" smtClean="0">
                <a:solidFill>
                  <a:schemeClr val="tx1"/>
                </a:solidFill>
              </a:rPr>
              <a:t>intended </a:t>
            </a:r>
            <a:r>
              <a:rPr lang="en-AU" b="1" dirty="0">
                <a:solidFill>
                  <a:schemeClr val="tx1"/>
                </a:solidFill>
              </a:rPr>
              <a:t>primarily for </a:t>
            </a:r>
            <a:r>
              <a:rPr lang="en-AU" b="1" dirty="0" smtClean="0">
                <a:solidFill>
                  <a:schemeClr val="tx1"/>
                </a:solidFill>
              </a:rPr>
              <a:t>human consumption.</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May be supplied for gardening or operation of services, such as </a:t>
            </a:r>
            <a:r>
              <a:rPr lang="en-AU" b="1" dirty="0" smtClean="0">
                <a:solidFill>
                  <a:schemeClr val="tx1"/>
                </a:solidFill>
              </a:rPr>
              <a:t/>
            </a:r>
            <a:br>
              <a:rPr lang="en-AU" b="1" dirty="0" smtClean="0">
                <a:solidFill>
                  <a:schemeClr val="tx1"/>
                </a:solidFill>
              </a:rPr>
            </a:br>
            <a:r>
              <a:rPr lang="en-AU" b="1" dirty="0" smtClean="0">
                <a:solidFill>
                  <a:schemeClr val="tx1"/>
                </a:solidFill>
              </a:rPr>
              <a:t>air-conditioners</a:t>
            </a:r>
            <a:r>
              <a:rPr lang="en-AU" b="1" dirty="0">
                <a:solidFill>
                  <a:schemeClr val="tx1"/>
                </a:solidFill>
              </a:rPr>
              <a:t>.</a:t>
            </a:r>
          </a:p>
        </p:txBody>
      </p:sp>
      <p:sp>
        <p:nvSpPr>
          <p:cNvPr id="51" name="B3P1 Cross connection Bubble">
            <a:extLst>
              <a:ext uri="{FF2B5EF4-FFF2-40B4-BE49-F238E27FC236}">
                <a16:creationId xmlns:a16="http://schemas.microsoft.com/office/drawing/2014/main" xmlns="" id="{17AEBDC5-3CAE-4C58-A3DD-82A6B0E54C35}"/>
              </a:ext>
            </a:extLst>
          </p:cNvPr>
          <p:cNvSpPr/>
          <p:nvPr/>
        </p:nvSpPr>
        <p:spPr>
          <a:xfrm>
            <a:off x="8570872" y="2556292"/>
            <a:ext cx="3285250" cy="4153791"/>
          </a:xfrm>
          <a:prstGeom prst="wedgeRoundRectCallout">
            <a:avLst>
              <a:gd name="adj1" fmla="val -161556"/>
              <a:gd name="adj2" fmla="val -1591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sz="1700" b="1" dirty="0" smtClean="0">
                <a:solidFill>
                  <a:schemeClr val="tx1"/>
                </a:solidFill>
              </a:rPr>
              <a:t>Cross-connection: </a:t>
            </a:r>
            <a:br>
              <a:rPr lang="en-AU" sz="1700" b="1" dirty="0" smtClean="0">
                <a:solidFill>
                  <a:schemeClr val="tx1"/>
                </a:solidFill>
              </a:rPr>
            </a:br>
            <a:r>
              <a:rPr lang="en-AU" sz="1700" b="1" dirty="0" smtClean="0">
                <a:solidFill>
                  <a:schemeClr val="tx1"/>
                </a:solidFill>
              </a:rPr>
              <a:t>Any </a:t>
            </a:r>
            <a:r>
              <a:rPr lang="en-AU" sz="1700" b="1" dirty="0">
                <a:solidFill>
                  <a:schemeClr val="tx1"/>
                </a:solidFill>
              </a:rPr>
              <a:t>actual or potential connection between a water supply and any contaminant</a:t>
            </a:r>
            <a:r>
              <a:rPr lang="en-AU" sz="1700" b="1" dirty="0" smtClean="0">
                <a:solidFill>
                  <a:schemeClr val="tx1"/>
                </a:solidFill>
              </a:rPr>
              <a:t>.</a:t>
            </a:r>
            <a:endParaRPr lang="en-AU" sz="1700" b="1" dirty="0">
              <a:solidFill>
                <a:schemeClr val="tx1"/>
              </a:solidFill>
            </a:endParaRPr>
          </a:p>
          <a:p>
            <a:pPr marL="285750" indent="-285750">
              <a:spcBef>
                <a:spcPts val="200"/>
              </a:spcBef>
              <a:spcAft>
                <a:spcPts val="200"/>
              </a:spcAft>
              <a:buFont typeface="Arial" panose="020B0604020202020204" pitchFamily="34" charset="0"/>
              <a:buChar char="•"/>
            </a:pPr>
            <a:r>
              <a:rPr lang="en-AU" sz="1700" b="1" dirty="0">
                <a:solidFill>
                  <a:schemeClr val="tx1"/>
                </a:solidFill>
              </a:rPr>
              <a:t>A contaminant is a substance, energy or heat, that (alone or in combination with other substances, energy or heat) changes or is likely to change the physical, chemical or biological condition of water.</a:t>
            </a:r>
          </a:p>
        </p:txBody>
      </p:sp>
      <p:sp>
        <p:nvSpPr>
          <p:cNvPr id="58" name="B4 PR box Bubble">
            <a:extLst>
              <a:ext uri="{FF2B5EF4-FFF2-40B4-BE49-F238E27FC236}">
                <a16:creationId xmlns:a16="http://schemas.microsoft.com/office/drawing/2014/main" xmlns="" id="{3E487A18-0FC5-4F67-9B27-472CFFEFE970}"/>
              </a:ext>
            </a:extLst>
          </p:cNvPr>
          <p:cNvSpPr/>
          <p:nvPr/>
        </p:nvSpPr>
        <p:spPr>
          <a:xfrm>
            <a:off x="8034953" y="2702309"/>
            <a:ext cx="3702116" cy="3690220"/>
          </a:xfrm>
          <a:prstGeom prst="wedgeRoundRectCallout">
            <a:avLst>
              <a:gd name="adj1" fmla="val -57266"/>
              <a:gd name="adj2" fmla="val 15380"/>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spcBef>
                <a:spcPts val="200"/>
              </a:spcBef>
              <a:spcAft>
                <a:spcPts val="200"/>
              </a:spcAft>
              <a:defRPr/>
            </a:pPr>
            <a:r>
              <a:rPr lang="en-AU" b="1" dirty="0">
                <a:solidFill>
                  <a:schemeClr val="tx1"/>
                </a:solidFill>
              </a:rPr>
              <a:t>Similar requirements for most water services:</a:t>
            </a:r>
          </a:p>
          <a:p>
            <a:pPr marL="285750" lvl="0" indent="-285750">
              <a:spcBef>
                <a:spcPts val="200"/>
              </a:spcBef>
              <a:spcAft>
                <a:spcPts val="200"/>
              </a:spcAft>
              <a:buFont typeface="Arial" panose="020B0604020202020204" pitchFamily="34" charset="0"/>
              <a:buChar char="•"/>
              <a:defRPr/>
            </a:pPr>
            <a:r>
              <a:rPr lang="en-AU" b="1" dirty="0">
                <a:solidFill>
                  <a:schemeClr val="tx1"/>
                </a:solidFill>
              </a:rPr>
              <a:t>Required flow rates and pressure</a:t>
            </a:r>
          </a:p>
          <a:p>
            <a:pPr marL="285750" lvl="0" indent="-285750">
              <a:spcBef>
                <a:spcPts val="200"/>
              </a:spcBef>
              <a:spcAft>
                <a:spcPts val="200"/>
              </a:spcAft>
              <a:buFont typeface="Arial" panose="020B0604020202020204" pitchFamily="34" charset="0"/>
              <a:buChar char="•"/>
              <a:defRPr/>
            </a:pPr>
            <a:r>
              <a:rPr lang="en-AU" b="1" dirty="0">
                <a:solidFill>
                  <a:schemeClr val="tx1"/>
                </a:solidFill>
              </a:rPr>
              <a:t>Access for maintenance</a:t>
            </a:r>
          </a:p>
          <a:p>
            <a:pPr marL="285750" lvl="0" indent="-285750">
              <a:spcBef>
                <a:spcPts val="200"/>
              </a:spcBef>
              <a:spcAft>
                <a:spcPts val="200"/>
              </a:spcAft>
              <a:buFont typeface="Arial" panose="020B0604020202020204" pitchFamily="34" charset="0"/>
              <a:buChar char="•"/>
              <a:defRPr/>
            </a:pPr>
            <a:r>
              <a:rPr lang="en-AU" b="1" dirty="0">
                <a:solidFill>
                  <a:schemeClr val="tx1"/>
                </a:solidFill>
              </a:rPr>
              <a:t>Isolation for testing and maintenance</a:t>
            </a:r>
          </a:p>
          <a:p>
            <a:pPr marL="285750" lvl="0" indent="-285750">
              <a:spcBef>
                <a:spcPts val="200"/>
              </a:spcBef>
              <a:spcAft>
                <a:spcPts val="200"/>
              </a:spcAft>
              <a:buFont typeface="Arial" panose="020B0604020202020204" pitchFamily="34" charset="0"/>
              <a:buChar char="•"/>
              <a:defRPr/>
            </a:pPr>
            <a:r>
              <a:rPr lang="en-AU" b="1" dirty="0">
                <a:solidFill>
                  <a:schemeClr val="tx1"/>
                </a:solidFill>
              </a:rPr>
              <a:t>Avoidance of failure or uncontrolled discharge</a:t>
            </a:r>
          </a:p>
        </p:txBody>
      </p:sp>
      <p:grpSp>
        <p:nvGrpSpPr>
          <p:cNvPr id="38" name="B4 group excerpt"/>
          <p:cNvGrpSpPr/>
          <p:nvPr/>
        </p:nvGrpSpPr>
        <p:grpSpPr>
          <a:xfrm>
            <a:off x="1262218" y="2704599"/>
            <a:ext cx="6483877" cy="3122068"/>
            <a:chOff x="1262218" y="2704599"/>
            <a:chExt cx="6483877" cy="3122068"/>
          </a:xfrm>
        </p:grpSpPr>
        <p:pic>
          <p:nvPicPr>
            <p:cNvPr id="30" name="B4P2 part"/>
            <p:cNvPicPr>
              <a:picLocks noChangeAspect="1"/>
            </p:cNvPicPr>
            <p:nvPr/>
          </p:nvPicPr>
          <p:blipFill rotWithShape="1">
            <a:blip r:embed="rId7">
              <a:extLst>
                <a:ext uri="{28A0092B-C50C-407E-A947-70E740481C1C}">
                  <a14:useLocalDpi xmlns:a14="http://schemas.microsoft.com/office/drawing/2010/main" val="0"/>
                </a:ext>
              </a:extLst>
            </a:blip>
            <a:srcRect t="28937"/>
            <a:stretch/>
          </p:blipFill>
          <p:spPr>
            <a:xfrm>
              <a:off x="1262221" y="4570914"/>
              <a:ext cx="6281580" cy="209779"/>
            </a:xfrm>
            <a:prstGeom prst="rect">
              <a:avLst/>
            </a:prstGeom>
          </p:spPr>
        </p:pic>
        <p:pic>
          <p:nvPicPr>
            <p:cNvPr id="28" name="B4P1-2 Excerpt">
              <a:extLst>
                <a:ext uri="{FF2B5EF4-FFF2-40B4-BE49-F238E27FC236}">
                  <a16:creationId xmlns:a16="http://schemas.microsoft.com/office/drawing/2014/main" xmlns="" id="{457990DB-64F1-4231-8985-DB8C30922A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2220" y="2802818"/>
              <a:ext cx="6483875" cy="1734721"/>
            </a:xfrm>
            <a:prstGeom prst="rect">
              <a:avLst/>
            </a:prstGeom>
            <a:ln>
              <a:noFill/>
            </a:ln>
          </p:spPr>
        </p:pic>
        <p:pic>
          <p:nvPicPr>
            <p:cNvPr id="35" name="B4P4 excerpt"/>
            <p:cNvPicPr>
              <a:picLocks noChangeAspect="1"/>
            </p:cNvPicPr>
            <p:nvPr/>
          </p:nvPicPr>
          <p:blipFill rotWithShape="1">
            <a:blip r:embed="rId9">
              <a:extLst>
                <a:ext uri="{28A0092B-C50C-407E-A947-70E740481C1C}">
                  <a14:useLocalDpi xmlns:a14="http://schemas.microsoft.com/office/drawing/2010/main" val="0"/>
                </a:ext>
              </a:extLst>
            </a:blip>
            <a:srcRect t="48736"/>
            <a:stretch/>
          </p:blipFill>
          <p:spPr>
            <a:xfrm>
              <a:off x="1262218" y="4944731"/>
              <a:ext cx="6483875" cy="881936"/>
            </a:xfrm>
            <a:prstGeom prst="rect">
              <a:avLst/>
            </a:prstGeom>
          </p:spPr>
        </p:pic>
        <p:sp>
          <p:nvSpPr>
            <p:cNvPr id="32" name="B4P1&amp;2 excerpt outline"/>
            <p:cNvSpPr/>
            <p:nvPr/>
          </p:nvSpPr>
          <p:spPr>
            <a:xfrm>
              <a:off x="1262220" y="2704599"/>
              <a:ext cx="6483875" cy="3122067"/>
            </a:xfrm>
            <a:prstGeom prst="rect">
              <a:avLst/>
            </a:prstGeom>
            <a:noFill/>
            <a:ln>
              <a:solidFill>
                <a:srgbClr val="00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59" name="B4 FF water line">
            <a:extLst>
              <a:ext uri="{FF2B5EF4-FFF2-40B4-BE49-F238E27FC236}">
                <a16:creationId xmlns:a16="http://schemas.microsoft.com/office/drawing/2014/main" xmlns="" id="{C18F5B87-5CE6-48B5-9590-5E6170106EC3}"/>
              </a:ext>
            </a:extLst>
          </p:cNvPr>
          <p:cNvCxnSpPr>
            <a:cxnSpLocks/>
          </p:cNvCxnSpPr>
          <p:nvPr/>
        </p:nvCxnSpPr>
        <p:spPr>
          <a:xfrm>
            <a:off x="1477926" y="3423684"/>
            <a:ext cx="1335680" cy="3212"/>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7" name="B4 FF PR line">
            <a:extLst>
              <a:ext uri="{FF2B5EF4-FFF2-40B4-BE49-F238E27FC236}">
                <a16:creationId xmlns:a16="http://schemas.microsoft.com/office/drawing/2014/main" xmlns="" id="{C18F5B87-5CE6-48B5-9590-5E6170106EC3}"/>
              </a:ext>
            </a:extLst>
          </p:cNvPr>
          <p:cNvCxnSpPr>
            <a:cxnSpLocks/>
          </p:cNvCxnSpPr>
          <p:nvPr/>
        </p:nvCxnSpPr>
        <p:spPr>
          <a:xfrm>
            <a:off x="2435760" y="3054371"/>
            <a:ext cx="1559978" cy="0"/>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 name="B4 FF water Bubble">
            <a:extLst>
              <a:ext uri="{FF2B5EF4-FFF2-40B4-BE49-F238E27FC236}">
                <a16:creationId xmlns:a16="http://schemas.microsoft.com/office/drawing/2014/main" xmlns="" id="{D4E33333-0221-492C-B705-62E69394129C}"/>
              </a:ext>
            </a:extLst>
          </p:cNvPr>
          <p:cNvSpPr/>
          <p:nvPr/>
        </p:nvSpPr>
        <p:spPr>
          <a:xfrm>
            <a:off x="8567385" y="2798299"/>
            <a:ext cx="3321883" cy="3208014"/>
          </a:xfrm>
          <a:prstGeom prst="wedgeRoundRectCallout">
            <a:avLst>
              <a:gd name="adj1" fmla="val -235381"/>
              <a:gd name="adj2" fmla="val -31651"/>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sz="1700" b="1" dirty="0">
                <a:solidFill>
                  <a:schemeClr val="tx1"/>
                </a:solidFill>
              </a:rPr>
              <a:t>Applies to water used specifically to fight a fire in the building.</a:t>
            </a:r>
          </a:p>
          <a:p>
            <a:pPr marL="285750" indent="-285750">
              <a:spcBef>
                <a:spcPts val="200"/>
              </a:spcBef>
              <a:spcAft>
                <a:spcPts val="200"/>
              </a:spcAft>
              <a:buFont typeface="Arial" panose="020B0604020202020204" pitchFamily="34" charset="0"/>
              <a:buChar char="•"/>
            </a:pPr>
            <a:r>
              <a:rPr lang="en-AU" sz="1700" b="1" dirty="0">
                <a:solidFill>
                  <a:schemeClr val="tx1"/>
                </a:solidFill>
              </a:rPr>
              <a:t>May be required to meet other Performance Requirements, </a:t>
            </a:r>
            <a:r>
              <a:rPr lang="en-AU" sz="1700" b="1" dirty="0" smtClean="0">
                <a:solidFill>
                  <a:schemeClr val="tx1"/>
                </a:solidFill>
              </a:rPr>
              <a:t>for </a:t>
            </a:r>
            <a:r>
              <a:rPr lang="en-AU" sz="1700" b="1" dirty="0">
                <a:solidFill>
                  <a:schemeClr val="tx1"/>
                </a:solidFill>
              </a:rPr>
              <a:t>example fire safety Performance </a:t>
            </a:r>
            <a:r>
              <a:rPr lang="en-AU" sz="1700" b="1" dirty="0" smtClean="0">
                <a:solidFill>
                  <a:schemeClr val="tx1"/>
                </a:solidFill>
              </a:rPr>
              <a:t>Requirements </a:t>
            </a:r>
            <a:r>
              <a:rPr lang="en-AU" sz="1700" b="1" dirty="0">
                <a:solidFill>
                  <a:schemeClr val="tx1"/>
                </a:solidFill>
              </a:rPr>
              <a:t>in </a:t>
            </a:r>
            <a:r>
              <a:rPr lang="en-AU" sz="1700" b="1" dirty="0" smtClean="0">
                <a:solidFill>
                  <a:schemeClr val="tx1"/>
                </a:solidFill>
              </a:rPr>
              <a:t/>
            </a:r>
            <a:br>
              <a:rPr lang="en-AU" sz="1700" b="1" dirty="0" smtClean="0">
                <a:solidFill>
                  <a:schemeClr val="tx1"/>
                </a:solidFill>
              </a:rPr>
            </a:br>
            <a:r>
              <a:rPr lang="en-AU" sz="1700" b="1" dirty="0" smtClean="0">
                <a:solidFill>
                  <a:schemeClr val="tx1"/>
                </a:solidFill>
              </a:rPr>
              <a:t>NCC </a:t>
            </a:r>
            <a:r>
              <a:rPr lang="en-AU" sz="1700" b="1" dirty="0">
                <a:solidFill>
                  <a:schemeClr val="tx1"/>
                </a:solidFill>
              </a:rPr>
              <a:t>Volume One.</a:t>
            </a:r>
          </a:p>
        </p:txBody>
      </p:sp>
      <p:pic>
        <p:nvPicPr>
          <p:cNvPr id="29" name="B5P1 Excerpt">
            <a:extLst>
              <a:ext uri="{FF2B5EF4-FFF2-40B4-BE49-F238E27FC236}">
                <a16:creationId xmlns:a16="http://schemas.microsoft.com/office/drawing/2014/main" xmlns="" id="{ABB78BC3-3B0D-4FF5-9338-EB16B19F88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422" y="2661395"/>
            <a:ext cx="6793284" cy="1694107"/>
          </a:xfrm>
          <a:prstGeom prst="rect">
            <a:avLst/>
          </a:prstGeom>
          <a:ln>
            <a:solidFill>
              <a:schemeClr val="accent6"/>
            </a:solidFill>
          </a:ln>
        </p:spPr>
      </p:pic>
      <p:sp>
        <p:nvSpPr>
          <p:cNvPr id="61" name="B5P1 Application arrow">
            <a:extLst>
              <a:ext uri="{FF2B5EF4-FFF2-40B4-BE49-F238E27FC236}">
                <a16:creationId xmlns:a16="http://schemas.microsoft.com/office/drawing/2014/main" xmlns="" id="{A142E879-53CC-42B4-A877-930FC0CAEDCD}"/>
              </a:ext>
            </a:extLst>
          </p:cNvPr>
          <p:cNvSpPr/>
          <p:nvPr/>
        </p:nvSpPr>
        <p:spPr>
          <a:xfrm>
            <a:off x="204385" y="3729902"/>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B5P1 Application Bubble">
            <a:extLst>
              <a:ext uri="{FF2B5EF4-FFF2-40B4-BE49-F238E27FC236}">
                <a16:creationId xmlns:a16="http://schemas.microsoft.com/office/drawing/2014/main" xmlns="" id="{483AB9DF-90C7-411F-9336-81751C94B323}"/>
              </a:ext>
            </a:extLst>
          </p:cNvPr>
          <p:cNvSpPr/>
          <p:nvPr/>
        </p:nvSpPr>
        <p:spPr>
          <a:xfrm>
            <a:off x="391422" y="4704703"/>
            <a:ext cx="7152379" cy="1235500"/>
          </a:xfrm>
          <a:prstGeom prst="wedgeRoundRectCallout">
            <a:avLst>
              <a:gd name="adj1" fmla="val -21033"/>
              <a:gd name="adj2" fmla="val -8279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lvl="0" indent="-342900">
              <a:spcBef>
                <a:spcPts val="200"/>
              </a:spcBef>
              <a:spcAft>
                <a:spcPts val="200"/>
              </a:spcAft>
              <a:buFont typeface="Arial" panose="020B0604020202020204" pitchFamily="34" charset="0"/>
              <a:buChar char="•"/>
              <a:defRPr/>
            </a:pPr>
            <a:r>
              <a:rPr lang="en-AU" b="1" dirty="0">
                <a:solidFill>
                  <a:schemeClr val="tx1"/>
                </a:solidFill>
              </a:rPr>
              <a:t>Application, as shown, to most kinds of water services</a:t>
            </a:r>
          </a:p>
          <a:p>
            <a:pPr marL="342900" lvl="0" indent="-342900">
              <a:spcBef>
                <a:spcPts val="200"/>
              </a:spcBef>
              <a:spcAft>
                <a:spcPts val="200"/>
              </a:spcAft>
              <a:buFont typeface="Arial" panose="020B0604020202020204" pitchFamily="34" charset="0"/>
              <a:buChar char="•"/>
              <a:defRPr/>
            </a:pPr>
            <a:r>
              <a:rPr lang="en-AU" b="1" dirty="0">
                <a:solidFill>
                  <a:schemeClr val="tx1"/>
                </a:solidFill>
              </a:rPr>
              <a:t>Similar requirements apply to rainwater </a:t>
            </a:r>
            <a:r>
              <a:rPr lang="en-AU" b="1" dirty="0" smtClean="0">
                <a:solidFill>
                  <a:schemeClr val="tx1"/>
                </a:solidFill>
              </a:rPr>
              <a:t>storage systems</a:t>
            </a:r>
            <a:endParaRPr lang="en-AU" b="1" dirty="0">
              <a:solidFill>
                <a:schemeClr val="tx1"/>
              </a:solidFill>
            </a:endParaRPr>
          </a:p>
        </p:txBody>
      </p:sp>
      <p:cxnSp>
        <p:nvCxnSpPr>
          <p:cNvPr id="63" name="B5P1 Contamination line">
            <a:extLst>
              <a:ext uri="{FF2B5EF4-FFF2-40B4-BE49-F238E27FC236}">
                <a16:creationId xmlns:a16="http://schemas.microsoft.com/office/drawing/2014/main" xmlns="" id="{B4761F99-363B-4F43-9998-B84321C93536}"/>
              </a:ext>
            </a:extLst>
          </p:cNvPr>
          <p:cNvCxnSpPr>
            <a:cxnSpLocks/>
          </p:cNvCxnSpPr>
          <p:nvPr/>
        </p:nvCxnSpPr>
        <p:spPr>
          <a:xfrm flipV="1">
            <a:off x="4276817" y="3483204"/>
            <a:ext cx="754740" cy="507"/>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4" name="B5P1 Contamination Bubble">
            <a:extLst>
              <a:ext uri="{FF2B5EF4-FFF2-40B4-BE49-F238E27FC236}">
                <a16:creationId xmlns:a16="http://schemas.microsoft.com/office/drawing/2014/main" xmlns="" id="{C874C63D-2784-4986-9911-39042E2D0260}"/>
              </a:ext>
            </a:extLst>
          </p:cNvPr>
          <p:cNvSpPr/>
          <p:nvPr/>
        </p:nvSpPr>
        <p:spPr>
          <a:xfrm>
            <a:off x="7687489" y="2661395"/>
            <a:ext cx="4120197" cy="3278808"/>
          </a:xfrm>
          <a:prstGeom prst="wedgeRoundRectCallout">
            <a:avLst>
              <a:gd name="adj1" fmla="val -111320"/>
              <a:gd name="adj2" fmla="val -2608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a:solidFill>
                  <a:schemeClr val="tx1"/>
                </a:solidFill>
              </a:rPr>
              <a:t>Contamination means exposed to a contaminant.</a:t>
            </a:r>
          </a:p>
          <a:p>
            <a:pPr marL="285750" indent="-285750">
              <a:spcBef>
                <a:spcPts val="200"/>
              </a:spcBef>
              <a:spcAft>
                <a:spcPts val="200"/>
              </a:spcAft>
              <a:buFont typeface="Arial" panose="020B0604020202020204" pitchFamily="34" charset="0"/>
              <a:buChar char="•"/>
            </a:pPr>
            <a:r>
              <a:rPr lang="en-AU" b="1" dirty="0">
                <a:solidFill>
                  <a:schemeClr val="tx1"/>
                </a:solidFill>
              </a:rPr>
              <a:t>A contaminant is a substance, energy or heat, that (alone or in combination with other substances, energy or heat) changes or is likely to change the physical, chemical or biological condition of water.</a:t>
            </a:r>
          </a:p>
        </p:txBody>
      </p:sp>
      <p:grpSp>
        <p:nvGrpSpPr>
          <p:cNvPr id="65" name="B6P3 Excerpt group" descr="Extract from NCC Volume Three. &#10;&#10;Part B6 Rainwater harvesting and use,  Performance Requirements BP6.1, BP6.2, BP6.3 and BP6.4.">
            <a:extLst>
              <a:ext uri="{FF2B5EF4-FFF2-40B4-BE49-F238E27FC236}">
                <a16:creationId xmlns:a16="http://schemas.microsoft.com/office/drawing/2014/main" xmlns="" id="{B34305A2-8A8B-42E5-8C47-2176A24DF22E}"/>
              </a:ext>
            </a:extLst>
          </p:cNvPr>
          <p:cNvGrpSpPr/>
          <p:nvPr/>
        </p:nvGrpSpPr>
        <p:grpSpPr>
          <a:xfrm>
            <a:off x="440924" y="2625844"/>
            <a:ext cx="5622569" cy="4067821"/>
            <a:chOff x="280690" y="1795672"/>
            <a:chExt cx="5622569" cy="4067821"/>
          </a:xfrm>
        </p:grpSpPr>
        <p:sp>
          <p:nvSpPr>
            <p:cNvPr id="66" name="Excerpt background box">
              <a:extLst>
                <a:ext uri="{FF2B5EF4-FFF2-40B4-BE49-F238E27FC236}">
                  <a16:creationId xmlns:a16="http://schemas.microsoft.com/office/drawing/2014/main" xmlns="" id="{67699626-C91A-4562-9F88-A0444E5C56FD}"/>
                </a:ext>
              </a:extLst>
            </p:cNvPr>
            <p:cNvSpPr/>
            <p:nvPr/>
          </p:nvSpPr>
          <p:spPr>
            <a:xfrm>
              <a:off x="280690" y="1795672"/>
              <a:ext cx="5622569" cy="406782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9" name="B6P3 top excerpt">
              <a:extLst>
                <a:ext uri="{FF2B5EF4-FFF2-40B4-BE49-F238E27FC236}">
                  <a16:creationId xmlns:a16="http://schemas.microsoft.com/office/drawing/2014/main" xmlns="" id="{05038D32-DC3B-4A81-BDA6-79204BDFAC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96" y="1845022"/>
              <a:ext cx="5576555" cy="4007732"/>
            </a:xfrm>
            <a:prstGeom prst="rect">
              <a:avLst/>
            </a:prstGeom>
            <a:ln>
              <a:noFill/>
            </a:ln>
          </p:spPr>
        </p:pic>
      </p:grpSp>
      <p:sp>
        <p:nvSpPr>
          <p:cNvPr id="56" name="B6P3 highlight box">
            <a:extLst>
              <a:ext uri="{FF2B5EF4-FFF2-40B4-BE49-F238E27FC236}">
                <a16:creationId xmlns:a16="http://schemas.microsoft.com/office/drawing/2014/main" xmlns="" id="{6DBED9C3-AD92-4EDC-9B5E-736C39759BD5}"/>
              </a:ext>
            </a:extLst>
          </p:cNvPr>
          <p:cNvSpPr/>
          <p:nvPr/>
        </p:nvSpPr>
        <p:spPr>
          <a:xfrm>
            <a:off x="565878" y="3492661"/>
            <a:ext cx="5403955" cy="1607769"/>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0" name="B6P3 Rainwater services line">
            <a:extLst>
              <a:ext uri="{FF2B5EF4-FFF2-40B4-BE49-F238E27FC236}">
                <a16:creationId xmlns:a16="http://schemas.microsoft.com/office/drawing/2014/main" xmlns="" id="{A6D2C6C0-F266-4A42-89E9-EE6FBAE140CF}"/>
              </a:ext>
            </a:extLst>
          </p:cNvPr>
          <p:cNvCxnSpPr>
            <a:cxnSpLocks/>
          </p:cNvCxnSpPr>
          <p:nvPr/>
        </p:nvCxnSpPr>
        <p:spPr>
          <a:xfrm>
            <a:off x="645000" y="3328441"/>
            <a:ext cx="759774" cy="2174"/>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3" name="B6P3 Exemption arrow">
            <a:extLst>
              <a:ext uri="{FF2B5EF4-FFF2-40B4-BE49-F238E27FC236}">
                <a16:creationId xmlns:a16="http://schemas.microsoft.com/office/drawing/2014/main" xmlns="" id="{78008E34-E159-4054-B4B9-08D96691729A}"/>
              </a:ext>
            </a:extLst>
          </p:cNvPr>
          <p:cNvSpPr/>
          <p:nvPr/>
        </p:nvSpPr>
        <p:spPr>
          <a:xfrm>
            <a:off x="248806" y="6191331"/>
            <a:ext cx="288000" cy="252000"/>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B6P3 highlight box Bubble">
            <a:extLst>
              <a:ext uri="{FF2B5EF4-FFF2-40B4-BE49-F238E27FC236}">
                <a16:creationId xmlns:a16="http://schemas.microsoft.com/office/drawing/2014/main" xmlns="" id="{CD8EBAA0-A0D8-42D1-A501-B0ECD223FFC4}"/>
              </a:ext>
            </a:extLst>
          </p:cNvPr>
          <p:cNvSpPr/>
          <p:nvPr/>
        </p:nvSpPr>
        <p:spPr>
          <a:xfrm>
            <a:off x="6232519" y="2941298"/>
            <a:ext cx="5623603" cy="3524656"/>
          </a:xfrm>
          <a:prstGeom prst="wedgeRoundRectCallout">
            <a:avLst>
              <a:gd name="adj1" fmla="val -54327"/>
              <a:gd name="adj2" fmla="val -2649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spcBef>
                <a:spcPts val="200"/>
              </a:spcBef>
              <a:spcAft>
                <a:spcPts val="200"/>
              </a:spcAft>
              <a:defRPr/>
            </a:pPr>
            <a:r>
              <a:rPr lang="en-AU" b="1" dirty="0" smtClean="0">
                <a:solidFill>
                  <a:schemeClr val="tx1"/>
                </a:solidFill>
              </a:rPr>
              <a:t>B6P3 is about efficient use of rainwater. Similar </a:t>
            </a:r>
            <a:r>
              <a:rPr lang="en-AU" b="1" dirty="0">
                <a:solidFill>
                  <a:schemeClr val="tx1"/>
                </a:solidFill>
              </a:rPr>
              <a:t>requirements </a:t>
            </a:r>
            <a:r>
              <a:rPr lang="en-AU" b="1" dirty="0" smtClean="0">
                <a:solidFill>
                  <a:schemeClr val="tx1"/>
                </a:solidFill>
              </a:rPr>
              <a:t>apply for </a:t>
            </a:r>
            <a:r>
              <a:rPr lang="en-AU" b="1" dirty="0">
                <a:solidFill>
                  <a:schemeClr val="tx1"/>
                </a:solidFill>
              </a:rPr>
              <a:t>most water </a:t>
            </a:r>
            <a:r>
              <a:rPr lang="en-AU" b="1" dirty="0" smtClean="0">
                <a:solidFill>
                  <a:schemeClr val="tx1"/>
                </a:solidFill>
              </a:rPr>
              <a:t>services.</a:t>
            </a:r>
            <a:endParaRPr lang="en-AU" b="1" dirty="0">
              <a:solidFill>
                <a:schemeClr val="tx1"/>
              </a:solidFill>
            </a:endParaRPr>
          </a:p>
          <a:p>
            <a:pPr lvl="0">
              <a:spcBef>
                <a:spcPts val="1200"/>
              </a:spcBef>
              <a:spcAft>
                <a:spcPts val="200"/>
              </a:spcAft>
              <a:defRPr/>
            </a:pPr>
            <a:r>
              <a:rPr lang="en-AU" b="1" dirty="0" smtClean="0">
                <a:solidFill>
                  <a:schemeClr val="tx1"/>
                </a:solidFill>
              </a:rPr>
              <a:t>Additional Performance Requirements in B6 Rainwater services for:</a:t>
            </a:r>
          </a:p>
          <a:p>
            <a:pPr marL="285750" lvl="0" indent="-285750">
              <a:spcBef>
                <a:spcPts val="200"/>
              </a:spcBef>
              <a:spcAft>
                <a:spcPts val="200"/>
              </a:spcAft>
              <a:buFont typeface="Arial" panose="020B0604020202020204" pitchFamily="34" charset="0"/>
              <a:buChar char="•"/>
              <a:defRPr/>
            </a:pPr>
            <a:r>
              <a:rPr lang="en-AU" b="1" dirty="0">
                <a:solidFill>
                  <a:schemeClr val="tx1"/>
                </a:solidFill>
              </a:rPr>
              <a:t>Required </a:t>
            </a:r>
            <a:r>
              <a:rPr lang="en-AU" b="1" dirty="0" smtClean="0">
                <a:solidFill>
                  <a:schemeClr val="tx1"/>
                </a:solidFill>
              </a:rPr>
              <a:t>velocity and </a:t>
            </a:r>
            <a:r>
              <a:rPr lang="en-AU" b="1" dirty="0">
                <a:solidFill>
                  <a:schemeClr val="tx1"/>
                </a:solidFill>
              </a:rPr>
              <a:t>pressure</a:t>
            </a:r>
          </a:p>
          <a:p>
            <a:pPr marL="285750" lvl="0" indent="-285750">
              <a:spcBef>
                <a:spcPts val="200"/>
              </a:spcBef>
              <a:spcAft>
                <a:spcPts val="200"/>
              </a:spcAft>
              <a:buFont typeface="Arial" panose="020B0604020202020204" pitchFamily="34" charset="0"/>
              <a:buChar char="•"/>
              <a:defRPr/>
            </a:pPr>
            <a:r>
              <a:rPr lang="en-AU" b="1" dirty="0">
                <a:solidFill>
                  <a:schemeClr val="tx1"/>
                </a:solidFill>
              </a:rPr>
              <a:t>Access </a:t>
            </a:r>
            <a:r>
              <a:rPr lang="en-AU" b="1" dirty="0" smtClean="0">
                <a:solidFill>
                  <a:schemeClr val="tx1"/>
                </a:solidFill>
              </a:rPr>
              <a:t>and isolation </a:t>
            </a:r>
            <a:r>
              <a:rPr lang="en-AU" b="1" dirty="0">
                <a:solidFill>
                  <a:schemeClr val="tx1"/>
                </a:solidFill>
              </a:rPr>
              <a:t>for testing and </a:t>
            </a:r>
            <a:r>
              <a:rPr lang="en-AU" b="1" dirty="0" smtClean="0">
                <a:solidFill>
                  <a:schemeClr val="tx1"/>
                </a:solidFill>
              </a:rPr>
              <a:t>maintenance</a:t>
            </a:r>
          </a:p>
          <a:p>
            <a:pPr marL="285750" lvl="0" indent="-285750">
              <a:spcBef>
                <a:spcPts val="200"/>
              </a:spcBef>
              <a:spcAft>
                <a:spcPts val="200"/>
              </a:spcAft>
              <a:buFont typeface="Arial" panose="020B0604020202020204" pitchFamily="34" charset="0"/>
              <a:buChar char="•"/>
              <a:defRPr/>
            </a:pPr>
            <a:r>
              <a:rPr lang="en-AU" b="1" dirty="0" smtClean="0">
                <a:solidFill>
                  <a:schemeClr val="tx1"/>
                </a:solidFill>
              </a:rPr>
              <a:t>Identification </a:t>
            </a:r>
            <a:endParaRPr lang="en-AU" b="1" dirty="0">
              <a:solidFill>
                <a:schemeClr val="tx1"/>
              </a:solidFill>
            </a:endParaRPr>
          </a:p>
          <a:p>
            <a:pPr marL="285750" lvl="0" indent="-285750">
              <a:spcBef>
                <a:spcPts val="200"/>
              </a:spcBef>
              <a:spcAft>
                <a:spcPts val="200"/>
              </a:spcAft>
              <a:buFont typeface="Arial" panose="020B0604020202020204" pitchFamily="34" charset="0"/>
              <a:buChar char="•"/>
              <a:defRPr/>
            </a:pPr>
            <a:r>
              <a:rPr lang="en-AU" b="1" dirty="0" smtClean="0">
                <a:solidFill>
                  <a:schemeClr val="tx1"/>
                </a:solidFill>
              </a:rPr>
              <a:t>Avoidance of uncontrolled discharge</a:t>
            </a:r>
            <a:endParaRPr lang="en-AU" b="1" dirty="0">
              <a:solidFill>
                <a:schemeClr val="tx1"/>
              </a:solidFill>
            </a:endParaRPr>
          </a:p>
        </p:txBody>
      </p:sp>
      <p:sp>
        <p:nvSpPr>
          <p:cNvPr id="71" name="B6P3 RainWater services Bubble">
            <a:extLst>
              <a:ext uri="{FF2B5EF4-FFF2-40B4-BE49-F238E27FC236}">
                <a16:creationId xmlns:a16="http://schemas.microsoft.com/office/drawing/2014/main" xmlns="" id="{90DB4BA6-11DC-4AAC-A056-862E6B66D5F7}"/>
              </a:ext>
            </a:extLst>
          </p:cNvPr>
          <p:cNvSpPr/>
          <p:nvPr/>
        </p:nvSpPr>
        <p:spPr>
          <a:xfrm>
            <a:off x="6176945" y="2785126"/>
            <a:ext cx="5647723" cy="1995567"/>
          </a:xfrm>
          <a:prstGeom prst="wedgeRoundRectCallout">
            <a:avLst>
              <a:gd name="adj1" fmla="val -132430"/>
              <a:gd name="adj2" fmla="val -22109"/>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smtClean="0">
                <a:solidFill>
                  <a:schemeClr val="tx1"/>
                </a:solidFill>
              </a:rPr>
              <a:t>Rainwater service: </a:t>
            </a:r>
            <a:br>
              <a:rPr lang="en-AU" b="1" dirty="0" smtClean="0">
                <a:solidFill>
                  <a:schemeClr val="tx1"/>
                </a:solidFill>
              </a:rPr>
            </a:br>
            <a:r>
              <a:rPr lang="en-AU" b="1" dirty="0" smtClean="0">
                <a:solidFill>
                  <a:schemeClr val="tx1"/>
                </a:solidFill>
              </a:rPr>
              <a:t>A water service which distributes water from the isolation valve of the rainwater storage to the rainwater points of discharge for purposes such as for clothes washing, urinal and water closet flushing and external hose cocks.</a:t>
            </a:r>
            <a:endParaRPr lang="en-AU" b="1" dirty="0">
              <a:solidFill>
                <a:schemeClr val="tx1"/>
              </a:solidFill>
            </a:endParaRPr>
          </a:p>
        </p:txBody>
      </p:sp>
      <p:sp>
        <p:nvSpPr>
          <p:cNvPr id="74" name="B6P3 Limitation Bubble">
            <a:extLst>
              <a:ext uri="{FF2B5EF4-FFF2-40B4-BE49-F238E27FC236}">
                <a16:creationId xmlns:a16="http://schemas.microsoft.com/office/drawing/2014/main" xmlns="" id="{65F8FAEA-E72C-494C-A758-F3792A337EA2}"/>
              </a:ext>
            </a:extLst>
          </p:cNvPr>
          <p:cNvSpPr/>
          <p:nvPr/>
        </p:nvSpPr>
        <p:spPr>
          <a:xfrm>
            <a:off x="6215759" y="5681665"/>
            <a:ext cx="5647723" cy="961208"/>
          </a:xfrm>
          <a:prstGeom prst="wedgeRoundRectCallout">
            <a:avLst>
              <a:gd name="adj1" fmla="val -85522"/>
              <a:gd name="adj2" fmla="val 3455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b="1" dirty="0" smtClean="0">
                <a:solidFill>
                  <a:schemeClr val="tx1"/>
                </a:solidFill>
              </a:rPr>
              <a:t>Exemption: B6P3(a)(ii) does not apply to a vacuum drainage system.</a:t>
            </a:r>
            <a:endParaRPr lang="en-AU" b="1" dirty="0">
              <a:solidFill>
                <a:schemeClr val="tx1"/>
              </a:solidFill>
            </a:endParaRPr>
          </a:p>
        </p:txBody>
      </p:sp>
      <p:grpSp>
        <p:nvGrpSpPr>
          <p:cNvPr id="7" name="B7 excerpt"/>
          <p:cNvGrpSpPr/>
          <p:nvPr/>
        </p:nvGrpSpPr>
        <p:grpSpPr>
          <a:xfrm>
            <a:off x="334962" y="2675196"/>
            <a:ext cx="7863358" cy="3927624"/>
            <a:chOff x="334962" y="2675196"/>
            <a:chExt cx="7863358" cy="3927624"/>
          </a:xfrm>
        </p:grpSpPr>
        <p:pic>
          <p:nvPicPr>
            <p:cNvPr id="4" name="B7P1 excerpt"/>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0926" y="2700083"/>
              <a:ext cx="7629365" cy="1311894"/>
            </a:xfrm>
            <a:prstGeom prst="rect">
              <a:avLst/>
            </a:prstGeom>
          </p:spPr>
        </p:pic>
        <p:pic>
          <p:nvPicPr>
            <p:cNvPr id="5" name="B7P2 to P3 excerpt"/>
            <p:cNvPicPr>
              <a:picLocks noChangeAspect="1"/>
            </p:cNvPicPr>
            <p:nvPr/>
          </p:nvPicPr>
          <p:blipFill rotWithShape="1">
            <a:blip r:embed="rId13">
              <a:extLst>
                <a:ext uri="{28A0092B-C50C-407E-A947-70E740481C1C}">
                  <a14:useLocalDpi xmlns:a14="http://schemas.microsoft.com/office/drawing/2010/main" val="0"/>
                </a:ext>
              </a:extLst>
            </a:blip>
            <a:srcRect b="46654"/>
            <a:stretch/>
          </p:blipFill>
          <p:spPr>
            <a:xfrm>
              <a:off x="440926" y="4114575"/>
              <a:ext cx="7727021" cy="2328756"/>
            </a:xfrm>
            <a:prstGeom prst="rect">
              <a:avLst/>
            </a:prstGeom>
          </p:spPr>
        </p:pic>
        <p:sp>
          <p:nvSpPr>
            <p:cNvPr id="6" name="B7 green box"/>
            <p:cNvSpPr/>
            <p:nvPr/>
          </p:nvSpPr>
          <p:spPr>
            <a:xfrm>
              <a:off x="334962" y="2675196"/>
              <a:ext cx="7863358" cy="3927624"/>
            </a:xfrm>
            <a:prstGeom prst="rect">
              <a:avLst/>
            </a:prstGeom>
            <a:noFill/>
            <a:ln>
              <a:solidFill>
                <a:srgbClr val="00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7" name="B7 rainwater storage bubble">
            <a:extLst>
              <a:ext uri="{FF2B5EF4-FFF2-40B4-BE49-F238E27FC236}">
                <a16:creationId xmlns:a16="http://schemas.microsoft.com/office/drawing/2014/main" xmlns="" id="{4FEBE3E0-A93D-46C0-963C-26900E174CBE}"/>
              </a:ext>
            </a:extLst>
          </p:cNvPr>
          <p:cNvSpPr/>
          <p:nvPr/>
        </p:nvSpPr>
        <p:spPr>
          <a:xfrm>
            <a:off x="8567389" y="3023011"/>
            <a:ext cx="3442050" cy="3011442"/>
          </a:xfrm>
          <a:prstGeom prst="wedgeRoundRectCallout">
            <a:avLst>
              <a:gd name="adj1" fmla="val -241561"/>
              <a:gd name="adj2" fmla="val 1236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spcBef>
                <a:spcPts val="200"/>
              </a:spcBef>
              <a:spcAft>
                <a:spcPts val="200"/>
              </a:spcAft>
              <a:defRPr/>
            </a:pPr>
            <a:r>
              <a:rPr lang="en-AU" b="1" dirty="0" smtClean="0">
                <a:solidFill>
                  <a:schemeClr val="tx1"/>
                </a:solidFill>
              </a:rPr>
              <a:t>Rainwater storage:  </a:t>
            </a:r>
            <a:br>
              <a:rPr lang="en-AU" b="1" dirty="0" smtClean="0">
                <a:solidFill>
                  <a:schemeClr val="tx1"/>
                </a:solidFill>
              </a:rPr>
            </a:br>
            <a:r>
              <a:rPr lang="en-AU" b="1" dirty="0" smtClean="0">
                <a:solidFill>
                  <a:schemeClr val="tx1"/>
                </a:solidFill>
              </a:rPr>
              <a:t>Any storage of rainwater collected from a roof catchment area which is used to supply water for the primary purposes of drinking, personal hygiene or other uses. </a:t>
            </a:r>
            <a:endParaRPr lang="en-AU" b="1" dirty="0">
              <a:solidFill>
                <a:schemeClr val="tx1"/>
              </a:solidFill>
            </a:endParaRPr>
          </a:p>
        </p:txBody>
      </p:sp>
      <p:cxnSp>
        <p:nvCxnSpPr>
          <p:cNvPr id="55" name="B7 rainwater storage line">
            <a:extLst>
              <a:ext uri="{FF2B5EF4-FFF2-40B4-BE49-F238E27FC236}">
                <a16:creationId xmlns:a16="http://schemas.microsoft.com/office/drawing/2014/main" xmlns="" id="{C18F5B87-5CE6-48B5-9590-5E6170106EC3}"/>
              </a:ext>
            </a:extLst>
          </p:cNvPr>
          <p:cNvCxnSpPr>
            <a:cxnSpLocks/>
          </p:cNvCxnSpPr>
          <p:nvPr/>
        </p:nvCxnSpPr>
        <p:spPr>
          <a:xfrm flipV="1">
            <a:off x="585852" y="4984916"/>
            <a:ext cx="1085551" cy="3865"/>
          </a:xfrm>
          <a:prstGeom prst="line">
            <a:avLst/>
          </a:prstGeom>
          <a:ln w="25400">
            <a:solidFill>
              <a:schemeClr val="accent5"/>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1773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12"/>
                                        </p:tgtEl>
                                        <p:attrNameLst>
                                          <p:attrName>ppt_w</p:attrName>
                                        </p:attrNameLst>
                                      </p:cBhvr>
                                      <p:tavLst>
                                        <p:tav tm="0">
                                          <p:val>
                                            <p:strVal val="ppt_w"/>
                                          </p:val>
                                        </p:tav>
                                        <p:tav tm="100000">
                                          <p:val>
                                            <p:fltVal val="0"/>
                                          </p:val>
                                        </p:tav>
                                      </p:tavLst>
                                    </p:anim>
                                    <p:anim calcmode="lin" valueType="num">
                                      <p:cBhvr>
                                        <p:cTn id="13" dur="500"/>
                                        <p:tgtEl>
                                          <p:spTgt spid="12"/>
                                        </p:tgtEl>
                                        <p:attrNameLst>
                                          <p:attrName>ppt_h</p:attrName>
                                        </p:attrNameLst>
                                      </p:cBhvr>
                                      <p:tavLst>
                                        <p:tav tm="0">
                                          <p:val>
                                            <p:strVal val="ppt_h"/>
                                          </p:val>
                                        </p:tav>
                                        <p:tav tm="100000">
                                          <p:val>
                                            <p:strVal val="ppt_h"/>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15"/>
                                        </p:tgtEl>
                                        <p:attrNameLst>
                                          <p:attrName>ppt_w</p:attrName>
                                        </p:attrNameLst>
                                      </p:cBhvr>
                                      <p:tavLst>
                                        <p:tav tm="0">
                                          <p:val>
                                            <p:strVal val="ppt_w"/>
                                          </p:val>
                                        </p:tav>
                                        <p:tav tm="100000">
                                          <p:val>
                                            <p:fltVal val="0"/>
                                          </p:val>
                                        </p:tav>
                                      </p:tavLst>
                                    </p:anim>
                                    <p:anim calcmode="lin" valueType="num">
                                      <p:cBhvr>
                                        <p:cTn id="26" dur="500"/>
                                        <p:tgtEl>
                                          <p:spTgt spid="15"/>
                                        </p:tgtEl>
                                        <p:attrNameLst>
                                          <p:attrName>ppt_h</p:attrName>
                                        </p:attrNameLst>
                                      </p:cBhvr>
                                      <p:tavLst>
                                        <p:tav tm="0">
                                          <p:val>
                                            <p:strVal val="ppt_h"/>
                                          </p:val>
                                        </p:tav>
                                        <p:tav tm="100000">
                                          <p:val>
                                            <p:strVal val="ppt_h"/>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42"/>
                    </p:tgtEl>
                  </p:cond>
                </p:stCondLst>
                <p:endSync evt="end" delay="0">
                  <p:rtn val="all"/>
                </p:endSync>
                <p:childTnLst>
                  <p:par>
                    <p:cTn id="29" fill="hold">
                      <p:stCondLst>
                        <p:cond delay="0"/>
                      </p:stCondLst>
                      <p:childTnLst>
                        <p:par>
                          <p:cTn id="30" fill="hold">
                            <p:stCondLst>
                              <p:cond delay="0"/>
                            </p:stCondLst>
                            <p:childTnLst>
                              <p:par>
                                <p:cTn id="31" presetID="17" presetClass="entr" presetSubtype="10" fill="hold" grpId="1"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45"/>
                                        </p:tgtEl>
                                        <p:attrNameLst>
                                          <p:attrName>ppt_w</p:attrName>
                                        </p:attrNameLst>
                                      </p:cBhvr>
                                      <p:tavLst>
                                        <p:tav tm="0">
                                          <p:val>
                                            <p:strVal val="ppt_w"/>
                                          </p:val>
                                        </p:tav>
                                        <p:tav tm="100000">
                                          <p:val>
                                            <p:fltVal val="0"/>
                                          </p:val>
                                        </p:tav>
                                      </p:tavLst>
                                    </p:anim>
                                    <p:anim calcmode="lin" valueType="num">
                                      <p:cBhvr>
                                        <p:cTn id="39" dur="500"/>
                                        <p:tgtEl>
                                          <p:spTgt spid="45"/>
                                        </p:tgtEl>
                                        <p:attrNameLst>
                                          <p:attrName>ppt_h</p:attrName>
                                        </p:attrNameLst>
                                      </p:cBhvr>
                                      <p:tavLst>
                                        <p:tav tm="0">
                                          <p:val>
                                            <p:strVal val="ppt_h"/>
                                          </p:val>
                                        </p:tav>
                                        <p:tav tm="100000">
                                          <p:val>
                                            <p:strVal val="ppt_h"/>
                                          </p:val>
                                        </p:tav>
                                      </p:tavLst>
                                    </p:anim>
                                    <p:set>
                                      <p:cBhvr>
                                        <p:cTn id="4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2"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dissolve">
                                      <p:cBhvr>
                                        <p:cTn id="76" dur="500"/>
                                        <p:tgtEl>
                                          <p:spTgt spid="43"/>
                                        </p:tgtEl>
                                      </p:cBhvr>
                                    </p:animEffect>
                                  </p:childTnLst>
                                </p:cTn>
                              </p:par>
                              <p:par>
                                <p:cTn id="77" presetID="9"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dissolv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3" nodeType="clickEffect">
                                  <p:stCondLst>
                                    <p:cond delay="0"/>
                                  </p:stCondLst>
                                  <p:childTnLst>
                                    <p:animEffect transition="out" filter="dissolve">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42"/>
                                        </p:tgtEl>
                                      </p:cBhvr>
                                    </p:animEffect>
                                    <p:set>
                                      <p:cBhvr>
                                        <p:cTn id="9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43"/>
                    </p:tgtEl>
                  </p:cond>
                </p:stCondLst>
                <p:endSync evt="end" delay="0">
                  <p:rtn val="all"/>
                </p:endSync>
                <p:childTnLst>
                  <p:par>
                    <p:cTn id="92" fill="hold">
                      <p:stCondLst>
                        <p:cond delay="0"/>
                      </p:stCondLst>
                      <p:childTnLst>
                        <p:par>
                          <p:cTn id="93" fill="hold">
                            <p:stCondLst>
                              <p:cond delay="0"/>
                            </p:stCondLst>
                            <p:childTnLst>
                              <p:par>
                                <p:cTn id="94" presetID="17" presetClass="entr" presetSubtype="10"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xit" presetSubtype="10" fill="hold" grpId="1" nodeType="clickEffect">
                                  <p:stCondLst>
                                    <p:cond delay="0"/>
                                  </p:stCondLst>
                                  <p:childTnLst>
                                    <p:anim calcmode="lin" valueType="num">
                                      <p:cBhvr>
                                        <p:cTn id="101" dur="500"/>
                                        <p:tgtEl>
                                          <p:spTgt spid="46"/>
                                        </p:tgtEl>
                                        <p:attrNameLst>
                                          <p:attrName>ppt_w</p:attrName>
                                        </p:attrNameLst>
                                      </p:cBhvr>
                                      <p:tavLst>
                                        <p:tav tm="0">
                                          <p:val>
                                            <p:strVal val="ppt_w"/>
                                          </p:val>
                                        </p:tav>
                                        <p:tav tm="100000">
                                          <p:val>
                                            <p:fltVal val="0"/>
                                          </p:val>
                                        </p:tav>
                                      </p:tavLst>
                                    </p:anim>
                                    <p:anim calcmode="lin" valueType="num">
                                      <p:cBhvr>
                                        <p:cTn id="102" dur="500"/>
                                        <p:tgtEl>
                                          <p:spTgt spid="46"/>
                                        </p:tgtEl>
                                        <p:attrNameLst>
                                          <p:attrName>ppt_h</p:attrName>
                                        </p:attrNameLst>
                                      </p:cBhvr>
                                      <p:tavLst>
                                        <p:tav tm="0">
                                          <p:val>
                                            <p:strVal val="ppt_h"/>
                                          </p:val>
                                        </p:tav>
                                        <p:tav tm="100000">
                                          <p:val>
                                            <p:strVal val="ppt_h"/>
                                          </p:val>
                                        </p:tav>
                                      </p:tavLst>
                                    </p:anim>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4" restart="whenNotActive" fill="hold" evtFilter="cancelBubble" nodeType="interactiveSeq">
                <p:stCondLst>
                  <p:cond evt="onClick" delay="0">
                    <p:tgtEl>
                      <p:spTgt spid="19"/>
                    </p:tgtEl>
                  </p:cond>
                </p:stCondLst>
                <p:endSync evt="end" delay="0">
                  <p:rtn val="all"/>
                </p:endSync>
                <p:childTnLst>
                  <p:par>
                    <p:cTn id="105" fill="hold">
                      <p:stCondLst>
                        <p:cond delay="0"/>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dissolve">
                                      <p:cBhvr>
                                        <p:cTn id="109" dur="500"/>
                                        <p:tgtEl>
                                          <p:spTgt spid="27"/>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dissolve">
                                      <p:cBhvr>
                                        <p:cTn id="114" dur="500"/>
                                        <p:tgtEl>
                                          <p:spTgt spid="48"/>
                                        </p:tgtEl>
                                      </p:cBhvr>
                                    </p:animEffect>
                                  </p:childTnLst>
                                </p:cTn>
                              </p:par>
                              <p:par>
                                <p:cTn id="115" presetID="9" presetClass="entr" presetSubtype="0" fill="hold"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dissolve">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nodeType="clickEffect">
                                  <p:stCondLst>
                                    <p:cond delay="0"/>
                                  </p:stCondLst>
                                  <p:childTnLst>
                                    <p:animEffect transition="out" filter="dissolve">
                                      <p:cBhvr>
                                        <p:cTn id="121" dur="500"/>
                                        <p:tgtEl>
                                          <p:spTgt spid="27"/>
                                        </p:tgtEl>
                                      </p:cBhvr>
                                    </p:animEffect>
                                    <p:set>
                                      <p:cBhvr>
                                        <p:cTn id="122" dur="1" fill="hold">
                                          <p:stCondLst>
                                            <p:cond delay="499"/>
                                          </p:stCondLst>
                                        </p:cTn>
                                        <p:tgtEl>
                                          <p:spTgt spid="27"/>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48"/>
                                        </p:tgtEl>
                                      </p:cBhvr>
                                    </p:animEffect>
                                    <p:set>
                                      <p:cBhvr>
                                        <p:cTn id="125" dur="1" fill="hold">
                                          <p:stCondLst>
                                            <p:cond delay="499"/>
                                          </p:stCondLst>
                                        </p:cTn>
                                        <p:tgtEl>
                                          <p:spTgt spid="48"/>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49"/>
                                        </p:tgtEl>
                                      </p:cBhvr>
                                    </p:animEffect>
                                    <p:set>
                                      <p:cBhvr>
                                        <p:cTn id="128"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9" restart="whenNotActive" fill="hold" evtFilter="cancelBubble" nodeType="interactiveSeq">
                <p:stCondLst>
                  <p:cond evt="onClick" delay="0">
                    <p:tgtEl>
                      <p:spTgt spid="48"/>
                    </p:tgtEl>
                  </p:cond>
                </p:stCondLst>
                <p:endSync evt="end" delay="0">
                  <p:rtn val="all"/>
                </p:endSync>
                <p:childTnLst>
                  <p:par>
                    <p:cTn id="130" fill="hold">
                      <p:stCondLst>
                        <p:cond delay="0"/>
                      </p:stCondLst>
                      <p:childTnLst>
                        <p:par>
                          <p:cTn id="131" fill="hold">
                            <p:stCondLst>
                              <p:cond delay="0"/>
                            </p:stCondLst>
                            <p:childTnLst>
                              <p:par>
                                <p:cTn id="132" presetID="17" presetClass="entr" presetSubtype="10" fill="hold" grpId="1" nodeType="clickEffect">
                                  <p:stCondLst>
                                    <p:cond delay="0"/>
                                  </p:stCondLst>
                                  <p:childTnLst>
                                    <p:set>
                                      <p:cBhvr>
                                        <p:cTn id="133" dur="1" fill="hold">
                                          <p:stCondLst>
                                            <p:cond delay="0"/>
                                          </p:stCondLst>
                                        </p:cTn>
                                        <p:tgtEl>
                                          <p:spTgt spid="50"/>
                                        </p:tgtEl>
                                        <p:attrNameLst>
                                          <p:attrName>style.visibility</p:attrName>
                                        </p:attrNameLst>
                                      </p:cBhvr>
                                      <p:to>
                                        <p:strVal val="visible"/>
                                      </p:to>
                                    </p:set>
                                    <p:anim calcmode="lin" valueType="num">
                                      <p:cBhvr>
                                        <p:cTn id="134" dur="500" fill="hold"/>
                                        <p:tgtEl>
                                          <p:spTgt spid="50"/>
                                        </p:tgtEl>
                                        <p:attrNameLst>
                                          <p:attrName>ppt_w</p:attrName>
                                        </p:attrNameLst>
                                      </p:cBhvr>
                                      <p:tavLst>
                                        <p:tav tm="0">
                                          <p:val>
                                            <p:fltVal val="0"/>
                                          </p:val>
                                        </p:tav>
                                        <p:tav tm="100000">
                                          <p:val>
                                            <p:strVal val="#ppt_w"/>
                                          </p:val>
                                        </p:tav>
                                      </p:tavLst>
                                    </p:anim>
                                    <p:anim calcmode="lin" valueType="num">
                                      <p:cBhvr>
                                        <p:cTn id="135"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7" presetClass="exit" presetSubtype="10" fill="hold" grpId="0" nodeType="clickEffect">
                                  <p:stCondLst>
                                    <p:cond delay="0"/>
                                  </p:stCondLst>
                                  <p:childTnLst>
                                    <p:anim calcmode="lin" valueType="num">
                                      <p:cBhvr>
                                        <p:cTn id="139" dur="500"/>
                                        <p:tgtEl>
                                          <p:spTgt spid="50"/>
                                        </p:tgtEl>
                                        <p:attrNameLst>
                                          <p:attrName>ppt_w</p:attrName>
                                        </p:attrNameLst>
                                      </p:cBhvr>
                                      <p:tavLst>
                                        <p:tav tm="0">
                                          <p:val>
                                            <p:strVal val="ppt_w"/>
                                          </p:val>
                                        </p:tav>
                                        <p:tav tm="100000">
                                          <p:val>
                                            <p:fltVal val="0"/>
                                          </p:val>
                                        </p:tav>
                                      </p:tavLst>
                                    </p:anim>
                                    <p:anim calcmode="lin" valueType="num">
                                      <p:cBhvr>
                                        <p:cTn id="140" dur="500"/>
                                        <p:tgtEl>
                                          <p:spTgt spid="50"/>
                                        </p:tgtEl>
                                        <p:attrNameLst>
                                          <p:attrName>ppt_h</p:attrName>
                                        </p:attrNameLst>
                                      </p:cBhvr>
                                      <p:tavLst>
                                        <p:tav tm="0">
                                          <p:val>
                                            <p:strVal val="ppt_h"/>
                                          </p:val>
                                        </p:tav>
                                        <p:tav tm="100000">
                                          <p:val>
                                            <p:strVal val="ppt_h"/>
                                          </p:val>
                                        </p:tav>
                                      </p:tavLst>
                                    </p:anim>
                                    <p:set>
                                      <p:cBhvr>
                                        <p:cTn id="14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2" restart="whenNotActive" fill="hold" evtFilter="cancelBubble" nodeType="interactiveSeq">
                <p:stCondLst>
                  <p:cond evt="onClick" delay="0">
                    <p:tgtEl>
                      <p:spTgt spid="49"/>
                    </p:tgtEl>
                  </p:cond>
                </p:stCondLst>
                <p:endSync evt="end" delay="0">
                  <p:rtn val="all"/>
                </p:endSync>
                <p:childTnLst>
                  <p:par>
                    <p:cTn id="143" fill="hold">
                      <p:stCondLst>
                        <p:cond delay="0"/>
                      </p:stCondLst>
                      <p:childTnLst>
                        <p:par>
                          <p:cTn id="144" fill="hold">
                            <p:stCondLst>
                              <p:cond delay="0"/>
                            </p:stCondLst>
                            <p:childTnLst>
                              <p:par>
                                <p:cTn id="145" presetID="17" presetClass="entr" presetSubtype="10" fill="hold" grpId="1" nodeType="click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500" fill="hold"/>
                                        <p:tgtEl>
                                          <p:spTgt spid="51"/>
                                        </p:tgtEl>
                                        <p:attrNameLst>
                                          <p:attrName>ppt_w</p:attrName>
                                        </p:attrNameLst>
                                      </p:cBhvr>
                                      <p:tavLst>
                                        <p:tav tm="0">
                                          <p:val>
                                            <p:fltVal val="0"/>
                                          </p:val>
                                        </p:tav>
                                        <p:tav tm="100000">
                                          <p:val>
                                            <p:strVal val="#ppt_w"/>
                                          </p:val>
                                        </p:tav>
                                      </p:tavLst>
                                    </p:anim>
                                    <p:anim calcmode="lin" valueType="num">
                                      <p:cBhvr>
                                        <p:cTn id="148"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17" presetClass="exit" presetSubtype="10" fill="hold" grpId="0" nodeType="clickEffect">
                                  <p:stCondLst>
                                    <p:cond delay="0"/>
                                  </p:stCondLst>
                                  <p:childTnLst>
                                    <p:anim calcmode="lin" valueType="num">
                                      <p:cBhvr>
                                        <p:cTn id="152" dur="500"/>
                                        <p:tgtEl>
                                          <p:spTgt spid="51"/>
                                        </p:tgtEl>
                                        <p:attrNameLst>
                                          <p:attrName>ppt_w</p:attrName>
                                        </p:attrNameLst>
                                      </p:cBhvr>
                                      <p:tavLst>
                                        <p:tav tm="0">
                                          <p:val>
                                            <p:strVal val="ppt_w"/>
                                          </p:val>
                                        </p:tav>
                                        <p:tav tm="100000">
                                          <p:val>
                                            <p:fltVal val="0"/>
                                          </p:val>
                                        </p:tav>
                                      </p:tavLst>
                                    </p:anim>
                                    <p:anim calcmode="lin" valueType="num">
                                      <p:cBhvr>
                                        <p:cTn id="153" dur="500"/>
                                        <p:tgtEl>
                                          <p:spTgt spid="51"/>
                                        </p:tgtEl>
                                        <p:attrNameLst>
                                          <p:attrName>ppt_h</p:attrName>
                                        </p:attrNameLst>
                                      </p:cBhvr>
                                      <p:tavLst>
                                        <p:tav tm="0">
                                          <p:val>
                                            <p:strVal val="ppt_h"/>
                                          </p:val>
                                        </p:tav>
                                        <p:tav tm="100000">
                                          <p:val>
                                            <p:strVal val="ppt_h"/>
                                          </p:val>
                                        </p:tav>
                                      </p:tavLst>
                                    </p:anim>
                                    <p:set>
                                      <p:cBhvr>
                                        <p:cTn id="154"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55" restart="whenNotActive" fill="hold" evtFilter="cancelBubble" nodeType="interactiveSeq">
                <p:stCondLst>
                  <p:cond evt="onClick" delay="0">
                    <p:tgtEl>
                      <p:spTgt spid="20"/>
                    </p:tgtEl>
                  </p:cond>
                </p:stCondLst>
                <p:endSync evt="end" delay="0">
                  <p:rtn val="all"/>
                </p:endSync>
                <p:childTnLst>
                  <p:par>
                    <p:cTn id="156" fill="hold">
                      <p:stCondLst>
                        <p:cond delay="0"/>
                      </p:stCondLst>
                      <p:childTnLst>
                        <p:par>
                          <p:cTn id="157" fill="hold">
                            <p:stCondLst>
                              <p:cond delay="0"/>
                            </p:stCondLst>
                            <p:childTnLst>
                              <p:par>
                                <p:cTn id="158" presetID="17" presetClass="entr" presetSubtype="10" fill="hold" nodeType="clickEffect">
                                  <p:stCondLst>
                                    <p:cond delay="0"/>
                                  </p:stCondLst>
                                  <p:childTnLst>
                                    <p:set>
                                      <p:cBhvr>
                                        <p:cTn id="159" dur="1" fill="hold">
                                          <p:stCondLst>
                                            <p:cond delay="0"/>
                                          </p:stCondLst>
                                        </p:cTn>
                                        <p:tgtEl>
                                          <p:spTgt spid="38"/>
                                        </p:tgtEl>
                                        <p:attrNameLst>
                                          <p:attrName>style.visibility</p:attrName>
                                        </p:attrNameLst>
                                      </p:cBhvr>
                                      <p:to>
                                        <p:strVal val="visible"/>
                                      </p:to>
                                    </p:set>
                                    <p:anim calcmode="lin" valueType="num">
                                      <p:cBhvr>
                                        <p:cTn id="160" dur="500" fill="hold"/>
                                        <p:tgtEl>
                                          <p:spTgt spid="38"/>
                                        </p:tgtEl>
                                        <p:attrNameLst>
                                          <p:attrName>ppt_w</p:attrName>
                                        </p:attrNameLst>
                                      </p:cBhvr>
                                      <p:tavLst>
                                        <p:tav tm="0">
                                          <p:val>
                                            <p:fltVal val="0"/>
                                          </p:val>
                                        </p:tav>
                                        <p:tav tm="100000">
                                          <p:val>
                                            <p:strVal val="#ppt_w"/>
                                          </p:val>
                                        </p:tav>
                                      </p:tavLst>
                                    </p:anim>
                                    <p:anim calcmode="lin" valueType="num">
                                      <p:cBhvr>
                                        <p:cTn id="161"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62" fill="hold">
                      <p:stCondLst>
                        <p:cond delay="indefinite"/>
                      </p:stCondLst>
                      <p:childTnLst>
                        <p:par>
                          <p:cTn id="163" fill="hold">
                            <p:stCondLst>
                              <p:cond delay="0"/>
                            </p:stCondLst>
                            <p:childTnLst>
                              <p:par>
                                <p:cTn id="164" presetID="17" presetClass="entr" presetSubtype="10" fill="hold" nodeType="click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p:cTn id="166" dur="500" fill="hold"/>
                                        <p:tgtEl>
                                          <p:spTgt spid="59"/>
                                        </p:tgtEl>
                                        <p:attrNameLst>
                                          <p:attrName>ppt_w</p:attrName>
                                        </p:attrNameLst>
                                      </p:cBhvr>
                                      <p:tavLst>
                                        <p:tav tm="0">
                                          <p:val>
                                            <p:fltVal val="0"/>
                                          </p:val>
                                        </p:tav>
                                        <p:tav tm="100000">
                                          <p:val>
                                            <p:strVal val="#ppt_w"/>
                                          </p:val>
                                        </p:tav>
                                      </p:tavLst>
                                    </p:anim>
                                    <p:anim calcmode="lin" valueType="num">
                                      <p:cBhvr>
                                        <p:cTn id="167" dur="500" fill="hold"/>
                                        <p:tgtEl>
                                          <p:spTgt spid="59"/>
                                        </p:tgtEl>
                                        <p:attrNameLst>
                                          <p:attrName>ppt_h</p:attrName>
                                        </p:attrNameLst>
                                      </p:cBhvr>
                                      <p:tavLst>
                                        <p:tav tm="0">
                                          <p:val>
                                            <p:strVal val="#ppt_h"/>
                                          </p:val>
                                        </p:tav>
                                        <p:tav tm="100000">
                                          <p:val>
                                            <p:strVal val="#ppt_h"/>
                                          </p:val>
                                        </p:tav>
                                      </p:tavLst>
                                    </p:anim>
                                  </p:childTnLst>
                                </p:cTn>
                              </p:par>
                              <p:par>
                                <p:cTn id="168" presetID="17" presetClass="entr" presetSubtype="10" fill="hold" nodeType="withEffect">
                                  <p:stCondLst>
                                    <p:cond delay="0"/>
                                  </p:stCondLst>
                                  <p:childTnLst>
                                    <p:set>
                                      <p:cBhvr>
                                        <p:cTn id="169" dur="1" fill="hold">
                                          <p:stCondLst>
                                            <p:cond delay="0"/>
                                          </p:stCondLst>
                                        </p:cTn>
                                        <p:tgtEl>
                                          <p:spTgt spid="67"/>
                                        </p:tgtEl>
                                        <p:attrNameLst>
                                          <p:attrName>style.visibility</p:attrName>
                                        </p:attrNameLst>
                                      </p:cBhvr>
                                      <p:to>
                                        <p:strVal val="visible"/>
                                      </p:to>
                                    </p:set>
                                    <p:anim calcmode="lin" valueType="num">
                                      <p:cBhvr>
                                        <p:cTn id="170" dur="500" fill="hold"/>
                                        <p:tgtEl>
                                          <p:spTgt spid="67"/>
                                        </p:tgtEl>
                                        <p:attrNameLst>
                                          <p:attrName>ppt_w</p:attrName>
                                        </p:attrNameLst>
                                      </p:cBhvr>
                                      <p:tavLst>
                                        <p:tav tm="0">
                                          <p:val>
                                            <p:fltVal val="0"/>
                                          </p:val>
                                        </p:tav>
                                        <p:tav tm="100000">
                                          <p:val>
                                            <p:strVal val="#ppt_w"/>
                                          </p:val>
                                        </p:tav>
                                      </p:tavLst>
                                    </p:anim>
                                    <p:anim calcmode="lin" valueType="num">
                                      <p:cBhvr>
                                        <p:cTn id="171"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17" presetClass="exit" presetSubtype="10" fill="hold" nodeType="clickEffect">
                                  <p:stCondLst>
                                    <p:cond delay="0"/>
                                  </p:stCondLst>
                                  <p:childTnLst>
                                    <p:anim calcmode="lin" valueType="num">
                                      <p:cBhvr>
                                        <p:cTn id="175" dur="500"/>
                                        <p:tgtEl>
                                          <p:spTgt spid="38"/>
                                        </p:tgtEl>
                                        <p:attrNameLst>
                                          <p:attrName>ppt_w</p:attrName>
                                        </p:attrNameLst>
                                      </p:cBhvr>
                                      <p:tavLst>
                                        <p:tav tm="0">
                                          <p:val>
                                            <p:strVal val="ppt_w"/>
                                          </p:val>
                                        </p:tav>
                                        <p:tav tm="100000">
                                          <p:val>
                                            <p:fltVal val="0"/>
                                          </p:val>
                                        </p:tav>
                                      </p:tavLst>
                                    </p:anim>
                                    <p:anim calcmode="lin" valueType="num">
                                      <p:cBhvr>
                                        <p:cTn id="176" dur="500"/>
                                        <p:tgtEl>
                                          <p:spTgt spid="38"/>
                                        </p:tgtEl>
                                        <p:attrNameLst>
                                          <p:attrName>ppt_h</p:attrName>
                                        </p:attrNameLst>
                                      </p:cBhvr>
                                      <p:tavLst>
                                        <p:tav tm="0">
                                          <p:val>
                                            <p:strVal val="ppt_h"/>
                                          </p:val>
                                        </p:tav>
                                        <p:tav tm="100000">
                                          <p:val>
                                            <p:strVal val="ppt_h"/>
                                          </p:val>
                                        </p:tav>
                                      </p:tavLst>
                                    </p:anim>
                                    <p:set>
                                      <p:cBhvr>
                                        <p:cTn id="177" dur="1" fill="hold">
                                          <p:stCondLst>
                                            <p:cond delay="499"/>
                                          </p:stCondLst>
                                        </p:cTn>
                                        <p:tgtEl>
                                          <p:spTgt spid="38"/>
                                        </p:tgtEl>
                                        <p:attrNameLst>
                                          <p:attrName>style.visibility</p:attrName>
                                        </p:attrNameLst>
                                      </p:cBhvr>
                                      <p:to>
                                        <p:strVal val="hidden"/>
                                      </p:to>
                                    </p:set>
                                  </p:childTnLst>
                                </p:cTn>
                              </p:par>
                              <p:par>
                                <p:cTn id="178" presetID="17" presetClass="exit" presetSubtype="10" fill="hold" nodeType="withEffect">
                                  <p:stCondLst>
                                    <p:cond delay="0"/>
                                  </p:stCondLst>
                                  <p:childTnLst>
                                    <p:anim calcmode="lin" valueType="num">
                                      <p:cBhvr>
                                        <p:cTn id="179" dur="500"/>
                                        <p:tgtEl>
                                          <p:spTgt spid="59"/>
                                        </p:tgtEl>
                                        <p:attrNameLst>
                                          <p:attrName>ppt_w</p:attrName>
                                        </p:attrNameLst>
                                      </p:cBhvr>
                                      <p:tavLst>
                                        <p:tav tm="0">
                                          <p:val>
                                            <p:strVal val="ppt_w"/>
                                          </p:val>
                                        </p:tav>
                                        <p:tav tm="100000">
                                          <p:val>
                                            <p:fltVal val="0"/>
                                          </p:val>
                                        </p:tav>
                                      </p:tavLst>
                                    </p:anim>
                                    <p:anim calcmode="lin" valueType="num">
                                      <p:cBhvr>
                                        <p:cTn id="180" dur="500"/>
                                        <p:tgtEl>
                                          <p:spTgt spid="59"/>
                                        </p:tgtEl>
                                        <p:attrNameLst>
                                          <p:attrName>ppt_h</p:attrName>
                                        </p:attrNameLst>
                                      </p:cBhvr>
                                      <p:tavLst>
                                        <p:tav tm="0">
                                          <p:val>
                                            <p:strVal val="ppt_h"/>
                                          </p:val>
                                        </p:tav>
                                        <p:tav tm="100000">
                                          <p:val>
                                            <p:strVal val="ppt_h"/>
                                          </p:val>
                                        </p:tav>
                                      </p:tavLst>
                                    </p:anim>
                                    <p:set>
                                      <p:cBhvr>
                                        <p:cTn id="181" dur="1" fill="hold">
                                          <p:stCondLst>
                                            <p:cond delay="499"/>
                                          </p:stCondLst>
                                        </p:cTn>
                                        <p:tgtEl>
                                          <p:spTgt spid="59"/>
                                        </p:tgtEl>
                                        <p:attrNameLst>
                                          <p:attrName>style.visibility</p:attrName>
                                        </p:attrNameLst>
                                      </p:cBhvr>
                                      <p:to>
                                        <p:strVal val="hidden"/>
                                      </p:to>
                                    </p:set>
                                  </p:childTnLst>
                                </p:cTn>
                              </p:par>
                              <p:par>
                                <p:cTn id="182" presetID="17" presetClass="exit" presetSubtype="10" fill="hold" nodeType="withEffect">
                                  <p:stCondLst>
                                    <p:cond delay="0"/>
                                  </p:stCondLst>
                                  <p:childTnLst>
                                    <p:anim calcmode="lin" valueType="num">
                                      <p:cBhvr>
                                        <p:cTn id="183" dur="500"/>
                                        <p:tgtEl>
                                          <p:spTgt spid="67"/>
                                        </p:tgtEl>
                                        <p:attrNameLst>
                                          <p:attrName>ppt_w</p:attrName>
                                        </p:attrNameLst>
                                      </p:cBhvr>
                                      <p:tavLst>
                                        <p:tav tm="0">
                                          <p:val>
                                            <p:strVal val="ppt_w"/>
                                          </p:val>
                                        </p:tav>
                                        <p:tav tm="100000">
                                          <p:val>
                                            <p:fltVal val="0"/>
                                          </p:val>
                                        </p:tav>
                                      </p:tavLst>
                                    </p:anim>
                                    <p:anim calcmode="lin" valueType="num">
                                      <p:cBhvr>
                                        <p:cTn id="184" dur="500"/>
                                        <p:tgtEl>
                                          <p:spTgt spid="67"/>
                                        </p:tgtEl>
                                        <p:attrNameLst>
                                          <p:attrName>ppt_h</p:attrName>
                                        </p:attrNameLst>
                                      </p:cBhvr>
                                      <p:tavLst>
                                        <p:tav tm="0">
                                          <p:val>
                                            <p:strVal val="ppt_h"/>
                                          </p:val>
                                        </p:tav>
                                        <p:tav tm="100000">
                                          <p:val>
                                            <p:strVal val="ppt_h"/>
                                          </p:val>
                                        </p:tav>
                                      </p:tavLst>
                                    </p:anim>
                                    <p:set>
                                      <p:cBhvr>
                                        <p:cTn id="18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86" restart="whenNotActive" fill="hold" evtFilter="cancelBubble" nodeType="interactiveSeq">
                <p:stCondLst>
                  <p:cond evt="onClick" delay="0">
                    <p:tgtEl>
                      <p:spTgt spid="59"/>
                    </p:tgtEl>
                  </p:cond>
                </p:stCondLst>
                <p:endSync evt="end" delay="0">
                  <p:rtn val="all"/>
                </p:endSync>
                <p:childTnLst>
                  <p:par>
                    <p:cTn id="187" fill="hold">
                      <p:stCondLst>
                        <p:cond delay="0"/>
                      </p:stCondLst>
                      <p:childTnLst>
                        <p:par>
                          <p:cTn id="188" fill="hold">
                            <p:stCondLst>
                              <p:cond delay="0"/>
                            </p:stCondLst>
                            <p:childTnLst>
                              <p:par>
                                <p:cTn id="189" presetID="17" presetClass="entr" presetSubtype="10" fill="hold" grpId="1" nodeType="click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193" fill="hold">
                      <p:stCondLst>
                        <p:cond delay="indefinite"/>
                      </p:stCondLst>
                      <p:childTnLst>
                        <p:par>
                          <p:cTn id="194" fill="hold">
                            <p:stCondLst>
                              <p:cond delay="0"/>
                            </p:stCondLst>
                            <p:childTnLst>
                              <p:par>
                                <p:cTn id="195" presetID="17" presetClass="exit" presetSubtype="10" fill="hold" grpId="0" nodeType="clickEffect">
                                  <p:stCondLst>
                                    <p:cond delay="0"/>
                                  </p:stCondLst>
                                  <p:childTnLst>
                                    <p:anim calcmode="lin" valueType="num">
                                      <p:cBhvr>
                                        <p:cTn id="196" dur="500"/>
                                        <p:tgtEl>
                                          <p:spTgt spid="60"/>
                                        </p:tgtEl>
                                        <p:attrNameLst>
                                          <p:attrName>ppt_w</p:attrName>
                                        </p:attrNameLst>
                                      </p:cBhvr>
                                      <p:tavLst>
                                        <p:tav tm="0">
                                          <p:val>
                                            <p:strVal val="ppt_w"/>
                                          </p:val>
                                        </p:tav>
                                        <p:tav tm="100000">
                                          <p:val>
                                            <p:fltVal val="0"/>
                                          </p:val>
                                        </p:tav>
                                      </p:tavLst>
                                    </p:anim>
                                    <p:anim calcmode="lin" valueType="num">
                                      <p:cBhvr>
                                        <p:cTn id="197" dur="500"/>
                                        <p:tgtEl>
                                          <p:spTgt spid="60"/>
                                        </p:tgtEl>
                                        <p:attrNameLst>
                                          <p:attrName>ppt_h</p:attrName>
                                        </p:attrNameLst>
                                      </p:cBhvr>
                                      <p:tavLst>
                                        <p:tav tm="0">
                                          <p:val>
                                            <p:strVal val="ppt_h"/>
                                          </p:val>
                                        </p:tav>
                                        <p:tav tm="100000">
                                          <p:val>
                                            <p:strVal val="ppt_h"/>
                                          </p:val>
                                        </p:tav>
                                      </p:tavLst>
                                    </p:anim>
                                    <p:set>
                                      <p:cBhvr>
                                        <p:cTn id="19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99" restart="whenNotActive" fill="hold" evtFilter="cancelBubble" nodeType="interactiveSeq">
                <p:stCondLst>
                  <p:cond evt="onClick" delay="0">
                    <p:tgtEl>
                      <p:spTgt spid="61"/>
                    </p:tgtEl>
                  </p:cond>
                </p:stCondLst>
                <p:endSync evt="end" delay="0">
                  <p:rtn val="all"/>
                </p:endSync>
                <p:childTnLst>
                  <p:par>
                    <p:cTn id="200" fill="hold">
                      <p:stCondLst>
                        <p:cond delay="0"/>
                      </p:stCondLst>
                      <p:childTnLst>
                        <p:par>
                          <p:cTn id="201" fill="hold">
                            <p:stCondLst>
                              <p:cond delay="0"/>
                            </p:stCondLst>
                            <p:childTnLst>
                              <p:par>
                                <p:cTn id="202" presetID="17" presetClass="entr" presetSubtype="10" fill="hold" grpId="0" nodeType="clickEffect">
                                  <p:stCondLst>
                                    <p:cond delay="0"/>
                                  </p:stCondLst>
                                  <p:childTnLst>
                                    <p:set>
                                      <p:cBhvr>
                                        <p:cTn id="203" dur="1" fill="hold">
                                          <p:stCondLst>
                                            <p:cond delay="0"/>
                                          </p:stCondLst>
                                        </p:cTn>
                                        <p:tgtEl>
                                          <p:spTgt spid="62"/>
                                        </p:tgtEl>
                                        <p:attrNameLst>
                                          <p:attrName>style.visibility</p:attrName>
                                        </p:attrNameLst>
                                      </p:cBhvr>
                                      <p:to>
                                        <p:strVal val="visible"/>
                                      </p:to>
                                    </p:set>
                                    <p:anim calcmode="lin" valueType="num">
                                      <p:cBhvr>
                                        <p:cTn id="204" dur="500" fill="hold"/>
                                        <p:tgtEl>
                                          <p:spTgt spid="62"/>
                                        </p:tgtEl>
                                        <p:attrNameLst>
                                          <p:attrName>ppt_w</p:attrName>
                                        </p:attrNameLst>
                                      </p:cBhvr>
                                      <p:tavLst>
                                        <p:tav tm="0">
                                          <p:val>
                                            <p:fltVal val="0"/>
                                          </p:val>
                                        </p:tav>
                                        <p:tav tm="100000">
                                          <p:val>
                                            <p:strVal val="#ppt_w"/>
                                          </p:val>
                                        </p:tav>
                                      </p:tavLst>
                                    </p:anim>
                                    <p:anim calcmode="lin" valueType="num">
                                      <p:cBhvr>
                                        <p:cTn id="205"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206" fill="hold">
                      <p:stCondLst>
                        <p:cond delay="indefinite"/>
                      </p:stCondLst>
                      <p:childTnLst>
                        <p:par>
                          <p:cTn id="207" fill="hold">
                            <p:stCondLst>
                              <p:cond delay="0"/>
                            </p:stCondLst>
                            <p:childTnLst>
                              <p:par>
                                <p:cTn id="208" presetID="17" presetClass="exit" presetSubtype="10" fill="hold" grpId="1" nodeType="clickEffect">
                                  <p:stCondLst>
                                    <p:cond delay="0"/>
                                  </p:stCondLst>
                                  <p:childTnLst>
                                    <p:anim calcmode="lin" valueType="num">
                                      <p:cBhvr>
                                        <p:cTn id="209" dur="500"/>
                                        <p:tgtEl>
                                          <p:spTgt spid="62"/>
                                        </p:tgtEl>
                                        <p:attrNameLst>
                                          <p:attrName>ppt_w</p:attrName>
                                        </p:attrNameLst>
                                      </p:cBhvr>
                                      <p:tavLst>
                                        <p:tav tm="0">
                                          <p:val>
                                            <p:strVal val="ppt_w"/>
                                          </p:val>
                                        </p:tav>
                                        <p:tav tm="100000">
                                          <p:val>
                                            <p:fltVal val="0"/>
                                          </p:val>
                                        </p:tav>
                                      </p:tavLst>
                                    </p:anim>
                                    <p:anim calcmode="lin" valueType="num">
                                      <p:cBhvr>
                                        <p:cTn id="210" dur="500"/>
                                        <p:tgtEl>
                                          <p:spTgt spid="62"/>
                                        </p:tgtEl>
                                        <p:attrNameLst>
                                          <p:attrName>ppt_h</p:attrName>
                                        </p:attrNameLst>
                                      </p:cBhvr>
                                      <p:tavLst>
                                        <p:tav tm="0">
                                          <p:val>
                                            <p:strVal val="ppt_h"/>
                                          </p:val>
                                        </p:tav>
                                        <p:tav tm="100000">
                                          <p:val>
                                            <p:strVal val="ppt_h"/>
                                          </p:val>
                                        </p:tav>
                                      </p:tavLst>
                                    </p:anim>
                                    <p:set>
                                      <p:cBhvr>
                                        <p:cTn id="211"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12" restart="whenNotActive" fill="hold" evtFilter="cancelBubble" nodeType="interactiveSeq">
                <p:stCondLst>
                  <p:cond evt="onClick" delay="0">
                    <p:tgtEl>
                      <p:spTgt spid="63"/>
                    </p:tgtEl>
                  </p:cond>
                </p:stCondLst>
                <p:endSync evt="end" delay="0">
                  <p:rtn val="all"/>
                </p:endSync>
                <p:childTnLst>
                  <p:par>
                    <p:cTn id="213" fill="hold">
                      <p:stCondLst>
                        <p:cond delay="0"/>
                      </p:stCondLst>
                      <p:childTnLst>
                        <p:par>
                          <p:cTn id="214" fill="hold">
                            <p:stCondLst>
                              <p:cond delay="0"/>
                            </p:stCondLst>
                            <p:childTnLst>
                              <p:par>
                                <p:cTn id="215" presetID="17" presetClass="entr" presetSubtype="10" fill="hold" grpId="1" nodeType="clickEffect">
                                  <p:stCondLst>
                                    <p:cond delay="0"/>
                                  </p:stCondLst>
                                  <p:childTnLst>
                                    <p:set>
                                      <p:cBhvr>
                                        <p:cTn id="216" dur="1" fill="hold">
                                          <p:stCondLst>
                                            <p:cond delay="0"/>
                                          </p:stCondLst>
                                        </p:cTn>
                                        <p:tgtEl>
                                          <p:spTgt spid="64"/>
                                        </p:tgtEl>
                                        <p:attrNameLst>
                                          <p:attrName>style.visibility</p:attrName>
                                        </p:attrNameLst>
                                      </p:cBhvr>
                                      <p:to>
                                        <p:strVal val="visible"/>
                                      </p:to>
                                    </p:set>
                                    <p:anim calcmode="lin" valueType="num">
                                      <p:cBhvr>
                                        <p:cTn id="217" dur="500" fill="hold"/>
                                        <p:tgtEl>
                                          <p:spTgt spid="64"/>
                                        </p:tgtEl>
                                        <p:attrNameLst>
                                          <p:attrName>ppt_w</p:attrName>
                                        </p:attrNameLst>
                                      </p:cBhvr>
                                      <p:tavLst>
                                        <p:tav tm="0">
                                          <p:val>
                                            <p:fltVal val="0"/>
                                          </p:val>
                                        </p:tav>
                                        <p:tav tm="100000">
                                          <p:val>
                                            <p:strVal val="#ppt_w"/>
                                          </p:val>
                                        </p:tav>
                                      </p:tavLst>
                                    </p:anim>
                                    <p:anim calcmode="lin" valueType="num">
                                      <p:cBhvr>
                                        <p:cTn id="218" dur="500" fill="hold"/>
                                        <p:tgtEl>
                                          <p:spTgt spid="64"/>
                                        </p:tgtEl>
                                        <p:attrNameLst>
                                          <p:attrName>ppt_h</p:attrName>
                                        </p:attrNameLst>
                                      </p:cBhvr>
                                      <p:tavLst>
                                        <p:tav tm="0">
                                          <p:val>
                                            <p:strVal val="#ppt_h"/>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17" presetClass="exit" presetSubtype="10" fill="hold" grpId="0" nodeType="clickEffect">
                                  <p:stCondLst>
                                    <p:cond delay="0"/>
                                  </p:stCondLst>
                                  <p:childTnLst>
                                    <p:anim calcmode="lin" valueType="num">
                                      <p:cBhvr>
                                        <p:cTn id="222" dur="500"/>
                                        <p:tgtEl>
                                          <p:spTgt spid="64"/>
                                        </p:tgtEl>
                                        <p:attrNameLst>
                                          <p:attrName>ppt_w</p:attrName>
                                        </p:attrNameLst>
                                      </p:cBhvr>
                                      <p:tavLst>
                                        <p:tav tm="0">
                                          <p:val>
                                            <p:strVal val="ppt_w"/>
                                          </p:val>
                                        </p:tav>
                                        <p:tav tm="100000">
                                          <p:val>
                                            <p:fltVal val="0"/>
                                          </p:val>
                                        </p:tav>
                                      </p:tavLst>
                                    </p:anim>
                                    <p:anim calcmode="lin" valueType="num">
                                      <p:cBhvr>
                                        <p:cTn id="223" dur="500"/>
                                        <p:tgtEl>
                                          <p:spTgt spid="64"/>
                                        </p:tgtEl>
                                        <p:attrNameLst>
                                          <p:attrName>ppt_h</p:attrName>
                                        </p:attrNameLst>
                                      </p:cBhvr>
                                      <p:tavLst>
                                        <p:tav tm="0">
                                          <p:val>
                                            <p:strVal val="ppt_h"/>
                                          </p:val>
                                        </p:tav>
                                        <p:tav tm="100000">
                                          <p:val>
                                            <p:strVal val="ppt_h"/>
                                          </p:val>
                                        </p:tav>
                                      </p:tavLst>
                                    </p:anim>
                                    <p:set>
                                      <p:cBhvr>
                                        <p:cTn id="224"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25" restart="whenNotActive" fill="hold" evtFilter="cancelBubble" nodeType="interactiveSeq">
                <p:stCondLst>
                  <p:cond evt="onClick" delay="0">
                    <p:tgtEl>
                      <p:spTgt spid="21"/>
                    </p:tgtEl>
                  </p:cond>
                </p:stCondLst>
                <p:endSync evt="end" delay="0">
                  <p:rtn val="all"/>
                </p:endSync>
                <p:childTnLst>
                  <p:par>
                    <p:cTn id="226" fill="hold">
                      <p:stCondLst>
                        <p:cond delay="0"/>
                      </p:stCondLst>
                      <p:childTnLst>
                        <p:par>
                          <p:cTn id="227" fill="hold">
                            <p:stCondLst>
                              <p:cond delay="0"/>
                            </p:stCondLst>
                            <p:childTnLst>
                              <p:par>
                                <p:cTn id="228" presetID="9" presetClass="entr" presetSubtype="0" fill="hold" nodeType="clickEffect">
                                  <p:stCondLst>
                                    <p:cond delay="0"/>
                                  </p:stCondLst>
                                  <p:childTnLst>
                                    <p:set>
                                      <p:cBhvr>
                                        <p:cTn id="229" dur="1" fill="hold">
                                          <p:stCondLst>
                                            <p:cond delay="0"/>
                                          </p:stCondLst>
                                        </p:cTn>
                                        <p:tgtEl>
                                          <p:spTgt spid="29"/>
                                        </p:tgtEl>
                                        <p:attrNameLst>
                                          <p:attrName>style.visibility</p:attrName>
                                        </p:attrNameLst>
                                      </p:cBhvr>
                                      <p:to>
                                        <p:strVal val="visible"/>
                                      </p:to>
                                    </p:set>
                                    <p:animEffect transition="in" filter="dissolve">
                                      <p:cBhvr>
                                        <p:cTn id="230" dur="500"/>
                                        <p:tgtEl>
                                          <p:spTgt spid="29"/>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dissolve">
                                      <p:cBhvr>
                                        <p:cTn id="235" dur="500"/>
                                        <p:tgtEl>
                                          <p:spTgt spid="61"/>
                                        </p:tgtEl>
                                      </p:cBhvr>
                                    </p:animEffect>
                                  </p:childTnLst>
                                </p:cTn>
                              </p:par>
                              <p:par>
                                <p:cTn id="236" presetID="9" presetClass="entr" presetSubtype="0" fill="hold" nodeType="with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dissolve">
                                      <p:cBhvr>
                                        <p:cTn id="238" dur="500"/>
                                        <p:tgtEl>
                                          <p:spTgt spid="63"/>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xit" presetSubtype="0" fill="hold" nodeType="clickEffect">
                                  <p:stCondLst>
                                    <p:cond delay="0"/>
                                  </p:stCondLst>
                                  <p:childTnLst>
                                    <p:animEffect transition="out" filter="dissolve">
                                      <p:cBhvr>
                                        <p:cTn id="242" dur="500"/>
                                        <p:tgtEl>
                                          <p:spTgt spid="29"/>
                                        </p:tgtEl>
                                      </p:cBhvr>
                                    </p:animEffect>
                                    <p:set>
                                      <p:cBhvr>
                                        <p:cTn id="243" dur="1" fill="hold">
                                          <p:stCondLst>
                                            <p:cond delay="499"/>
                                          </p:stCondLst>
                                        </p:cTn>
                                        <p:tgtEl>
                                          <p:spTgt spid="29"/>
                                        </p:tgtEl>
                                        <p:attrNameLst>
                                          <p:attrName>style.visibility</p:attrName>
                                        </p:attrNameLst>
                                      </p:cBhvr>
                                      <p:to>
                                        <p:strVal val="hidden"/>
                                      </p:to>
                                    </p:set>
                                  </p:childTnLst>
                                </p:cTn>
                              </p:par>
                              <p:par>
                                <p:cTn id="244" presetID="9" presetClass="exit" presetSubtype="0" fill="hold" grpId="1" nodeType="withEffect">
                                  <p:stCondLst>
                                    <p:cond delay="0"/>
                                  </p:stCondLst>
                                  <p:childTnLst>
                                    <p:animEffect transition="out" filter="dissolve">
                                      <p:cBhvr>
                                        <p:cTn id="245" dur="500"/>
                                        <p:tgtEl>
                                          <p:spTgt spid="61"/>
                                        </p:tgtEl>
                                      </p:cBhvr>
                                    </p:animEffect>
                                    <p:set>
                                      <p:cBhvr>
                                        <p:cTn id="246" dur="1" fill="hold">
                                          <p:stCondLst>
                                            <p:cond delay="499"/>
                                          </p:stCondLst>
                                        </p:cTn>
                                        <p:tgtEl>
                                          <p:spTgt spid="61"/>
                                        </p:tgtEl>
                                        <p:attrNameLst>
                                          <p:attrName>style.visibility</p:attrName>
                                        </p:attrNameLst>
                                      </p:cBhvr>
                                      <p:to>
                                        <p:strVal val="hidden"/>
                                      </p:to>
                                    </p:set>
                                  </p:childTnLst>
                                </p:cTn>
                              </p:par>
                              <p:par>
                                <p:cTn id="247" presetID="9" presetClass="exit" presetSubtype="0" fill="hold" nodeType="withEffect">
                                  <p:stCondLst>
                                    <p:cond delay="0"/>
                                  </p:stCondLst>
                                  <p:childTnLst>
                                    <p:animEffect transition="out" filter="dissolve">
                                      <p:cBhvr>
                                        <p:cTn id="248" dur="500"/>
                                        <p:tgtEl>
                                          <p:spTgt spid="63"/>
                                        </p:tgtEl>
                                      </p:cBhvr>
                                    </p:animEffect>
                                    <p:set>
                                      <p:cBhvr>
                                        <p:cTn id="24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50" restart="whenNotActive" fill="hold" evtFilter="cancelBubble" nodeType="interactiveSeq">
                <p:stCondLst>
                  <p:cond evt="onClick" delay="0">
                    <p:tgtEl>
                      <p:spTgt spid="22"/>
                    </p:tgtEl>
                  </p:cond>
                </p:stCondLst>
                <p:endSync evt="end" delay="0">
                  <p:rtn val="all"/>
                </p:endSync>
                <p:childTnLst>
                  <p:par>
                    <p:cTn id="251" fill="hold">
                      <p:stCondLst>
                        <p:cond delay="0"/>
                      </p:stCondLst>
                      <p:childTnLst>
                        <p:par>
                          <p:cTn id="252" fill="hold">
                            <p:stCondLst>
                              <p:cond delay="0"/>
                            </p:stCondLst>
                            <p:childTnLst>
                              <p:par>
                                <p:cTn id="253" presetID="9" presetClass="entr" presetSubtype="0" fill="hold" nodeType="clickEffect">
                                  <p:stCondLst>
                                    <p:cond delay="0"/>
                                  </p:stCondLst>
                                  <p:childTnLst>
                                    <p:set>
                                      <p:cBhvr>
                                        <p:cTn id="254" dur="1" fill="hold">
                                          <p:stCondLst>
                                            <p:cond delay="0"/>
                                          </p:stCondLst>
                                        </p:cTn>
                                        <p:tgtEl>
                                          <p:spTgt spid="65"/>
                                        </p:tgtEl>
                                        <p:attrNameLst>
                                          <p:attrName>style.visibility</p:attrName>
                                        </p:attrNameLst>
                                      </p:cBhvr>
                                      <p:to>
                                        <p:strVal val="visible"/>
                                      </p:to>
                                    </p:set>
                                    <p:animEffect transition="in" filter="dissolve">
                                      <p:cBhvr>
                                        <p:cTn id="255" dur="500"/>
                                        <p:tgtEl>
                                          <p:spTgt spid="65"/>
                                        </p:tgtEl>
                                      </p:cBhvr>
                                    </p:animEffect>
                                  </p:childTnLst>
                                </p:cTn>
                              </p:par>
                            </p:childTnLst>
                          </p:cTn>
                        </p:par>
                      </p:childTnLst>
                    </p:cTn>
                  </p:par>
                  <p:par>
                    <p:cTn id="256" fill="hold">
                      <p:stCondLst>
                        <p:cond delay="indefinite"/>
                      </p:stCondLst>
                      <p:childTnLst>
                        <p:par>
                          <p:cTn id="257" fill="hold">
                            <p:stCondLst>
                              <p:cond delay="0"/>
                            </p:stCondLst>
                            <p:childTnLst>
                              <p:par>
                                <p:cTn id="258" presetID="9" presetClass="entr" presetSubtype="0" fill="hold" nodeType="clickEffect">
                                  <p:stCondLst>
                                    <p:cond delay="0"/>
                                  </p:stCondLst>
                                  <p:childTnLst>
                                    <p:set>
                                      <p:cBhvr>
                                        <p:cTn id="259" dur="1" fill="hold">
                                          <p:stCondLst>
                                            <p:cond delay="0"/>
                                          </p:stCondLst>
                                        </p:cTn>
                                        <p:tgtEl>
                                          <p:spTgt spid="70"/>
                                        </p:tgtEl>
                                        <p:attrNameLst>
                                          <p:attrName>style.visibility</p:attrName>
                                        </p:attrNameLst>
                                      </p:cBhvr>
                                      <p:to>
                                        <p:strVal val="visible"/>
                                      </p:to>
                                    </p:set>
                                    <p:animEffect transition="in" filter="dissolve">
                                      <p:cBhvr>
                                        <p:cTn id="260" dur="500"/>
                                        <p:tgtEl>
                                          <p:spTgt spid="70"/>
                                        </p:tgtEl>
                                      </p:cBhvr>
                                    </p:animEffect>
                                  </p:childTnLst>
                                </p:cTn>
                              </p:par>
                              <p:par>
                                <p:cTn id="261" presetID="17" presetClass="entr" presetSubtype="10" fill="hold" grpId="0" nodeType="withEffect">
                                  <p:stCondLst>
                                    <p:cond delay="0"/>
                                  </p:stCondLst>
                                  <p:childTnLst>
                                    <p:set>
                                      <p:cBhvr>
                                        <p:cTn id="262" dur="1" fill="hold">
                                          <p:stCondLst>
                                            <p:cond delay="0"/>
                                          </p:stCondLst>
                                        </p:cTn>
                                        <p:tgtEl>
                                          <p:spTgt spid="56"/>
                                        </p:tgtEl>
                                        <p:attrNameLst>
                                          <p:attrName>style.visibility</p:attrName>
                                        </p:attrNameLst>
                                      </p:cBhvr>
                                      <p:to>
                                        <p:strVal val="visible"/>
                                      </p:to>
                                    </p:set>
                                    <p:anim calcmode="lin" valueType="num">
                                      <p:cBhvr>
                                        <p:cTn id="263" dur="500" fill="hold"/>
                                        <p:tgtEl>
                                          <p:spTgt spid="56"/>
                                        </p:tgtEl>
                                        <p:attrNameLst>
                                          <p:attrName>ppt_w</p:attrName>
                                        </p:attrNameLst>
                                      </p:cBhvr>
                                      <p:tavLst>
                                        <p:tav tm="0">
                                          <p:val>
                                            <p:fltVal val="0"/>
                                          </p:val>
                                        </p:tav>
                                        <p:tav tm="100000">
                                          <p:val>
                                            <p:strVal val="#ppt_w"/>
                                          </p:val>
                                        </p:tav>
                                      </p:tavLst>
                                    </p:anim>
                                    <p:anim calcmode="lin" valueType="num">
                                      <p:cBhvr>
                                        <p:cTn id="264" dur="500" fill="hold"/>
                                        <p:tgtEl>
                                          <p:spTgt spid="56"/>
                                        </p:tgtEl>
                                        <p:attrNameLst>
                                          <p:attrName>ppt_h</p:attrName>
                                        </p:attrNameLst>
                                      </p:cBhvr>
                                      <p:tavLst>
                                        <p:tav tm="0">
                                          <p:val>
                                            <p:strVal val="#ppt_h"/>
                                          </p:val>
                                        </p:tav>
                                        <p:tav tm="100000">
                                          <p:val>
                                            <p:strVal val="#ppt_h"/>
                                          </p:val>
                                        </p:tav>
                                      </p:tavLst>
                                    </p:anim>
                                  </p:childTnLst>
                                </p:cTn>
                              </p:par>
                              <p:par>
                                <p:cTn id="265" presetID="9" presetClass="entr" presetSubtype="0" fill="hold" grpId="0" nodeType="withEffect">
                                  <p:stCondLst>
                                    <p:cond delay="0"/>
                                  </p:stCondLst>
                                  <p:childTnLst>
                                    <p:set>
                                      <p:cBhvr>
                                        <p:cTn id="266" dur="1" fill="hold">
                                          <p:stCondLst>
                                            <p:cond delay="0"/>
                                          </p:stCondLst>
                                        </p:cTn>
                                        <p:tgtEl>
                                          <p:spTgt spid="73"/>
                                        </p:tgtEl>
                                        <p:attrNameLst>
                                          <p:attrName>style.visibility</p:attrName>
                                        </p:attrNameLst>
                                      </p:cBhvr>
                                      <p:to>
                                        <p:strVal val="visible"/>
                                      </p:to>
                                    </p:set>
                                    <p:animEffect transition="in" filter="dissolve">
                                      <p:cBhvr>
                                        <p:cTn id="267" dur="500"/>
                                        <p:tgtEl>
                                          <p:spTgt spid="73"/>
                                        </p:tgtEl>
                                      </p:cBhvr>
                                    </p:animEffect>
                                  </p:childTnLst>
                                </p:cTn>
                              </p:par>
                            </p:childTnLst>
                          </p:cTn>
                        </p:par>
                      </p:childTnLst>
                    </p:cTn>
                  </p:par>
                  <p:par>
                    <p:cTn id="268" fill="hold">
                      <p:stCondLst>
                        <p:cond delay="indefinite"/>
                      </p:stCondLst>
                      <p:childTnLst>
                        <p:par>
                          <p:cTn id="269" fill="hold">
                            <p:stCondLst>
                              <p:cond delay="0"/>
                            </p:stCondLst>
                            <p:childTnLst>
                              <p:par>
                                <p:cTn id="270" presetID="9" presetClass="exit" presetSubtype="0" fill="hold" nodeType="clickEffect">
                                  <p:stCondLst>
                                    <p:cond delay="0"/>
                                  </p:stCondLst>
                                  <p:childTnLst>
                                    <p:animEffect transition="out" filter="dissolve">
                                      <p:cBhvr>
                                        <p:cTn id="271" dur="500"/>
                                        <p:tgtEl>
                                          <p:spTgt spid="65"/>
                                        </p:tgtEl>
                                      </p:cBhvr>
                                    </p:animEffect>
                                    <p:set>
                                      <p:cBhvr>
                                        <p:cTn id="272" dur="1" fill="hold">
                                          <p:stCondLst>
                                            <p:cond delay="499"/>
                                          </p:stCondLst>
                                        </p:cTn>
                                        <p:tgtEl>
                                          <p:spTgt spid="65"/>
                                        </p:tgtEl>
                                        <p:attrNameLst>
                                          <p:attrName>style.visibility</p:attrName>
                                        </p:attrNameLst>
                                      </p:cBhvr>
                                      <p:to>
                                        <p:strVal val="hidden"/>
                                      </p:to>
                                    </p:set>
                                  </p:childTnLst>
                                </p:cTn>
                              </p:par>
                              <p:par>
                                <p:cTn id="273" presetID="9" presetClass="exit" presetSubtype="0" fill="hold" nodeType="withEffect">
                                  <p:stCondLst>
                                    <p:cond delay="0"/>
                                  </p:stCondLst>
                                  <p:childTnLst>
                                    <p:animEffect transition="out" filter="dissolve">
                                      <p:cBhvr>
                                        <p:cTn id="274" dur="500"/>
                                        <p:tgtEl>
                                          <p:spTgt spid="70"/>
                                        </p:tgtEl>
                                      </p:cBhvr>
                                    </p:animEffect>
                                    <p:set>
                                      <p:cBhvr>
                                        <p:cTn id="275" dur="1" fill="hold">
                                          <p:stCondLst>
                                            <p:cond delay="499"/>
                                          </p:stCondLst>
                                        </p:cTn>
                                        <p:tgtEl>
                                          <p:spTgt spid="70"/>
                                        </p:tgtEl>
                                        <p:attrNameLst>
                                          <p:attrName>style.visibility</p:attrName>
                                        </p:attrNameLst>
                                      </p:cBhvr>
                                      <p:to>
                                        <p:strVal val="hidden"/>
                                      </p:to>
                                    </p:set>
                                  </p:childTnLst>
                                </p:cTn>
                              </p:par>
                              <p:par>
                                <p:cTn id="276" presetID="17" presetClass="exit" presetSubtype="10" fill="hold" grpId="1" nodeType="withEffect">
                                  <p:stCondLst>
                                    <p:cond delay="0"/>
                                  </p:stCondLst>
                                  <p:childTnLst>
                                    <p:anim calcmode="lin" valueType="num">
                                      <p:cBhvr>
                                        <p:cTn id="277" dur="500"/>
                                        <p:tgtEl>
                                          <p:spTgt spid="56"/>
                                        </p:tgtEl>
                                        <p:attrNameLst>
                                          <p:attrName>ppt_w</p:attrName>
                                        </p:attrNameLst>
                                      </p:cBhvr>
                                      <p:tavLst>
                                        <p:tav tm="0">
                                          <p:val>
                                            <p:strVal val="ppt_w"/>
                                          </p:val>
                                        </p:tav>
                                        <p:tav tm="100000">
                                          <p:val>
                                            <p:fltVal val="0"/>
                                          </p:val>
                                        </p:tav>
                                      </p:tavLst>
                                    </p:anim>
                                    <p:anim calcmode="lin" valueType="num">
                                      <p:cBhvr>
                                        <p:cTn id="278" dur="500"/>
                                        <p:tgtEl>
                                          <p:spTgt spid="56"/>
                                        </p:tgtEl>
                                        <p:attrNameLst>
                                          <p:attrName>ppt_h</p:attrName>
                                        </p:attrNameLst>
                                      </p:cBhvr>
                                      <p:tavLst>
                                        <p:tav tm="0">
                                          <p:val>
                                            <p:strVal val="ppt_h"/>
                                          </p:val>
                                        </p:tav>
                                        <p:tav tm="100000">
                                          <p:val>
                                            <p:strVal val="ppt_h"/>
                                          </p:val>
                                        </p:tav>
                                      </p:tavLst>
                                    </p:anim>
                                    <p:set>
                                      <p:cBhvr>
                                        <p:cTn id="279" dur="1" fill="hold">
                                          <p:stCondLst>
                                            <p:cond delay="499"/>
                                          </p:stCondLst>
                                        </p:cTn>
                                        <p:tgtEl>
                                          <p:spTgt spid="56"/>
                                        </p:tgtEl>
                                        <p:attrNameLst>
                                          <p:attrName>style.visibility</p:attrName>
                                        </p:attrNameLst>
                                      </p:cBhvr>
                                      <p:to>
                                        <p:strVal val="hidden"/>
                                      </p:to>
                                    </p:set>
                                  </p:childTnLst>
                                </p:cTn>
                              </p:par>
                              <p:par>
                                <p:cTn id="280" presetID="9" presetClass="exit" presetSubtype="0" fill="hold" grpId="1" nodeType="withEffect">
                                  <p:stCondLst>
                                    <p:cond delay="0"/>
                                  </p:stCondLst>
                                  <p:childTnLst>
                                    <p:animEffect transition="out" filter="dissolve">
                                      <p:cBhvr>
                                        <p:cTn id="281" dur="500"/>
                                        <p:tgtEl>
                                          <p:spTgt spid="73"/>
                                        </p:tgtEl>
                                      </p:cBhvr>
                                    </p:animEffect>
                                    <p:set>
                                      <p:cBhvr>
                                        <p:cTn id="282"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3" restart="whenNotActive" fill="hold" evtFilter="cancelBubble" nodeType="interactiveSeq">
                <p:stCondLst>
                  <p:cond evt="onClick" delay="0">
                    <p:tgtEl>
                      <p:spTgt spid="70"/>
                    </p:tgtEl>
                  </p:cond>
                </p:stCondLst>
                <p:endSync evt="end" delay="0">
                  <p:rtn val="all"/>
                </p:endSync>
                <p:childTnLst>
                  <p:par>
                    <p:cTn id="284" fill="hold">
                      <p:stCondLst>
                        <p:cond delay="0"/>
                      </p:stCondLst>
                      <p:childTnLst>
                        <p:par>
                          <p:cTn id="285" fill="hold">
                            <p:stCondLst>
                              <p:cond delay="0"/>
                            </p:stCondLst>
                            <p:childTnLst>
                              <p:par>
                                <p:cTn id="286" presetID="17" presetClass="entr" presetSubtype="10" fill="hold" grpId="1" nodeType="clickEffect">
                                  <p:stCondLst>
                                    <p:cond delay="0"/>
                                  </p:stCondLst>
                                  <p:childTnLst>
                                    <p:set>
                                      <p:cBhvr>
                                        <p:cTn id="287" dur="1" fill="hold">
                                          <p:stCondLst>
                                            <p:cond delay="0"/>
                                          </p:stCondLst>
                                        </p:cTn>
                                        <p:tgtEl>
                                          <p:spTgt spid="71"/>
                                        </p:tgtEl>
                                        <p:attrNameLst>
                                          <p:attrName>style.visibility</p:attrName>
                                        </p:attrNameLst>
                                      </p:cBhvr>
                                      <p:to>
                                        <p:strVal val="visible"/>
                                      </p:to>
                                    </p:set>
                                    <p:anim calcmode="lin" valueType="num">
                                      <p:cBhvr>
                                        <p:cTn id="288" dur="500" fill="hold"/>
                                        <p:tgtEl>
                                          <p:spTgt spid="71"/>
                                        </p:tgtEl>
                                        <p:attrNameLst>
                                          <p:attrName>ppt_w</p:attrName>
                                        </p:attrNameLst>
                                      </p:cBhvr>
                                      <p:tavLst>
                                        <p:tav tm="0">
                                          <p:val>
                                            <p:fltVal val="0"/>
                                          </p:val>
                                        </p:tav>
                                        <p:tav tm="100000">
                                          <p:val>
                                            <p:strVal val="#ppt_w"/>
                                          </p:val>
                                        </p:tav>
                                      </p:tavLst>
                                    </p:anim>
                                    <p:anim calcmode="lin" valueType="num">
                                      <p:cBhvr>
                                        <p:cTn id="289" dur="5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290" fill="hold">
                      <p:stCondLst>
                        <p:cond delay="indefinite"/>
                      </p:stCondLst>
                      <p:childTnLst>
                        <p:par>
                          <p:cTn id="291" fill="hold">
                            <p:stCondLst>
                              <p:cond delay="0"/>
                            </p:stCondLst>
                            <p:childTnLst>
                              <p:par>
                                <p:cTn id="292" presetID="17" presetClass="exit" presetSubtype="10" fill="hold" grpId="0" nodeType="clickEffect">
                                  <p:stCondLst>
                                    <p:cond delay="0"/>
                                  </p:stCondLst>
                                  <p:childTnLst>
                                    <p:anim calcmode="lin" valueType="num">
                                      <p:cBhvr>
                                        <p:cTn id="293" dur="500"/>
                                        <p:tgtEl>
                                          <p:spTgt spid="71"/>
                                        </p:tgtEl>
                                        <p:attrNameLst>
                                          <p:attrName>ppt_w</p:attrName>
                                        </p:attrNameLst>
                                      </p:cBhvr>
                                      <p:tavLst>
                                        <p:tav tm="0">
                                          <p:val>
                                            <p:strVal val="ppt_w"/>
                                          </p:val>
                                        </p:tav>
                                        <p:tav tm="100000">
                                          <p:val>
                                            <p:fltVal val="0"/>
                                          </p:val>
                                        </p:tav>
                                      </p:tavLst>
                                    </p:anim>
                                    <p:anim calcmode="lin" valueType="num">
                                      <p:cBhvr>
                                        <p:cTn id="294" dur="500"/>
                                        <p:tgtEl>
                                          <p:spTgt spid="71"/>
                                        </p:tgtEl>
                                        <p:attrNameLst>
                                          <p:attrName>ppt_h</p:attrName>
                                        </p:attrNameLst>
                                      </p:cBhvr>
                                      <p:tavLst>
                                        <p:tav tm="0">
                                          <p:val>
                                            <p:strVal val="ppt_h"/>
                                          </p:val>
                                        </p:tav>
                                        <p:tav tm="100000">
                                          <p:val>
                                            <p:strVal val="ppt_h"/>
                                          </p:val>
                                        </p:tav>
                                      </p:tavLst>
                                    </p:anim>
                                    <p:set>
                                      <p:cBhvr>
                                        <p:cTn id="29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96" restart="whenNotActive" fill="hold" evtFilter="cancelBubble" nodeType="interactiveSeq">
                <p:stCondLst>
                  <p:cond evt="onClick" delay="0">
                    <p:tgtEl>
                      <p:spTgt spid="73"/>
                    </p:tgtEl>
                  </p:cond>
                </p:stCondLst>
                <p:endSync evt="end" delay="0">
                  <p:rtn val="all"/>
                </p:endSync>
                <p:childTnLst>
                  <p:par>
                    <p:cTn id="297" fill="hold">
                      <p:stCondLst>
                        <p:cond delay="0"/>
                      </p:stCondLst>
                      <p:childTnLst>
                        <p:par>
                          <p:cTn id="298" fill="hold">
                            <p:stCondLst>
                              <p:cond delay="0"/>
                            </p:stCondLst>
                            <p:childTnLst>
                              <p:par>
                                <p:cTn id="299" presetID="17" presetClass="entr" presetSubtype="10" fill="hold" grpId="0" nodeType="clickEffect">
                                  <p:stCondLst>
                                    <p:cond delay="0"/>
                                  </p:stCondLst>
                                  <p:childTnLst>
                                    <p:set>
                                      <p:cBhvr>
                                        <p:cTn id="300" dur="1" fill="hold">
                                          <p:stCondLst>
                                            <p:cond delay="0"/>
                                          </p:stCondLst>
                                        </p:cTn>
                                        <p:tgtEl>
                                          <p:spTgt spid="74"/>
                                        </p:tgtEl>
                                        <p:attrNameLst>
                                          <p:attrName>style.visibility</p:attrName>
                                        </p:attrNameLst>
                                      </p:cBhvr>
                                      <p:to>
                                        <p:strVal val="visible"/>
                                      </p:to>
                                    </p:set>
                                    <p:anim calcmode="lin" valueType="num">
                                      <p:cBhvr>
                                        <p:cTn id="301" dur="500" fill="hold"/>
                                        <p:tgtEl>
                                          <p:spTgt spid="74"/>
                                        </p:tgtEl>
                                        <p:attrNameLst>
                                          <p:attrName>ppt_w</p:attrName>
                                        </p:attrNameLst>
                                      </p:cBhvr>
                                      <p:tavLst>
                                        <p:tav tm="0">
                                          <p:val>
                                            <p:fltVal val="0"/>
                                          </p:val>
                                        </p:tav>
                                        <p:tav tm="100000">
                                          <p:val>
                                            <p:strVal val="#ppt_w"/>
                                          </p:val>
                                        </p:tav>
                                      </p:tavLst>
                                    </p:anim>
                                    <p:anim calcmode="lin" valueType="num">
                                      <p:cBhvr>
                                        <p:cTn id="302" dur="5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303" fill="hold">
                      <p:stCondLst>
                        <p:cond delay="indefinite"/>
                      </p:stCondLst>
                      <p:childTnLst>
                        <p:par>
                          <p:cTn id="304" fill="hold">
                            <p:stCondLst>
                              <p:cond delay="0"/>
                            </p:stCondLst>
                            <p:childTnLst>
                              <p:par>
                                <p:cTn id="305" presetID="17" presetClass="exit" presetSubtype="10" fill="hold" grpId="1" nodeType="clickEffect">
                                  <p:stCondLst>
                                    <p:cond delay="0"/>
                                  </p:stCondLst>
                                  <p:childTnLst>
                                    <p:anim calcmode="lin" valueType="num">
                                      <p:cBhvr>
                                        <p:cTn id="306" dur="500"/>
                                        <p:tgtEl>
                                          <p:spTgt spid="74"/>
                                        </p:tgtEl>
                                        <p:attrNameLst>
                                          <p:attrName>ppt_w</p:attrName>
                                        </p:attrNameLst>
                                      </p:cBhvr>
                                      <p:tavLst>
                                        <p:tav tm="0">
                                          <p:val>
                                            <p:strVal val="ppt_w"/>
                                          </p:val>
                                        </p:tav>
                                        <p:tav tm="100000">
                                          <p:val>
                                            <p:fltVal val="0"/>
                                          </p:val>
                                        </p:tav>
                                      </p:tavLst>
                                    </p:anim>
                                    <p:anim calcmode="lin" valueType="num">
                                      <p:cBhvr>
                                        <p:cTn id="307" dur="500"/>
                                        <p:tgtEl>
                                          <p:spTgt spid="74"/>
                                        </p:tgtEl>
                                        <p:attrNameLst>
                                          <p:attrName>ppt_h</p:attrName>
                                        </p:attrNameLst>
                                      </p:cBhvr>
                                      <p:tavLst>
                                        <p:tav tm="0">
                                          <p:val>
                                            <p:strVal val="ppt_h"/>
                                          </p:val>
                                        </p:tav>
                                        <p:tav tm="100000">
                                          <p:val>
                                            <p:strVal val="ppt_h"/>
                                          </p:val>
                                        </p:tav>
                                      </p:tavLst>
                                    </p:anim>
                                    <p:set>
                                      <p:cBhvr>
                                        <p:cTn id="308"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09" restart="whenNotActive" fill="hold" evtFilter="cancelBubble" nodeType="interactiveSeq">
                <p:stCondLst>
                  <p:cond evt="onClick" delay="0">
                    <p:tgtEl>
                      <p:spTgt spid="56"/>
                    </p:tgtEl>
                  </p:cond>
                </p:stCondLst>
                <p:endSync evt="end" delay="0">
                  <p:rtn val="all"/>
                </p:endSync>
                <p:childTnLst>
                  <p:par>
                    <p:cTn id="310" fill="hold">
                      <p:stCondLst>
                        <p:cond delay="0"/>
                      </p:stCondLst>
                      <p:childTnLst>
                        <p:par>
                          <p:cTn id="311" fill="hold">
                            <p:stCondLst>
                              <p:cond delay="0"/>
                            </p:stCondLst>
                            <p:childTnLst>
                              <p:par>
                                <p:cTn id="312" presetID="17" presetClass="entr" presetSubtype="10" fill="hold" grpId="0" nodeType="clickEffect">
                                  <p:stCondLst>
                                    <p:cond delay="0"/>
                                  </p:stCondLst>
                                  <p:childTnLst>
                                    <p:set>
                                      <p:cBhvr>
                                        <p:cTn id="313" dur="1" fill="hold">
                                          <p:stCondLst>
                                            <p:cond delay="0"/>
                                          </p:stCondLst>
                                        </p:cTn>
                                        <p:tgtEl>
                                          <p:spTgt spid="72"/>
                                        </p:tgtEl>
                                        <p:attrNameLst>
                                          <p:attrName>style.visibility</p:attrName>
                                        </p:attrNameLst>
                                      </p:cBhvr>
                                      <p:to>
                                        <p:strVal val="visible"/>
                                      </p:to>
                                    </p:set>
                                    <p:anim calcmode="lin" valueType="num">
                                      <p:cBhvr>
                                        <p:cTn id="314" dur="500" fill="hold"/>
                                        <p:tgtEl>
                                          <p:spTgt spid="72"/>
                                        </p:tgtEl>
                                        <p:attrNameLst>
                                          <p:attrName>ppt_w</p:attrName>
                                        </p:attrNameLst>
                                      </p:cBhvr>
                                      <p:tavLst>
                                        <p:tav tm="0">
                                          <p:val>
                                            <p:fltVal val="0"/>
                                          </p:val>
                                        </p:tav>
                                        <p:tav tm="100000">
                                          <p:val>
                                            <p:strVal val="#ppt_w"/>
                                          </p:val>
                                        </p:tav>
                                      </p:tavLst>
                                    </p:anim>
                                    <p:anim calcmode="lin" valueType="num">
                                      <p:cBhvr>
                                        <p:cTn id="315" dur="500" fill="hold"/>
                                        <p:tgtEl>
                                          <p:spTgt spid="72"/>
                                        </p:tgtEl>
                                        <p:attrNameLst>
                                          <p:attrName>ppt_h</p:attrName>
                                        </p:attrNameLst>
                                      </p:cBhvr>
                                      <p:tavLst>
                                        <p:tav tm="0">
                                          <p:val>
                                            <p:strVal val="#ppt_h"/>
                                          </p:val>
                                        </p:tav>
                                        <p:tav tm="100000">
                                          <p:val>
                                            <p:strVal val="#ppt_h"/>
                                          </p:val>
                                        </p:tav>
                                      </p:tavLst>
                                    </p:anim>
                                  </p:childTnLst>
                                </p:cTn>
                              </p:par>
                            </p:childTnLst>
                          </p:cTn>
                        </p:par>
                      </p:childTnLst>
                    </p:cTn>
                  </p:par>
                  <p:par>
                    <p:cTn id="316" fill="hold">
                      <p:stCondLst>
                        <p:cond delay="indefinite"/>
                      </p:stCondLst>
                      <p:childTnLst>
                        <p:par>
                          <p:cTn id="317" fill="hold">
                            <p:stCondLst>
                              <p:cond delay="0"/>
                            </p:stCondLst>
                            <p:childTnLst>
                              <p:par>
                                <p:cTn id="318" presetID="17" presetClass="exit" presetSubtype="10" fill="hold" grpId="1" nodeType="clickEffect">
                                  <p:stCondLst>
                                    <p:cond delay="0"/>
                                  </p:stCondLst>
                                  <p:childTnLst>
                                    <p:anim calcmode="lin" valueType="num">
                                      <p:cBhvr>
                                        <p:cTn id="319" dur="500"/>
                                        <p:tgtEl>
                                          <p:spTgt spid="72"/>
                                        </p:tgtEl>
                                        <p:attrNameLst>
                                          <p:attrName>ppt_w</p:attrName>
                                        </p:attrNameLst>
                                      </p:cBhvr>
                                      <p:tavLst>
                                        <p:tav tm="0">
                                          <p:val>
                                            <p:strVal val="ppt_w"/>
                                          </p:val>
                                        </p:tav>
                                        <p:tav tm="100000">
                                          <p:val>
                                            <p:fltVal val="0"/>
                                          </p:val>
                                        </p:tav>
                                      </p:tavLst>
                                    </p:anim>
                                    <p:anim calcmode="lin" valueType="num">
                                      <p:cBhvr>
                                        <p:cTn id="320" dur="500"/>
                                        <p:tgtEl>
                                          <p:spTgt spid="72"/>
                                        </p:tgtEl>
                                        <p:attrNameLst>
                                          <p:attrName>ppt_h</p:attrName>
                                        </p:attrNameLst>
                                      </p:cBhvr>
                                      <p:tavLst>
                                        <p:tav tm="0">
                                          <p:val>
                                            <p:strVal val="ppt_h"/>
                                          </p:val>
                                        </p:tav>
                                        <p:tav tm="100000">
                                          <p:val>
                                            <p:strVal val="ppt_h"/>
                                          </p:val>
                                        </p:tav>
                                      </p:tavLst>
                                    </p:anim>
                                    <p:set>
                                      <p:cBhvr>
                                        <p:cTn id="321"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22" restart="whenNotActive" fill="hold" evtFilter="cancelBubble" nodeType="interactiveSeq">
                <p:stCondLst>
                  <p:cond evt="onClick" delay="0">
                    <p:tgtEl>
                      <p:spTgt spid="52"/>
                    </p:tgtEl>
                  </p:cond>
                </p:stCondLst>
                <p:endSync evt="end" delay="0">
                  <p:rtn val="all"/>
                </p:endSync>
                <p:childTnLst>
                  <p:par>
                    <p:cTn id="323" fill="hold">
                      <p:stCondLst>
                        <p:cond delay="0"/>
                      </p:stCondLst>
                      <p:childTnLst>
                        <p:par>
                          <p:cTn id="324" fill="hold">
                            <p:stCondLst>
                              <p:cond delay="0"/>
                            </p:stCondLst>
                            <p:childTnLst>
                              <p:par>
                                <p:cTn id="325" presetID="22" presetClass="entr" presetSubtype="4" fill="hold" nodeType="clickEffect">
                                  <p:stCondLst>
                                    <p:cond delay="0"/>
                                  </p:stCondLst>
                                  <p:childTnLst>
                                    <p:set>
                                      <p:cBhvr>
                                        <p:cTn id="326" dur="1" fill="hold">
                                          <p:stCondLst>
                                            <p:cond delay="0"/>
                                          </p:stCondLst>
                                        </p:cTn>
                                        <p:tgtEl>
                                          <p:spTgt spid="7"/>
                                        </p:tgtEl>
                                        <p:attrNameLst>
                                          <p:attrName>style.visibility</p:attrName>
                                        </p:attrNameLst>
                                      </p:cBhvr>
                                      <p:to>
                                        <p:strVal val="visible"/>
                                      </p:to>
                                    </p:set>
                                    <p:animEffect transition="in" filter="wipe(down)">
                                      <p:cBhvr>
                                        <p:cTn id="327" dur="500"/>
                                        <p:tgtEl>
                                          <p:spTgt spid="7"/>
                                        </p:tgtEl>
                                      </p:cBhvr>
                                    </p:animEffect>
                                  </p:childTnLst>
                                </p:cTn>
                              </p:par>
                            </p:childTnLst>
                          </p:cTn>
                        </p:par>
                      </p:childTnLst>
                    </p:cTn>
                  </p:par>
                  <p:par>
                    <p:cTn id="328" fill="hold">
                      <p:stCondLst>
                        <p:cond delay="indefinite"/>
                      </p:stCondLst>
                      <p:childTnLst>
                        <p:par>
                          <p:cTn id="329" fill="hold">
                            <p:stCondLst>
                              <p:cond delay="0"/>
                            </p:stCondLst>
                            <p:childTnLst>
                              <p:par>
                                <p:cTn id="330" presetID="22" presetClass="entr" presetSubtype="4" fill="hold" nodeType="clickEffect">
                                  <p:stCondLst>
                                    <p:cond delay="0"/>
                                  </p:stCondLst>
                                  <p:childTnLst>
                                    <p:set>
                                      <p:cBhvr>
                                        <p:cTn id="331" dur="1" fill="hold">
                                          <p:stCondLst>
                                            <p:cond delay="0"/>
                                          </p:stCondLst>
                                        </p:cTn>
                                        <p:tgtEl>
                                          <p:spTgt spid="55"/>
                                        </p:tgtEl>
                                        <p:attrNameLst>
                                          <p:attrName>style.visibility</p:attrName>
                                        </p:attrNameLst>
                                      </p:cBhvr>
                                      <p:to>
                                        <p:strVal val="visible"/>
                                      </p:to>
                                    </p:set>
                                    <p:animEffect transition="in" filter="wipe(down)">
                                      <p:cBhvr>
                                        <p:cTn id="332" dur="500"/>
                                        <p:tgtEl>
                                          <p:spTgt spid="55"/>
                                        </p:tgtEl>
                                      </p:cBhvr>
                                    </p:animEffect>
                                  </p:childTnLst>
                                </p:cTn>
                              </p:par>
                            </p:childTnLst>
                          </p:cTn>
                        </p:par>
                      </p:childTnLst>
                    </p:cTn>
                  </p:par>
                  <p:par>
                    <p:cTn id="333" fill="hold">
                      <p:stCondLst>
                        <p:cond delay="indefinite"/>
                      </p:stCondLst>
                      <p:childTnLst>
                        <p:par>
                          <p:cTn id="334" fill="hold">
                            <p:stCondLst>
                              <p:cond delay="0"/>
                            </p:stCondLst>
                            <p:childTnLst>
                              <p:par>
                                <p:cTn id="335" presetID="22" presetClass="exit" presetSubtype="4" fill="hold" nodeType="clickEffect">
                                  <p:stCondLst>
                                    <p:cond delay="0"/>
                                  </p:stCondLst>
                                  <p:childTnLst>
                                    <p:animEffect transition="out" filter="wipe(down)">
                                      <p:cBhvr>
                                        <p:cTn id="336" dur="500"/>
                                        <p:tgtEl>
                                          <p:spTgt spid="55"/>
                                        </p:tgtEl>
                                      </p:cBhvr>
                                    </p:animEffect>
                                    <p:set>
                                      <p:cBhvr>
                                        <p:cTn id="337" dur="1" fill="hold">
                                          <p:stCondLst>
                                            <p:cond delay="499"/>
                                          </p:stCondLst>
                                        </p:cTn>
                                        <p:tgtEl>
                                          <p:spTgt spid="55"/>
                                        </p:tgtEl>
                                        <p:attrNameLst>
                                          <p:attrName>style.visibility</p:attrName>
                                        </p:attrNameLst>
                                      </p:cBhvr>
                                      <p:to>
                                        <p:strVal val="hidden"/>
                                      </p:to>
                                    </p:set>
                                  </p:childTnLst>
                                </p:cTn>
                              </p:par>
                              <p:par>
                                <p:cTn id="338" presetID="22" presetClass="exit" presetSubtype="4" fill="hold" nodeType="withEffect">
                                  <p:stCondLst>
                                    <p:cond delay="0"/>
                                  </p:stCondLst>
                                  <p:childTnLst>
                                    <p:animEffect transition="out" filter="wipe(down)">
                                      <p:cBhvr>
                                        <p:cTn id="339" dur="500"/>
                                        <p:tgtEl>
                                          <p:spTgt spid="7"/>
                                        </p:tgtEl>
                                      </p:cBhvr>
                                    </p:animEffect>
                                    <p:set>
                                      <p:cBhvr>
                                        <p:cTn id="34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41" restart="whenNotActive" fill="hold" evtFilter="cancelBubble" nodeType="interactiveSeq">
                <p:stCondLst>
                  <p:cond evt="onClick" delay="0">
                    <p:tgtEl>
                      <p:spTgt spid="55"/>
                    </p:tgtEl>
                  </p:cond>
                </p:stCondLst>
                <p:endSync evt="end" delay="0">
                  <p:rtn val="all"/>
                </p:endSync>
                <p:childTnLst>
                  <p:par>
                    <p:cTn id="342" fill="hold">
                      <p:stCondLst>
                        <p:cond delay="0"/>
                      </p:stCondLst>
                      <p:childTnLst>
                        <p:par>
                          <p:cTn id="343" fill="hold">
                            <p:stCondLst>
                              <p:cond delay="0"/>
                            </p:stCondLst>
                            <p:childTnLst>
                              <p:par>
                                <p:cTn id="344" presetID="17" presetClass="entr" presetSubtype="10" fill="hold" grpId="0" nodeType="clickEffect">
                                  <p:stCondLst>
                                    <p:cond delay="0"/>
                                  </p:stCondLst>
                                  <p:childTnLst>
                                    <p:set>
                                      <p:cBhvr>
                                        <p:cTn id="345" dur="1" fill="hold">
                                          <p:stCondLst>
                                            <p:cond delay="0"/>
                                          </p:stCondLst>
                                        </p:cTn>
                                        <p:tgtEl>
                                          <p:spTgt spid="57"/>
                                        </p:tgtEl>
                                        <p:attrNameLst>
                                          <p:attrName>style.visibility</p:attrName>
                                        </p:attrNameLst>
                                      </p:cBhvr>
                                      <p:to>
                                        <p:strVal val="visible"/>
                                      </p:to>
                                    </p:set>
                                    <p:anim calcmode="lin" valueType="num">
                                      <p:cBhvr>
                                        <p:cTn id="346" dur="500" fill="hold"/>
                                        <p:tgtEl>
                                          <p:spTgt spid="57"/>
                                        </p:tgtEl>
                                        <p:attrNameLst>
                                          <p:attrName>ppt_w</p:attrName>
                                        </p:attrNameLst>
                                      </p:cBhvr>
                                      <p:tavLst>
                                        <p:tav tm="0">
                                          <p:val>
                                            <p:fltVal val="0"/>
                                          </p:val>
                                        </p:tav>
                                        <p:tav tm="100000">
                                          <p:val>
                                            <p:strVal val="#ppt_w"/>
                                          </p:val>
                                        </p:tav>
                                      </p:tavLst>
                                    </p:anim>
                                    <p:anim calcmode="lin" valueType="num">
                                      <p:cBhvr>
                                        <p:cTn id="347"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348" fill="hold">
                      <p:stCondLst>
                        <p:cond delay="indefinite"/>
                      </p:stCondLst>
                      <p:childTnLst>
                        <p:par>
                          <p:cTn id="349" fill="hold">
                            <p:stCondLst>
                              <p:cond delay="0"/>
                            </p:stCondLst>
                            <p:childTnLst>
                              <p:par>
                                <p:cTn id="350" presetID="17" presetClass="exit" presetSubtype="10" fill="hold" grpId="1" nodeType="clickEffect">
                                  <p:stCondLst>
                                    <p:cond delay="0"/>
                                  </p:stCondLst>
                                  <p:childTnLst>
                                    <p:anim calcmode="lin" valueType="num">
                                      <p:cBhvr>
                                        <p:cTn id="351" dur="500"/>
                                        <p:tgtEl>
                                          <p:spTgt spid="57"/>
                                        </p:tgtEl>
                                        <p:attrNameLst>
                                          <p:attrName>ppt_w</p:attrName>
                                        </p:attrNameLst>
                                      </p:cBhvr>
                                      <p:tavLst>
                                        <p:tav tm="0">
                                          <p:val>
                                            <p:strVal val="ppt_w"/>
                                          </p:val>
                                        </p:tav>
                                        <p:tav tm="100000">
                                          <p:val>
                                            <p:fltVal val="0"/>
                                          </p:val>
                                        </p:tav>
                                      </p:tavLst>
                                    </p:anim>
                                    <p:anim calcmode="lin" valueType="num">
                                      <p:cBhvr>
                                        <p:cTn id="352" dur="500"/>
                                        <p:tgtEl>
                                          <p:spTgt spid="57"/>
                                        </p:tgtEl>
                                        <p:attrNameLst>
                                          <p:attrName>ppt_h</p:attrName>
                                        </p:attrNameLst>
                                      </p:cBhvr>
                                      <p:tavLst>
                                        <p:tav tm="0">
                                          <p:val>
                                            <p:strVal val="ppt_h"/>
                                          </p:val>
                                        </p:tav>
                                        <p:tav tm="100000">
                                          <p:val>
                                            <p:strVal val="ppt_h"/>
                                          </p:val>
                                        </p:tav>
                                      </p:tavLst>
                                    </p:anim>
                                    <p:set>
                                      <p:cBhvr>
                                        <p:cTn id="35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354" restart="whenNotActive" fill="hold" evtFilter="cancelBubble" nodeType="interactiveSeq">
                <p:stCondLst>
                  <p:cond evt="onClick" delay="0">
                    <p:tgtEl>
                      <p:spTgt spid="67"/>
                    </p:tgtEl>
                  </p:cond>
                </p:stCondLst>
                <p:endSync evt="end" delay="0">
                  <p:rtn val="all"/>
                </p:endSync>
                <p:childTnLst>
                  <p:par>
                    <p:cTn id="355" fill="hold">
                      <p:stCondLst>
                        <p:cond delay="0"/>
                      </p:stCondLst>
                      <p:childTnLst>
                        <p:par>
                          <p:cTn id="356" fill="hold">
                            <p:stCondLst>
                              <p:cond delay="0"/>
                            </p:stCondLst>
                            <p:childTnLst>
                              <p:par>
                                <p:cTn id="357" presetID="17" presetClass="entr" presetSubtype="10" fill="hold" grpId="0" nodeType="clickEffect">
                                  <p:stCondLst>
                                    <p:cond delay="0"/>
                                  </p:stCondLst>
                                  <p:childTnLst>
                                    <p:set>
                                      <p:cBhvr>
                                        <p:cTn id="358" dur="1" fill="hold">
                                          <p:stCondLst>
                                            <p:cond delay="0"/>
                                          </p:stCondLst>
                                        </p:cTn>
                                        <p:tgtEl>
                                          <p:spTgt spid="58"/>
                                        </p:tgtEl>
                                        <p:attrNameLst>
                                          <p:attrName>style.visibility</p:attrName>
                                        </p:attrNameLst>
                                      </p:cBhvr>
                                      <p:to>
                                        <p:strVal val="visible"/>
                                      </p:to>
                                    </p:set>
                                    <p:anim calcmode="lin" valueType="num">
                                      <p:cBhvr>
                                        <p:cTn id="359" dur="500" fill="hold"/>
                                        <p:tgtEl>
                                          <p:spTgt spid="58"/>
                                        </p:tgtEl>
                                        <p:attrNameLst>
                                          <p:attrName>ppt_w</p:attrName>
                                        </p:attrNameLst>
                                      </p:cBhvr>
                                      <p:tavLst>
                                        <p:tav tm="0">
                                          <p:val>
                                            <p:fltVal val="0"/>
                                          </p:val>
                                        </p:tav>
                                        <p:tav tm="100000">
                                          <p:val>
                                            <p:strVal val="#ppt_w"/>
                                          </p:val>
                                        </p:tav>
                                      </p:tavLst>
                                    </p:anim>
                                    <p:anim calcmode="lin" valueType="num">
                                      <p:cBhvr>
                                        <p:cTn id="360" dur="5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361" fill="hold">
                      <p:stCondLst>
                        <p:cond delay="indefinite"/>
                      </p:stCondLst>
                      <p:childTnLst>
                        <p:par>
                          <p:cTn id="362" fill="hold">
                            <p:stCondLst>
                              <p:cond delay="0"/>
                            </p:stCondLst>
                            <p:childTnLst>
                              <p:par>
                                <p:cTn id="363" presetID="17" presetClass="exit" presetSubtype="10" fill="hold" grpId="1" nodeType="clickEffect">
                                  <p:stCondLst>
                                    <p:cond delay="0"/>
                                  </p:stCondLst>
                                  <p:childTnLst>
                                    <p:anim calcmode="lin" valueType="num">
                                      <p:cBhvr>
                                        <p:cTn id="364" dur="500"/>
                                        <p:tgtEl>
                                          <p:spTgt spid="58"/>
                                        </p:tgtEl>
                                        <p:attrNameLst>
                                          <p:attrName>ppt_w</p:attrName>
                                        </p:attrNameLst>
                                      </p:cBhvr>
                                      <p:tavLst>
                                        <p:tav tm="0">
                                          <p:val>
                                            <p:strVal val="ppt_w"/>
                                          </p:val>
                                        </p:tav>
                                        <p:tav tm="100000">
                                          <p:val>
                                            <p:fltVal val="0"/>
                                          </p:val>
                                        </p:tav>
                                      </p:tavLst>
                                    </p:anim>
                                    <p:anim calcmode="lin" valueType="num">
                                      <p:cBhvr>
                                        <p:cTn id="365" dur="500"/>
                                        <p:tgtEl>
                                          <p:spTgt spid="58"/>
                                        </p:tgtEl>
                                        <p:attrNameLst>
                                          <p:attrName>ppt_h</p:attrName>
                                        </p:attrNameLst>
                                      </p:cBhvr>
                                      <p:tavLst>
                                        <p:tav tm="0">
                                          <p:val>
                                            <p:strVal val="ppt_h"/>
                                          </p:val>
                                        </p:tav>
                                        <p:tav tm="100000">
                                          <p:val>
                                            <p:strVal val="ppt_h"/>
                                          </p:val>
                                        </p:tav>
                                      </p:tavLst>
                                    </p:anim>
                                    <p:set>
                                      <p:cBhvr>
                                        <p:cTn id="36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15" grpId="0" animBg="1"/>
      <p:bldP spid="15" grpId="1" animBg="1"/>
      <p:bldP spid="14" grpId="0" animBg="1"/>
      <p:bldP spid="14" grpId="1" animBg="1"/>
      <p:bldP spid="12" grpId="0" animBg="1"/>
      <p:bldP spid="12" grpId="1" animBg="1"/>
      <p:bldP spid="43" grpId="2" animBg="1"/>
      <p:bldP spid="43" grpId="3" animBg="1"/>
      <p:bldP spid="45" grpId="0" animBg="1"/>
      <p:bldP spid="45" grpId="1" animBg="1"/>
      <p:bldP spid="46" grpId="0" animBg="1"/>
      <p:bldP spid="46" grpId="1" animBg="1"/>
      <p:bldP spid="50" grpId="0" animBg="1"/>
      <p:bldP spid="50" grpId="1" animBg="1"/>
      <p:bldP spid="51" grpId="0" animBg="1"/>
      <p:bldP spid="51" grpId="1" animBg="1"/>
      <p:bldP spid="58" grpId="0" animBg="1"/>
      <p:bldP spid="58" grpId="1" animBg="1"/>
      <p:bldP spid="60" grpId="0" animBg="1"/>
      <p:bldP spid="60" grpId="1" animBg="1"/>
      <p:bldP spid="61" grpId="0" animBg="1"/>
      <p:bldP spid="61" grpId="1" animBg="1"/>
      <p:bldP spid="62" grpId="0" animBg="1"/>
      <p:bldP spid="62" grpId="1" animBg="1"/>
      <p:bldP spid="64" grpId="0" animBg="1"/>
      <p:bldP spid="64" grpId="1" animBg="1"/>
      <p:bldP spid="56" grpId="0" animBg="1"/>
      <p:bldP spid="56" grpId="1" animBg="1"/>
      <p:bldP spid="73" grpId="0" animBg="1"/>
      <p:bldP spid="73" grpId="1" animBg="1"/>
      <p:bldP spid="72" grpId="0" animBg="1"/>
      <p:bldP spid="72" grpId="1" animBg="1"/>
      <p:bldP spid="71" grpId="0" animBg="1"/>
      <p:bldP spid="71" grpId="1" animBg="1"/>
      <p:bldP spid="74" grpId="0" animBg="1"/>
      <p:bldP spid="74" grpId="1" animBg="1"/>
      <p:bldP spid="57" grpId="0" animBg="1"/>
      <p:bldP spid="5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Custom 1">
      <a:dk1>
        <a:sysClr val="windowText" lastClr="000000"/>
      </a:dk1>
      <a:lt1>
        <a:srgbClr val="FFFFFF"/>
      </a:lt1>
      <a:dk2>
        <a:srgbClr val="44546A"/>
      </a:dk2>
      <a:lt2>
        <a:srgbClr val="FFFFFF"/>
      </a:lt2>
      <a:accent1>
        <a:srgbClr val="193C6A"/>
      </a:accent1>
      <a:accent2>
        <a:srgbClr val="5762A7"/>
      </a:accent2>
      <a:accent3>
        <a:srgbClr val="00467F"/>
      </a:accent3>
      <a:accent4>
        <a:srgbClr val="1679A7"/>
      </a:accent4>
      <a:accent5>
        <a:srgbClr val="DA2B10"/>
      </a:accent5>
      <a:accent6>
        <a:srgbClr val="0085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896E7F9D-5D98-418E-8C91-D56BCF29E17D}" vid="{B47C24E5-4759-43BC-BD18-C52983E0CEB3}"/>
    </a:ext>
  </a:extLst>
</a:theme>
</file>

<file path=ppt/theme/theme2.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Training</TermName>
          <TermId xmlns="http://schemas.microsoft.com/office/infopath/2007/PartnerControls">e3ba519d-b770-438c-bf20-e45ec26c794e</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Volume Three</TermName>
          <TermId xmlns="http://schemas.microsoft.com/office/infopath/2007/PartnerControls">f7d1fd04-d367-4652-a697-98e91ad2eeb7</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13</Value>
      <Value>1511</Value>
      <Value>125</Value>
      <Value>225</Value>
      <Value>224</Value>
      <Value>3</Value>
      <Value>85</Value>
    </TaxCatchAll>
    <Comments xmlns="http://schemas.microsoft.com/sharepoint/v3">Received 25-Jan-21
Ready for publiishing 8.4.21</Comments>
    <_dlc_DocId xmlns="d064c82f-d8ab-4a3d-94af-5f326bc58d2d">WUYEHK7WH6H4-1653706823-1395</_dlc_DocId>
    <_dlc_DocIdUrl xmlns="d064c82f-d8ab-4a3d-94af-5f326bc58d2d">
      <Url>https://dochub/div/australianbuildingcodesboard/businessfunctions/resourcelibrary/guidanceandtraining/_layouts/15/DocIdRedir.aspx?ID=WUYEHK7WH6H4-1653706823-1395</Url>
      <Description>WUYEHK7WH6H4-1653706823-1395</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c6be7631f7c5c7791d22b60eff9893d3">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2868a40c71df0eae5e7a1ab1c1f1ea01"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2DC90B1-F967-4374-A152-0B400DE31473}">
  <ds:schemaRefs>
    <ds:schemaRef ds:uri="http://schemas.microsoft.com/sharepoint/v3/contenttype/forms"/>
  </ds:schemaRefs>
</ds:datastoreItem>
</file>

<file path=customXml/itemProps2.xml><?xml version="1.0" encoding="utf-8"?>
<ds:datastoreItem xmlns:ds="http://schemas.openxmlformats.org/officeDocument/2006/customXml" ds:itemID="{A4CFD3F5-D581-4797-BD19-4218D103CDAF}">
  <ds:schemaRefs>
    <ds:schemaRef ds:uri="http://purl.org/dc/dcmitype/"/>
    <ds:schemaRef ds:uri="http://schemas.microsoft.com/office/2006/documentManagement/types"/>
    <ds:schemaRef ds:uri="http://schemas.microsoft.com/sharepoint/v4"/>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d064c82f-d8ab-4a3d-94af-5f326bc58d2d"/>
    <ds:schemaRef ds:uri="http://www.w3.org/XML/1998/namespace"/>
  </ds:schemaRefs>
</ds:datastoreItem>
</file>

<file path=customXml/itemProps3.xml><?xml version="1.0" encoding="utf-8"?>
<ds:datastoreItem xmlns:ds="http://schemas.openxmlformats.org/officeDocument/2006/customXml" ds:itemID="{796D70AF-161D-414A-9424-CDF8ECF0F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E464CD-1A6E-454E-9B8E-4C320615F08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13477</TotalTime>
  <Words>8235</Words>
  <Application>Microsoft Office PowerPoint</Application>
  <PresentationFormat>Widescreen</PresentationFormat>
  <Paragraphs>760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Helvetica Light</vt:lpstr>
      <vt:lpstr>Wingdings</vt:lpstr>
      <vt:lpstr>Master slide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367</cp:revision>
  <dcterms:created xsi:type="dcterms:W3CDTF">2020-12-21T11:32:01Z</dcterms:created>
  <dcterms:modified xsi:type="dcterms:W3CDTF">2022-08-18T01:59:40Z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7072ef88-8954-4bf5-8055-22e6cff8e32f</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224;#Tutor|1ce3eea8-ddb8-4eff-86b1-4b6040eed2c8;#225;#Training|e3ba519d-b770-438c-bf20-e45ec26c794e;#85;#Education|4d80e486-8489-4dcd-903d-ee8f24163c3c;#13;#Volume Three|f7d1fd04-d367-4652-a697-98e91ad2eeb7</vt:lpwstr>
  </property>
  <property fmtid="{D5CDD505-2E9C-101B-9397-08002B2CF9AE}" pid="10" name="DocHub_WorkActivity">
    <vt:lpwstr>83;#Training|82b7179b-f672-4694-9a36-74ec64695c9b</vt:lpwstr>
  </property>
</Properties>
</file>